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tags/tag14.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media/image7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2.xml" ContentType="application/vnd.openxmlformats-officedocument.presentationml.notesSlide+xml"/>
  <Override PartName="/ppt/media/image86.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132.jpg" ContentType="image/jpg"/>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34.jpg" ContentType="image/jpg"/>
  <Override PartName="/ppt/media/image140.jpg" ContentType="image/jpg"/>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6" r:id="rId4"/>
    <p:sldMasterId id="2147483684" r:id="rId5"/>
    <p:sldMasterId id="2147483709" r:id="rId6"/>
    <p:sldMasterId id="2147483715" r:id="rId7"/>
    <p:sldMasterId id="2147483729" r:id="rId8"/>
    <p:sldMasterId id="2147483780" r:id="rId9"/>
    <p:sldMasterId id="2147483794" r:id="rId10"/>
    <p:sldMasterId id="2147483807" r:id="rId11"/>
    <p:sldMasterId id="2147483820" r:id="rId12"/>
    <p:sldMasterId id="2147483832" r:id="rId13"/>
    <p:sldMasterId id="2147483875" r:id="rId14"/>
    <p:sldMasterId id="2147483906" r:id="rId15"/>
    <p:sldMasterId id="2147483936" r:id="rId16"/>
    <p:sldMasterId id="2147483963" r:id="rId17"/>
    <p:sldMasterId id="2147483997" r:id="rId18"/>
    <p:sldMasterId id="2147484012" r:id="rId19"/>
    <p:sldMasterId id="2147484025" r:id="rId20"/>
  </p:sldMasterIdLst>
  <p:notesMasterIdLst>
    <p:notesMasterId r:id="rId73"/>
  </p:notesMasterIdLst>
  <p:sldIdLst>
    <p:sldId id="279" r:id="rId21"/>
    <p:sldId id="280" r:id="rId22"/>
    <p:sldId id="676" r:id="rId23"/>
    <p:sldId id="446" r:id="rId24"/>
    <p:sldId id="663" r:id="rId25"/>
    <p:sldId id="550" r:id="rId26"/>
    <p:sldId id="389" r:id="rId27"/>
    <p:sldId id="654" r:id="rId28"/>
    <p:sldId id="655" r:id="rId29"/>
    <p:sldId id="656" r:id="rId30"/>
    <p:sldId id="657" r:id="rId31"/>
    <p:sldId id="658" r:id="rId32"/>
    <p:sldId id="659" r:id="rId33"/>
    <p:sldId id="633" r:id="rId34"/>
    <p:sldId id="675" r:id="rId35"/>
    <p:sldId id="665" r:id="rId36"/>
    <p:sldId id="666" r:id="rId37"/>
    <p:sldId id="579" r:id="rId38"/>
    <p:sldId id="649" r:id="rId39"/>
    <p:sldId id="669" r:id="rId40"/>
    <p:sldId id="618" r:id="rId41"/>
    <p:sldId id="583" r:id="rId42"/>
    <p:sldId id="580" r:id="rId43"/>
    <p:sldId id="632" r:id="rId44"/>
    <p:sldId id="594" r:id="rId45"/>
    <p:sldId id="668" r:id="rId46"/>
    <p:sldId id="679" r:id="rId47"/>
    <p:sldId id="507" r:id="rId48"/>
    <p:sldId id="622" r:id="rId49"/>
    <p:sldId id="673" r:id="rId50"/>
    <p:sldId id="651" r:id="rId51"/>
    <p:sldId id="434" r:id="rId52"/>
    <p:sldId id="428" r:id="rId53"/>
    <p:sldId id="457" r:id="rId54"/>
    <p:sldId id="693" r:id="rId55"/>
    <p:sldId id="672" r:id="rId56"/>
    <p:sldId id="674" r:id="rId57"/>
    <p:sldId id="590" r:id="rId58"/>
    <p:sldId id="680" r:id="rId59"/>
    <p:sldId id="681" r:id="rId60"/>
    <p:sldId id="682" r:id="rId61"/>
    <p:sldId id="683" r:id="rId62"/>
    <p:sldId id="684" r:id="rId63"/>
    <p:sldId id="685" r:id="rId64"/>
    <p:sldId id="686" r:id="rId65"/>
    <p:sldId id="687" r:id="rId66"/>
    <p:sldId id="688" r:id="rId67"/>
    <p:sldId id="689" r:id="rId68"/>
    <p:sldId id="690" r:id="rId69"/>
    <p:sldId id="691" r:id="rId70"/>
    <p:sldId id="692" r:id="rId71"/>
    <p:sldId id="31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28E97-B751-43F5-8F2C-A4F93FE4BA4E}" v="19" dt="2022-07-15T20:09:01.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75" autoAdjust="0"/>
    <p:restoredTop sz="78624" autoAdjust="0"/>
  </p:normalViewPr>
  <p:slideViewPr>
    <p:cSldViewPr snapToGrid="0">
      <p:cViewPr varScale="1">
        <p:scale>
          <a:sx n="69" d="100"/>
          <a:sy n="69" d="100"/>
        </p:scale>
        <p:origin x="1306" y="62"/>
      </p:cViewPr>
      <p:guideLst/>
    </p:cSldViewPr>
  </p:slideViewPr>
  <p:outlineViewPr>
    <p:cViewPr>
      <p:scale>
        <a:sx n="33" d="100"/>
        <a:sy n="33" d="100"/>
      </p:scale>
      <p:origin x="0" y="-476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16" Type="http://schemas.openxmlformats.org/officeDocument/2006/relationships/slideMaster" Target="slideMasters/slideMaster14.xml"/><Relationship Id="rId11" Type="http://schemas.openxmlformats.org/officeDocument/2006/relationships/slideMaster" Target="slideMasters/slideMaster9.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3.xml"/><Relationship Id="rId61" Type="http://schemas.openxmlformats.org/officeDocument/2006/relationships/slide" Target="slides/slide41.xml"/><Relationship Id="rId19" Type="http://schemas.openxmlformats.org/officeDocument/2006/relationships/slideMaster" Target="slideMasters/slideMaster17.xml"/><Relationship Id="rId14" Type="http://schemas.openxmlformats.org/officeDocument/2006/relationships/slideMaster" Target="slideMasters/slideMaster12.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slide" Target="slides/slide31.xml"/><Relationship Id="rId72" Type="http://schemas.openxmlformats.org/officeDocument/2006/relationships/slide" Target="slides/slide52.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8.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8.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Master" Target="slideMasters/slideMaster16.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heme" Target="theme/theme1.xml"/><Relationship Id="rId7" Type="http://schemas.openxmlformats.org/officeDocument/2006/relationships/slideMaster" Target="slideMasters/slideMaster5.xml"/><Relationship Id="rId71" Type="http://schemas.openxmlformats.org/officeDocument/2006/relationships/slide" Target="slides/slide51.xml"/><Relationship Id="rId2" Type="http://schemas.openxmlformats.org/officeDocument/2006/relationships/customXml" Target="../customXml/item2.xml"/><Relationship Id="rId2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nn Lee King" userId="dbab7ec2-5444-4d21-afe7-a39974533ddc" providerId="ADAL" clId="{F5D28E97-B751-43F5-8F2C-A4F93FE4BA4E}"/>
    <pc:docChg chg="undo custSel addSld delSld modSld sldOrd addMainMaster delMainMaster">
      <pc:chgData name="Patricia Ann Lee King" userId="dbab7ec2-5444-4d21-afe7-a39974533ddc" providerId="ADAL" clId="{F5D28E97-B751-43F5-8F2C-A4F93FE4BA4E}" dt="2022-07-15T20:13:13.464" v="1018"/>
      <pc:docMkLst>
        <pc:docMk/>
      </pc:docMkLst>
      <pc:sldChg chg="modSp mod">
        <pc:chgData name="Patricia Ann Lee King" userId="dbab7ec2-5444-4d21-afe7-a39974533ddc" providerId="ADAL" clId="{F5D28E97-B751-43F5-8F2C-A4F93FE4BA4E}" dt="2022-07-15T20:04:26.092" v="937" actId="113"/>
        <pc:sldMkLst>
          <pc:docMk/>
          <pc:sldMk cId="793695532" sldId="280"/>
        </pc:sldMkLst>
        <pc:spChg chg="mod">
          <ac:chgData name="Patricia Ann Lee King" userId="dbab7ec2-5444-4d21-afe7-a39974533ddc" providerId="ADAL" clId="{F5D28E97-B751-43F5-8F2C-A4F93FE4BA4E}" dt="2022-07-15T20:04:26.092" v="937" actId="113"/>
          <ac:spMkLst>
            <pc:docMk/>
            <pc:sldMk cId="793695532" sldId="280"/>
            <ac:spMk id="8" creationId="{00000000-0000-0000-0000-000000000000}"/>
          </ac:spMkLst>
        </pc:spChg>
      </pc:sldChg>
      <pc:sldChg chg="add del">
        <pc:chgData name="Patricia Ann Lee King" userId="dbab7ec2-5444-4d21-afe7-a39974533ddc" providerId="ADAL" clId="{F5D28E97-B751-43F5-8F2C-A4F93FE4BA4E}" dt="2022-07-15T18:59:23.019" v="295" actId="2696"/>
        <pc:sldMkLst>
          <pc:docMk/>
          <pc:sldMk cId="411860533" sldId="308"/>
        </pc:sldMkLst>
      </pc:sldChg>
      <pc:sldChg chg="add del">
        <pc:chgData name="Patricia Ann Lee King" userId="dbab7ec2-5444-4d21-afe7-a39974533ddc" providerId="ADAL" clId="{F5D28E97-B751-43F5-8F2C-A4F93FE4BA4E}" dt="2022-07-15T18:59:22.593" v="294"/>
        <pc:sldMkLst>
          <pc:docMk/>
          <pc:sldMk cId="1692357213" sldId="308"/>
        </pc:sldMkLst>
      </pc:sldChg>
      <pc:sldChg chg="addSp delSp modSp del mod modClrScheme chgLayout">
        <pc:chgData name="Patricia Ann Lee King" userId="dbab7ec2-5444-4d21-afe7-a39974533ddc" providerId="ADAL" clId="{F5D28E97-B751-43F5-8F2C-A4F93FE4BA4E}" dt="2022-07-15T18:53:10.554" v="68" actId="47"/>
        <pc:sldMkLst>
          <pc:docMk/>
          <pc:sldMk cId="1992832690" sldId="328"/>
        </pc:sldMkLst>
        <pc:spChg chg="add mod ord">
          <ac:chgData name="Patricia Ann Lee King" userId="dbab7ec2-5444-4d21-afe7-a39974533ddc" providerId="ADAL" clId="{F5D28E97-B751-43F5-8F2C-A4F93FE4BA4E}" dt="2022-07-15T18:52:23.522" v="67" actId="700"/>
          <ac:spMkLst>
            <pc:docMk/>
            <pc:sldMk cId="1992832690" sldId="328"/>
            <ac:spMk id="2" creationId="{FCFD4D3F-10FD-1C1A-D0F2-5652B103B975}"/>
          </ac:spMkLst>
        </pc:spChg>
        <pc:spChg chg="mod ord">
          <ac:chgData name="Patricia Ann Lee King" userId="dbab7ec2-5444-4d21-afe7-a39974533ddc" providerId="ADAL" clId="{F5D28E97-B751-43F5-8F2C-A4F93FE4BA4E}" dt="2022-07-15T18:52:23.522" v="67" actId="700"/>
          <ac:spMkLst>
            <pc:docMk/>
            <pc:sldMk cId="1992832690" sldId="328"/>
            <ac:spMk id="4" creationId="{00000000-0000-0000-0000-000000000000}"/>
          </ac:spMkLst>
        </pc:spChg>
        <pc:spChg chg="del mod ord">
          <ac:chgData name="Patricia Ann Lee King" userId="dbab7ec2-5444-4d21-afe7-a39974533ddc" providerId="ADAL" clId="{F5D28E97-B751-43F5-8F2C-A4F93FE4BA4E}" dt="2022-07-15T18:52:23.522" v="67" actId="700"/>
          <ac:spMkLst>
            <pc:docMk/>
            <pc:sldMk cId="1992832690" sldId="328"/>
            <ac:spMk id="5" creationId="{00000000-0000-0000-0000-000000000000}"/>
          </ac:spMkLst>
        </pc:spChg>
      </pc:sldChg>
      <pc:sldChg chg="modSp add del mod">
        <pc:chgData name="Patricia Ann Lee King" userId="dbab7ec2-5444-4d21-afe7-a39974533ddc" providerId="ADAL" clId="{F5D28E97-B751-43F5-8F2C-A4F93FE4BA4E}" dt="2022-07-15T18:57:34.178" v="103" actId="14100"/>
        <pc:sldMkLst>
          <pc:docMk/>
          <pc:sldMk cId="484050945" sldId="389"/>
        </pc:sldMkLst>
        <pc:spChg chg="mod">
          <ac:chgData name="Patricia Ann Lee King" userId="dbab7ec2-5444-4d21-afe7-a39974533ddc" providerId="ADAL" clId="{F5D28E97-B751-43F5-8F2C-A4F93FE4BA4E}" dt="2022-07-15T18:57:34.178" v="103" actId="14100"/>
          <ac:spMkLst>
            <pc:docMk/>
            <pc:sldMk cId="484050945" sldId="389"/>
            <ac:spMk id="2" creationId="{00000000-0000-0000-0000-000000000000}"/>
          </ac:spMkLst>
        </pc:spChg>
      </pc:sldChg>
      <pc:sldChg chg="modSp add ord">
        <pc:chgData name="Patricia Ann Lee King" userId="dbab7ec2-5444-4d21-afe7-a39974533ddc" providerId="ADAL" clId="{F5D28E97-B751-43F5-8F2C-A4F93FE4BA4E}" dt="2022-07-15T20:07:10.965" v="947"/>
        <pc:sldMkLst>
          <pc:docMk/>
          <pc:sldMk cId="1776627529" sldId="446"/>
        </pc:sldMkLst>
        <pc:spChg chg="mod">
          <ac:chgData name="Patricia Ann Lee King" userId="dbab7ec2-5444-4d21-afe7-a39974533ddc" providerId="ADAL" clId="{F5D28E97-B751-43F5-8F2C-A4F93FE4BA4E}" dt="2022-07-15T20:07:08.141" v="945"/>
          <ac:spMkLst>
            <pc:docMk/>
            <pc:sldMk cId="1776627529" sldId="446"/>
            <ac:spMk id="370" creationId="{00000000-0000-0000-0000-000000000000}"/>
          </ac:spMkLst>
        </pc:spChg>
        <pc:spChg chg="mod">
          <ac:chgData name="Patricia Ann Lee King" userId="dbab7ec2-5444-4d21-afe7-a39974533ddc" providerId="ADAL" clId="{F5D28E97-B751-43F5-8F2C-A4F93FE4BA4E}" dt="2022-07-15T20:07:08.141" v="945"/>
          <ac:spMkLst>
            <pc:docMk/>
            <pc:sldMk cId="1776627529" sldId="446"/>
            <ac:spMk id="371" creationId="{00000000-0000-0000-0000-000000000000}"/>
          </ac:spMkLst>
        </pc:spChg>
      </pc:sldChg>
      <pc:sldChg chg="addSp modSp add mod modClrScheme chgLayout">
        <pc:chgData name="Patricia Ann Lee King" userId="dbab7ec2-5444-4d21-afe7-a39974533ddc" providerId="ADAL" clId="{F5D28E97-B751-43F5-8F2C-A4F93FE4BA4E}" dt="2022-07-15T20:09:33.666" v="1005" actId="20577"/>
        <pc:sldMkLst>
          <pc:docMk/>
          <pc:sldMk cId="4076219051" sldId="550"/>
        </pc:sldMkLst>
        <pc:spChg chg="mod ord">
          <ac:chgData name="Patricia Ann Lee King" userId="dbab7ec2-5444-4d21-afe7-a39974533ddc" providerId="ADAL" clId="{F5D28E97-B751-43F5-8F2C-A4F93FE4BA4E}" dt="2022-07-15T20:08:12.574" v="962" actId="700"/>
          <ac:spMkLst>
            <pc:docMk/>
            <pc:sldMk cId="4076219051" sldId="550"/>
            <ac:spMk id="2" creationId="{01108A4D-54D6-EB48-B4DC-D92AD1231218}"/>
          </ac:spMkLst>
        </pc:spChg>
        <pc:spChg chg="mod ord">
          <ac:chgData name="Patricia Ann Lee King" userId="dbab7ec2-5444-4d21-afe7-a39974533ddc" providerId="ADAL" clId="{F5D28E97-B751-43F5-8F2C-A4F93FE4BA4E}" dt="2022-07-15T20:08:12.574" v="962" actId="700"/>
          <ac:spMkLst>
            <pc:docMk/>
            <pc:sldMk cId="4076219051" sldId="550"/>
            <ac:spMk id="7" creationId="{D065943F-F4FF-DB48-A129-00AFD7657137}"/>
          </ac:spMkLst>
        </pc:spChg>
        <pc:spChg chg="mod ord">
          <ac:chgData name="Patricia Ann Lee King" userId="dbab7ec2-5444-4d21-afe7-a39974533ddc" providerId="ADAL" clId="{F5D28E97-B751-43F5-8F2C-A4F93FE4BA4E}" dt="2022-07-15T20:08:12.574" v="962" actId="700"/>
          <ac:spMkLst>
            <pc:docMk/>
            <pc:sldMk cId="4076219051" sldId="550"/>
            <ac:spMk id="8" creationId="{E699E1DD-EEDD-B640-81ED-230F4930135E}"/>
          </ac:spMkLst>
        </pc:spChg>
        <pc:spChg chg="add mod">
          <ac:chgData name="Patricia Ann Lee King" userId="dbab7ec2-5444-4d21-afe7-a39974533ddc" providerId="ADAL" clId="{F5D28E97-B751-43F5-8F2C-A4F93FE4BA4E}" dt="2022-07-15T20:08:29.365" v="965" actId="571"/>
          <ac:spMkLst>
            <pc:docMk/>
            <pc:sldMk cId="4076219051" sldId="550"/>
            <ac:spMk id="10" creationId="{3393A8C2-4106-3F02-28A3-001D1832B91A}"/>
          </ac:spMkLst>
        </pc:spChg>
        <pc:spChg chg="add mod">
          <ac:chgData name="Patricia Ann Lee King" userId="dbab7ec2-5444-4d21-afe7-a39974533ddc" providerId="ADAL" clId="{F5D28E97-B751-43F5-8F2C-A4F93FE4BA4E}" dt="2022-07-15T20:08:29.365" v="965" actId="571"/>
          <ac:spMkLst>
            <pc:docMk/>
            <pc:sldMk cId="4076219051" sldId="550"/>
            <ac:spMk id="11" creationId="{D2BFCD61-05D5-598D-706A-EAA6EBB86B4B}"/>
          </ac:spMkLst>
        </pc:spChg>
        <pc:spChg chg="mod ord">
          <ac:chgData name="Patricia Ann Lee King" userId="dbab7ec2-5444-4d21-afe7-a39974533ddc" providerId="ADAL" clId="{F5D28E97-B751-43F5-8F2C-A4F93FE4BA4E}" dt="2022-07-15T20:09:33.666" v="1005" actId="20577"/>
          <ac:spMkLst>
            <pc:docMk/>
            <pc:sldMk cId="4076219051" sldId="550"/>
            <ac:spMk id="16" creationId="{00000000-0000-0000-0000-000000000000}"/>
          </ac:spMkLst>
        </pc:spChg>
        <pc:spChg chg="mod">
          <ac:chgData name="Patricia Ann Lee King" userId="dbab7ec2-5444-4d21-afe7-a39974533ddc" providerId="ADAL" clId="{F5D28E97-B751-43F5-8F2C-A4F93FE4BA4E}" dt="2022-07-15T20:08:33.177" v="966" actId="1076"/>
          <ac:spMkLst>
            <pc:docMk/>
            <pc:sldMk cId="4076219051" sldId="550"/>
            <ac:spMk id="23" creationId="{00000000-0000-0000-0000-000000000000}"/>
          </ac:spMkLst>
        </pc:spChg>
        <pc:spChg chg="mod">
          <ac:chgData name="Patricia Ann Lee King" userId="dbab7ec2-5444-4d21-afe7-a39974533ddc" providerId="ADAL" clId="{F5D28E97-B751-43F5-8F2C-A4F93FE4BA4E}" dt="2022-07-15T20:08:36.900" v="967" actId="1076"/>
          <ac:spMkLst>
            <pc:docMk/>
            <pc:sldMk cId="4076219051" sldId="550"/>
            <ac:spMk id="24" creationId="{00000000-0000-0000-0000-000000000000}"/>
          </ac:spMkLst>
        </pc:spChg>
        <pc:picChg chg="mod ord">
          <ac:chgData name="Patricia Ann Lee King" userId="dbab7ec2-5444-4d21-afe7-a39974533ddc" providerId="ADAL" clId="{F5D28E97-B751-43F5-8F2C-A4F93FE4BA4E}" dt="2022-07-15T20:08:41.030" v="969" actId="166"/>
          <ac:picMkLst>
            <pc:docMk/>
            <pc:sldMk cId="4076219051" sldId="550"/>
            <ac:picMk id="22" creationId="{00000000-0000-0000-0000-000000000000}"/>
          </ac:picMkLst>
        </pc:picChg>
      </pc:sldChg>
      <pc:sldChg chg="del">
        <pc:chgData name="Patricia Ann Lee King" userId="dbab7ec2-5444-4d21-afe7-a39974533ddc" providerId="ADAL" clId="{F5D28E97-B751-43F5-8F2C-A4F93FE4BA4E}" dt="2022-07-15T20:05:53.199" v="943" actId="47"/>
        <pc:sldMkLst>
          <pc:docMk/>
          <pc:sldMk cId="1413390658" sldId="566"/>
        </pc:sldMkLst>
      </pc:sldChg>
      <pc:sldChg chg="modSp mod">
        <pc:chgData name="Patricia Ann Lee King" userId="dbab7ec2-5444-4d21-afe7-a39974533ddc" providerId="ADAL" clId="{F5D28E97-B751-43F5-8F2C-A4F93FE4BA4E}" dt="2022-07-15T19:53:57.277" v="833" actId="207"/>
        <pc:sldMkLst>
          <pc:docMk/>
          <pc:sldMk cId="4086021678" sldId="573"/>
        </pc:sldMkLst>
        <pc:spChg chg="mod">
          <ac:chgData name="Patricia Ann Lee King" userId="dbab7ec2-5444-4d21-afe7-a39974533ddc" providerId="ADAL" clId="{F5D28E97-B751-43F5-8F2C-A4F93FE4BA4E}" dt="2022-07-15T19:53:57.277" v="833" actId="207"/>
          <ac:spMkLst>
            <pc:docMk/>
            <pc:sldMk cId="4086021678" sldId="573"/>
            <ac:spMk id="2" creationId="{00000000-0000-0000-0000-000000000000}"/>
          </ac:spMkLst>
        </pc:spChg>
      </pc:sldChg>
      <pc:sldChg chg="modSp mod">
        <pc:chgData name="Patricia Ann Lee King" userId="dbab7ec2-5444-4d21-afe7-a39974533ddc" providerId="ADAL" clId="{F5D28E97-B751-43F5-8F2C-A4F93FE4BA4E}" dt="2022-07-15T19:54:22.426" v="834" actId="207"/>
        <pc:sldMkLst>
          <pc:docMk/>
          <pc:sldMk cId="1246738172" sldId="574"/>
        </pc:sldMkLst>
        <pc:spChg chg="mod">
          <ac:chgData name="Patricia Ann Lee King" userId="dbab7ec2-5444-4d21-afe7-a39974533ddc" providerId="ADAL" clId="{F5D28E97-B751-43F5-8F2C-A4F93FE4BA4E}" dt="2022-07-15T19:54:22.426" v="834" actId="207"/>
          <ac:spMkLst>
            <pc:docMk/>
            <pc:sldMk cId="1246738172" sldId="574"/>
            <ac:spMk id="2" creationId="{00000000-0000-0000-0000-000000000000}"/>
          </ac:spMkLst>
        </pc:spChg>
      </pc:sldChg>
      <pc:sldChg chg="del">
        <pc:chgData name="Patricia Ann Lee King" userId="dbab7ec2-5444-4d21-afe7-a39974533ddc" providerId="ADAL" clId="{F5D28E97-B751-43F5-8F2C-A4F93FE4BA4E}" dt="2022-07-15T19:53:50.543" v="832" actId="47"/>
        <pc:sldMkLst>
          <pc:docMk/>
          <pc:sldMk cId="1422923064" sldId="575"/>
        </pc:sldMkLst>
      </pc:sldChg>
      <pc:sldChg chg="addSp delSp modSp del mod modClrScheme chgLayout">
        <pc:chgData name="Patricia Ann Lee King" userId="dbab7ec2-5444-4d21-afe7-a39974533ddc" providerId="ADAL" clId="{F5D28E97-B751-43F5-8F2C-A4F93FE4BA4E}" dt="2022-07-15T18:51:04.044" v="59" actId="47"/>
        <pc:sldMkLst>
          <pc:docMk/>
          <pc:sldMk cId="4109481659" sldId="578"/>
        </pc:sldMkLst>
        <pc:spChg chg="del mod">
          <ac:chgData name="Patricia Ann Lee King" userId="dbab7ec2-5444-4d21-afe7-a39974533ddc" providerId="ADAL" clId="{F5D28E97-B751-43F5-8F2C-A4F93FE4BA4E}" dt="2022-07-15T18:51:00.171" v="57"/>
          <ac:spMkLst>
            <pc:docMk/>
            <pc:sldMk cId="4109481659" sldId="578"/>
            <ac:spMk id="2" creationId="{00000000-0000-0000-0000-000000000000}"/>
          </ac:spMkLst>
        </pc:spChg>
        <pc:spChg chg="add del mod ord">
          <ac:chgData name="Patricia Ann Lee King" userId="dbab7ec2-5444-4d21-afe7-a39974533ddc" providerId="ADAL" clId="{F5D28E97-B751-43F5-8F2C-A4F93FE4BA4E}" dt="2022-07-15T18:50:32.773" v="48" actId="700"/>
          <ac:spMkLst>
            <pc:docMk/>
            <pc:sldMk cId="4109481659" sldId="578"/>
            <ac:spMk id="3" creationId="{3BBAFE1F-7B88-94D5-5E7F-54A9C306EB6C}"/>
          </ac:spMkLst>
        </pc:spChg>
        <pc:spChg chg="add del mod ord">
          <ac:chgData name="Patricia Ann Lee King" userId="dbab7ec2-5444-4d21-afe7-a39974533ddc" providerId="ADAL" clId="{F5D28E97-B751-43F5-8F2C-A4F93FE4BA4E}" dt="2022-07-15T18:50:32.773" v="48" actId="700"/>
          <ac:spMkLst>
            <pc:docMk/>
            <pc:sldMk cId="4109481659" sldId="578"/>
            <ac:spMk id="4" creationId="{07C8513E-03F7-DE5E-02B0-4EBF32EC35C6}"/>
          </ac:spMkLst>
        </pc:spChg>
      </pc:sldChg>
      <pc:sldChg chg="modSp mod">
        <pc:chgData name="Patricia Ann Lee King" userId="dbab7ec2-5444-4d21-afe7-a39974533ddc" providerId="ADAL" clId="{F5D28E97-B751-43F5-8F2C-A4F93FE4BA4E}" dt="2022-07-15T20:12:26.601" v="1012" actId="20577"/>
        <pc:sldMkLst>
          <pc:docMk/>
          <pc:sldMk cId="1327217841" sldId="580"/>
        </pc:sldMkLst>
        <pc:spChg chg="mod">
          <ac:chgData name="Patricia Ann Lee King" userId="dbab7ec2-5444-4d21-afe7-a39974533ddc" providerId="ADAL" clId="{F5D28E97-B751-43F5-8F2C-A4F93FE4BA4E}" dt="2022-07-15T20:12:26.601" v="1012" actId="20577"/>
          <ac:spMkLst>
            <pc:docMk/>
            <pc:sldMk cId="1327217841" sldId="580"/>
            <ac:spMk id="2" creationId="{00000000-0000-0000-0000-000000000000}"/>
          </ac:spMkLst>
        </pc:spChg>
      </pc:sldChg>
      <pc:sldChg chg="ord">
        <pc:chgData name="Patricia Ann Lee King" userId="dbab7ec2-5444-4d21-afe7-a39974533ddc" providerId="ADAL" clId="{F5D28E97-B751-43F5-8F2C-A4F93FE4BA4E}" dt="2022-07-15T20:13:13.464" v="1018"/>
        <pc:sldMkLst>
          <pc:docMk/>
          <pc:sldMk cId="801667511" sldId="594"/>
        </pc:sldMkLst>
      </pc:sldChg>
      <pc:sldChg chg="del">
        <pc:chgData name="Patricia Ann Lee King" userId="dbab7ec2-5444-4d21-afe7-a39974533ddc" providerId="ADAL" clId="{F5D28E97-B751-43F5-8F2C-A4F93FE4BA4E}" dt="2022-07-15T20:05:53.199" v="943" actId="47"/>
        <pc:sldMkLst>
          <pc:docMk/>
          <pc:sldMk cId="2632656448" sldId="631"/>
        </pc:sldMkLst>
      </pc:sldChg>
      <pc:sldChg chg="ord">
        <pc:chgData name="Patricia Ann Lee King" userId="dbab7ec2-5444-4d21-afe7-a39974533ddc" providerId="ADAL" clId="{F5D28E97-B751-43F5-8F2C-A4F93FE4BA4E}" dt="2022-07-15T20:12:47.792" v="1014"/>
        <pc:sldMkLst>
          <pc:docMk/>
          <pc:sldMk cId="2865844566" sldId="632"/>
        </pc:sldMkLst>
      </pc:sldChg>
      <pc:sldChg chg="modSp mod">
        <pc:chgData name="Patricia Ann Lee King" userId="dbab7ec2-5444-4d21-afe7-a39974533ddc" providerId="ADAL" clId="{F5D28E97-B751-43F5-8F2C-A4F93FE4BA4E}" dt="2022-07-15T18:49:25.308" v="45"/>
        <pc:sldMkLst>
          <pc:docMk/>
          <pc:sldMk cId="805357142" sldId="633"/>
        </pc:sldMkLst>
        <pc:spChg chg="mod">
          <ac:chgData name="Patricia Ann Lee King" userId="dbab7ec2-5444-4d21-afe7-a39974533ddc" providerId="ADAL" clId="{F5D28E97-B751-43F5-8F2C-A4F93FE4BA4E}" dt="2022-07-15T18:49:17.707" v="44"/>
          <ac:spMkLst>
            <pc:docMk/>
            <pc:sldMk cId="805357142" sldId="633"/>
            <ac:spMk id="2" creationId="{00000000-0000-0000-0000-000000000000}"/>
          </ac:spMkLst>
        </pc:spChg>
        <pc:spChg chg="mod">
          <ac:chgData name="Patricia Ann Lee King" userId="dbab7ec2-5444-4d21-afe7-a39974533ddc" providerId="ADAL" clId="{F5D28E97-B751-43F5-8F2C-A4F93FE4BA4E}" dt="2022-07-15T18:49:25.308" v="45"/>
          <ac:spMkLst>
            <pc:docMk/>
            <pc:sldMk cId="805357142" sldId="633"/>
            <ac:spMk id="3" creationId="{00000000-0000-0000-0000-000000000000}"/>
          </ac:spMkLst>
        </pc:spChg>
      </pc:sldChg>
      <pc:sldChg chg="modSp mod">
        <pc:chgData name="Patricia Ann Lee King" userId="dbab7ec2-5444-4d21-afe7-a39974533ddc" providerId="ADAL" clId="{F5D28E97-B751-43F5-8F2C-A4F93FE4BA4E}" dt="2022-07-15T18:35:36.092" v="2" actId="207"/>
        <pc:sldMkLst>
          <pc:docMk/>
          <pc:sldMk cId="3777765512" sldId="656"/>
        </pc:sldMkLst>
        <pc:graphicFrameChg chg="modGraphic">
          <ac:chgData name="Patricia Ann Lee King" userId="dbab7ec2-5444-4d21-afe7-a39974533ddc" providerId="ADAL" clId="{F5D28E97-B751-43F5-8F2C-A4F93FE4BA4E}" dt="2022-07-15T18:35:36.092" v="2" actId="207"/>
          <ac:graphicFrameMkLst>
            <pc:docMk/>
            <pc:sldMk cId="3777765512" sldId="656"/>
            <ac:graphicFrameMk id="7" creationId="{00000000-0000-0000-0000-000000000000}"/>
          </ac:graphicFrameMkLst>
        </pc:graphicFrameChg>
      </pc:sldChg>
      <pc:sldChg chg="ord">
        <pc:chgData name="Patricia Ann Lee King" userId="dbab7ec2-5444-4d21-afe7-a39974533ddc" providerId="ADAL" clId="{F5D28E97-B751-43F5-8F2C-A4F93FE4BA4E}" dt="2022-07-15T20:10:24.582" v="1009"/>
        <pc:sldMkLst>
          <pc:docMk/>
          <pc:sldMk cId="2211455522" sldId="659"/>
        </pc:sldMkLst>
      </pc:sldChg>
      <pc:sldChg chg="modSp mod">
        <pc:chgData name="Patricia Ann Lee King" userId="dbab7ec2-5444-4d21-afe7-a39974533ddc" providerId="ADAL" clId="{F5D28E97-B751-43F5-8F2C-A4F93FE4BA4E}" dt="2022-07-15T20:05:33.577" v="942" actId="2165"/>
        <pc:sldMkLst>
          <pc:docMk/>
          <pc:sldMk cId="3354601899" sldId="662"/>
        </pc:sldMkLst>
        <pc:graphicFrameChg chg="modGraphic">
          <ac:chgData name="Patricia Ann Lee King" userId="dbab7ec2-5444-4d21-afe7-a39974533ddc" providerId="ADAL" clId="{F5D28E97-B751-43F5-8F2C-A4F93FE4BA4E}" dt="2022-07-15T20:05:33.577" v="942" actId="2165"/>
          <ac:graphicFrameMkLst>
            <pc:docMk/>
            <pc:sldMk cId="3354601899" sldId="662"/>
            <ac:graphicFrameMk id="458" creationId="{6B8DD92D-FC61-B8CD-3116-E6D4BC770D0C}"/>
          </ac:graphicFrameMkLst>
        </pc:graphicFrameChg>
      </pc:sldChg>
      <pc:sldChg chg="del">
        <pc:chgData name="Patricia Ann Lee King" userId="dbab7ec2-5444-4d21-afe7-a39974533ddc" providerId="ADAL" clId="{F5D28E97-B751-43F5-8F2C-A4F93FE4BA4E}" dt="2022-07-15T18:59:27.106" v="296" actId="2696"/>
        <pc:sldMkLst>
          <pc:docMk/>
          <pc:sldMk cId="2009619535" sldId="663"/>
        </pc:sldMkLst>
      </pc:sldChg>
      <pc:sldChg chg="addSp delSp modSp add mod">
        <pc:chgData name="Patricia Ann Lee King" userId="dbab7ec2-5444-4d21-afe7-a39974533ddc" providerId="ADAL" clId="{F5D28E97-B751-43F5-8F2C-A4F93FE4BA4E}" dt="2022-07-15T20:07:34.937" v="957" actId="20577"/>
        <pc:sldMkLst>
          <pc:docMk/>
          <pc:sldMk cId="3553873747" sldId="663"/>
        </pc:sldMkLst>
        <pc:spChg chg="mod">
          <ac:chgData name="Patricia Ann Lee King" userId="dbab7ec2-5444-4d21-afe7-a39974533ddc" providerId="ADAL" clId="{F5D28E97-B751-43F5-8F2C-A4F93FE4BA4E}" dt="2022-07-15T20:07:34.937" v="957" actId="20577"/>
          <ac:spMkLst>
            <pc:docMk/>
            <pc:sldMk cId="3553873747" sldId="663"/>
            <ac:spMk id="7" creationId="{00000000-0000-0000-0000-000000000000}"/>
          </ac:spMkLst>
        </pc:spChg>
        <pc:spChg chg="mod">
          <ac:chgData name="Patricia Ann Lee King" userId="dbab7ec2-5444-4d21-afe7-a39974533ddc" providerId="ADAL" clId="{F5D28E97-B751-43F5-8F2C-A4F93FE4BA4E}" dt="2022-07-15T19:56:54.576" v="930" actId="948"/>
          <ac:spMkLst>
            <pc:docMk/>
            <pc:sldMk cId="3553873747" sldId="663"/>
            <ac:spMk id="8" creationId="{00000000-0000-0000-0000-000000000000}"/>
          </ac:spMkLst>
        </pc:spChg>
        <pc:spChg chg="mod">
          <ac:chgData name="Patricia Ann Lee King" userId="dbab7ec2-5444-4d21-afe7-a39974533ddc" providerId="ADAL" clId="{F5D28E97-B751-43F5-8F2C-A4F93FE4BA4E}" dt="2022-07-15T19:56:58.004" v="931" actId="1076"/>
          <ac:spMkLst>
            <pc:docMk/>
            <pc:sldMk cId="3553873747" sldId="663"/>
            <ac:spMk id="12" creationId="{00000000-0000-0000-0000-000000000000}"/>
          </ac:spMkLst>
        </pc:spChg>
        <pc:spChg chg="add del mod">
          <ac:chgData name="Patricia Ann Lee King" userId="dbab7ec2-5444-4d21-afe7-a39974533ddc" providerId="ADAL" clId="{F5D28E97-B751-43F5-8F2C-A4F93FE4BA4E}" dt="2022-07-15T19:55:56.414" v="917" actId="478"/>
          <ac:spMkLst>
            <pc:docMk/>
            <pc:sldMk cId="3553873747" sldId="663"/>
            <ac:spMk id="13" creationId="{79A2CF5A-3AEA-694E-BC8C-7E6BB34A5464}"/>
          </ac:spMkLst>
        </pc:spChg>
        <pc:spChg chg="add del mod">
          <ac:chgData name="Patricia Ann Lee King" userId="dbab7ec2-5444-4d21-afe7-a39974533ddc" providerId="ADAL" clId="{F5D28E97-B751-43F5-8F2C-A4F93FE4BA4E}" dt="2022-07-15T19:55:59.391" v="918" actId="478"/>
          <ac:spMkLst>
            <pc:docMk/>
            <pc:sldMk cId="3553873747" sldId="663"/>
            <ac:spMk id="14" creationId="{947E5ADC-764C-1F07-6F8F-ED1380F152FF}"/>
          </ac:spMkLst>
        </pc:spChg>
        <pc:spChg chg="add mod">
          <ac:chgData name="Patricia Ann Lee King" userId="dbab7ec2-5444-4d21-afe7-a39974533ddc" providerId="ADAL" clId="{F5D28E97-B751-43F5-8F2C-A4F93FE4BA4E}" dt="2022-07-15T19:56:26.728" v="926" actId="1076"/>
          <ac:spMkLst>
            <pc:docMk/>
            <pc:sldMk cId="3553873747" sldId="663"/>
            <ac:spMk id="17" creationId="{F3C915CE-8C42-FF07-B090-B27D3A55B8F4}"/>
          </ac:spMkLst>
        </pc:spChg>
        <pc:spChg chg="add mod">
          <ac:chgData name="Patricia Ann Lee King" userId="dbab7ec2-5444-4d21-afe7-a39974533ddc" providerId="ADAL" clId="{F5D28E97-B751-43F5-8F2C-A4F93FE4BA4E}" dt="2022-07-15T19:56:26.728" v="926" actId="1076"/>
          <ac:spMkLst>
            <pc:docMk/>
            <pc:sldMk cId="3553873747" sldId="663"/>
            <ac:spMk id="18" creationId="{F2BC69FD-A098-E85F-73E9-4265A85D4900}"/>
          </ac:spMkLst>
        </pc:spChg>
        <pc:spChg chg="add mod">
          <ac:chgData name="Patricia Ann Lee King" userId="dbab7ec2-5444-4d21-afe7-a39974533ddc" providerId="ADAL" clId="{F5D28E97-B751-43F5-8F2C-A4F93FE4BA4E}" dt="2022-07-15T19:56:32.520" v="927" actId="1076"/>
          <ac:spMkLst>
            <pc:docMk/>
            <pc:sldMk cId="3553873747" sldId="663"/>
            <ac:spMk id="19" creationId="{AEDF5085-0C19-95B2-8C6C-C2D29E4E0C06}"/>
          </ac:spMkLst>
        </pc:spChg>
        <pc:spChg chg="add mod">
          <ac:chgData name="Patricia Ann Lee King" userId="dbab7ec2-5444-4d21-afe7-a39974533ddc" providerId="ADAL" clId="{F5D28E97-B751-43F5-8F2C-A4F93FE4BA4E}" dt="2022-07-15T19:56:32.520" v="927" actId="1076"/>
          <ac:spMkLst>
            <pc:docMk/>
            <pc:sldMk cId="3553873747" sldId="663"/>
            <ac:spMk id="20" creationId="{8C84F244-A8F7-5185-DEE1-C91A32DFC99F}"/>
          </ac:spMkLst>
        </pc:spChg>
      </pc:sldChg>
      <pc:sldChg chg="del">
        <pc:chgData name="Patricia Ann Lee King" userId="dbab7ec2-5444-4d21-afe7-a39974533ddc" providerId="ADAL" clId="{F5D28E97-B751-43F5-8F2C-A4F93FE4BA4E}" dt="2022-07-15T18:59:03.724" v="290" actId="2696"/>
        <pc:sldMkLst>
          <pc:docMk/>
          <pc:sldMk cId="1891116231" sldId="664"/>
        </pc:sldMkLst>
      </pc:sldChg>
      <pc:sldChg chg="modSp add del mod">
        <pc:chgData name="Patricia Ann Lee King" userId="dbab7ec2-5444-4d21-afe7-a39974533ddc" providerId="ADAL" clId="{F5D28E97-B751-43F5-8F2C-A4F93FE4BA4E}" dt="2022-07-15T19:56:59.664" v="932" actId="47"/>
        <pc:sldMkLst>
          <pc:docMk/>
          <pc:sldMk cId="2008041432" sldId="664"/>
        </pc:sldMkLst>
        <pc:spChg chg="mod">
          <ac:chgData name="Patricia Ann Lee King" userId="dbab7ec2-5444-4d21-afe7-a39974533ddc" providerId="ADAL" clId="{F5D28E97-B751-43F5-8F2C-A4F93FE4BA4E}" dt="2022-07-15T18:59:06.257" v="291"/>
          <ac:spMkLst>
            <pc:docMk/>
            <pc:sldMk cId="2008041432" sldId="664"/>
            <ac:spMk id="7" creationId="{D065943F-F4FF-DB48-A129-00AFD7657137}"/>
          </ac:spMkLst>
        </pc:spChg>
        <pc:spChg chg="mod">
          <ac:chgData name="Patricia Ann Lee King" userId="dbab7ec2-5444-4d21-afe7-a39974533ddc" providerId="ADAL" clId="{F5D28E97-B751-43F5-8F2C-A4F93FE4BA4E}" dt="2022-07-15T18:59:06.257" v="291"/>
          <ac:spMkLst>
            <pc:docMk/>
            <pc:sldMk cId="2008041432" sldId="664"/>
            <ac:spMk id="8" creationId="{E699E1DD-EEDD-B640-81ED-230F4930135E}"/>
          </ac:spMkLst>
        </pc:spChg>
        <pc:spChg chg="mod">
          <ac:chgData name="Patricia Ann Lee King" userId="dbab7ec2-5444-4d21-afe7-a39974533ddc" providerId="ADAL" clId="{F5D28E97-B751-43F5-8F2C-A4F93FE4BA4E}" dt="2022-07-15T19:55:48.759" v="916" actId="1076"/>
          <ac:spMkLst>
            <pc:docMk/>
            <pc:sldMk cId="2008041432" sldId="664"/>
            <ac:spMk id="19" creationId="{00000000-0000-0000-0000-000000000000}"/>
          </ac:spMkLst>
        </pc:spChg>
      </pc:sldChg>
      <pc:sldChg chg="ord">
        <pc:chgData name="Patricia Ann Lee King" userId="dbab7ec2-5444-4d21-afe7-a39974533ddc" providerId="ADAL" clId="{F5D28E97-B751-43F5-8F2C-A4F93FE4BA4E}" dt="2022-07-15T18:51:12.304" v="61"/>
        <pc:sldMkLst>
          <pc:docMk/>
          <pc:sldMk cId="2418101210" sldId="665"/>
        </pc:sldMkLst>
      </pc:sldChg>
      <pc:sldChg chg="ord">
        <pc:chgData name="Patricia Ann Lee King" userId="dbab7ec2-5444-4d21-afe7-a39974533ddc" providerId="ADAL" clId="{F5D28E97-B751-43F5-8F2C-A4F93FE4BA4E}" dt="2022-07-15T18:51:16.547" v="63"/>
        <pc:sldMkLst>
          <pc:docMk/>
          <pc:sldMk cId="101622761" sldId="666"/>
        </pc:sldMkLst>
      </pc:sldChg>
      <pc:sldChg chg="add del">
        <pc:chgData name="Patricia Ann Lee King" userId="dbab7ec2-5444-4d21-afe7-a39974533ddc" providerId="ADAL" clId="{F5D28E97-B751-43F5-8F2C-A4F93FE4BA4E}" dt="2022-07-15T18:52:09.730" v="66"/>
        <pc:sldMkLst>
          <pc:docMk/>
          <pc:sldMk cId="1338154618" sldId="667"/>
        </pc:sldMkLst>
      </pc:sldChg>
      <pc:sldChg chg="del">
        <pc:chgData name="Patricia Ann Lee King" userId="dbab7ec2-5444-4d21-afe7-a39974533ddc" providerId="ADAL" clId="{F5D28E97-B751-43F5-8F2C-A4F93FE4BA4E}" dt="2022-07-15T18:51:55.026" v="64" actId="2696"/>
        <pc:sldMkLst>
          <pc:docMk/>
          <pc:sldMk cId="3899382833" sldId="667"/>
        </pc:sldMkLst>
      </pc:sldChg>
      <pc:sldChg chg="ord">
        <pc:chgData name="Patricia Ann Lee King" userId="dbab7ec2-5444-4d21-afe7-a39974533ddc" providerId="ADAL" clId="{F5D28E97-B751-43F5-8F2C-A4F93FE4BA4E}" dt="2022-07-15T20:13:07.005" v="1016"/>
        <pc:sldMkLst>
          <pc:docMk/>
          <pc:sldMk cId="1272858053" sldId="668"/>
        </pc:sldMkLst>
      </pc:sldChg>
      <pc:sldChg chg="del">
        <pc:chgData name="Patricia Ann Lee King" userId="dbab7ec2-5444-4d21-afe7-a39974533ddc" providerId="ADAL" clId="{F5D28E97-B751-43F5-8F2C-A4F93FE4BA4E}" dt="2022-07-15T20:05:53.199" v="943" actId="47"/>
        <pc:sldMkLst>
          <pc:docMk/>
          <pc:sldMk cId="1102648548" sldId="670"/>
        </pc:sldMkLst>
      </pc:sldChg>
      <pc:sldChg chg="del">
        <pc:chgData name="Patricia Ann Lee King" userId="dbab7ec2-5444-4d21-afe7-a39974533ddc" providerId="ADAL" clId="{F5D28E97-B751-43F5-8F2C-A4F93FE4BA4E}" dt="2022-07-15T20:05:53.199" v="943" actId="47"/>
        <pc:sldMkLst>
          <pc:docMk/>
          <pc:sldMk cId="3458719165" sldId="671"/>
        </pc:sldMkLst>
      </pc:sldChg>
      <pc:sldChg chg="addSp delSp modSp new mod ord modClrScheme chgLayout">
        <pc:chgData name="Patricia Ann Lee King" userId="dbab7ec2-5444-4d21-afe7-a39974533ddc" providerId="ADAL" clId="{F5D28E97-B751-43F5-8F2C-A4F93FE4BA4E}" dt="2022-07-15T18:51:01.384" v="58"/>
        <pc:sldMkLst>
          <pc:docMk/>
          <pc:sldMk cId="3731190025" sldId="675"/>
        </pc:sldMkLst>
        <pc:spChg chg="del mod ord">
          <ac:chgData name="Patricia Ann Lee King" userId="dbab7ec2-5444-4d21-afe7-a39974533ddc" providerId="ADAL" clId="{F5D28E97-B751-43F5-8F2C-A4F93FE4BA4E}" dt="2022-07-15T18:50:43.942" v="50" actId="700"/>
          <ac:spMkLst>
            <pc:docMk/>
            <pc:sldMk cId="3731190025" sldId="675"/>
            <ac:spMk id="2" creationId="{B4FEA75D-78C6-7474-5DA7-5FBD86525E26}"/>
          </ac:spMkLst>
        </pc:spChg>
        <pc:spChg chg="del mod ord">
          <ac:chgData name="Patricia Ann Lee King" userId="dbab7ec2-5444-4d21-afe7-a39974533ddc" providerId="ADAL" clId="{F5D28E97-B751-43F5-8F2C-A4F93FE4BA4E}" dt="2022-07-15T18:50:43.942" v="50" actId="700"/>
          <ac:spMkLst>
            <pc:docMk/>
            <pc:sldMk cId="3731190025" sldId="675"/>
            <ac:spMk id="3" creationId="{75585478-C16A-4DB8-4DFC-20342F4B984C}"/>
          </ac:spMkLst>
        </pc:spChg>
        <pc:spChg chg="add mod ord">
          <ac:chgData name="Patricia Ann Lee King" userId="dbab7ec2-5444-4d21-afe7-a39974533ddc" providerId="ADAL" clId="{F5D28E97-B751-43F5-8F2C-A4F93FE4BA4E}" dt="2022-07-15T18:51:01.384" v="58"/>
          <ac:spMkLst>
            <pc:docMk/>
            <pc:sldMk cId="3731190025" sldId="675"/>
            <ac:spMk id="4" creationId="{24775C0E-5AB3-ED9B-948C-DCDECF784B91}"/>
          </ac:spMkLst>
        </pc:spChg>
        <pc:spChg chg="add mod ord">
          <ac:chgData name="Patricia Ann Lee King" userId="dbab7ec2-5444-4d21-afe7-a39974533ddc" providerId="ADAL" clId="{F5D28E97-B751-43F5-8F2C-A4F93FE4BA4E}" dt="2022-07-15T18:50:43.942" v="50" actId="700"/>
          <ac:spMkLst>
            <pc:docMk/>
            <pc:sldMk cId="3731190025" sldId="675"/>
            <ac:spMk id="5" creationId="{8D5EEE70-B5D7-58A8-706C-68875ADDCE79}"/>
          </ac:spMkLst>
        </pc:spChg>
      </pc:sldChg>
      <pc:sldChg chg="modSp add del mod">
        <pc:chgData name="Patricia Ann Lee King" userId="dbab7ec2-5444-4d21-afe7-a39974533ddc" providerId="ADAL" clId="{F5D28E97-B751-43F5-8F2C-A4F93FE4BA4E}" dt="2022-07-15T18:49:27.335" v="46" actId="47"/>
        <pc:sldMkLst>
          <pc:docMk/>
          <pc:sldMk cId="3873719680" sldId="675"/>
        </pc:sldMkLst>
        <pc:spChg chg="mod">
          <ac:chgData name="Patricia Ann Lee King" userId="dbab7ec2-5444-4d21-afe7-a39974533ddc" providerId="ADAL" clId="{F5D28E97-B751-43F5-8F2C-A4F93FE4BA4E}" dt="2022-07-15T18:43:39.963" v="17" actId="14100"/>
          <ac:spMkLst>
            <pc:docMk/>
            <pc:sldMk cId="3873719680" sldId="675"/>
            <ac:spMk id="2" creationId="{00000000-0000-0000-0000-000000000000}"/>
          </ac:spMkLst>
        </pc:spChg>
        <pc:spChg chg="mod">
          <ac:chgData name="Patricia Ann Lee King" userId="dbab7ec2-5444-4d21-afe7-a39974533ddc" providerId="ADAL" clId="{F5D28E97-B751-43F5-8F2C-A4F93FE4BA4E}" dt="2022-07-15T18:48:26.195" v="43" actId="6549"/>
          <ac:spMkLst>
            <pc:docMk/>
            <pc:sldMk cId="3873719680" sldId="675"/>
            <ac:spMk id="3" creationId="{00000000-0000-0000-0000-000000000000}"/>
          </ac:spMkLst>
        </pc:spChg>
      </pc:sldChg>
      <pc:sldChg chg="delSp modSp add mod">
        <pc:chgData name="Patricia Ann Lee King" userId="dbab7ec2-5444-4d21-afe7-a39974533ddc" providerId="ADAL" clId="{F5D28E97-B751-43F5-8F2C-A4F93FE4BA4E}" dt="2022-07-15T19:57:16.095" v="934" actId="20577"/>
        <pc:sldMkLst>
          <pc:docMk/>
          <pc:sldMk cId="401663921" sldId="676"/>
        </pc:sldMkLst>
        <pc:spChg chg="mod">
          <ac:chgData name="Patricia Ann Lee King" userId="dbab7ec2-5444-4d21-afe7-a39974533ddc" providerId="ADAL" clId="{F5D28E97-B751-43F5-8F2C-A4F93FE4BA4E}" dt="2022-07-15T19:57:16.095" v="934" actId="20577"/>
          <ac:spMkLst>
            <pc:docMk/>
            <pc:sldMk cId="401663921" sldId="676"/>
            <ac:spMk id="2" creationId="{00000000-0000-0000-0000-000000000000}"/>
          </ac:spMkLst>
        </pc:spChg>
        <pc:spChg chg="del mod">
          <ac:chgData name="Patricia Ann Lee King" userId="dbab7ec2-5444-4d21-afe7-a39974533ddc" providerId="ADAL" clId="{F5D28E97-B751-43F5-8F2C-A4F93FE4BA4E}" dt="2022-07-15T18:57:48.658" v="120"/>
          <ac:spMkLst>
            <pc:docMk/>
            <pc:sldMk cId="401663921" sldId="676"/>
            <ac:spMk id="3" creationId="{00000000-0000-0000-0000-000000000000}"/>
          </ac:spMkLst>
        </pc:spChg>
      </pc:sldChg>
      <pc:sldChg chg="modSp add del mod">
        <pc:chgData name="Patricia Ann Lee King" userId="dbab7ec2-5444-4d21-afe7-a39974533ddc" providerId="ADAL" clId="{F5D28E97-B751-43F5-8F2C-A4F93FE4BA4E}" dt="2022-07-15T20:07:25.911" v="948" actId="47"/>
        <pc:sldMkLst>
          <pc:docMk/>
          <pc:sldMk cId="1522224012" sldId="677"/>
        </pc:sldMkLst>
        <pc:spChg chg="mod">
          <ac:chgData name="Patricia Ann Lee King" userId="dbab7ec2-5444-4d21-afe7-a39974533ddc" providerId="ADAL" clId="{F5D28E97-B751-43F5-8F2C-A4F93FE4BA4E}" dt="2022-07-15T19:53:25.197" v="831" actId="20577"/>
          <ac:spMkLst>
            <pc:docMk/>
            <pc:sldMk cId="1522224012" sldId="677"/>
            <ac:spMk id="8" creationId="{00000000-0000-0000-0000-000000000000}"/>
          </ac:spMkLst>
        </pc:spChg>
        <pc:spChg chg="mod">
          <ac:chgData name="Patricia Ann Lee King" userId="dbab7ec2-5444-4d21-afe7-a39974533ddc" providerId="ADAL" clId="{F5D28E97-B751-43F5-8F2C-A4F93FE4BA4E}" dt="2022-07-15T19:53:15.879" v="807" actId="20577"/>
          <ac:spMkLst>
            <pc:docMk/>
            <pc:sldMk cId="1522224012" sldId="677"/>
            <ac:spMk id="9" creationId="{00000000-0000-0000-0000-000000000000}"/>
          </ac:spMkLst>
        </pc:spChg>
      </pc:sldChg>
      <pc:sldChg chg="delSp modSp add del mod ord">
        <pc:chgData name="Patricia Ann Lee King" userId="dbab7ec2-5444-4d21-afe7-a39974533ddc" providerId="ADAL" clId="{F5D28E97-B751-43F5-8F2C-A4F93FE4BA4E}" dt="2022-07-15T20:07:07.856" v="944" actId="47"/>
        <pc:sldMkLst>
          <pc:docMk/>
          <pc:sldMk cId="2960750934" sldId="678"/>
        </pc:sldMkLst>
        <pc:spChg chg="del">
          <ac:chgData name="Patricia Ann Lee King" userId="dbab7ec2-5444-4d21-afe7-a39974533ddc" providerId="ADAL" clId="{F5D28E97-B751-43F5-8F2C-A4F93FE4BA4E}" dt="2022-07-15T19:03:47.819" v="676" actId="478"/>
          <ac:spMkLst>
            <pc:docMk/>
            <pc:sldMk cId="2960750934" sldId="678"/>
            <ac:spMk id="8" creationId="{00000000-0000-0000-0000-000000000000}"/>
          </ac:spMkLst>
        </pc:spChg>
        <pc:spChg chg="mod">
          <ac:chgData name="Patricia Ann Lee King" userId="dbab7ec2-5444-4d21-afe7-a39974533ddc" providerId="ADAL" clId="{F5D28E97-B751-43F5-8F2C-A4F93FE4BA4E}" dt="2022-07-15T19:03:43.484" v="675" actId="20577"/>
          <ac:spMkLst>
            <pc:docMk/>
            <pc:sldMk cId="2960750934" sldId="678"/>
            <ac:spMk id="9" creationId="{00000000-0000-0000-0000-000000000000}"/>
          </ac:spMkLst>
        </pc:spChg>
      </pc:sldChg>
      <pc:sldChg chg="modSp add mod">
        <pc:chgData name="Patricia Ann Lee King" userId="dbab7ec2-5444-4d21-afe7-a39974533ddc" providerId="ADAL" clId="{F5D28E97-B751-43F5-8F2C-A4F93FE4BA4E}" dt="2022-07-15T20:04:37.131" v="941" actId="27636"/>
        <pc:sldMkLst>
          <pc:docMk/>
          <pc:sldMk cId="3866742223" sldId="679"/>
        </pc:sldMkLst>
        <pc:spChg chg="mod">
          <ac:chgData name="Patricia Ann Lee King" userId="dbab7ec2-5444-4d21-afe7-a39974533ddc" providerId="ADAL" clId="{F5D28E97-B751-43F5-8F2C-A4F93FE4BA4E}" dt="2022-07-15T20:04:37.131" v="941" actId="27636"/>
          <ac:spMkLst>
            <pc:docMk/>
            <pc:sldMk cId="3866742223" sldId="679"/>
            <ac:spMk id="4" creationId="{24775C0E-5AB3-ED9B-948C-DCDECF784B91}"/>
          </ac:spMkLst>
        </pc:spChg>
      </pc:sldChg>
      <pc:sldMasterChg chg="add del addSldLayout delSldLayout">
        <pc:chgData name="Patricia Ann Lee King" userId="dbab7ec2-5444-4d21-afe7-a39974533ddc" providerId="ADAL" clId="{F5D28E97-B751-43F5-8F2C-A4F93FE4BA4E}" dt="2022-07-15T18:57:17.665" v="74" actId="47"/>
        <pc:sldMasterMkLst>
          <pc:docMk/>
          <pc:sldMasterMk cId="2073580928" sldId="2147483660"/>
        </pc:sldMasterMkLst>
        <pc:sldLayoutChg chg="add del">
          <pc:chgData name="Patricia Ann Lee King" userId="dbab7ec2-5444-4d21-afe7-a39974533ddc" providerId="ADAL" clId="{F5D28E97-B751-43F5-8F2C-A4F93FE4BA4E}" dt="2022-07-15T18:57:17.665" v="74" actId="47"/>
          <pc:sldLayoutMkLst>
            <pc:docMk/>
            <pc:sldMasterMk cId="2073580928" sldId="2147483660"/>
            <pc:sldLayoutMk cId="3463900851" sldId="2147483661"/>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2267251279" sldId="2147483662"/>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1170446797" sldId="2147483663"/>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3829609587" sldId="2147483664"/>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4281432281" sldId="214748366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Protocol for improving patient-reported race/ethnicity data</a:t>
            </a:r>
          </a:p>
        </c:rich>
      </c:tx>
      <c:layout>
        <c:manualLayout>
          <c:xMode val="edge"/>
          <c:yMode val="edge"/>
          <c:x val="0.1783698745830059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11856670999914"/>
          <c:y val="0.22129684690997453"/>
          <c:w val="0.86967887964717505"/>
          <c:h val="0.4972038453711512"/>
        </c:manualLayout>
      </c:layout>
      <c:barChart>
        <c:barDir val="col"/>
        <c:grouping val="percentStacked"/>
        <c:varyColors val="0"/>
        <c:ser>
          <c:idx val="0"/>
          <c:order val="0"/>
          <c:tx>
            <c:strRef>
              <c:f>'SM 5'!$A$3</c:f>
              <c:strCache>
                <c:ptCount val="1"/>
                <c:pt idx="0">
                  <c:v>In Place</c:v>
                </c:pt>
              </c:strCache>
            </c:strRef>
          </c:tx>
          <c:spPr>
            <a:solidFill>
              <a:srgbClr val="00B050"/>
            </a:solidFill>
            <a:ln>
              <a:noFill/>
            </a:ln>
            <a:effectLst/>
          </c:spPr>
          <c:invertIfNegative val="0"/>
          <c:cat>
            <c:strRef>
              <c:f>'SM 5'!$B$2:$N$2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5'!$B$3:$N$3</c:f>
              <c:numCache>
                <c:formatCode>General</c:formatCode>
                <c:ptCount val="11"/>
                <c:pt idx="0">
                  <c:v>5</c:v>
                </c:pt>
                <c:pt idx="1">
                  <c:v>19</c:v>
                </c:pt>
                <c:pt idx="2">
                  <c:v>17</c:v>
                </c:pt>
                <c:pt idx="3">
                  <c:v>13</c:v>
                </c:pt>
                <c:pt idx="4">
                  <c:v>29</c:v>
                </c:pt>
                <c:pt idx="5">
                  <c:v>29</c:v>
                </c:pt>
                <c:pt idx="6">
                  <c:v>31</c:v>
                </c:pt>
                <c:pt idx="7">
                  <c:v>39</c:v>
                </c:pt>
                <c:pt idx="8">
                  <c:v>44</c:v>
                </c:pt>
                <c:pt idx="9">
                  <c:v>57</c:v>
                </c:pt>
                <c:pt idx="10">
                  <c:v>58</c:v>
                </c:pt>
              </c:numCache>
            </c:numRef>
          </c:val>
          <c:extLst>
            <c:ext xmlns:c16="http://schemas.microsoft.com/office/drawing/2014/chart" uri="{C3380CC4-5D6E-409C-BE32-E72D297353CC}">
              <c16:uniqueId val="{00000000-FB56-4711-8B68-3D111B1BA64D}"/>
            </c:ext>
          </c:extLst>
        </c:ser>
        <c:ser>
          <c:idx val="1"/>
          <c:order val="1"/>
          <c:tx>
            <c:strRef>
              <c:f>'SM 5'!$A$4</c:f>
              <c:strCache>
                <c:ptCount val="1"/>
                <c:pt idx="0">
                  <c:v>Working on it </c:v>
                </c:pt>
              </c:strCache>
            </c:strRef>
          </c:tx>
          <c:spPr>
            <a:solidFill>
              <a:srgbClr val="FFC000"/>
            </a:solidFill>
            <a:ln>
              <a:noFill/>
            </a:ln>
            <a:effectLst/>
          </c:spPr>
          <c:invertIfNegative val="0"/>
          <c:cat>
            <c:strRef>
              <c:f>'SM 5'!$B$2:$N$2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5'!$B$4:$N$4</c:f>
              <c:numCache>
                <c:formatCode>General</c:formatCode>
                <c:ptCount val="11"/>
                <c:pt idx="0">
                  <c:v>30</c:v>
                </c:pt>
                <c:pt idx="1">
                  <c:v>48</c:v>
                </c:pt>
                <c:pt idx="2">
                  <c:v>68</c:v>
                </c:pt>
                <c:pt idx="3">
                  <c:v>63</c:v>
                </c:pt>
                <c:pt idx="4">
                  <c:v>62</c:v>
                </c:pt>
                <c:pt idx="5">
                  <c:v>63</c:v>
                </c:pt>
                <c:pt idx="6">
                  <c:v>59</c:v>
                </c:pt>
                <c:pt idx="7">
                  <c:v>53</c:v>
                </c:pt>
                <c:pt idx="8">
                  <c:v>53</c:v>
                </c:pt>
                <c:pt idx="9">
                  <c:v>40</c:v>
                </c:pt>
                <c:pt idx="10">
                  <c:v>40</c:v>
                </c:pt>
              </c:numCache>
            </c:numRef>
          </c:val>
          <c:extLst>
            <c:ext xmlns:c16="http://schemas.microsoft.com/office/drawing/2014/chart" uri="{C3380CC4-5D6E-409C-BE32-E72D297353CC}">
              <c16:uniqueId val="{00000001-FB56-4711-8B68-3D111B1BA64D}"/>
            </c:ext>
          </c:extLst>
        </c:ser>
        <c:ser>
          <c:idx val="2"/>
          <c:order val="2"/>
          <c:tx>
            <c:strRef>
              <c:f>'SM 5'!$A$5</c:f>
              <c:strCache>
                <c:ptCount val="1"/>
                <c:pt idx="0">
                  <c:v>Not Started</c:v>
                </c:pt>
              </c:strCache>
            </c:strRef>
          </c:tx>
          <c:spPr>
            <a:solidFill>
              <a:srgbClr val="FF0000"/>
            </a:solidFill>
            <a:ln>
              <a:noFill/>
            </a:ln>
            <a:effectLst/>
          </c:spPr>
          <c:invertIfNegative val="0"/>
          <c:cat>
            <c:strRef>
              <c:f>'SM 5'!$B$2:$N$2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5'!$B$5:$N$5</c:f>
              <c:numCache>
                <c:formatCode>General</c:formatCode>
                <c:ptCount val="11"/>
                <c:pt idx="0">
                  <c:v>65</c:v>
                </c:pt>
                <c:pt idx="1">
                  <c:v>33</c:v>
                </c:pt>
                <c:pt idx="2">
                  <c:v>15</c:v>
                </c:pt>
                <c:pt idx="3">
                  <c:v>25</c:v>
                </c:pt>
                <c:pt idx="4">
                  <c:v>8</c:v>
                </c:pt>
                <c:pt idx="5">
                  <c:v>7</c:v>
                </c:pt>
                <c:pt idx="6">
                  <c:v>10</c:v>
                </c:pt>
                <c:pt idx="7">
                  <c:v>8</c:v>
                </c:pt>
                <c:pt idx="8">
                  <c:v>3</c:v>
                </c:pt>
                <c:pt idx="9">
                  <c:v>3</c:v>
                </c:pt>
                <c:pt idx="10">
                  <c:v>2</c:v>
                </c:pt>
              </c:numCache>
            </c:numRef>
          </c:val>
          <c:extLst>
            <c:ext xmlns:c16="http://schemas.microsoft.com/office/drawing/2014/chart" uri="{C3380CC4-5D6E-409C-BE32-E72D297353CC}">
              <c16:uniqueId val="{00000002-FB56-4711-8B68-3D111B1BA64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r>
              <a:rPr lang="en-US" sz="1800" b="1" dirty="0">
                <a:solidFill>
                  <a:schemeClr val="tx1">
                    <a:lumMod val="50000"/>
                  </a:schemeClr>
                </a:solidFill>
                <a:effectLst/>
              </a:rPr>
              <a:t>Stratified by race/ethnicity and Medicaid status</a:t>
            </a:r>
          </a:p>
        </c:rich>
      </c:tx>
      <c:layout>
        <c:manualLayout>
          <c:xMode val="edge"/>
          <c:yMode val="edge"/>
          <c:x val="0.16147411865876415"/>
          <c:y val="3.7706982076181105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2985575229701971"/>
          <c:y val="0.20985633568699757"/>
          <c:w val="0.84820692625778038"/>
          <c:h val="0.51208414524273471"/>
        </c:manualLayout>
      </c:layout>
      <c:barChart>
        <c:barDir val="col"/>
        <c:grouping val="percentStacked"/>
        <c:varyColors val="0"/>
        <c:ser>
          <c:idx val="0"/>
          <c:order val="0"/>
          <c:tx>
            <c:strRef>
              <c:f>'SM 6'!$A$3</c:f>
              <c:strCache>
                <c:ptCount val="1"/>
                <c:pt idx="0">
                  <c:v>In Place</c:v>
                </c:pt>
              </c:strCache>
            </c:strRef>
          </c:tx>
          <c:spPr>
            <a:solidFill>
              <a:srgbClr val="00B050"/>
            </a:solidFill>
            <a:ln>
              <a:noFill/>
            </a:ln>
            <a:effectLst/>
          </c:spPr>
          <c:invertIfNegative val="0"/>
          <c:cat>
            <c:strRef>
              <c:f>'SM 6'!$B$2:$N$2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6'!$B$3:$N$3</c:f>
              <c:numCache>
                <c:formatCode>General</c:formatCode>
                <c:ptCount val="11"/>
                <c:pt idx="0">
                  <c:v>5</c:v>
                </c:pt>
                <c:pt idx="1">
                  <c:v>16</c:v>
                </c:pt>
                <c:pt idx="2">
                  <c:v>17</c:v>
                </c:pt>
                <c:pt idx="3">
                  <c:v>25</c:v>
                </c:pt>
                <c:pt idx="4">
                  <c:v>29</c:v>
                </c:pt>
                <c:pt idx="5">
                  <c:v>27</c:v>
                </c:pt>
                <c:pt idx="6">
                  <c:v>36</c:v>
                </c:pt>
                <c:pt idx="7">
                  <c:v>45</c:v>
                </c:pt>
                <c:pt idx="8">
                  <c:v>39</c:v>
                </c:pt>
                <c:pt idx="9">
                  <c:v>51</c:v>
                </c:pt>
                <c:pt idx="10">
                  <c:v>56</c:v>
                </c:pt>
              </c:numCache>
            </c:numRef>
          </c:val>
          <c:extLst>
            <c:ext xmlns:c16="http://schemas.microsoft.com/office/drawing/2014/chart" uri="{C3380CC4-5D6E-409C-BE32-E72D297353CC}">
              <c16:uniqueId val="{00000000-10EC-4B90-8F00-A1ECA98F6AE1}"/>
            </c:ext>
          </c:extLst>
        </c:ser>
        <c:ser>
          <c:idx val="1"/>
          <c:order val="1"/>
          <c:tx>
            <c:strRef>
              <c:f>'SM 6'!$A$4</c:f>
              <c:strCache>
                <c:ptCount val="1"/>
                <c:pt idx="0">
                  <c:v>Working on it </c:v>
                </c:pt>
              </c:strCache>
            </c:strRef>
          </c:tx>
          <c:spPr>
            <a:solidFill>
              <a:srgbClr val="FFC000"/>
            </a:solidFill>
            <a:ln>
              <a:noFill/>
            </a:ln>
            <a:effectLst/>
          </c:spPr>
          <c:invertIfNegative val="0"/>
          <c:cat>
            <c:strRef>
              <c:f>'SM 6'!$B$2:$N$2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6'!$B$4:$N$4</c:f>
              <c:numCache>
                <c:formatCode>General</c:formatCode>
                <c:ptCount val="11"/>
                <c:pt idx="0">
                  <c:v>30</c:v>
                </c:pt>
                <c:pt idx="1">
                  <c:v>39</c:v>
                </c:pt>
                <c:pt idx="2">
                  <c:v>51</c:v>
                </c:pt>
                <c:pt idx="3">
                  <c:v>38</c:v>
                </c:pt>
                <c:pt idx="4">
                  <c:v>56</c:v>
                </c:pt>
                <c:pt idx="5">
                  <c:v>49</c:v>
                </c:pt>
                <c:pt idx="6">
                  <c:v>46</c:v>
                </c:pt>
                <c:pt idx="7">
                  <c:v>37</c:v>
                </c:pt>
                <c:pt idx="8">
                  <c:v>55</c:v>
                </c:pt>
                <c:pt idx="9">
                  <c:v>43</c:v>
                </c:pt>
                <c:pt idx="10">
                  <c:v>38</c:v>
                </c:pt>
              </c:numCache>
            </c:numRef>
          </c:val>
          <c:extLst>
            <c:ext xmlns:c16="http://schemas.microsoft.com/office/drawing/2014/chart" uri="{C3380CC4-5D6E-409C-BE32-E72D297353CC}">
              <c16:uniqueId val="{00000001-10EC-4B90-8F00-A1ECA98F6AE1}"/>
            </c:ext>
          </c:extLst>
        </c:ser>
        <c:ser>
          <c:idx val="2"/>
          <c:order val="2"/>
          <c:tx>
            <c:strRef>
              <c:f>'SM 6'!$A$5</c:f>
              <c:strCache>
                <c:ptCount val="1"/>
                <c:pt idx="0">
                  <c:v>Not Started</c:v>
                </c:pt>
              </c:strCache>
            </c:strRef>
          </c:tx>
          <c:spPr>
            <a:solidFill>
              <a:srgbClr val="FF0000"/>
            </a:solidFill>
            <a:ln>
              <a:noFill/>
            </a:ln>
            <a:effectLst/>
          </c:spPr>
          <c:invertIfNegative val="0"/>
          <c:cat>
            <c:strRef>
              <c:f>'SM 6'!$B$2:$N$2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6'!$B$5:$N$5</c:f>
              <c:numCache>
                <c:formatCode>General</c:formatCode>
                <c:ptCount val="11"/>
                <c:pt idx="0">
                  <c:v>65</c:v>
                </c:pt>
                <c:pt idx="1">
                  <c:v>45</c:v>
                </c:pt>
                <c:pt idx="2">
                  <c:v>32</c:v>
                </c:pt>
                <c:pt idx="3">
                  <c:v>38</c:v>
                </c:pt>
                <c:pt idx="4">
                  <c:v>15</c:v>
                </c:pt>
                <c:pt idx="5">
                  <c:v>24</c:v>
                </c:pt>
                <c:pt idx="6">
                  <c:v>18</c:v>
                </c:pt>
                <c:pt idx="7">
                  <c:v>18</c:v>
                </c:pt>
                <c:pt idx="8">
                  <c:v>14</c:v>
                </c:pt>
                <c:pt idx="9">
                  <c:v>6</c:v>
                </c:pt>
                <c:pt idx="10">
                  <c:v>6</c:v>
                </c:pt>
              </c:numCache>
            </c:numRef>
          </c:val>
          <c:extLst>
            <c:ext xmlns:c16="http://schemas.microsoft.com/office/drawing/2014/chart" uri="{C3380CC4-5D6E-409C-BE32-E72D297353CC}">
              <c16:uniqueId val="{00000002-10EC-4B90-8F00-A1ECA98F6AE1}"/>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Standardized SDoH screening tools for delivery admission</a:t>
            </a:r>
          </a:p>
        </c:rich>
      </c:tx>
      <c:layout>
        <c:manualLayout>
          <c:xMode val="edge"/>
          <c:yMode val="edge"/>
          <c:x val="0.11616666739316341"/>
          <c:y val="2.23154825872465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91807153702842"/>
          <c:y val="0.24468944228161929"/>
          <c:w val="0.85937098656851807"/>
          <c:h val="0.56153696392763741"/>
        </c:manualLayout>
      </c:layout>
      <c:barChart>
        <c:barDir val="col"/>
        <c:grouping val="percentStacked"/>
        <c:varyColors val="0"/>
        <c:ser>
          <c:idx val="0"/>
          <c:order val="0"/>
          <c:tx>
            <c:strRef>
              <c:f>'SM 1'!$A$3</c:f>
              <c:strCache>
                <c:ptCount val="1"/>
                <c:pt idx="0">
                  <c:v>In Place</c:v>
                </c:pt>
              </c:strCache>
            </c:strRef>
          </c:tx>
          <c:spPr>
            <a:solidFill>
              <a:srgbClr val="00B050"/>
            </a:solidFill>
            <a:ln>
              <a:noFill/>
            </a:ln>
            <a:effectLst/>
          </c:spPr>
          <c:invertIfNegative val="0"/>
          <c:cat>
            <c:strRef>
              <c:f>'SM 1'!$B$2:$N$2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1'!$B$3:$N$3</c:f>
              <c:numCache>
                <c:formatCode>General</c:formatCode>
                <c:ptCount val="11"/>
                <c:pt idx="0">
                  <c:v>15</c:v>
                </c:pt>
                <c:pt idx="1">
                  <c:v>13</c:v>
                </c:pt>
                <c:pt idx="2">
                  <c:v>20</c:v>
                </c:pt>
                <c:pt idx="3">
                  <c:v>19</c:v>
                </c:pt>
                <c:pt idx="4">
                  <c:v>5</c:v>
                </c:pt>
                <c:pt idx="5">
                  <c:v>20</c:v>
                </c:pt>
                <c:pt idx="6">
                  <c:v>28</c:v>
                </c:pt>
                <c:pt idx="7">
                  <c:v>28</c:v>
                </c:pt>
                <c:pt idx="8">
                  <c:v>33</c:v>
                </c:pt>
                <c:pt idx="9">
                  <c:v>34</c:v>
                </c:pt>
                <c:pt idx="10">
                  <c:v>38</c:v>
                </c:pt>
              </c:numCache>
            </c:numRef>
          </c:val>
          <c:extLst>
            <c:ext xmlns:c16="http://schemas.microsoft.com/office/drawing/2014/chart" uri="{C3380CC4-5D6E-409C-BE32-E72D297353CC}">
              <c16:uniqueId val="{00000000-4C55-4BF8-AF5F-624B68C9BCFD}"/>
            </c:ext>
          </c:extLst>
        </c:ser>
        <c:ser>
          <c:idx val="1"/>
          <c:order val="1"/>
          <c:tx>
            <c:strRef>
              <c:f>'SM 1'!$A$4</c:f>
              <c:strCache>
                <c:ptCount val="1"/>
                <c:pt idx="0">
                  <c:v>Working on it </c:v>
                </c:pt>
              </c:strCache>
            </c:strRef>
          </c:tx>
          <c:spPr>
            <a:solidFill>
              <a:srgbClr val="FFC000"/>
            </a:solidFill>
            <a:ln>
              <a:noFill/>
            </a:ln>
            <a:effectLst/>
          </c:spPr>
          <c:invertIfNegative val="0"/>
          <c:cat>
            <c:strRef>
              <c:f>'SM 1'!$B$2:$N$2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1'!$B$4:$N$4</c:f>
              <c:numCache>
                <c:formatCode>General</c:formatCode>
                <c:ptCount val="11"/>
                <c:pt idx="0">
                  <c:v>18</c:v>
                </c:pt>
                <c:pt idx="1">
                  <c:v>45</c:v>
                </c:pt>
                <c:pt idx="2">
                  <c:v>54</c:v>
                </c:pt>
                <c:pt idx="3">
                  <c:v>50</c:v>
                </c:pt>
                <c:pt idx="4">
                  <c:v>30</c:v>
                </c:pt>
                <c:pt idx="5">
                  <c:v>70</c:v>
                </c:pt>
                <c:pt idx="6">
                  <c:v>62</c:v>
                </c:pt>
                <c:pt idx="7">
                  <c:v>64</c:v>
                </c:pt>
                <c:pt idx="8">
                  <c:v>62</c:v>
                </c:pt>
                <c:pt idx="9">
                  <c:v>64</c:v>
                </c:pt>
                <c:pt idx="10">
                  <c:v>60</c:v>
                </c:pt>
              </c:numCache>
            </c:numRef>
          </c:val>
          <c:extLst>
            <c:ext xmlns:c16="http://schemas.microsoft.com/office/drawing/2014/chart" uri="{C3380CC4-5D6E-409C-BE32-E72D297353CC}">
              <c16:uniqueId val="{00000001-4C55-4BF8-AF5F-624B68C9BCFD}"/>
            </c:ext>
          </c:extLst>
        </c:ser>
        <c:ser>
          <c:idx val="2"/>
          <c:order val="2"/>
          <c:tx>
            <c:strRef>
              <c:f>'SM 1'!$A$5</c:f>
              <c:strCache>
                <c:ptCount val="1"/>
                <c:pt idx="0">
                  <c:v>Not Started</c:v>
                </c:pt>
              </c:strCache>
            </c:strRef>
          </c:tx>
          <c:spPr>
            <a:solidFill>
              <a:srgbClr val="FF0000"/>
            </a:solidFill>
            <a:ln>
              <a:noFill/>
            </a:ln>
            <a:effectLst/>
          </c:spPr>
          <c:invertIfNegative val="0"/>
          <c:cat>
            <c:strRef>
              <c:f>'SM 1'!$B$2:$N$2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1'!$B$5:$N$5</c:f>
              <c:numCache>
                <c:formatCode>General</c:formatCode>
                <c:ptCount val="11"/>
                <c:pt idx="0">
                  <c:v>67</c:v>
                </c:pt>
                <c:pt idx="1">
                  <c:v>42</c:v>
                </c:pt>
                <c:pt idx="2">
                  <c:v>27</c:v>
                </c:pt>
                <c:pt idx="3">
                  <c:v>32</c:v>
                </c:pt>
                <c:pt idx="4">
                  <c:v>5</c:v>
                </c:pt>
                <c:pt idx="5">
                  <c:v>10</c:v>
                </c:pt>
                <c:pt idx="6">
                  <c:v>10</c:v>
                </c:pt>
                <c:pt idx="7">
                  <c:v>8</c:v>
                </c:pt>
                <c:pt idx="8">
                  <c:v>5</c:v>
                </c:pt>
                <c:pt idx="9">
                  <c:v>2</c:v>
                </c:pt>
                <c:pt idx="10">
                  <c:v>2</c:v>
                </c:pt>
              </c:numCache>
            </c:numRef>
          </c:val>
          <c:extLst>
            <c:ext xmlns:c16="http://schemas.microsoft.com/office/drawing/2014/chart" uri="{C3380CC4-5D6E-409C-BE32-E72D297353CC}">
              <c16:uniqueId val="{00000002-4C55-4BF8-AF5F-624B68C9BCF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sz="1800" b="1" i="0" u="none" strike="noStrike" baseline="0" dirty="0">
                <a:solidFill>
                  <a:schemeClr val="tx1">
                    <a:lumMod val="50000"/>
                  </a:schemeClr>
                </a:solidFill>
                <a:effectLst/>
              </a:rPr>
              <a:t>SDoH community resources mapping tool</a:t>
            </a:r>
          </a:p>
        </c:rich>
      </c:tx>
      <c:layout>
        <c:manualLayout>
          <c:xMode val="edge"/>
          <c:yMode val="edge"/>
          <c:x val="0.19108756205306798"/>
          <c:y val="9.248490930288953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1751820678369775"/>
          <c:y val="0.22354804154101707"/>
          <c:w val="0.85984786500652122"/>
          <c:h val="0.56636156356298473"/>
        </c:manualLayout>
      </c:layout>
      <c:barChart>
        <c:barDir val="col"/>
        <c:grouping val="percentStacked"/>
        <c:varyColors val="0"/>
        <c:ser>
          <c:idx val="0"/>
          <c:order val="0"/>
          <c:tx>
            <c:strRef>
              <c:f>'SM 3'!$A$3</c:f>
              <c:strCache>
                <c:ptCount val="1"/>
                <c:pt idx="0">
                  <c:v>In Place</c:v>
                </c:pt>
              </c:strCache>
            </c:strRef>
          </c:tx>
          <c:spPr>
            <a:solidFill>
              <a:srgbClr val="00B050"/>
            </a:solidFill>
            <a:ln>
              <a:noFill/>
            </a:ln>
            <a:effectLst/>
          </c:spPr>
          <c:invertIfNegative val="0"/>
          <c:cat>
            <c:strRef>
              <c:f>'SM 3'!$B$2:$N$2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3'!$B$3:$N$3</c:f>
              <c:numCache>
                <c:formatCode>General</c:formatCode>
                <c:ptCount val="11"/>
                <c:pt idx="0">
                  <c:v>3</c:v>
                </c:pt>
                <c:pt idx="1">
                  <c:v>0</c:v>
                </c:pt>
                <c:pt idx="2">
                  <c:v>10</c:v>
                </c:pt>
                <c:pt idx="3">
                  <c:v>0</c:v>
                </c:pt>
                <c:pt idx="4">
                  <c:v>6</c:v>
                </c:pt>
                <c:pt idx="5">
                  <c:v>15</c:v>
                </c:pt>
                <c:pt idx="6">
                  <c:v>21</c:v>
                </c:pt>
                <c:pt idx="7">
                  <c:v>15</c:v>
                </c:pt>
                <c:pt idx="8">
                  <c:v>26</c:v>
                </c:pt>
                <c:pt idx="9">
                  <c:v>28</c:v>
                </c:pt>
                <c:pt idx="10">
                  <c:v>27</c:v>
                </c:pt>
              </c:numCache>
            </c:numRef>
          </c:val>
          <c:extLst>
            <c:ext xmlns:c16="http://schemas.microsoft.com/office/drawing/2014/chart" uri="{C3380CC4-5D6E-409C-BE32-E72D297353CC}">
              <c16:uniqueId val="{00000000-7DE0-4692-A6DB-A01B063535D3}"/>
            </c:ext>
          </c:extLst>
        </c:ser>
        <c:ser>
          <c:idx val="1"/>
          <c:order val="1"/>
          <c:tx>
            <c:strRef>
              <c:f>'SM 3'!$A$4</c:f>
              <c:strCache>
                <c:ptCount val="1"/>
                <c:pt idx="0">
                  <c:v>Working on it </c:v>
                </c:pt>
              </c:strCache>
            </c:strRef>
          </c:tx>
          <c:spPr>
            <a:solidFill>
              <a:srgbClr val="FFC000"/>
            </a:solidFill>
            <a:ln>
              <a:noFill/>
            </a:ln>
            <a:effectLst/>
          </c:spPr>
          <c:invertIfNegative val="0"/>
          <c:cat>
            <c:strRef>
              <c:f>'SM 3'!$B$2:$N$2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3'!$B$4:$N$4</c:f>
              <c:numCache>
                <c:formatCode>General</c:formatCode>
                <c:ptCount val="11"/>
                <c:pt idx="0">
                  <c:v>25</c:v>
                </c:pt>
                <c:pt idx="1">
                  <c:v>46</c:v>
                </c:pt>
                <c:pt idx="2">
                  <c:v>49</c:v>
                </c:pt>
                <c:pt idx="3">
                  <c:v>50</c:v>
                </c:pt>
                <c:pt idx="4">
                  <c:v>58</c:v>
                </c:pt>
                <c:pt idx="5">
                  <c:v>56</c:v>
                </c:pt>
                <c:pt idx="6">
                  <c:v>53</c:v>
                </c:pt>
                <c:pt idx="7">
                  <c:v>60</c:v>
                </c:pt>
                <c:pt idx="8">
                  <c:v>55</c:v>
                </c:pt>
                <c:pt idx="9">
                  <c:v>55</c:v>
                </c:pt>
                <c:pt idx="10">
                  <c:v>64</c:v>
                </c:pt>
              </c:numCache>
            </c:numRef>
          </c:val>
          <c:extLst>
            <c:ext xmlns:c16="http://schemas.microsoft.com/office/drawing/2014/chart" uri="{C3380CC4-5D6E-409C-BE32-E72D297353CC}">
              <c16:uniqueId val="{00000001-7DE0-4692-A6DB-A01B063535D3}"/>
            </c:ext>
          </c:extLst>
        </c:ser>
        <c:ser>
          <c:idx val="2"/>
          <c:order val="2"/>
          <c:tx>
            <c:strRef>
              <c:f>'SM 3'!$A$5</c:f>
              <c:strCache>
                <c:ptCount val="1"/>
                <c:pt idx="0">
                  <c:v>Not Started</c:v>
                </c:pt>
              </c:strCache>
            </c:strRef>
          </c:tx>
          <c:spPr>
            <a:solidFill>
              <a:srgbClr val="FF0000"/>
            </a:solidFill>
            <a:ln>
              <a:noFill/>
            </a:ln>
            <a:effectLst/>
          </c:spPr>
          <c:invertIfNegative val="0"/>
          <c:cat>
            <c:strRef>
              <c:f>'SM 3'!$B$2:$N$2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3'!$B$5:$N$5</c:f>
              <c:numCache>
                <c:formatCode>General</c:formatCode>
                <c:ptCount val="11"/>
                <c:pt idx="0">
                  <c:v>72</c:v>
                </c:pt>
                <c:pt idx="1">
                  <c:v>54</c:v>
                </c:pt>
                <c:pt idx="2">
                  <c:v>41</c:v>
                </c:pt>
                <c:pt idx="3">
                  <c:v>50</c:v>
                </c:pt>
                <c:pt idx="4">
                  <c:v>35</c:v>
                </c:pt>
                <c:pt idx="5">
                  <c:v>29</c:v>
                </c:pt>
                <c:pt idx="6">
                  <c:v>26</c:v>
                </c:pt>
                <c:pt idx="7">
                  <c:v>25</c:v>
                </c:pt>
                <c:pt idx="8">
                  <c:v>19</c:v>
                </c:pt>
                <c:pt idx="9">
                  <c:v>17</c:v>
                </c:pt>
                <c:pt idx="10">
                  <c:v>9</c:v>
                </c:pt>
              </c:numCache>
            </c:numRef>
          </c:val>
          <c:extLst>
            <c:ext xmlns:c16="http://schemas.microsoft.com/office/drawing/2014/chart" uri="{C3380CC4-5D6E-409C-BE32-E72D297353CC}">
              <c16:uniqueId val="{00000002-7DE0-4692-A6DB-A01B063535D3}"/>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Sharing expected respectful care practices with delivery staff and patients (i.e. posting in L&amp;D)</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8'!$A$4</c:f>
              <c:strCache>
                <c:ptCount val="1"/>
                <c:pt idx="0">
                  <c:v>Working on it </c:v>
                </c:pt>
              </c:strCache>
            </c:strRef>
          </c:tx>
          <c:spPr>
            <a:solidFill>
              <a:srgbClr val="FFC000"/>
            </a:solidFill>
            <a:ln>
              <a:noFill/>
            </a:ln>
            <a:effectLst/>
          </c:spPr>
          <c:invertIfNegative val="0"/>
          <c:cat>
            <c:strRef>
              <c:f>'SM 8'!$B$2:$N$2</c:f>
              <c:strCache>
                <c:ptCount val="11"/>
                <c:pt idx="0">
                  <c:v>Baseline 2020</c:v>
                </c:pt>
                <c:pt idx="1">
                  <c:v>Aug-22</c:v>
                </c:pt>
                <c:pt idx="2">
                  <c:v>Sep-22</c:v>
                </c:pt>
                <c:pt idx="3">
                  <c:v>Oct-22</c:v>
                </c:pt>
                <c:pt idx="4">
                  <c:v>Nov-22</c:v>
                </c:pt>
                <c:pt idx="5">
                  <c:v>Dec-22</c:v>
                </c:pt>
                <c:pt idx="6">
                  <c:v>Jan-22</c:v>
                </c:pt>
                <c:pt idx="7">
                  <c:v>Feb-22</c:v>
                </c:pt>
                <c:pt idx="8">
                  <c:v>Mar-22</c:v>
                </c:pt>
                <c:pt idx="9">
                  <c:v>Apr-22</c:v>
                </c:pt>
                <c:pt idx="10">
                  <c:v>May-22</c:v>
                </c:pt>
              </c:strCache>
            </c:strRef>
          </c:cat>
          <c:val>
            <c:numRef>
              <c:f>'SM 8'!$B$4:$N$4</c:f>
              <c:numCache>
                <c:formatCode>General</c:formatCode>
                <c:ptCount val="11"/>
                <c:pt idx="0">
                  <c:v>13</c:v>
                </c:pt>
                <c:pt idx="1">
                  <c:v>32</c:v>
                </c:pt>
                <c:pt idx="2">
                  <c:v>42</c:v>
                </c:pt>
                <c:pt idx="3">
                  <c:v>44</c:v>
                </c:pt>
                <c:pt idx="4">
                  <c:v>48</c:v>
                </c:pt>
                <c:pt idx="5">
                  <c:v>44</c:v>
                </c:pt>
                <c:pt idx="6">
                  <c:v>51</c:v>
                </c:pt>
                <c:pt idx="7">
                  <c:v>55</c:v>
                </c:pt>
                <c:pt idx="8">
                  <c:v>60</c:v>
                </c:pt>
                <c:pt idx="9">
                  <c:v>57</c:v>
                </c:pt>
                <c:pt idx="10">
                  <c:v>49</c:v>
                </c:pt>
              </c:numCache>
            </c:numRef>
          </c:val>
          <c:extLst>
            <c:ext xmlns:c16="http://schemas.microsoft.com/office/drawing/2014/chart" uri="{C3380CC4-5D6E-409C-BE32-E72D297353CC}">
              <c16:uniqueId val="{00000000-CBF6-4C22-854B-B481B83E6F8D}"/>
            </c:ext>
          </c:extLst>
        </c:ser>
        <c:ser>
          <c:idx val="1"/>
          <c:order val="1"/>
          <c:tx>
            <c:strRef>
              <c:f>'SM 8'!$A$5</c:f>
              <c:strCache>
                <c:ptCount val="1"/>
                <c:pt idx="0">
                  <c:v>Not Started</c:v>
                </c:pt>
              </c:strCache>
            </c:strRef>
          </c:tx>
          <c:spPr>
            <a:solidFill>
              <a:srgbClr val="FF0000"/>
            </a:solidFill>
            <a:ln>
              <a:noFill/>
            </a:ln>
            <a:effectLst/>
          </c:spPr>
          <c:invertIfNegative val="0"/>
          <c:cat>
            <c:strRef>
              <c:f>'SM 8'!$B$2:$N$2</c:f>
              <c:strCache>
                <c:ptCount val="11"/>
                <c:pt idx="0">
                  <c:v>Baseline 2020</c:v>
                </c:pt>
                <c:pt idx="1">
                  <c:v>Aug-22</c:v>
                </c:pt>
                <c:pt idx="2">
                  <c:v>Sep-22</c:v>
                </c:pt>
                <c:pt idx="3">
                  <c:v>Oct-22</c:v>
                </c:pt>
                <c:pt idx="4">
                  <c:v>Nov-22</c:v>
                </c:pt>
                <c:pt idx="5">
                  <c:v>Dec-22</c:v>
                </c:pt>
                <c:pt idx="6">
                  <c:v>Jan-22</c:v>
                </c:pt>
                <c:pt idx="7">
                  <c:v>Feb-22</c:v>
                </c:pt>
                <c:pt idx="8">
                  <c:v>Mar-22</c:v>
                </c:pt>
                <c:pt idx="9">
                  <c:v>Apr-22</c:v>
                </c:pt>
                <c:pt idx="10">
                  <c:v>May-22</c:v>
                </c:pt>
              </c:strCache>
            </c:strRef>
          </c:cat>
          <c:val>
            <c:numRef>
              <c:f>'SM 8'!$B$5:$N$5</c:f>
              <c:numCache>
                <c:formatCode>General</c:formatCode>
                <c:ptCount val="11"/>
                <c:pt idx="0">
                  <c:v>79</c:v>
                </c:pt>
                <c:pt idx="1">
                  <c:v>55</c:v>
                </c:pt>
                <c:pt idx="2">
                  <c:v>44</c:v>
                </c:pt>
                <c:pt idx="3">
                  <c:v>56</c:v>
                </c:pt>
                <c:pt idx="4">
                  <c:v>44</c:v>
                </c:pt>
                <c:pt idx="5">
                  <c:v>46</c:v>
                </c:pt>
                <c:pt idx="6">
                  <c:v>33</c:v>
                </c:pt>
                <c:pt idx="7">
                  <c:v>17</c:v>
                </c:pt>
                <c:pt idx="8">
                  <c:v>15</c:v>
                </c:pt>
                <c:pt idx="9">
                  <c:v>13</c:v>
                </c:pt>
                <c:pt idx="10">
                  <c:v>13</c:v>
                </c:pt>
              </c:numCache>
            </c:numRef>
          </c:val>
          <c:extLst>
            <c:ext xmlns:c16="http://schemas.microsoft.com/office/drawing/2014/chart" uri="{C3380CC4-5D6E-409C-BE32-E72D297353CC}">
              <c16:uniqueId val="{00000001-CBF6-4C22-854B-B481B83E6F8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Patient Reported Experience Measure (PREM) patient survey</a:t>
            </a:r>
            <a:endParaRPr lang="en-US" sz="1600" b="1" dirty="0">
              <a:solidFill>
                <a:schemeClr val="tx1">
                  <a:lumMod val="50000"/>
                </a:schemeClr>
              </a:solidFill>
              <a:effectLst/>
            </a:endParaRP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74963565639516"/>
          <c:y val="0.21681914434324953"/>
          <c:w val="0.84883846909282812"/>
          <c:h val="0.56381131692169284"/>
        </c:manualLayout>
      </c:layout>
      <c:barChart>
        <c:barDir val="col"/>
        <c:grouping val="percentStacked"/>
        <c:varyColors val="0"/>
        <c:ser>
          <c:idx val="0"/>
          <c:order val="0"/>
          <c:tx>
            <c:strRef>
              <c:f>'SM 9'!$A$3</c:f>
              <c:strCache>
                <c:ptCount val="1"/>
                <c:pt idx="0">
                  <c:v>In Place</c:v>
                </c:pt>
              </c:strCache>
            </c:strRef>
          </c:tx>
          <c:spPr>
            <a:solidFill>
              <a:srgbClr val="00B050"/>
            </a:solidFill>
            <a:ln>
              <a:noFill/>
            </a:ln>
            <a:effectLst/>
          </c:spPr>
          <c:invertIfNegative val="0"/>
          <c:cat>
            <c:strRef>
              <c:f>'SM 9'!$B$2:$N$2</c:f>
              <c:strCache>
                <c:ptCount val="11"/>
                <c:pt idx="0">
                  <c:v>Baseline 2020</c:v>
                </c:pt>
                <c:pt idx="1">
                  <c:v>Aug-22</c:v>
                </c:pt>
                <c:pt idx="2">
                  <c:v>Sep-22</c:v>
                </c:pt>
                <c:pt idx="3">
                  <c:v>Oct-22</c:v>
                </c:pt>
                <c:pt idx="4">
                  <c:v>Nov-22</c:v>
                </c:pt>
                <c:pt idx="5">
                  <c:v>Dec-22</c:v>
                </c:pt>
                <c:pt idx="6">
                  <c:v>Jan-22</c:v>
                </c:pt>
                <c:pt idx="7">
                  <c:v>Feb-22</c:v>
                </c:pt>
                <c:pt idx="8">
                  <c:v>Mar-22</c:v>
                </c:pt>
                <c:pt idx="9">
                  <c:v>Apr-22</c:v>
                </c:pt>
                <c:pt idx="10">
                  <c:v>May-22</c:v>
                </c:pt>
              </c:strCache>
            </c:strRef>
          </c:cat>
          <c:val>
            <c:numRef>
              <c:f>'SM 9'!$B$3:$N$3</c:f>
              <c:numCache>
                <c:formatCode>General</c:formatCode>
                <c:ptCount val="11"/>
                <c:pt idx="0" formatCode="@">
                  <c:v>3</c:v>
                </c:pt>
                <c:pt idx="1">
                  <c:v>0</c:v>
                </c:pt>
                <c:pt idx="2">
                  <c:v>0</c:v>
                </c:pt>
                <c:pt idx="3">
                  <c:v>0</c:v>
                </c:pt>
                <c:pt idx="4">
                  <c:v>0</c:v>
                </c:pt>
                <c:pt idx="5">
                  <c:v>0</c:v>
                </c:pt>
                <c:pt idx="6">
                  <c:v>10</c:v>
                </c:pt>
                <c:pt idx="7">
                  <c:v>12</c:v>
                </c:pt>
                <c:pt idx="8">
                  <c:v>14</c:v>
                </c:pt>
                <c:pt idx="9">
                  <c:v>13</c:v>
                </c:pt>
                <c:pt idx="10">
                  <c:v>22</c:v>
                </c:pt>
              </c:numCache>
            </c:numRef>
          </c:val>
          <c:extLst>
            <c:ext xmlns:c16="http://schemas.microsoft.com/office/drawing/2014/chart" uri="{C3380CC4-5D6E-409C-BE32-E72D297353CC}">
              <c16:uniqueId val="{00000000-E3B9-4F01-A1C8-33B2B2D945EC}"/>
            </c:ext>
          </c:extLst>
        </c:ser>
        <c:ser>
          <c:idx val="1"/>
          <c:order val="1"/>
          <c:tx>
            <c:strRef>
              <c:f>'SM 9'!$A$4</c:f>
              <c:strCache>
                <c:ptCount val="1"/>
                <c:pt idx="0">
                  <c:v>Working on it </c:v>
                </c:pt>
              </c:strCache>
            </c:strRef>
          </c:tx>
          <c:spPr>
            <a:solidFill>
              <a:srgbClr val="FFC000"/>
            </a:solidFill>
            <a:ln>
              <a:noFill/>
            </a:ln>
            <a:effectLst/>
          </c:spPr>
          <c:invertIfNegative val="0"/>
          <c:cat>
            <c:strRef>
              <c:f>'SM 9'!$B$2:$N$2</c:f>
              <c:strCache>
                <c:ptCount val="11"/>
                <c:pt idx="0">
                  <c:v>Baseline 2020</c:v>
                </c:pt>
                <c:pt idx="1">
                  <c:v>Aug-22</c:v>
                </c:pt>
                <c:pt idx="2">
                  <c:v>Sep-22</c:v>
                </c:pt>
                <c:pt idx="3">
                  <c:v>Oct-22</c:v>
                </c:pt>
                <c:pt idx="4">
                  <c:v>Nov-22</c:v>
                </c:pt>
                <c:pt idx="5">
                  <c:v>Dec-22</c:v>
                </c:pt>
                <c:pt idx="6">
                  <c:v>Jan-22</c:v>
                </c:pt>
                <c:pt idx="7">
                  <c:v>Feb-22</c:v>
                </c:pt>
                <c:pt idx="8">
                  <c:v>Mar-22</c:v>
                </c:pt>
                <c:pt idx="9">
                  <c:v>Apr-22</c:v>
                </c:pt>
                <c:pt idx="10">
                  <c:v>May-22</c:v>
                </c:pt>
              </c:strCache>
            </c:strRef>
          </c:cat>
          <c:val>
            <c:numRef>
              <c:f>'SM 9'!$B$4:$N$4</c:f>
              <c:numCache>
                <c:formatCode>General</c:formatCode>
                <c:ptCount val="11"/>
                <c:pt idx="0" formatCode="@">
                  <c:v>7</c:v>
                </c:pt>
                <c:pt idx="1">
                  <c:v>15</c:v>
                </c:pt>
                <c:pt idx="2">
                  <c:v>0</c:v>
                </c:pt>
                <c:pt idx="3">
                  <c:v>0</c:v>
                </c:pt>
                <c:pt idx="4">
                  <c:v>0</c:v>
                </c:pt>
                <c:pt idx="5">
                  <c:v>42</c:v>
                </c:pt>
                <c:pt idx="6">
                  <c:v>27</c:v>
                </c:pt>
                <c:pt idx="7">
                  <c:v>45</c:v>
                </c:pt>
                <c:pt idx="8">
                  <c:v>47</c:v>
                </c:pt>
                <c:pt idx="9">
                  <c:v>53</c:v>
                </c:pt>
                <c:pt idx="10">
                  <c:v>49</c:v>
                </c:pt>
              </c:numCache>
            </c:numRef>
          </c:val>
          <c:extLst>
            <c:ext xmlns:c16="http://schemas.microsoft.com/office/drawing/2014/chart" uri="{C3380CC4-5D6E-409C-BE32-E72D297353CC}">
              <c16:uniqueId val="{00000001-E3B9-4F01-A1C8-33B2B2D945EC}"/>
            </c:ext>
          </c:extLst>
        </c:ser>
        <c:ser>
          <c:idx val="2"/>
          <c:order val="2"/>
          <c:tx>
            <c:strRef>
              <c:f>'SM 9'!$A$5</c:f>
              <c:strCache>
                <c:ptCount val="1"/>
                <c:pt idx="0">
                  <c:v>Not Started</c:v>
                </c:pt>
              </c:strCache>
            </c:strRef>
          </c:tx>
          <c:spPr>
            <a:solidFill>
              <a:srgbClr val="FF0000"/>
            </a:solidFill>
            <a:ln>
              <a:noFill/>
            </a:ln>
            <a:effectLst/>
          </c:spPr>
          <c:invertIfNegative val="0"/>
          <c:cat>
            <c:strRef>
              <c:f>'SM 9'!$B$2:$N$2</c:f>
              <c:strCache>
                <c:ptCount val="11"/>
                <c:pt idx="0">
                  <c:v>Baseline 2020</c:v>
                </c:pt>
                <c:pt idx="1">
                  <c:v>Aug-22</c:v>
                </c:pt>
                <c:pt idx="2">
                  <c:v>Sep-22</c:v>
                </c:pt>
                <c:pt idx="3">
                  <c:v>Oct-22</c:v>
                </c:pt>
                <c:pt idx="4">
                  <c:v>Nov-22</c:v>
                </c:pt>
                <c:pt idx="5">
                  <c:v>Dec-22</c:v>
                </c:pt>
                <c:pt idx="6">
                  <c:v>Jan-22</c:v>
                </c:pt>
                <c:pt idx="7">
                  <c:v>Feb-22</c:v>
                </c:pt>
                <c:pt idx="8">
                  <c:v>Mar-22</c:v>
                </c:pt>
                <c:pt idx="9">
                  <c:v>Apr-22</c:v>
                </c:pt>
                <c:pt idx="10">
                  <c:v>May-22</c:v>
                </c:pt>
              </c:strCache>
            </c:strRef>
          </c:cat>
          <c:val>
            <c:numRef>
              <c:f>'SM 9'!$B$5:$N$5</c:f>
              <c:numCache>
                <c:formatCode>General</c:formatCode>
                <c:ptCount val="11"/>
                <c:pt idx="0" formatCode="@">
                  <c:v>90</c:v>
                </c:pt>
                <c:pt idx="1">
                  <c:v>85</c:v>
                </c:pt>
                <c:pt idx="2">
                  <c:v>100</c:v>
                </c:pt>
                <c:pt idx="3">
                  <c:v>100</c:v>
                </c:pt>
                <c:pt idx="4">
                  <c:v>100</c:v>
                </c:pt>
                <c:pt idx="5">
                  <c:v>58</c:v>
                </c:pt>
                <c:pt idx="6">
                  <c:v>53</c:v>
                </c:pt>
                <c:pt idx="7">
                  <c:v>23</c:v>
                </c:pt>
                <c:pt idx="8">
                  <c:v>39</c:v>
                </c:pt>
                <c:pt idx="9">
                  <c:v>34</c:v>
                </c:pt>
                <c:pt idx="10">
                  <c:v>29</c:v>
                </c:pt>
              </c:numCache>
            </c:numRef>
          </c:val>
          <c:extLst>
            <c:ext xmlns:c16="http://schemas.microsoft.com/office/drawing/2014/chart" uri="{C3380CC4-5D6E-409C-BE32-E72D297353CC}">
              <c16:uniqueId val="{00000002-E3B9-4F01-A1C8-33B2B2D945EC}"/>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Engaged patients and/or community members on QI</a:t>
            </a:r>
            <a:r>
              <a:rPr lang="en-US" sz="1800" b="1" baseline="0" dirty="0">
                <a:solidFill>
                  <a:schemeClr val="tx1">
                    <a:lumMod val="50000"/>
                  </a:schemeClr>
                </a:solidFill>
                <a:effectLst/>
              </a:rPr>
              <a:t> </a:t>
            </a:r>
            <a:r>
              <a:rPr lang="en-US" sz="1800" b="1" dirty="0">
                <a:solidFill>
                  <a:schemeClr val="tx1">
                    <a:lumMod val="50000"/>
                  </a:schemeClr>
                </a:solidFill>
                <a:effectLst/>
              </a:rPr>
              <a:t>efforts</a:t>
            </a:r>
          </a:p>
        </c:rich>
      </c:tx>
      <c:layout>
        <c:manualLayout>
          <c:xMode val="edge"/>
          <c:yMode val="edge"/>
          <c:x val="0.18338469870288143"/>
          <c:y val="5.83802744686192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7'!$A$3</c:f>
              <c:strCache>
                <c:ptCount val="1"/>
                <c:pt idx="0">
                  <c:v>In Place</c:v>
                </c:pt>
              </c:strCache>
            </c:strRef>
          </c:tx>
          <c:spPr>
            <a:solidFill>
              <a:srgbClr val="00B050"/>
            </a:solidFill>
            <a:ln>
              <a:noFill/>
            </a:ln>
            <a:effectLst/>
          </c:spPr>
          <c:invertIfNegative val="0"/>
          <c:cat>
            <c:strRef>
              <c:f>'SM 7'!$B$2:$N$2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7'!$B$3:$N$3</c:f>
              <c:numCache>
                <c:formatCode>General</c:formatCode>
                <c:ptCount val="11"/>
                <c:pt idx="0">
                  <c:v>5</c:v>
                </c:pt>
                <c:pt idx="1">
                  <c:v>6</c:v>
                </c:pt>
                <c:pt idx="2">
                  <c:v>7</c:v>
                </c:pt>
                <c:pt idx="3">
                  <c:v>0</c:v>
                </c:pt>
                <c:pt idx="4">
                  <c:v>8</c:v>
                </c:pt>
                <c:pt idx="5">
                  <c:v>10</c:v>
                </c:pt>
                <c:pt idx="6">
                  <c:v>10</c:v>
                </c:pt>
                <c:pt idx="7">
                  <c:v>10</c:v>
                </c:pt>
                <c:pt idx="8">
                  <c:v>14</c:v>
                </c:pt>
                <c:pt idx="9">
                  <c:v>19</c:v>
                </c:pt>
                <c:pt idx="10">
                  <c:v>18</c:v>
                </c:pt>
              </c:numCache>
            </c:numRef>
          </c:val>
          <c:extLst>
            <c:ext xmlns:c16="http://schemas.microsoft.com/office/drawing/2014/chart" uri="{C3380CC4-5D6E-409C-BE32-E72D297353CC}">
              <c16:uniqueId val="{00000000-7921-43BA-9224-A628AA976425}"/>
            </c:ext>
          </c:extLst>
        </c:ser>
        <c:ser>
          <c:idx val="1"/>
          <c:order val="1"/>
          <c:tx>
            <c:strRef>
              <c:f>'SM 7'!$A$4</c:f>
              <c:strCache>
                <c:ptCount val="1"/>
                <c:pt idx="0">
                  <c:v>Working on it </c:v>
                </c:pt>
              </c:strCache>
            </c:strRef>
          </c:tx>
          <c:spPr>
            <a:solidFill>
              <a:srgbClr val="FFC000"/>
            </a:solidFill>
            <a:ln>
              <a:noFill/>
            </a:ln>
            <a:effectLst/>
          </c:spPr>
          <c:invertIfNegative val="0"/>
          <c:cat>
            <c:strRef>
              <c:f>'SM 7'!$B$2:$N$2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7'!$B$4:$N$4</c:f>
              <c:numCache>
                <c:formatCode>General</c:formatCode>
                <c:ptCount val="11"/>
                <c:pt idx="0">
                  <c:v>5</c:v>
                </c:pt>
                <c:pt idx="1">
                  <c:v>26</c:v>
                </c:pt>
                <c:pt idx="2">
                  <c:v>39</c:v>
                </c:pt>
                <c:pt idx="3">
                  <c:v>38</c:v>
                </c:pt>
                <c:pt idx="4">
                  <c:v>38</c:v>
                </c:pt>
                <c:pt idx="5">
                  <c:v>41</c:v>
                </c:pt>
                <c:pt idx="6">
                  <c:v>38</c:v>
                </c:pt>
                <c:pt idx="7">
                  <c:v>52</c:v>
                </c:pt>
                <c:pt idx="8">
                  <c:v>44</c:v>
                </c:pt>
                <c:pt idx="9">
                  <c:v>45</c:v>
                </c:pt>
                <c:pt idx="10">
                  <c:v>47</c:v>
                </c:pt>
              </c:numCache>
            </c:numRef>
          </c:val>
          <c:extLst>
            <c:ext xmlns:c16="http://schemas.microsoft.com/office/drawing/2014/chart" uri="{C3380CC4-5D6E-409C-BE32-E72D297353CC}">
              <c16:uniqueId val="{00000001-7921-43BA-9224-A628AA976425}"/>
            </c:ext>
          </c:extLst>
        </c:ser>
        <c:ser>
          <c:idx val="2"/>
          <c:order val="2"/>
          <c:tx>
            <c:strRef>
              <c:f>'SM 7'!$A$5</c:f>
              <c:strCache>
                <c:ptCount val="1"/>
                <c:pt idx="0">
                  <c:v>Not Started</c:v>
                </c:pt>
              </c:strCache>
            </c:strRef>
          </c:tx>
          <c:spPr>
            <a:solidFill>
              <a:srgbClr val="FF0000"/>
            </a:solidFill>
            <a:ln>
              <a:noFill/>
            </a:ln>
            <a:effectLst/>
          </c:spPr>
          <c:invertIfNegative val="0"/>
          <c:cat>
            <c:strRef>
              <c:f>'SM 7'!$B$2:$N$2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7'!$B$5:$N$5</c:f>
              <c:numCache>
                <c:formatCode>General</c:formatCode>
                <c:ptCount val="11"/>
                <c:pt idx="0">
                  <c:v>90</c:v>
                </c:pt>
                <c:pt idx="1">
                  <c:v>68</c:v>
                </c:pt>
                <c:pt idx="2">
                  <c:v>54</c:v>
                </c:pt>
                <c:pt idx="3">
                  <c:v>63</c:v>
                </c:pt>
                <c:pt idx="4">
                  <c:v>54</c:v>
                </c:pt>
                <c:pt idx="5">
                  <c:v>49</c:v>
                </c:pt>
                <c:pt idx="6">
                  <c:v>51</c:v>
                </c:pt>
                <c:pt idx="7">
                  <c:v>38</c:v>
                </c:pt>
                <c:pt idx="8">
                  <c:v>42</c:v>
                </c:pt>
                <c:pt idx="9">
                  <c:v>36</c:v>
                </c:pt>
                <c:pt idx="10">
                  <c:v>35</c:v>
                </c:pt>
              </c:numCache>
            </c:numRef>
          </c:val>
          <c:extLst>
            <c:ext xmlns:c16="http://schemas.microsoft.com/office/drawing/2014/chart" uri="{C3380CC4-5D6E-409C-BE32-E72D297353CC}">
              <c16:uniqueId val="{00000002-7921-43BA-9224-A628AA976425}"/>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Standardized PP safety patient education, where to call, and early follow-up </a:t>
            </a:r>
            <a:endParaRPr lang="en-US" sz="1600" b="1" dirty="0">
              <a:solidFill>
                <a:schemeClr val="tx1">
                  <a:lumMod val="50000"/>
                </a:schemeClr>
              </a:solidFill>
              <a:effectLst/>
            </a:endParaRPr>
          </a:p>
        </c:rich>
      </c:tx>
      <c:layout>
        <c:manualLayout>
          <c:xMode val="edge"/>
          <c:yMode val="edge"/>
          <c:x val="0.14591775420635356"/>
          <c:y val="5.71572193964806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10'!$A$3</c:f>
              <c:strCache>
                <c:ptCount val="1"/>
                <c:pt idx="0">
                  <c:v>In Place</c:v>
                </c:pt>
              </c:strCache>
            </c:strRef>
          </c:tx>
          <c:spPr>
            <a:solidFill>
              <a:srgbClr val="00B050"/>
            </a:solidFill>
            <a:ln>
              <a:noFill/>
            </a:ln>
            <a:effectLst/>
          </c:spPr>
          <c:invertIfNegative val="0"/>
          <c:cat>
            <c:strRef>
              <c:f>'SM 10'!$B$2:$N$2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10'!$B$3:$N$3</c:f>
              <c:numCache>
                <c:formatCode>General</c:formatCode>
                <c:ptCount val="11"/>
                <c:pt idx="0">
                  <c:v>56</c:v>
                </c:pt>
                <c:pt idx="1">
                  <c:v>71</c:v>
                </c:pt>
                <c:pt idx="2">
                  <c:v>66</c:v>
                </c:pt>
                <c:pt idx="3">
                  <c:v>75</c:v>
                </c:pt>
                <c:pt idx="4">
                  <c:v>71</c:v>
                </c:pt>
                <c:pt idx="5">
                  <c:v>68</c:v>
                </c:pt>
                <c:pt idx="6">
                  <c:v>69</c:v>
                </c:pt>
                <c:pt idx="7">
                  <c:v>75</c:v>
                </c:pt>
                <c:pt idx="8">
                  <c:v>77</c:v>
                </c:pt>
                <c:pt idx="9">
                  <c:v>81</c:v>
                </c:pt>
                <c:pt idx="10">
                  <c:v>80</c:v>
                </c:pt>
              </c:numCache>
            </c:numRef>
          </c:val>
          <c:extLst>
            <c:ext xmlns:c16="http://schemas.microsoft.com/office/drawing/2014/chart" uri="{C3380CC4-5D6E-409C-BE32-E72D297353CC}">
              <c16:uniqueId val="{00000000-84DD-4A48-85AA-50A5E94D2FD8}"/>
            </c:ext>
          </c:extLst>
        </c:ser>
        <c:ser>
          <c:idx val="1"/>
          <c:order val="1"/>
          <c:tx>
            <c:strRef>
              <c:f>'SM 10'!$A$4</c:f>
              <c:strCache>
                <c:ptCount val="1"/>
                <c:pt idx="0">
                  <c:v>Working on it </c:v>
                </c:pt>
              </c:strCache>
            </c:strRef>
          </c:tx>
          <c:spPr>
            <a:solidFill>
              <a:srgbClr val="FFC000"/>
            </a:solidFill>
            <a:ln>
              <a:noFill/>
            </a:ln>
            <a:effectLst/>
          </c:spPr>
          <c:invertIfNegative val="0"/>
          <c:cat>
            <c:strRef>
              <c:f>'SM 10'!$B$2:$N$2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10'!$B$4:$N$4</c:f>
              <c:numCache>
                <c:formatCode>General</c:formatCode>
                <c:ptCount val="11"/>
                <c:pt idx="0">
                  <c:v>10</c:v>
                </c:pt>
                <c:pt idx="1">
                  <c:v>10</c:v>
                </c:pt>
                <c:pt idx="2">
                  <c:v>17</c:v>
                </c:pt>
                <c:pt idx="3">
                  <c:v>14</c:v>
                </c:pt>
                <c:pt idx="4">
                  <c:v>21</c:v>
                </c:pt>
                <c:pt idx="5">
                  <c:v>27</c:v>
                </c:pt>
                <c:pt idx="6">
                  <c:v>23</c:v>
                </c:pt>
                <c:pt idx="7">
                  <c:v>17</c:v>
                </c:pt>
                <c:pt idx="8">
                  <c:v>16</c:v>
                </c:pt>
                <c:pt idx="9">
                  <c:v>17</c:v>
                </c:pt>
                <c:pt idx="10">
                  <c:v>20</c:v>
                </c:pt>
              </c:numCache>
            </c:numRef>
          </c:val>
          <c:extLst>
            <c:ext xmlns:c16="http://schemas.microsoft.com/office/drawing/2014/chart" uri="{C3380CC4-5D6E-409C-BE32-E72D297353CC}">
              <c16:uniqueId val="{00000001-84DD-4A48-85AA-50A5E94D2FD8}"/>
            </c:ext>
          </c:extLst>
        </c:ser>
        <c:ser>
          <c:idx val="2"/>
          <c:order val="2"/>
          <c:tx>
            <c:strRef>
              <c:f>'SM 10'!$A$5</c:f>
              <c:strCache>
                <c:ptCount val="1"/>
                <c:pt idx="0">
                  <c:v>Not Started</c:v>
                </c:pt>
              </c:strCache>
            </c:strRef>
          </c:tx>
          <c:spPr>
            <a:solidFill>
              <a:srgbClr val="FF0000"/>
            </a:solidFill>
            <a:ln>
              <a:noFill/>
            </a:ln>
            <a:effectLst/>
          </c:spPr>
          <c:invertIfNegative val="0"/>
          <c:cat>
            <c:strRef>
              <c:f>'SM 10'!$B$2:$N$2</c:f>
              <c:strCache>
                <c:ptCount val="11"/>
                <c:pt idx="0">
                  <c:v>Baseline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'SM 10'!$B$5:$N$5</c:f>
              <c:numCache>
                <c:formatCode>General</c:formatCode>
                <c:ptCount val="11"/>
                <c:pt idx="0">
                  <c:v>34</c:v>
                </c:pt>
                <c:pt idx="1">
                  <c:v>19</c:v>
                </c:pt>
                <c:pt idx="2">
                  <c:v>17</c:v>
                </c:pt>
                <c:pt idx="3">
                  <c:v>6</c:v>
                </c:pt>
                <c:pt idx="4">
                  <c:v>8</c:v>
                </c:pt>
                <c:pt idx="5">
                  <c:v>5</c:v>
                </c:pt>
                <c:pt idx="6">
                  <c:v>8</c:v>
                </c:pt>
                <c:pt idx="7">
                  <c:v>8</c:v>
                </c:pt>
                <c:pt idx="8">
                  <c:v>7</c:v>
                </c:pt>
                <c:pt idx="9">
                  <c:v>2</c:v>
                </c:pt>
                <c:pt idx="10">
                  <c:v>0</c:v>
                </c:pt>
              </c:numCache>
            </c:numRef>
          </c:val>
          <c:extLst>
            <c:ext xmlns:c16="http://schemas.microsoft.com/office/drawing/2014/chart" uri="{C3380CC4-5D6E-409C-BE32-E72D297353CC}">
              <c16:uniqueId val="{00000002-84DD-4A48-85AA-50A5E94D2FD8}"/>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Providers, nurses, and other staff completing education on the importance of listening to patients, providing respectful care, and addressing implicit bias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'PM Implicit Bias (P,N,S)'!$A$3</c:f>
              <c:strCache>
                <c:ptCount val="1"/>
                <c:pt idx="0">
                  <c:v>Providers </c:v>
                </c:pt>
              </c:strCache>
            </c:strRef>
          </c:tx>
          <c:spPr>
            <a:ln w="38100" cap="rnd">
              <a:solidFill>
                <a:schemeClr val="accent2"/>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(P,N,S)'!$B$3:$L$3</c:f>
              <c:numCache>
                <c:formatCode>0%</c:formatCode>
                <c:ptCount val="11"/>
                <c:pt idx="0">
                  <c:v>0.15</c:v>
                </c:pt>
                <c:pt idx="1">
                  <c:v>0.17</c:v>
                </c:pt>
                <c:pt idx="2">
                  <c:v>0.2</c:v>
                </c:pt>
                <c:pt idx="3">
                  <c:v>0.31</c:v>
                </c:pt>
                <c:pt idx="4">
                  <c:v>0.24</c:v>
                </c:pt>
                <c:pt idx="5">
                  <c:v>0.26</c:v>
                </c:pt>
                <c:pt idx="6">
                  <c:v>0.28999999999999998</c:v>
                </c:pt>
                <c:pt idx="7">
                  <c:v>0.38</c:v>
                </c:pt>
                <c:pt idx="8">
                  <c:v>0.41</c:v>
                </c:pt>
                <c:pt idx="9">
                  <c:v>0.4</c:v>
                </c:pt>
                <c:pt idx="10">
                  <c:v>0.43</c:v>
                </c:pt>
              </c:numCache>
            </c:numRef>
          </c:val>
          <c:smooth val="0"/>
          <c:extLst>
            <c:ext xmlns:c16="http://schemas.microsoft.com/office/drawing/2014/chart" uri="{C3380CC4-5D6E-409C-BE32-E72D297353CC}">
              <c16:uniqueId val="{00000000-3905-4F7A-A5D8-4A13BF353C2B}"/>
            </c:ext>
          </c:extLst>
        </c:ser>
        <c:ser>
          <c:idx val="2"/>
          <c:order val="1"/>
          <c:tx>
            <c:strRef>
              <c:f>'PM Implicit Bias (P,N,S)'!$A$4</c:f>
              <c:strCache>
                <c:ptCount val="1"/>
                <c:pt idx="0">
                  <c:v>Nurses</c:v>
                </c:pt>
              </c:strCache>
            </c:strRef>
          </c:tx>
          <c:spPr>
            <a:ln w="38100" cap="rnd">
              <a:solidFill>
                <a:srgbClr val="FF7C80"/>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(P,N,S)'!$B$4:$L$4</c:f>
              <c:numCache>
                <c:formatCode>0%</c:formatCode>
                <c:ptCount val="11"/>
                <c:pt idx="0">
                  <c:v>0.27</c:v>
                </c:pt>
                <c:pt idx="1">
                  <c:v>0.31</c:v>
                </c:pt>
                <c:pt idx="2">
                  <c:v>0.36</c:v>
                </c:pt>
                <c:pt idx="3">
                  <c:v>0.45</c:v>
                </c:pt>
                <c:pt idx="4">
                  <c:v>0.41</c:v>
                </c:pt>
                <c:pt idx="5">
                  <c:v>0.43</c:v>
                </c:pt>
                <c:pt idx="6">
                  <c:v>0.51</c:v>
                </c:pt>
                <c:pt idx="7">
                  <c:v>0.59</c:v>
                </c:pt>
                <c:pt idx="8">
                  <c:v>0.67</c:v>
                </c:pt>
                <c:pt idx="9">
                  <c:v>0.64</c:v>
                </c:pt>
                <c:pt idx="10">
                  <c:v>0.66</c:v>
                </c:pt>
              </c:numCache>
            </c:numRef>
          </c:val>
          <c:smooth val="0"/>
          <c:extLst>
            <c:ext xmlns:c16="http://schemas.microsoft.com/office/drawing/2014/chart" uri="{C3380CC4-5D6E-409C-BE32-E72D297353CC}">
              <c16:uniqueId val="{00000001-3905-4F7A-A5D8-4A13BF353C2B}"/>
            </c:ext>
          </c:extLst>
        </c:ser>
        <c:ser>
          <c:idx val="3"/>
          <c:order val="2"/>
          <c:tx>
            <c:strRef>
              <c:f>'PM Implicit Bias (P,N,S)'!$A$5</c:f>
              <c:strCache>
                <c:ptCount val="1"/>
                <c:pt idx="0">
                  <c:v>Other Staff </c:v>
                </c:pt>
              </c:strCache>
            </c:strRef>
          </c:tx>
          <c:spPr>
            <a:ln w="38100" cap="rnd">
              <a:solidFill>
                <a:srgbClr val="6B95FD">
                  <a:lumMod val="75000"/>
                </a:srgbClr>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(P,N,S)'!$B$5:$L$5</c:f>
              <c:numCache>
                <c:formatCode>0%</c:formatCode>
                <c:ptCount val="11"/>
                <c:pt idx="0">
                  <c:v>0.22</c:v>
                </c:pt>
                <c:pt idx="1">
                  <c:v>0.21</c:v>
                </c:pt>
                <c:pt idx="2">
                  <c:v>0.28000000000000003</c:v>
                </c:pt>
                <c:pt idx="3">
                  <c:v>0.25</c:v>
                </c:pt>
                <c:pt idx="4">
                  <c:v>0.34</c:v>
                </c:pt>
                <c:pt idx="5">
                  <c:v>0.3</c:v>
                </c:pt>
                <c:pt idx="6">
                  <c:v>0.35</c:v>
                </c:pt>
                <c:pt idx="7">
                  <c:v>0.43</c:v>
                </c:pt>
                <c:pt idx="8">
                  <c:v>0.53</c:v>
                </c:pt>
                <c:pt idx="9">
                  <c:v>0.48</c:v>
                </c:pt>
                <c:pt idx="10">
                  <c:v>0.48</c:v>
                </c:pt>
              </c:numCache>
            </c:numRef>
          </c:val>
          <c:smooth val="0"/>
          <c:extLst>
            <c:ext xmlns:c16="http://schemas.microsoft.com/office/drawing/2014/chart" uri="{C3380CC4-5D6E-409C-BE32-E72D297353CC}">
              <c16:uniqueId val="{00000002-3905-4F7A-A5D8-4A13BF353C2B}"/>
            </c:ext>
          </c:extLst>
        </c:ser>
        <c:ser>
          <c:idx val="0"/>
          <c:order val="3"/>
          <c:tx>
            <c:strRef>
              <c:f>'PM Implicit Bias (P,N,S)'!$A$6</c:f>
              <c:strCache>
                <c:ptCount val="1"/>
                <c:pt idx="0">
                  <c:v>Goal</c:v>
                </c:pt>
              </c:strCache>
            </c:strRef>
          </c:tx>
          <c:spPr>
            <a:ln w="28575" cap="rnd">
              <a:solidFill>
                <a:srgbClr val="FF0000"/>
              </a:solidFill>
              <a:prstDash val="dash"/>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(P,N,S)'!$B$6:$L$6</c:f>
              <c:numCache>
                <c:formatCode>0%</c:formatCode>
                <c:ptCount val="11"/>
                <c:pt idx="0">
                  <c:v>0.8</c:v>
                </c:pt>
                <c:pt idx="1">
                  <c:v>0.8</c:v>
                </c:pt>
                <c:pt idx="2">
                  <c:v>0.8</c:v>
                </c:pt>
                <c:pt idx="3">
                  <c:v>0.8</c:v>
                </c:pt>
                <c:pt idx="4">
                  <c:v>0.8</c:v>
                </c:pt>
                <c:pt idx="5">
                  <c:v>0.8</c:v>
                </c:pt>
                <c:pt idx="6">
                  <c:v>0.8</c:v>
                </c:pt>
                <c:pt idx="7">
                  <c:v>0.8</c:v>
                </c:pt>
                <c:pt idx="8">
                  <c:v>0.8</c:v>
                </c:pt>
                <c:pt idx="9">
                  <c:v>0.8</c:v>
                </c:pt>
                <c:pt idx="10">
                  <c:v>0.8</c:v>
                </c:pt>
              </c:numCache>
            </c:numRef>
          </c:val>
          <c:smooth val="0"/>
          <c:extLst>
            <c:ext xmlns:c16="http://schemas.microsoft.com/office/drawing/2014/chart" uri="{C3380CC4-5D6E-409C-BE32-E72D297353CC}">
              <c16:uniqueId val="{00000003-3905-4F7A-A5D8-4A13BF353C2B}"/>
            </c:ext>
          </c:extLst>
        </c:ser>
        <c:dLbls>
          <c:showLegendKey val="0"/>
          <c:showVal val="0"/>
          <c:showCatName val="0"/>
          <c:showSerName val="0"/>
          <c:showPercent val="0"/>
          <c:showBubbleSize val="0"/>
        </c:dLbls>
        <c:smooth val="0"/>
        <c:axId val="928577535"/>
        <c:axId val="928567967"/>
      </c:lineChart>
      <c:catAx>
        <c:axId val="92857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67967"/>
        <c:crosses val="autoZero"/>
        <c:auto val="1"/>
        <c:lblAlgn val="ctr"/>
        <c:lblOffset val="100"/>
        <c:noMultiLvlLbl val="0"/>
      </c:catAx>
      <c:valAx>
        <c:axId val="9285679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77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ysDash"/>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solidFill>
          <a:schemeClr val="bg1">
            <a:alpha val="40000"/>
          </a:schemeClr>
        </a:solidFill>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solidFill>
          <a:schemeClr val="accent2">
            <a:lumMod val="40000"/>
            <a:lumOff val="60000"/>
          </a:schemeClr>
        </a:solid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solidFill>
          <a:schemeClr val="accent2">
            <a:lumMod val="40000"/>
            <a:lumOff val="60000"/>
          </a:schemeClr>
        </a:solidFill>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noFill/>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custLinFactNeighborX="-7055"/>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E5414B87-917E-477E-BF2C-9E01B8ADA961}" type="presOf" srcId="{8BADECEC-2FF8-40F9-8CEC-87662EC9ACD4}" destId="{5F77EB86-DC3A-4F49-9C1C-64F45674FB41}"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1A1B0F33-FC23-40B2-BC2A-AF7EE23A173D}" srcId="{F24A868A-664D-42B6-A599-58F4180D9CD5}" destId="{0AA1816D-CC2F-4D69-B6DA-C364AB0244B0}" srcOrd="5" destOrd="0" parTransId="{988E88B7-D8BF-47C6-8CF7-14EB94081D4C}" sibTransId="{06A61F8F-57F0-4D32-8C10-319FBF89C4F0}"/>
    <dgm:cxn modelId="{132D1BA2-776C-4BBE-A5EF-439F28F52864}" type="presOf" srcId="{7806FEDF-A619-4F80-A944-A6AFB900500D}" destId="{59934895-D150-4E33-9DF9-05F4FF77A7AF}" srcOrd="0" destOrd="0" presId="urn:microsoft.com/office/officeart/2008/layout/PictureStrips"/>
    <dgm:cxn modelId="{5E7F807A-DAD6-410E-967E-373ADB304855}" type="presOf" srcId="{B6B72146-484E-4F79-BA49-1B269067A153}" destId="{E4F7C446-C5AF-419C-B1D8-F6A9C79DD675}" srcOrd="0" destOrd="0" presId="urn:microsoft.com/office/officeart/2008/layout/PictureStrips"/>
    <dgm:cxn modelId="{741ABDBB-7012-4181-AD12-927D8305C0DE}" type="presOf" srcId="{0AA1816D-CC2F-4D69-B6DA-C364AB0244B0}" destId="{197AA65D-CC75-4AFD-8AF6-BE49EB492D3A}"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F0C010E1-0925-47C2-BC60-F5D7ACA41474}" srcId="{F24A868A-664D-42B6-A599-58F4180D9CD5}" destId="{8BADECEC-2FF8-40F9-8CEC-87662EC9ACD4}" srcOrd="3" destOrd="0" parTransId="{4D804546-C693-45EC-852E-E9164F816126}" sibTransId="{30734B9A-4BBF-4E31-AA4B-6CF614EECEFD}"/>
    <dgm:cxn modelId="{FDCCCA09-1174-46B4-B74B-BA16C49073DF}" srcId="{F24A868A-664D-42B6-A599-58F4180D9CD5}" destId="{145678A4-C9B1-46A8-AB0F-333660A44930}" srcOrd="4" destOrd="0" parTransId="{0BE838AE-950D-41CB-915F-94F09230C8BA}" sibTransId="{6F49F7C4-2516-4E5A-874B-96D7AB23C2BB}"/>
    <dgm:cxn modelId="{57F070A5-5C43-4AA5-8D1A-CFAE1DBF7145}" type="presOf" srcId="{145678A4-C9B1-46A8-AB0F-333660A44930}" destId="{70187994-DBE7-4A6A-B505-7DE43D8B5E24}" srcOrd="0" destOrd="0" presId="urn:microsoft.com/office/officeart/2008/layout/PictureStrips"/>
    <dgm:cxn modelId="{1DD56503-1C2E-4DBB-98F7-5E85C651D8A1}" srcId="{F24A868A-664D-42B6-A599-58F4180D9CD5}" destId="{B6B72146-484E-4F79-BA49-1B269067A153}" srcOrd="2" destOrd="0" parTransId="{ADD461F2-10FF-45CB-AE84-C92D8465A518}" sibTransId="{5BBC6221-5249-441E-83CF-AEDA9AE70078}"/>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856DC-8F60-4981-8DC9-8577B8627221}" type="doc">
      <dgm:prSet loTypeId="urn:microsoft.com/office/officeart/2005/8/layout/cycle7" loCatId="cycle" qsTypeId="urn:microsoft.com/office/officeart/2005/8/quickstyle/simple3" qsCatId="simple" csTypeId="urn:microsoft.com/office/officeart/2005/8/colors/accent3_2" csCatId="accent3" phldr="1"/>
      <dgm:spPr/>
      <dgm:t>
        <a:bodyPr/>
        <a:lstStyle/>
        <a:p>
          <a:endParaRPr lang="en-US"/>
        </a:p>
      </dgm:t>
    </dgm:pt>
    <dgm:pt modelId="{7FDFEC49-7D41-4702-8FD0-634B4715428C}">
      <dgm:prSet phldrT="[Text]" custT="1"/>
      <dgm:spPr/>
      <dgm:t>
        <a:bodyPr/>
        <a:lstStyle/>
        <a:p>
          <a:r>
            <a:rPr lang="en-US" sz="24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4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77CEC275-571A-44A9-ACF7-CE82417FF0CD}" type="pres">
      <dgm:prSet presAssocID="{67A856DC-8F60-4981-8DC9-8577B8627221}" presName="Name0" presStyleCnt="0">
        <dgm:presLayoutVars>
          <dgm:dir/>
          <dgm:resizeHandles val="exact"/>
        </dgm:presLayoutVars>
      </dgm:prSet>
      <dgm:spPr/>
      <dgm:t>
        <a:bodyPr/>
        <a:lstStyle/>
        <a:p>
          <a:endParaRPr lang="en-US"/>
        </a:p>
      </dgm:t>
    </dgm:pt>
    <dgm:pt modelId="{D6223970-C539-4F63-B21E-908185F405DB}" type="pres">
      <dgm:prSet presAssocID="{7FDFEC49-7D41-4702-8FD0-634B4715428C}" presName="node" presStyleLbl="node1" presStyleIdx="0" presStyleCnt="3">
        <dgm:presLayoutVars>
          <dgm:bulletEnabled val="1"/>
        </dgm:presLayoutVars>
      </dgm:prSet>
      <dgm:spPr/>
      <dgm:t>
        <a:bodyPr/>
        <a:lstStyle/>
        <a:p>
          <a:endParaRPr lang="en-US"/>
        </a:p>
      </dgm:t>
    </dgm:pt>
    <dgm:pt modelId="{083BD16F-C8FD-4764-91BC-13FA6C606D0D}" type="pres">
      <dgm:prSet presAssocID="{6E5EFA5B-178F-4743-A1D4-A0F22CB3E303}" presName="sibTrans" presStyleLbl="sibTrans2D1" presStyleIdx="0" presStyleCnt="3"/>
      <dgm:spPr/>
      <dgm:t>
        <a:bodyPr/>
        <a:lstStyle/>
        <a:p>
          <a:endParaRPr lang="en-US"/>
        </a:p>
      </dgm:t>
    </dgm:pt>
    <dgm:pt modelId="{C05819E9-7090-45B4-BCF2-FBF119069DC2}" type="pres">
      <dgm:prSet presAssocID="{6E5EFA5B-178F-4743-A1D4-A0F22CB3E303}" presName="connectorText" presStyleLbl="sibTrans2D1" presStyleIdx="0" presStyleCnt="3"/>
      <dgm:spPr/>
      <dgm:t>
        <a:bodyPr/>
        <a:lstStyle/>
        <a:p>
          <a:endParaRPr lang="en-US"/>
        </a:p>
      </dgm:t>
    </dgm:pt>
    <dgm:pt modelId="{0AAFA28D-469D-4C14-80BE-45A0268C2907}" type="pres">
      <dgm:prSet presAssocID="{2DD77A87-18A7-43D5-80DF-0FB8D1B7AE23}" presName="node" presStyleLbl="node1" presStyleIdx="1" presStyleCnt="3">
        <dgm:presLayoutVars>
          <dgm:bulletEnabled val="1"/>
        </dgm:presLayoutVars>
      </dgm:prSet>
      <dgm:spPr/>
      <dgm:t>
        <a:bodyPr/>
        <a:lstStyle/>
        <a:p>
          <a:endParaRPr lang="en-US"/>
        </a:p>
      </dgm:t>
    </dgm:pt>
    <dgm:pt modelId="{22863F81-1BD0-4DC2-9EC9-426BC404DB37}" type="pres">
      <dgm:prSet presAssocID="{01427838-3334-4FE8-87D5-DB42D550E0FA}" presName="sibTrans" presStyleLbl="sibTrans2D1" presStyleIdx="1" presStyleCnt="3"/>
      <dgm:spPr/>
      <dgm:t>
        <a:bodyPr/>
        <a:lstStyle/>
        <a:p>
          <a:endParaRPr lang="en-US"/>
        </a:p>
      </dgm:t>
    </dgm:pt>
    <dgm:pt modelId="{D1EC9B27-D2FA-46A3-91AB-906471BD2C08}" type="pres">
      <dgm:prSet presAssocID="{01427838-3334-4FE8-87D5-DB42D550E0FA}" presName="connectorText" presStyleLbl="sibTrans2D1" presStyleIdx="1" presStyleCnt="3"/>
      <dgm:spPr/>
      <dgm:t>
        <a:bodyPr/>
        <a:lstStyle/>
        <a:p>
          <a:endParaRPr lang="en-US"/>
        </a:p>
      </dgm:t>
    </dgm:pt>
    <dgm:pt modelId="{8667D1F1-1774-4089-8F0C-C22AE1803772}" type="pres">
      <dgm:prSet presAssocID="{82A3D805-75A9-44B4-983E-DF5D1AEC1958}" presName="node" presStyleLbl="node1" presStyleIdx="2" presStyleCnt="3">
        <dgm:presLayoutVars>
          <dgm:bulletEnabled val="1"/>
        </dgm:presLayoutVars>
      </dgm:prSet>
      <dgm:spPr/>
      <dgm:t>
        <a:bodyPr/>
        <a:lstStyle/>
        <a:p>
          <a:endParaRPr lang="en-US"/>
        </a:p>
      </dgm:t>
    </dgm:pt>
    <dgm:pt modelId="{664989E0-1E5F-4335-99B7-EA0A5EFE56AC}" type="pres">
      <dgm:prSet presAssocID="{B3889D53-FEC9-481D-B352-D19F188792D9}" presName="sibTrans" presStyleLbl="sibTrans2D1" presStyleIdx="2" presStyleCnt="3"/>
      <dgm:spPr/>
      <dgm:t>
        <a:bodyPr/>
        <a:lstStyle/>
        <a:p>
          <a:endParaRPr lang="en-US"/>
        </a:p>
      </dgm:t>
    </dgm:pt>
    <dgm:pt modelId="{C857694D-1577-4F4F-A927-EBAEFFD92700}" type="pres">
      <dgm:prSet presAssocID="{B3889D53-FEC9-481D-B352-D19F188792D9}" presName="connectorText" presStyleLbl="sibTrans2D1" presStyleIdx="2" presStyleCnt="3"/>
      <dgm:spPr/>
      <dgm:t>
        <a:bodyPr/>
        <a:lstStyle/>
        <a:p>
          <a:endParaRPr lang="en-US"/>
        </a:p>
      </dgm:t>
    </dgm:pt>
  </dgm:ptLst>
  <dgm:cxnLst>
    <dgm:cxn modelId="{14AF8E05-38D9-4B36-827B-1C0255651130}" type="presOf" srcId="{2DD77A87-18A7-43D5-80DF-0FB8D1B7AE23}" destId="{0AAFA28D-469D-4C14-80BE-45A0268C2907}" srcOrd="0" destOrd="0" presId="urn:microsoft.com/office/officeart/2005/8/layout/cycle7"/>
    <dgm:cxn modelId="{8F00D1C1-F505-4087-BAAD-9CA1A8077395}" type="presOf" srcId="{6E5EFA5B-178F-4743-A1D4-A0F22CB3E303}" destId="{083BD16F-C8FD-4764-91BC-13FA6C606D0D}" srcOrd="0" destOrd="0" presId="urn:microsoft.com/office/officeart/2005/8/layout/cycle7"/>
    <dgm:cxn modelId="{D99F1C83-381E-4CDA-B94E-FC29312791C0}" srcId="{67A856DC-8F60-4981-8DC9-8577B8627221}" destId="{7FDFEC49-7D41-4702-8FD0-634B4715428C}" srcOrd="0" destOrd="0" parTransId="{48F5101D-6423-4892-859C-4EB24CD6667B}" sibTransId="{6E5EFA5B-178F-4743-A1D4-A0F22CB3E303}"/>
    <dgm:cxn modelId="{25AB8B71-8012-4358-8D18-C10C89BFFE98}" type="presOf" srcId="{6E5EFA5B-178F-4743-A1D4-A0F22CB3E303}" destId="{C05819E9-7090-45B4-BCF2-FBF119069DC2}" srcOrd="1" destOrd="0" presId="urn:microsoft.com/office/officeart/2005/8/layout/cycle7"/>
    <dgm:cxn modelId="{14963AF5-7C57-46DD-B2B1-CB2CF1B8A505}" srcId="{67A856DC-8F60-4981-8DC9-8577B8627221}" destId="{2DD77A87-18A7-43D5-80DF-0FB8D1B7AE23}" srcOrd="1" destOrd="0" parTransId="{21D3EF52-BF5D-4DDC-B94E-B8A72A156F51}" sibTransId="{01427838-3334-4FE8-87D5-DB42D550E0FA}"/>
    <dgm:cxn modelId="{D29FA0AB-9B84-4EE8-A8CD-BF82ADBEAE0D}" type="presOf" srcId="{82A3D805-75A9-44B4-983E-DF5D1AEC1958}" destId="{8667D1F1-1774-4089-8F0C-C22AE1803772}" srcOrd="0" destOrd="0" presId="urn:microsoft.com/office/officeart/2005/8/layout/cycle7"/>
    <dgm:cxn modelId="{8BBF9F27-A3F5-4DFB-8370-A4A63254BDF5}" srcId="{67A856DC-8F60-4981-8DC9-8577B8627221}" destId="{82A3D805-75A9-44B4-983E-DF5D1AEC1958}" srcOrd="2" destOrd="0" parTransId="{63502C3A-C7A3-4299-8694-3238EADEA6C4}" sibTransId="{B3889D53-FEC9-481D-B352-D19F188792D9}"/>
    <dgm:cxn modelId="{5A7F724A-C323-4FB9-AE88-D2277A1B005B}" type="presOf" srcId="{7FDFEC49-7D41-4702-8FD0-634B4715428C}" destId="{D6223970-C539-4F63-B21E-908185F405DB}" srcOrd="0" destOrd="0" presId="urn:microsoft.com/office/officeart/2005/8/layout/cycle7"/>
    <dgm:cxn modelId="{0B0E604B-7DE6-488F-9B41-E99B9BB46241}" type="presOf" srcId="{B3889D53-FEC9-481D-B352-D19F188792D9}" destId="{664989E0-1E5F-4335-99B7-EA0A5EFE56AC}" srcOrd="0" destOrd="0" presId="urn:microsoft.com/office/officeart/2005/8/layout/cycle7"/>
    <dgm:cxn modelId="{9ED8EFAB-FD02-4DD3-8069-6966F5820D10}" type="presOf" srcId="{01427838-3334-4FE8-87D5-DB42D550E0FA}" destId="{22863F81-1BD0-4DC2-9EC9-426BC404DB37}" srcOrd="0" destOrd="0" presId="urn:microsoft.com/office/officeart/2005/8/layout/cycle7"/>
    <dgm:cxn modelId="{5A030EA7-25E6-4BA0-8646-02041E7FE5C2}" type="presOf" srcId="{01427838-3334-4FE8-87D5-DB42D550E0FA}" destId="{D1EC9B27-D2FA-46A3-91AB-906471BD2C08}" srcOrd="1" destOrd="0" presId="urn:microsoft.com/office/officeart/2005/8/layout/cycle7"/>
    <dgm:cxn modelId="{52925540-0FDB-4E1E-B3DA-023CFDDE7D49}" type="presOf" srcId="{67A856DC-8F60-4981-8DC9-8577B8627221}" destId="{77CEC275-571A-44A9-ACF7-CE82417FF0CD}" srcOrd="0" destOrd="0" presId="urn:microsoft.com/office/officeart/2005/8/layout/cycle7"/>
    <dgm:cxn modelId="{7D880A02-9A1F-4A53-8886-0A5DA30D65D4}" type="presOf" srcId="{B3889D53-FEC9-481D-B352-D19F188792D9}" destId="{C857694D-1577-4F4F-A927-EBAEFFD92700}" srcOrd="1" destOrd="0" presId="urn:microsoft.com/office/officeart/2005/8/layout/cycle7"/>
    <dgm:cxn modelId="{0D65ED8C-C49B-416D-AE41-513A7A88467B}" type="presParOf" srcId="{77CEC275-571A-44A9-ACF7-CE82417FF0CD}" destId="{D6223970-C539-4F63-B21E-908185F405DB}" srcOrd="0" destOrd="0" presId="urn:microsoft.com/office/officeart/2005/8/layout/cycle7"/>
    <dgm:cxn modelId="{58A30C5C-D09D-4A6A-A417-351E71CD0372}" type="presParOf" srcId="{77CEC275-571A-44A9-ACF7-CE82417FF0CD}" destId="{083BD16F-C8FD-4764-91BC-13FA6C606D0D}" srcOrd="1" destOrd="0" presId="urn:microsoft.com/office/officeart/2005/8/layout/cycle7"/>
    <dgm:cxn modelId="{A151A15A-B07A-438E-9333-FF69F3DAFAFD}" type="presParOf" srcId="{083BD16F-C8FD-4764-91BC-13FA6C606D0D}" destId="{C05819E9-7090-45B4-BCF2-FBF119069DC2}" srcOrd="0" destOrd="0" presId="urn:microsoft.com/office/officeart/2005/8/layout/cycle7"/>
    <dgm:cxn modelId="{4FAC0CB2-EEE2-48F1-9397-136A8CB69F80}" type="presParOf" srcId="{77CEC275-571A-44A9-ACF7-CE82417FF0CD}" destId="{0AAFA28D-469D-4C14-80BE-45A0268C2907}" srcOrd="2" destOrd="0" presId="urn:microsoft.com/office/officeart/2005/8/layout/cycle7"/>
    <dgm:cxn modelId="{63470DEF-E999-41CD-9DF5-2964C1273EB5}" type="presParOf" srcId="{77CEC275-571A-44A9-ACF7-CE82417FF0CD}" destId="{22863F81-1BD0-4DC2-9EC9-426BC404DB37}" srcOrd="3" destOrd="0" presId="urn:microsoft.com/office/officeart/2005/8/layout/cycle7"/>
    <dgm:cxn modelId="{E271E276-A56E-481C-B233-21E1A2B89E28}" type="presParOf" srcId="{22863F81-1BD0-4DC2-9EC9-426BC404DB37}" destId="{D1EC9B27-D2FA-46A3-91AB-906471BD2C08}" srcOrd="0" destOrd="0" presId="urn:microsoft.com/office/officeart/2005/8/layout/cycle7"/>
    <dgm:cxn modelId="{DF4801CA-9AF3-40EF-B96D-6C18FE53457A}" type="presParOf" srcId="{77CEC275-571A-44A9-ACF7-CE82417FF0CD}" destId="{8667D1F1-1774-4089-8F0C-C22AE1803772}" srcOrd="4" destOrd="0" presId="urn:microsoft.com/office/officeart/2005/8/layout/cycle7"/>
    <dgm:cxn modelId="{F750F765-BF05-42D4-B155-BB68E2275577}" type="presParOf" srcId="{77CEC275-571A-44A9-ACF7-CE82417FF0CD}" destId="{664989E0-1E5F-4335-99B7-EA0A5EFE56AC}" srcOrd="5" destOrd="0" presId="urn:microsoft.com/office/officeart/2005/8/layout/cycle7"/>
    <dgm:cxn modelId="{C4278421-7DEB-4AFA-BF87-67266FF379A5}" type="presParOf" srcId="{664989E0-1E5F-4335-99B7-EA0A5EFE56AC}" destId="{C857694D-1577-4F4F-A927-EBAEFFD92700}"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solidFill>
          <a:schemeClr val="accent2">
            <a:lumMod val="40000"/>
            <a:lumOff val="6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solidFill>
          <a:schemeClr val="accent2">
            <a:lumMod val="40000"/>
            <a:lumOff val="60000"/>
          </a:schemeClr>
        </a:solid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bg1">
            <a:alpha val="4000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5986376"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23970-C539-4F63-B21E-908185F405DB}">
      <dsp:nvSpPr>
        <dsp:cNvPr id="0" name=""/>
        <dsp:cNvSpPr/>
      </dsp:nvSpPr>
      <dsp:spPr>
        <a:xfrm>
          <a:off x="2513204" y="111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Labor &amp; Delivery </a:t>
          </a:r>
        </a:p>
      </dsp:txBody>
      <dsp:txXfrm>
        <a:off x="2540297" y="28209"/>
        <a:ext cx="1795881" cy="870847"/>
      </dsp:txXfrm>
    </dsp:sp>
    <dsp:sp modelId="{083BD16F-C8FD-4764-91BC-13FA6C606D0D}">
      <dsp:nvSpPr>
        <dsp:cNvPr id="0" name=""/>
        <dsp:cNvSpPr/>
      </dsp:nvSpPr>
      <dsp:spPr>
        <a:xfrm rot="3600000">
          <a:off x="3719921"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817049" y="1689629"/>
        <a:ext cx="770191" cy="194257"/>
      </dsp:txXfrm>
    </dsp:sp>
    <dsp:sp modelId="{0AAFA28D-469D-4C14-80BE-45A0268C2907}">
      <dsp:nvSpPr>
        <dsp:cNvPr id="0" name=""/>
        <dsp:cNvSpPr/>
      </dsp:nvSpPr>
      <dsp:spPr>
        <a:xfrm>
          <a:off x="4041017"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solidFill>
                <a:schemeClr val="tx1">
                  <a:lumMod val="50000"/>
                </a:schemeClr>
              </a:solidFill>
            </a:rPr>
            <a:t>Respectful Care Practices </a:t>
          </a:r>
        </a:p>
      </dsp:txBody>
      <dsp:txXfrm>
        <a:off x="4068110" y="2674459"/>
        <a:ext cx="1795881" cy="870847"/>
      </dsp:txXfrm>
    </dsp:sp>
    <dsp:sp modelId="{22863F81-1BD0-4DC2-9EC9-426BC404DB37}">
      <dsp:nvSpPr>
        <dsp:cNvPr id="0" name=""/>
        <dsp:cNvSpPr/>
      </dsp:nvSpPr>
      <dsp:spPr>
        <a:xfrm rot="10800000">
          <a:off x="2956014" y="2948002"/>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053142" y="3012754"/>
        <a:ext cx="770191" cy="194257"/>
      </dsp:txXfrm>
    </dsp:sp>
    <dsp:sp modelId="{8667D1F1-1774-4089-8F0C-C22AE1803772}">
      <dsp:nvSpPr>
        <dsp:cNvPr id="0" name=""/>
        <dsp:cNvSpPr/>
      </dsp:nvSpPr>
      <dsp:spPr>
        <a:xfrm>
          <a:off x="985390" y="2647366"/>
          <a:ext cx="1850067" cy="92503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a:solidFill>
                <a:schemeClr val="tx1">
                  <a:lumMod val="50000"/>
                </a:schemeClr>
              </a:solidFill>
            </a:rPr>
            <a:t>PREM</a:t>
          </a:r>
        </a:p>
      </dsp:txBody>
      <dsp:txXfrm>
        <a:off x="1012483" y="2674459"/>
        <a:ext cx="1795881" cy="870847"/>
      </dsp:txXfrm>
    </dsp:sp>
    <dsp:sp modelId="{664989E0-1E5F-4335-99B7-EA0A5EFE56AC}">
      <dsp:nvSpPr>
        <dsp:cNvPr id="0" name=""/>
        <dsp:cNvSpPr/>
      </dsp:nvSpPr>
      <dsp:spPr>
        <a:xfrm rot="18000000">
          <a:off x="2192107" y="1624877"/>
          <a:ext cx="964447" cy="323761"/>
        </a:xfrm>
        <a:prstGeom prst="lef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289235" y="1689629"/>
        <a:ext cx="770191" cy="19425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96F9D-2668-4094-8227-54635571F5D1}" type="datetimeFigureOut">
              <a:rPr lang="en-US" smtClean="0"/>
              <a:t>7/18/2022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CC341-821B-413D-A8A4-39E7464FF4B0}" type="slidenum">
              <a:rPr lang="en-US" smtClean="0"/>
              <a:t>‹#›</a:t>
            </a:fld>
            <a:endParaRPr lang="en-US"/>
          </a:p>
        </p:txBody>
      </p:sp>
    </p:spTree>
    <p:extLst>
      <p:ext uri="{BB962C8B-B14F-4D97-AF65-F5344CB8AC3E}">
        <p14:creationId xmlns:p14="http://schemas.microsoft.com/office/powerpoint/2010/main" val="324433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436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385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Structure Measures- highlight/congratulate the success in place/working on measures: how to consolidate these</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Implemented standardized social determinants of health screening tools for delivery admission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Implemented affiliated prenatal care sites standardized screening tools for universal social determinants of health screening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Completed ILPQC social determinants of health community resources mapping tool and shared with affiliated outpatient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Incorporating discussion of social determinants of health and discrimination as potential factors in hospital maternal morbidity reviews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Protocol for improving the collection and accuracy of patient-reported race/ethnicity data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Process to review maternal health quality data stratified by race/ethnicity and Medicaid status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Engaged patients and/or community members to provide input on quality improvement efforts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Sharing expected respectful care practices with delivery staff and patients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Implicit Bias Training (line graph) </a:t>
            </a:r>
          </a:p>
          <a:p>
            <a:endParaRPr lang="en-US" dirty="0"/>
          </a:p>
        </p:txBody>
      </p:sp>
    </p:spTree>
    <p:extLst>
      <p:ext uri="{BB962C8B-B14F-4D97-AF65-F5344CB8AC3E}">
        <p14:creationId xmlns:p14="http://schemas.microsoft.com/office/powerpoint/2010/main" val="2095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2021-06-16 00:38:03</a:t>
            </a:r>
          </a:p>
          <a:p>
            <a:r>
              <a:t>--------------------------------------------</a:t>
            </a:r>
          </a:p>
          <a:p>
            <a:r>
              <a:t>Need easier defnitions and list key  areas</a:t>
            </a:r>
          </a:p>
        </p:txBody>
      </p:sp>
    </p:spTree>
    <p:extLst>
      <p:ext uri="{BB962C8B-B14F-4D97-AF65-F5344CB8AC3E}">
        <p14:creationId xmlns:p14="http://schemas.microsoft.com/office/powerpoint/2010/main" val="76492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2777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27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https://findrx.ilpqc.org/findrx/ilpqc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1E65-92E1-406D-BB15-6397A15B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noTextEdit="1"/>
          </p:cNvSpPr>
          <p:nvPr>
            <p:ph type="sldImg"/>
          </p:nvPr>
        </p:nvSpPr>
        <p:spPr>
          <a:ln/>
        </p:spPr>
      </p:sp>
      <p:sp>
        <p:nvSpPr>
          <p:cNvPr id="71682"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Lucida Grande"/>
              </a:rPr>
              <a:t>To understand the patient’s experience with the survey; i.e. literacy, amount of time to complete</a:t>
            </a:r>
          </a:p>
          <a:p>
            <a:r>
              <a:rPr lang="en-US" altLang="en-US">
                <a:latin typeface="Lucida Grande"/>
              </a:rPr>
              <a:t>To determine if the survey would have an impact on the practice schedule; would it slow down through put</a:t>
            </a:r>
          </a:p>
        </p:txBody>
      </p:sp>
    </p:spTree>
    <p:extLst>
      <p:ext uri="{BB962C8B-B14F-4D97-AF65-F5344CB8AC3E}">
        <p14:creationId xmlns:p14="http://schemas.microsoft.com/office/powerpoint/2010/main" val="350898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28</a:t>
            </a:fld>
            <a:endParaRPr lang="en-US"/>
          </a:p>
        </p:txBody>
      </p:sp>
    </p:spTree>
    <p:extLst>
      <p:ext uri="{BB962C8B-B14F-4D97-AF65-F5344CB8AC3E}">
        <p14:creationId xmlns:p14="http://schemas.microsoft.com/office/powerpoint/2010/main" val="345365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Communicating</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eff </a:t>
            </a:r>
            <a:r>
              <a:rPr kumimoji="0" lang="en-US" sz="600" b="1" i="0" u="none" strike="noStrike" kern="1200" cap="none" spc="0" normalizeH="0" baseline="0" noProof="0" dirty="0" err="1">
                <a:ln>
                  <a:noFill/>
                </a:ln>
                <a:solidFill>
                  <a:srgbClr val="444C55"/>
                </a:solidFill>
                <a:effectLst/>
                <a:uLnTx/>
                <a:uFillTx/>
                <a:latin typeface="Arial" panose="020B0604020202020204"/>
              </a:rPr>
              <a:t>ectively</a:t>
            </a:r>
            <a:r>
              <a:rPr kumimoji="0" lang="en-US" sz="600" b="1" i="0" u="none" strike="noStrike" kern="1200" cap="none" spc="0" normalizeH="0" baseline="0" noProof="0" dirty="0">
                <a:ln>
                  <a:noFill/>
                </a:ln>
                <a:solidFill>
                  <a:srgbClr val="444C55"/>
                </a:solidFill>
                <a:effectLst/>
                <a:uLnTx/>
                <a:uFillTx/>
                <a:latin typeface="Arial" panose="020B0604020202020204"/>
              </a:rPr>
              <a:t> </a:t>
            </a:r>
            <a:r>
              <a:rPr kumimoji="0" lang="en-US" sz="600" b="0" i="0" u="none" strike="noStrike" kern="1200" cap="none" spc="0" normalizeH="0" baseline="0" noProof="0" dirty="0">
                <a:ln>
                  <a:noFill/>
                </a:ln>
                <a:solidFill>
                  <a:srgbClr val="444C55"/>
                </a:solidFill>
                <a:effectLst/>
                <a:uLnTx/>
                <a:uFillTx/>
                <a:latin typeface="Arial" panose="020B0604020202020204"/>
              </a:rPr>
              <a:t>across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health care team 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the best care 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Partnering with you for all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decisions </a:t>
            </a:r>
            <a:r>
              <a:rPr kumimoji="0" lang="en-US" sz="600" b="0" i="0" u="none" strike="noStrike" kern="1200" cap="none" spc="0" normalizeH="0" baseline="0" noProof="0" dirty="0">
                <a:ln>
                  <a:noFill/>
                </a:ln>
                <a:solidFill>
                  <a:srgbClr val="444C55"/>
                </a:solidFill>
                <a:effectLst/>
                <a:uLnTx/>
                <a:uFillTx/>
                <a:latin typeface="Arial" panose="020B0604020202020204"/>
              </a:rPr>
              <a:t>so that you can</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make choices that are right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for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Practicing “active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listening”</a:t>
            </a:r>
            <a:r>
              <a:rPr kumimoji="0" lang="en-US" sz="600" b="0" i="0" u="none" strike="noStrike" kern="1200" cap="none" spc="0" normalizeH="0" baseline="0" noProof="0" dirty="0">
                <a:ln>
                  <a:noFill/>
                </a:ln>
                <a:solidFill>
                  <a:srgbClr val="444C55"/>
                </a:solidFill>
                <a:effectLst/>
                <a:uLnTx/>
                <a:uFillTx/>
                <a:latin typeface="Arial" panose="020B0604020202020204"/>
              </a:rPr>
              <a:t>—to ensure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that you, and your support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persons are heard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Valuing personal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boundaries and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respecting your dignity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and modesty at all times</a:t>
            </a:r>
            <a:r>
              <a:rPr kumimoji="0" lang="en-US" sz="600" b="0" i="0" u="none" strike="noStrike" kern="1200" cap="none" spc="0" normalizeH="0" baseline="0" noProof="0" dirty="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including asking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permission before entering a</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room or touching you</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Recognizing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prior experiences with</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healthcare may </a:t>
            </a:r>
            <a:r>
              <a:rPr kumimoji="0" lang="en-US" sz="600" b="1" i="0" u="none" strike="noStrike" kern="1200" cap="none" spc="0" normalizeH="0" baseline="0" noProof="0" dirty="0" err="1">
                <a:ln>
                  <a:noFill/>
                </a:ln>
                <a:solidFill>
                  <a:srgbClr val="444C55"/>
                </a:solidFill>
                <a:effectLst/>
                <a:uLnTx/>
                <a:uFillTx/>
                <a:latin typeface="Arial" panose="020B0604020202020204"/>
              </a:rPr>
              <a:t>aff</a:t>
            </a:r>
            <a:r>
              <a:rPr kumimoji="0" lang="en-US" sz="600" b="1"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err="1">
                <a:ln>
                  <a:noFill/>
                </a:ln>
                <a:solidFill>
                  <a:srgbClr val="444C55"/>
                </a:solidFill>
                <a:effectLst/>
                <a:uLnTx/>
                <a:uFillTx/>
                <a:latin typeface="Arial" panose="020B0604020202020204"/>
              </a:rPr>
              <a:t>ect</a:t>
            </a:r>
            <a:endParaRPr kumimoji="0" lang="en-US" sz="600" b="1" i="0" u="none" strike="noStrike" kern="1200" cap="none" spc="0" normalizeH="0" baseline="0" noProof="0" dirty="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how you feel during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birth</a:t>
            </a:r>
            <a:r>
              <a:rPr kumimoji="0" lang="en-US" sz="600" b="0" i="0" u="none" strike="noStrike" kern="1200" cap="none" spc="0" normalizeH="0" baseline="0" noProof="0" dirty="0">
                <a:ln>
                  <a:noFill/>
                </a:ln>
                <a:solidFill>
                  <a:srgbClr val="444C55"/>
                </a:solidFill>
                <a:effectLst/>
                <a:uLnTx/>
                <a:uFillTx/>
                <a:latin typeface="Arial" panose="020B0604020202020204"/>
              </a:rPr>
              <a:t>, we will strive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all times to provide safe,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equitable and respectful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care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Making sure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discharged a </a:t>
            </a:r>
            <a:r>
              <a:rPr kumimoji="0" lang="en-US" sz="600" b="1" i="0" u="none" strike="noStrike" kern="1200" cap="none" spc="0" normalizeH="0" baseline="0" noProof="0" dirty="0" err="1">
                <a:ln>
                  <a:noFill/>
                </a:ln>
                <a:solidFill>
                  <a:srgbClr val="444C55"/>
                </a:solidFill>
                <a:effectLst/>
                <a:uLnTx/>
                <a:uFillTx/>
                <a:latin typeface="Arial" panose="020B0604020202020204"/>
              </a:rPr>
              <a:t>er</a:t>
            </a:r>
            <a:r>
              <a:rPr kumimoji="0" lang="en-US" sz="600" b="1" i="0" u="none" strike="noStrike" kern="1200" cap="none" spc="0" normalizeH="0" baseline="0" noProof="0" dirty="0">
                <a:ln>
                  <a:noFill/>
                </a:ln>
                <a:solidFill>
                  <a:srgbClr val="444C55"/>
                </a:solidFill>
                <a:effectLst/>
                <a:uLnTx/>
                <a:uFillTx/>
                <a:latin typeface="Arial" panose="020B0604020202020204"/>
              </a:rPr>
              <a:t> delivery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with an understanding of</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postpartum warning signs</a:t>
            </a:r>
            <a:r>
              <a:rPr kumimoji="0" lang="en-US" sz="600" b="0" i="0" u="none" strike="noStrike" kern="1200" cap="none" spc="0" normalizeH="0" baseline="0" noProof="0" dirty="0">
                <a:ln>
                  <a:noFill/>
                </a:ln>
                <a:solidFill>
                  <a:srgbClr val="444C55"/>
                </a:solidFill>
                <a:effectLst/>
                <a:uLnTx/>
                <a:uFillTx/>
                <a:latin typeface="Arial" panose="020B0604020202020204"/>
              </a:rPr>
              <a:t>,</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where to call with concerns,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and with postpartum</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follow-up care visits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arranged</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Ensuring you 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discharged with the skills,</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support and resources </a:t>
            </a:r>
            <a:r>
              <a:rPr kumimoji="0" lang="en-US" sz="600" b="0" i="0" u="none" strike="noStrike" kern="1200" cap="none" spc="0" normalizeH="0" baseline="0" noProof="0" dirty="0">
                <a:ln>
                  <a:noFill/>
                </a:ln>
                <a:solidFill>
                  <a:srgbClr val="444C55"/>
                </a:solidFill>
                <a:effectLst/>
                <a:uLnTx/>
                <a:uFillTx/>
                <a:latin typeface="Arial" panose="020B0604020202020204"/>
              </a:rPr>
              <a:t>to</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care for yourself and your</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baby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Protecting your privacy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and keeping your medical</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information </a:t>
            </a:r>
            <a:r>
              <a:rPr kumimoji="0" lang="en-US" sz="600" b="0" i="0" u="none" strike="noStrike" kern="1200" cap="none" spc="0" normalizeH="0" baseline="0" noProof="0" dirty="0" err="1">
                <a:ln>
                  <a:noFill/>
                </a:ln>
                <a:solidFill>
                  <a:srgbClr val="444C55"/>
                </a:solidFill>
                <a:effectLst/>
                <a:uLnTx/>
                <a:uFillTx/>
                <a:latin typeface="Arial" panose="020B0604020202020204"/>
              </a:rPr>
              <a:t>confi</a:t>
            </a: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0" i="0" u="none" strike="noStrike" kern="1200" cap="none" spc="0" normalizeH="0" baseline="0" noProof="0" dirty="0" err="1">
                <a:ln>
                  <a:noFill/>
                </a:ln>
                <a:solidFill>
                  <a:srgbClr val="444C55"/>
                </a:solidFill>
                <a:effectLst/>
                <a:uLnTx/>
                <a:uFillTx/>
                <a:latin typeface="Arial" panose="020B0604020202020204"/>
              </a:rPr>
              <a:t>dential</a:t>
            </a:r>
            <a:endParaRPr kumimoji="0" lang="en-US" sz="600" b="0" i="0" u="none" strike="noStrike" kern="1200" cap="none" spc="0" normalizeH="0" baseline="0" noProof="0" dirty="0">
              <a:ln>
                <a:noFill/>
              </a:ln>
              <a:solidFill>
                <a:srgbClr val="444C55"/>
              </a:solidFill>
              <a:effectLst/>
              <a:uLnTx/>
              <a:uFillTx/>
              <a:latin typeface="Arial" panose="020B0604020202020204"/>
            </a:endParaRP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 </a:t>
            </a:r>
            <a:r>
              <a:rPr kumimoji="0" lang="en-US" sz="600" b="1" i="0" u="none" strike="noStrike" kern="1200" cap="none" spc="0" normalizeH="0" baseline="0" noProof="0" dirty="0">
                <a:ln>
                  <a:noFill/>
                </a:ln>
                <a:solidFill>
                  <a:srgbClr val="444C55"/>
                </a:solidFill>
                <a:effectLst/>
                <a:uLnTx/>
                <a:uFillTx/>
                <a:latin typeface="Arial" panose="020B0604020202020204"/>
              </a:rPr>
              <a:t>Being ready to hear any</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1" i="0" u="none" strike="noStrike" kern="1200" cap="none" spc="0" normalizeH="0" baseline="0" noProof="0" dirty="0">
                <a:ln>
                  <a:noFill/>
                </a:ln>
                <a:solidFill>
                  <a:srgbClr val="444C55"/>
                </a:solidFill>
                <a:effectLst/>
                <a:uLnTx/>
                <a:uFillTx/>
                <a:latin typeface="Arial" panose="020B0604020202020204"/>
              </a:rPr>
              <a:t>concerns </a:t>
            </a:r>
            <a:r>
              <a:rPr kumimoji="0" lang="en-US" sz="600" b="0" i="0" u="none" strike="noStrike" kern="1200" cap="none" spc="0" normalizeH="0" baseline="0" noProof="0" dirty="0">
                <a:ln>
                  <a:noFill/>
                </a:ln>
                <a:solidFill>
                  <a:srgbClr val="444C55"/>
                </a:solidFill>
                <a:effectLst/>
                <a:uLnTx/>
                <a:uFillTx/>
                <a:latin typeface="Arial" panose="020B0604020202020204"/>
              </a:rPr>
              <a:t>or ways that we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r>
              <a:rPr kumimoji="0" lang="en-US" sz="600" b="0" i="0" u="none" strike="noStrike" kern="1200" cap="none" spc="0" normalizeH="0" baseline="0" noProof="0" dirty="0">
                <a:ln>
                  <a:noFill/>
                </a:ln>
                <a:solidFill>
                  <a:srgbClr val="444C55"/>
                </a:solidFill>
                <a:effectLst/>
                <a:uLnTx/>
                <a:uFillTx/>
                <a:latin typeface="Arial" panose="020B0604020202020204"/>
              </a:rPr>
              <a:t>can improve your care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CC341-821B-413D-A8A4-39E7464FF4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72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receive patient handout with QR code reports on patient feedback will be available in the ILPQC Data System</a:t>
            </a:r>
          </a:p>
          <a:p>
            <a:r>
              <a:rPr lang="en-US" dirty="0"/>
              <a:t>Available in English and Spanish </a:t>
            </a:r>
          </a:p>
          <a:p>
            <a:r>
              <a:rPr lang="en-US" dirty="0"/>
              <a:t>Additional 7 languages coming soon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72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404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007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Number of birthing people discharged after delivery who received the Patient Reported Experience Measure (PREM) Survey either via QR Code or hospital iPad/tablet/laptop</a:t>
            </a:r>
          </a:p>
          <a:p>
            <a:endParaRPr lang="en-US" dirty="0"/>
          </a:p>
        </p:txBody>
      </p:sp>
    </p:spTree>
    <p:extLst>
      <p:ext uri="{BB962C8B-B14F-4D97-AF65-F5344CB8AC3E}">
        <p14:creationId xmlns:p14="http://schemas.microsoft.com/office/powerpoint/2010/main" val="1774403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947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71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2920" lvl="0" indent="-342900">
              <a:spcAft>
                <a:spcPts val="0"/>
              </a:spcAft>
              <a:buClr>
                <a:schemeClr val="tx1">
                  <a:lumMod val="85000"/>
                  <a:lumOff val="15000"/>
                </a:schemeClr>
              </a:buClr>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83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51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5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360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22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43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0077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207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283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09D18-EB49-094A-868B-44F9DCDBE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640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17338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90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875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37440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Additional support for your birth equity initiative! We want to help you succeed by:</a:t>
            </a:r>
          </a:p>
          <a:p>
            <a:r>
              <a:rPr lang="en-US" dirty="0"/>
              <a:t>Partnering with you to arrange your Key Players meeting.</a:t>
            </a:r>
          </a:p>
          <a:p>
            <a:r>
              <a:rPr lang="en-US" dirty="0"/>
              <a:t>Assist you with who to invite at each hospital for most effective meeting with representative from ILPQC</a:t>
            </a:r>
          </a:p>
          <a:p>
            <a:r>
              <a:rPr lang="en-US" dirty="0"/>
              <a:t>Provide you with a Birth Equity champion from the BE speakers bureau to partner with you to problem solve, overcome  barriers,  and move implementation forward</a:t>
            </a:r>
            <a:endParaRPr dirty="0"/>
          </a:p>
        </p:txBody>
      </p:sp>
    </p:spTree>
    <p:extLst>
      <p:ext uri="{BB962C8B-B14F-4D97-AF65-F5344CB8AC3E}">
        <p14:creationId xmlns:p14="http://schemas.microsoft.com/office/powerpoint/2010/main" val="102633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34/44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10D5F-16A8-4D34-83B0-5C0147B14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997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345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14015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95594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 Id="rId4" Type="http://schemas.openxmlformats.org/officeDocument/2006/relationships/image" Target="../media/image7.sv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1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5.xml"/><Relationship Id="rId1" Type="http://schemas.openxmlformats.org/officeDocument/2006/relationships/tags" Target="../tags/tag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6.xml"/><Relationship Id="rId4" Type="http://schemas.openxmlformats.org/officeDocument/2006/relationships/image" Target="../media/image7.sv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g"/><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46390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15829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7" y="1373188"/>
            <a:ext cx="10972800" cy="796925"/>
          </a:xfrm>
        </p:spPr>
        <p:txBody>
          <a:bodyPr>
            <a:noAutofit/>
          </a:bodyPr>
          <a:lstStyle>
            <a:lvl1pPr>
              <a:defRPr sz="4400" b="0">
                <a:solidFill>
                  <a:schemeClr val="accent1"/>
                </a:solidFill>
              </a:defRPr>
            </a:lvl1pPr>
          </a:lstStyle>
          <a:p>
            <a:r>
              <a:rPr lang="en-US" dirty="0"/>
              <a:t>Today’s Agenda</a:t>
            </a:r>
          </a:p>
        </p:txBody>
      </p:sp>
      <p:sp>
        <p:nvSpPr>
          <p:cNvPr id="9" name="Content Placeholder 8"/>
          <p:cNvSpPr>
            <a:spLocks noGrp="1"/>
          </p:cNvSpPr>
          <p:nvPr>
            <p:ph sz="quarter" idx="12"/>
          </p:nvPr>
        </p:nvSpPr>
        <p:spPr>
          <a:xfrm>
            <a:off x="609600" y="2286000"/>
            <a:ext cx="10972800" cy="3657600"/>
          </a:xfrm>
        </p:spPr>
        <p:txBody>
          <a:bodyPr>
            <a:noAutofit/>
          </a:bodyPr>
          <a:lstStyle>
            <a:lvl1pPr marL="342891" indent="-342891">
              <a:buFont typeface="+mj-lt"/>
              <a:buAutoNum type="arabicPeriod"/>
              <a:defRPr sz="2800" baseline="0">
                <a:solidFill>
                  <a:schemeClr val="accent1"/>
                </a:solidFill>
              </a:defRPr>
            </a:lvl1pPr>
            <a:lvl2pPr marL="628635" indent="-284156">
              <a:buFont typeface="Arial" panose="020B0604020202020204" pitchFamily="34" charset="0"/>
              <a:buChar char="•"/>
              <a:defRPr sz="2800">
                <a:solidFill>
                  <a:schemeClr val="accent1"/>
                </a:solidFill>
              </a:defRPr>
            </a:lvl2pPr>
            <a:lvl3pPr marL="630920" indent="-283457">
              <a:buFont typeface="Arial" panose="020B0604020202020204" pitchFamily="34" charset="0"/>
              <a:buChar char="•"/>
              <a:defRPr sz="2800">
                <a:solidFill>
                  <a:schemeClr val="accent1"/>
                </a:solidFill>
              </a:defRPr>
            </a:lvl3pPr>
            <a:lvl4pPr marL="630920" indent="-283457">
              <a:buFont typeface="Arial" panose="020B0604020202020204" pitchFamily="34" charset="0"/>
              <a:buChar char="•"/>
              <a:defRPr sz="2800">
                <a:solidFill>
                  <a:srgbClr val="003CA5"/>
                </a:solidFill>
              </a:defRPr>
            </a:lvl4pPr>
            <a:lvl5pPr marL="630920" indent="-283457">
              <a:buFont typeface="Arial" panose="020B0604020202020204" pitchFamily="34" charset="0"/>
              <a:buChar char="•"/>
              <a:defRPr sz="2800">
                <a:solidFill>
                  <a:srgbClr val="003CA5"/>
                </a:solidFill>
              </a:defRPr>
            </a:lvl5pPr>
            <a:lvl6pPr marL="630920" indent="-283457">
              <a:buFont typeface="Arial" panose="020B0604020202020204" pitchFamily="34" charset="0"/>
              <a:buChar char="•"/>
              <a:defRPr sz="2800">
                <a:solidFill>
                  <a:schemeClr val="accent1"/>
                </a:solidFill>
              </a:defRPr>
            </a:lvl6pPr>
            <a:lvl7pPr marL="630920" indent="-283457">
              <a:buFont typeface="Arial" panose="020B0604020202020204" pitchFamily="34" charset="0"/>
              <a:buChar char="•"/>
              <a:defRPr sz="2800">
                <a:solidFill>
                  <a:srgbClr val="003CA5"/>
                </a:solidFill>
              </a:defRPr>
            </a:lvl7pPr>
            <a:lvl8pPr marL="630920" indent="-283457">
              <a:buFont typeface="Arial" panose="020B0604020202020204" pitchFamily="34" charset="0"/>
              <a:buChar char="•"/>
              <a:defRPr sz="2800">
                <a:solidFill>
                  <a:srgbClr val="003CA5"/>
                </a:solidFill>
              </a:defRPr>
            </a:lvl8pPr>
            <a:lvl9pPr marL="630920" indent="-283457">
              <a:buFont typeface="Arial" panose="020B0604020202020204" pitchFamily="34" charset="0"/>
              <a:buChar char="•"/>
              <a:defRPr sz="2800">
                <a:solidFill>
                  <a:srgbClr val="003CA5"/>
                </a:solidFill>
              </a:defRPr>
            </a:lvl9pPr>
          </a:lstStyle>
          <a:p>
            <a:pPr lvl="0"/>
            <a:r>
              <a:rPr lang="en-US"/>
              <a:t>Click to edit Master text styles</a:t>
            </a:r>
          </a:p>
          <a:p>
            <a:pPr lvl="1"/>
            <a:r>
              <a:rPr lang="en-US"/>
              <a:t>Second level</a:t>
            </a:r>
          </a:p>
        </p:txBody>
      </p:sp>
      <p:sp>
        <p:nvSpPr>
          <p:cNvPr id="4" name="Date Placeholder 3"/>
          <p:cNvSpPr>
            <a:spLocks noGrp="1"/>
          </p:cNvSpPr>
          <p:nvPr>
            <p:ph type="dt" sz="half" idx="13"/>
          </p:nvPr>
        </p:nvSpPr>
        <p:spPr/>
        <p:txBody>
          <a:bodyPr/>
          <a:lstStyle/>
          <a:p>
            <a:r>
              <a:rPr lang="en-US"/>
              <a:t>June 22, 2021</a:t>
            </a:r>
            <a:endParaRPr lang="en-US" dirty="0"/>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1106" y="6272785"/>
            <a:ext cx="3590167" cy="477033"/>
          </a:xfrm>
          <a:prstGeom prst="rect">
            <a:avLst/>
          </a:prstGeom>
        </p:spPr>
      </p:pic>
    </p:spTree>
    <p:extLst>
      <p:ext uri="{BB962C8B-B14F-4D97-AF65-F5344CB8AC3E}">
        <p14:creationId xmlns:p14="http://schemas.microsoft.com/office/powerpoint/2010/main" val="10838639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7/18/2022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245322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7/18/2022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66656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7/18/2022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33274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7/18/2022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54493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4585"/>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7/18/2022</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231651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7/18/2022</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8731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7/18/2022</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93013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7/18/2022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8442240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7/18/2022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57193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811708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7/18/2022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9134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9"/>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9"/>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7/18/2022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624420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5689600" y="1752600"/>
            <a:ext cx="5842000" cy="2425700"/>
          </a:xfrm>
        </p:spPr>
        <p:txBody>
          <a:bodyPr/>
          <a:lstStyle>
            <a:lvl1pPr algn="r">
              <a:defRPr sz="3800" b="1"/>
            </a:lvl1pPr>
          </a:lstStyle>
          <a:p>
            <a:r>
              <a:rPr lang="en-US" dirty="0"/>
              <a:t>Click to edit Master title style</a:t>
            </a:r>
          </a:p>
        </p:txBody>
      </p:sp>
      <p:sp>
        <p:nvSpPr>
          <p:cNvPr id="32772" name="Rectangle 4"/>
          <p:cNvSpPr>
            <a:spLocks noGrp="1" noChangeArrowheads="1"/>
          </p:cNvSpPr>
          <p:nvPr>
            <p:ph type="subTitle" idx="1"/>
          </p:nvPr>
        </p:nvSpPr>
        <p:spPr>
          <a:xfrm>
            <a:off x="5181600" y="4495800"/>
            <a:ext cx="6333067" cy="1270000"/>
          </a:xfrm>
        </p:spPr>
        <p:txBody>
          <a:bodyPr/>
          <a:lstStyle>
            <a:lvl1pPr marL="0" indent="0" algn="r">
              <a:buFontTx/>
              <a:buNone/>
              <a:defRPr sz="3000" b="1">
                <a:solidFill>
                  <a:srgbClr val="4E64BC"/>
                </a:solidFill>
              </a:defRPr>
            </a:lvl1pPr>
          </a:lstStyle>
          <a:p>
            <a:r>
              <a:rPr lang="en-US" dirty="0"/>
              <a:t>Click to edit Master subtitle style</a:t>
            </a:r>
          </a:p>
        </p:txBody>
      </p:sp>
    </p:spTree>
    <p:extLst>
      <p:ext uri="{BB962C8B-B14F-4D97-AF65-F5344CB8AC3E}">
        <p14:creationId xmlns:p14="http://schemas.microsoft.com/office/powerpoint/2010/main" val="370062810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
          <p:cNvSpPr>
            <a:spLocks noGrp="1"/>
          </p:cNvSpPr>
          <p:nvPr>
            <p:ph type="sldNum" sz="quarter" idx="10"/>
          </p:nvPr>
        </p:nvSpPr>
        <p:spPr/>
        <p:txBody>
          <a:bodyPr/>
          <a:lstStyle>
            <a:lvl1pPr>
              <a:defRPr/>
            </a:lvl1pPr>
          </a:lstStyle>
          <a:p>
            <a:fld id="{56F69AE3-47FE-4D27-B923-289E51B913C2}" type="slidenum">
              <a:rPr lang="en-US" altLang="en-US"/>
              <a:pPr/>
              <a:t>‹#›</a:t>
            </a:fld>
            <a:endParaRPr lang="en-US" altLang="en-US"/>
          </a:p>
        </p:txBody>
      </p:sp>
    </p:spTree>
    <p:extLst>
      <p:ext uri="{BB962C8B-B14F-4D97-AF65-F5344CB8AC3E}">
        <p14:creationId xmlns:p14="http://schemas.microsoft.com/office/powerpoint/2010/main" val="40028912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333408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34301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3099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804196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86985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83943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34343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55048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72362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1800" dirty="0">
              <a:ln>
                <a:solidFill>
                  <a:schemeClr val="bg1"/>
                </a:solidFill>
              </a:ln>
              <a:latin typeface="Times" charset="0"/>
            </a:endParaRPr>
          </a:p>
        </p:txBody>
      </p:sp>
      <p:pic>
        <p:nvPicPr>
          <p:cNvPr id="3"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5703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1800" dirty="0">
              <a:ln>
                <a:solidFill>
                  <a:schemeClr val="bg1"/>
                </a:solidFill>
              </a:ln>
              <a:latin typeface="Times" charset="0"/>
            </a:endParaRPr>
          </a:p>
        </p:txBody>
      </p:sp>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775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25A6EEA6-02B4-DC4F-BD4B-FD472F6E7852}"/>
              </a:ext>
            </a:extLst>
          </p:cNvPr>
          <p:cNvSpPr>
            <a:spLocks noGrp="1"/>
          </p:cNvSpPr>
          <p:nvPr>
            <p:ph type="title"/>
          </p:nvPr>
        </p:nvSpPr>
        <p:spPr>
          <a:xfrm>
            <a:off x="838200" y="2689225"/>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089665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3860-BE4F-0847-8210-08D095266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C09B6-7151-0543-A270-360A9A19B1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8987B-2492-AB4F-8D31-1850EDE048FD}"/>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5" name="Footer Placeholder 4">
            <a:extLst>
              <a:ext uri="{FF2B5EF4-FFF2-40B4-BE49-F238E27FC236}">
                <a16:creationId xmlns:a16="http://schemas.microsoft.com/office/drawing/2014/main" id="{FF7616A9-1276-BC42-A7C5-88E7C9F6E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D74FA-78E5-C147-8A63-132761E467B2}"/>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195918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3C91-6B9D-7849-B893-5BD7EDF0D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E597E-CFCC-0146-A0C6-8EE0B09F8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96E032-3794-6343-B974-87A7A1ECA3CC}"/>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5" name="Footer Placeholder 4">
            <a:extLst>
              <a:ext uri="{FF2B5EF4-FFF2-40B4-BE49-F238E27FC236}">
                <a16:creationId xmlns:a16="http://schemas.microsoft.com/office/drawing/2014/main" id="{63E672DF-921D-E84E-A4B2-8E358013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E6F45-CAB7-1647-91B7-0DDA6C46DB1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0549842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58E7-55E4-2C46-8681-1921AF4F0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2E3E-4287-A046-B3AE-8F4BCD6C09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75851-02FB-8548-B88B-D2853597D2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3559-5F1E-9F4A-82D2-89B1A8836F6D}"/>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6" name="Footer Placeholder 5">
            <a:extLst>
              <a:ext uri="{FF2B5EF4-FFF2-40B4-BE49-F238E27FC236}">
                <a16:creationId xmlns:a16="http://schemas.microsoft.com/office/drawing/2014/main" id="{E54603CF-1FC1-A64E-A92B-F0940081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819B-859E-0B4F-8746-0DCCB9B97AD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265350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CBDE-52DA-3848-8CCF-1B01925FE2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D2C25-2D02-FF4D-81AD-0AEA6367A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8BBA7F-3592-5F4E-B5B6-FDA3C293A1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74C0-B5AA-EF41-B145-6D91F6AC2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3A1F83-A3CC-AA4E-A897-E3F156E3A3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E8F59-F298-7245-B305-6F68D9341451}"/>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8" name="Footer Placeholder 7">
            <a:extLst>
              <a:ext uri="{FF2B5EF4-FFF2-40B4-BE49-F238E27FC236}">
                <a16:creationId xmlns:a16="http://schemas.microsoft.com/office/drawing/2014/main" id="{43667DDA-96B3-8A4F-B6D3-3D2262544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77A03-EEC3-F740-8C5F-AEC85A33ACB8}"/>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7539822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5426-0BFF-1648-98A5-6E1BE8EF9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DC888-3627-5A4D-9254-7F299BEF0782}"/>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4" name="Footer Placeholder 3">
            <a:extLst>
              <a:ext uri="{FF2B5EF4-FFF2-40B4-BE49-F238E27FC236}">
                <a16:creationId xmlns:a16="http://schemas.microsoft.com/office/drawing/2014/main" id="{3A8F903F-C790-5F4C-8DF4-8615CC5922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3FCAC-5D28-F543-B5DB-D554751D701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97197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7513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29FFF-9828-E04E-A488-469D6096F7EB}"/>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3" name="Footer Placeholder 2">
            <a:extLst>
              <a:ext uri="{FF2B5EF4-FFF2-40B4-BE49-F238E27FC236}">
                <a16:creationId xmlns:a16="http://schemas.microsoft.com/office/drawing/2014/main" id="{31E58380-361A-804B-8A5D-0915F7590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AF1D7-B7EC-3546-85C2-31F675241707}"/>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919975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0069-5EA9-144B-B0CA-F8185BE60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A990A-1AA6-3944-84E4-7E056598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A0779-51CD-7940-B349-C24AA1AE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72A13-E1C1-E945-A527-7BD57B786354}"/>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6" name="Footer Placeholder 5">
            <a:extLst>
              <a:ext uri="{FF2B5EF4-FFF2-40B4-BE49-F238E27FC236}">
                <a16:creationId xmlns:a16="http://schemas.microsoft.com/office/drawing/2014/main" id="{90E6E5C5-02D4-B344-9C8B-F6B46A293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F214F-827A-E64D-A6AE-B19B1DCCE5C0}"/>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1892211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76D7-7F40-D147-AE19-94B5EAAA4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8B1C-E554-9047-B0D1-384008F29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A05CE-48CD-CA47-AA81-78A3DF43B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54200-9918-3A48-9F31-DE06663ACD47}"/>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6" name="Footer Placeholder 5">
            <a:extLst>
              <a:ext uri="{FF2B5EF4-FFF2-40B4-BE49-F238E27FC236}">
                <a16:creationId xmlns:a16="http://schemas.microsoft.com/office/drawing/2014/main" id="{8D675F09-5856-814D-9EC4-B56163232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4F95C-9954-B847-97DA-CC36CD163524}"/>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4522168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14E1-407F-9C4B-865D-D9AAA66E5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D781C-ABCC-3144-9659-D4725268F9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0E94F-7906-CF48-A498-7954AD2FA54B}"/>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5" name="Footer Placeholder 4">
            <a:extLst>
              <a:ext uri="{FF2B5EF4-FFF2-40B4-BE49-F238E27FC236}">
                <a16:creationId xmlns:a16="http://schemas.microsoft.com/office/drawing/2014/main" id="{B9917387-C5BE-FA48-8BB7-EE4B258BE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FA78-9286-7642-8522-569F76CF887F}"/>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949755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C5890-3634-6145-BA79-9241AA762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1711-E7D5-294C-B817-54527A8E34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AE1CD-E7EB-B54D-83FE-1A70B174AEFC}"/>
              </a:ext>
            </a:extLst>
          </p:cNvPr>
          <p:cNvSpPr>
            <a:spLocks noGrp="1"/>
          </p:cNvSpPr>
          <p:nvPr>
            <p:ph type="dt" sz="half" idx="10"/>
          </p:nvPr>
        </p:nvSpPr>
        <p:spPr/>
        <p:txBody>
          <a:bodyPr/>
          <a:lstStyle/>
          <a:p>
            <a:fld id="{FBB855C3-BFA0-0645-B58F-64AA25CC9B4C}" type="datetimeFigureOut">
              <a:rPr lang="en-US" smtClean="0"/>
              <a:t>7/18/2022</a:t>
            </a:fld>
            <a:endParaRPr lang="en-US"/>
          </a:p>
        </p:txBody>
      </p:sp>
      <p:sp>
        <p:nvSpPr>
          <p:cNvPr id="5" name="Footer Placeholder 4">
            <a:extLst>
              <a:ext uri="{FF2B5EF4-FFF2-40B4-BE49-F238E27FC236}">
                <a16:creationId xmlns:a16="http://schemas.microsoft.com/office/drawing/2014/main" id="{5E2BE965-DBD8-DB42-8835-1F75ADCEE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45434-B2A5-F948-B92F-CCE7EE9BBC8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3757032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4" name="Date Placeholder 3"/>
          <p:cNvSpPr>
            <a:spLocks noGrp="1"/>
          </p:cNvSpPr>
          <p:nvPr>
            <p:ph type="dt" sz="half" idx="10"/>
          </p:nvPr>
        </p:nvSpPr>
        <p:spPr bwMode="gray">
          <a:xfrm>
            <a:off x="1898032" y="6528817"/>
            <a:ext cx="1133856"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7/18/2022</a:t>
            </a:fld>
            <a:endParaRPr lang="en-US">
              <a:solidFill>
                <a:prstClr val="white"/>
              </a:solidFill>
            </a:endParaRPr>
          </a:p>
        </p:txBody>
      </p:sp>
      <p:sp>
        <p:nvSpPr>
          <p:cNvPr id="2" name="Title 1"/>
          <p:cNvSpPr>
            <a:spLocks noGrp="1"/>
          </p:cNvSpPr>
          <p:nvPr>
            <p:ph type="ctrTitle" hasCustomPrompt="1"/>
          </p:nvPr>
        </p:nvSpPr>
        <p:spPr bwMode="gray">
          <a:xfrm>
            <a:off x="1898032" y="2212883"/>
            <a:ext cx="9582768" cy="876329"/>
          </a:xfrm>
          <a:prstGeom prst="rect">
            <a:avLst/>
          </a:prstGeom>
        </p:spPr>
        <p:txBody>
          <a:bodyPr rIns="0" bIns="0" anchor="b" anchorCtr="0"/>
          <a:lstStyle>
            <a:lvl1pPr>
              <a:lnSpc>
                <a:spcPct val="90000"/>
              </a:lnSpc>
              <a:defRPr sz="4000" b="0" baseline="0">
                <a:solidFill>
                  <a:schemeClr val="bg1"/>
                </a:solidFill>
              </a:defRPr>
            </a:lvl1pPr>
          </a:lstStyle>
          <a:p>
            <a:r>
              <a:rPr lang="en-US" dirty="0"/>
              <a:t>SDOH at Prentice Women’s Hospital</a:t>
            </a:r>
          </a:p>
        </p:txBody>
      </p:sp>
      <p:sp>
        <p:nvSpPr>
          <p:cNvPr id="3" name="Subtitle 2"/>
          <p:cNvSpPr>
            <a:spLocks noGrp="1"/>
          </p:cNvSpPr>
          <p:nvPr>
            <p:ph type="subTitle" idx="1" hasCustomPrompt="1"/>
          </p:nvPr>
        </p:nvSpPr>
        <p:spPr bwMode="gray">
          <a:xfrm>
            <a:off x="1898032" y="3166257"/>
            <a:ext cx="85344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Lena Callan, MSN, RN-BC, RNC-OB</a:t>
            </a:r>
          </a:p>
          <a:p>
            <a:r>
              <a:rPr lang="en-US" dirty="0"/>
              <a:t>Birth Equity Nurse Champion for NMH</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991922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r="-217"/>
          <a:stretch/>
        </p:blipFill>
        <p:spPr>
          <a:xfrm>
            <a:off x="26504" y="0"/>
            <a:ext cx="12192000" cy="6858000"/>
          </a:xfrm>
          <a:prstGeom prst="rect">
            <a:avLst/>
          </a:prstGeom>
        </p:spPr>
      </p:pic>
      <p:sp>
        <p:nvSpPr>
          <p:cNvPr id="7" name="Rectangle 6">
            <a:extLst>
              <a:ext uri="{FF2B5EF4-FFF2-40B4-BE49-F238E27FC236}">
                <a16:creationId xmlns:a16="http://schemas.microsoft.com/office/drawing/2014/main" id="{A5A754EF-96EA-5044-8CD0-0B41D4AF310A}"/>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1"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8155592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9DD536FC-953F-514B-8633-E5BC998677D8}"/>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
        <p:nvSpPr>
          <p:cNvPr id="2" name="TextBox 1">
            <a:extLst>
              <a:ext uri="{FF2B5EF4-FFF2-40B4-BE49-F238E27FC236}">
                <a16:creationId xmlns:a16="http://schemas.microsoft.com/office/drawing/2014/main" id="{2AC463A1-D4B7-7040-9EE4-176B896A6466}"/>
              </a:ext>
            </a:extLst>
          </p:cNvPr>
          <p:cNvSpPr txBox="1"/>
          <p:nvPr userDrawn="1"/>
        </p:nvSpPr>
        <p:spPr>
          <a:xfrm>
            <a:off x="11502887" y="4244009"/>
            <a:ext cx="0" cy="0"/>
          </a:xfrm>
          <a:prstGeom prst="rect">
            <a:avLst/>
          </a:prstGeom>
          <a:noFill/>
        </p:spPr>
        <p:txBody>
          <a:bodyPr wrap="none" lIns="0" tIns="0" rIns="0" bIns="0" rtlCol="0">
            <a:noAutofit/>
          </a:bodyPr>
          <a:lstStyle/>
          <a:p>
            <a:pPr>
              <a:lnSpc>
                <a:spcPct val="90000"/>
              </a:lnSpc>
              <a:spcBef>
                <a:spcPts val="600"/>
              </a:spcBef>
            </a:pPr>
            <a:endParaRPr lang="en-US" sz="1850" spc="-50" dirty="0"/>
          </a:p>
        </p:txBody>
      </p:sp>
      <p:sp>
        <p:nvSpPr>
          <p:cNvPr id="3" name="TextBox 2">
            <a:extLst>
              <a:ext uri="{FF2B5EF4-FFF2-40B4-BE49-F238E27FC236}">
                <a16:creationId xmlns:a16="http://schemas.microsoft.com/office/drawing/2014/main" id="{98E53974-D521-BC49-9AEF-77D8853B3FAD}"/>
              </a:ext>
            </a:extLst>
          </p:cNvPr>
          <p:cNvSpPr txBox="1"/>
          <p:nvPr userDrawn="1"/>
        </p:nvSpPr>
        <p:spPr>
          <a:xfrm>
            <a:off x="12708835" y="4313583"/>
            <a:ext cx="0" cy="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extLst>
      <p:ext uri="{BB962C8B-B14F-4D97-AF65-F5344CB8AC3E}">
        <p14:creationId xmlns:p14="http://schemas.microsoft.com/office/powerpoint/2010/main" val="597755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4CA6C5-8403-1641-B6BE-B60349CD90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98445" y="0"/>
            <a:ext cx="10193556" cy="6858000"/>
          </a:xfrm>
          <a:prstGeom prst="rect">
            <a:avLst/>
          </a:prstGeom>
        </p:spPr>
      </p:pic>
      <p:sp>
        <p:nvSpPr>
          <p:cNvPr id="11" name="Rectangle 6">
            <a:extLst>
              <a:ext uri="{FF2B5EF4-FFF2-40B4-BE49-F238E27FC236}">
                <a16:creationId xmlns:a16="http://schemas.microsoft.com/office/drawing/2014/main" id="{8AA6DDD5-E2EE-3E4E-8549-793461D40CEB}"/>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2"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5224676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464DF-0632-2440-B575-2F7667ABA9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670713" y="1"/>
            <a:ext cx="10521288" cy="6882601"/>
          </a:xfrm>
          <a:prstGeom prst="rect">
            <a:avLst/>
          </a:prstGeom>
        </p:spPr>
      </p:pic>
      <p:sp>
        <p:nvSpPr>
          <p:cNvPr id="10" name="Rectangle 6">
            <a:extLst>
              <a:ext uri="{FF2B5EF4-FFF2-40B4-BE49-F238E27FC236}">
                <a16:creationId xmlns:a16="http://schemas.microsoft.com/office/drawing/2014/main" id="{0A52036E-4D63-AC4C-AF8E-91BB77F4BA5C}"/>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2"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592148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Section Hea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A4AE6-813F-8C40-8F8E-6871F434ACA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07" y="1"/>
            <a:ext cx="12154293" cy="6858000"/>
          </a:xfrm>
          <a:prstGeom prst="rect">
            <a:avLst/>
          </a:prstGeom>
        </p:spPr>
      </p:pic>
      <p:sp>
        <p:nvSpPr>
          <p:cNvPr id="9" name="Rectangle 6">
            <a:extLst>
              <a:ext uri="{FF2B5EF4-FFF2-40B4-BE49-F238E27FC236}">
                <a16:creationId xmlns:a16="http://schemas.microsoft.com/office/drawing/2014/main" id="{5CF4A44A-1BB5-0747-B2C9-8A5BF50D905B}"/>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
        <p:nvSpPr>
          <p:cNvPr id="4" name="TextBox 3">
            <a:extLst>
              <a:ext uri="{FF2B5EF4-FFF2-40B4-BE49-F238E27FC236}">
                <a16:creationId xmlns:a16="http://schemas.microsoft.com/office/drawing/2014/main" id="{70096575-D662-5943-A6BA-DA52AE247C30}"/>
              </a:ext>
            </a:extLst>
          </p:cNvPr>
          <p:cNvSpPr txBox="1"/>
          <p:nvPr userDrawn="1"/>
        </p:nvSpPr>
        <p:spPr>
          <a:xfrm>
            <a:off x="892404" y="8069344"/>
            <a:ext cx="0" cy="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extLst>
      <p:ext uri="{BB962C8B-B14F-4D97-AF65-F5344CB8AC3E}">
        <p14:creationId xmlns:p14="http://schemas.microsoft.com/office/powerpoint/2010/main" val="3457476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Section Header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84BB358-C5FC-AA4C-8D8C-9BD8C17EF701}"/>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1730581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_Section Header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33E14F-0B8B-4547-9233-4B55C7E5CE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51199" y="0"/>
            <a:ext cx="9435548" cy="6878350"/>
          </a:xfrm>
          <a:prstGeom prst="rect">
            <a:avLst/>
          </a:prstGeom>
        </p:spPr>
      </p:pic>
      <p:sp>
        <p:nvSpPr>
          <p:cNvPr id="9" name="Rectangle 6">
            <a:extLst>
              <a:ext uri="{FF2B5EF4-FFF2-40B4-BE49-F238E27FC236}">
                <a16:creationId xmlns:a16="http://schemas.microsoft.com/office/drawing/2014/main" id="{E55DFD25-BAAA-B243-AA48-26F62E41BB11}"/>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7423067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5_Section Header 6">
    <p:bg>
      <p:bgPr>
        <a:solidFill>
          <a:srgbClr val="51468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680BC-7FAF-FA4B-AB44-462B46313D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56"/>
          <a:stretch/>
        </p:blipFill>
        <p:spPr>
          <a:xfrm>
            <a:off x="0" y="2"/>
            <a:ext cx="12192000" cy="6882601"/>
          </a:xfrm>
          <a:prstGeom prst="rect">
            <a:avLst/>
          </a:prstGeom>
        </p:spPr>
      </p:pic>
      <p:sp>
        <p:nvSpPr>
          <p:cNvPr id="7" name="Rectangle 6">
            <a:extLst>
              <a:ext uri="{FF2B5EF4-FFF2-40B4-BE49-F238E27FC236}">
                <a16:creationId xmlns:a16="http://schemas.microsoft.com/office/drawing/2014/main" id="{0DEAB709-47D5-BB49-BAFF-45AA165AD753}"/>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9419940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6_Section Header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A428E-4E97-7947-9502-5EE42EFBA6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51201" y="-9675"/>
            <a:ext cx="8940800" cy="6889488"/>
          </a:xfrm>
          <a:prstGeom prst="rect">
            <a:avLst/>
          </a:prstGeom>
        </p:spPr>
      </p:pic>
      <p:sp>
        <p:nvSpPr>
          <p:cNvPr id="7" name="Rectangle 6">
            <a:extLst>
              <a:ext uri="{FF2B5EF4-FFF2-40B4-BE49-F238E27FC236}">
                <a16:creationId xmlns:a16="http://schemas.microsoft.com/office/drawing/2014/main" id="{B4CD3D84-6AED-3347-97AE-88E0880354C4}"/>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3196181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3_Section Header 6">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2132" y="1"/>
            <a:ext cx="11506635" cy="6869701"/>
          </a:xfrm>
          <a:prstGeom prst="rect">
            <a:avLst/>
          </a:prstGeom>
        </p:spPr>
      </p:pic>
      <p:sp>
        <p:nvSpPr>
          <p:cNvPr id="10" name="Rectangle 6">
            <a:extLst>
              <a:ext uri="{FF2B5EF4-FFF2-40B4-BE49-F238E27FC236}">
                <a16:creationId xmlns:a16="http://schemas.microsoft.com/office/drawing/2014/main" id="{4078A014-7BC2-3F47-B7DA-0FA6D612EFB0}"/>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3"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4"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
        <p:nvSpPr>
          <p:cNvPr id="3" name="TextBox 2">
            <a:extLst>
              <a:ext uri="{FF2B5EF4-FFF2-40B4-BE49-F238E27FC236}">
                <a16:creationId xmlns:a16="http://schemas.microsoft.com/office/drawing/2014/main" id="{3226F543-952A-9E49-B1DA-576953737555}"/>
              </a:ext>
            </a:extLst>
          </p:cNvPr>
          <p:cNvSpPr txBox="1"/>
          <p:nvPr userDrawn="1"/>
        </p:nvSpPr>
        <p:spPr>
          <a:xfrm>
            <a:off x="1809947" y="7447175"/>
            <a:ext cx="0" cy="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extLst>
      <p:ext uri="{BB962C8B-B14F-4D97-AF65-F5344CB8AC3E}">
        <p14:creationId xmlns:p14="http://schemas.microsoft.com/office/powerpoint/2010/main" val="5805743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13" name="Picture 12" descr="Cadence image 2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6">
            <a:extLst>
              <a:ext uri="{FF2B5EF4-FFF2-40B4-BE49-F238E27FC236}">
                <a16:creationId xmlns:a16="http://schemas.microsoft.com/office/drawing/2014/main" id="{F99461CB-0899-6546-8835-3BC9A04F5342}"/>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7"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8"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253956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1"/>
          <a:stretch/>
        </p:blipFill>
        <p:spPr>
          <a:xfrm>
            <a:off x="4267200" y="1"/>
            <a:ext cx="7924800" cy="6858000"/>
          </a:xfrm>
          <a:prstGeom prst="rect">
            <a:avLst/>
          </a:prstGeom>
          <a:noFill/>
          <a:ln>
            <a:noFill/>
          </a:ln>
        </p:spPr>
      </p:pic>
      <p:sp>
        <p:nvSpPr>
          <p:cNvPr id="13" name="Rectangle 6">
            <a:extLst>
              <a:ext uri="{FF2B5EF4-FFF2-40B4-BE49-F238E27FC236}">
                <a16:creationId xmlns:a16="http://schemas.microsoft.com/office/drawing/2014/main" id="{0DC262C6-E37A-AD4C-9E79-3B461C994C8C}"/>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6889425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70059" y="0"/>
            <a:ext cx="10821940" cy="6858000"/>
          </a:xfrm>
          <a:prstGeom prst="rect">
            <a:avLst/>
          </a:prstGeom>
        </p:spPr>
      </p:pic>
      <p:sp>
        <p:nvSpPr>
          <p:cNvPr id="14" name="Rectangle 6">
            <a:extLst>
              <a:ext uri="{FF2B5EF4-FFF2-40B4-BE49-F238E27FC236}">
                <a16:creationId xmlns:a16="http://schemas.microsoft.com/office/drawing/2014/main" id="{5F2F045A-616A-564E-A489-852D0BF11DD6}"/>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460138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8D157181-09AF-0C47-8847-A3EEAE53A116}"/>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927821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25910AB-674A-D043-AA3B-BDE213CEE5F9}"/>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3148574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2B20C0B-2887-B440-9933-820160C05112}"/>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0860951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Header 8">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5A5BE2A-A211-8B48-9F12-310AA979D822}"/>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12016290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BE18907-95C6-7D4D-ADCE-FFA56C2E9690}"/>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22844813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Section Header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A3053-DCBD-DC45-83BF-0B7E812AC49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00" y="-1"/>
            <a:ext cx="10363200" cy="6855643"/>
          </a:xfrm>
          <a:prstGeom prst="rect">
            <a:avLst/>
          </a:prstGeom>
        </p:spPr>
      </p:pic>
      <p:sp>
        <p:nvSpPr>
          <p:cNvPr id="7" name="Rectangle 6">
            <a:extLst>
              <a:ext uri="{FF2B5EF4-FFF2-40B4-BE49-F238E27FC236}">
                <a16:creationId xmlns:a16="http://schemas.microsoft.com/office/drawing/2014/main" id="{EEB39DA3-21D3-7541-939D-9460ED490BEB}"/>
              </a:ext>
            </a:extLst>
          </p:cNvPr>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8"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9"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589491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bwMode="gray">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12293600" y="877304"/>
            <a:ext cx="2189949"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
        <p:nvSpPr>
          <p:cNvPr id="18" name="Rectangle 6"/>
          <p:cNvSpPr/>
          <p:nvPr userDrawn="1"/>
        </p:nvSpPr>
        <p:spPr>
          <a:xfrm>
            <a:off x="-21219" y="-7892"/>
            <a:ext cx="9374252"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19" name="Title 1"/>
          <p:cNvSpPr>
            <a:spLocks noGrp="1"/>
          </p:cNvSpPr>
          <p:nvPr>
            <p:ph type="ctrTitle" hasCustomPrompt="1"/>
          </p:nvPr>
        </p:nvSpPr>
        <p:spPr bwMode="gray">
          <a:xfrm>
            <a:off x="1872341" y="2936911"/>
            <a:ext cx="51816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20" name="Subtitle 2"/>
          <p:cNvSpPr>
            <a:spLocks noGrp="1"/>
          </p:cNvSpPr>
          <p:nvPr>
            <p:ph type="subTitle" idx="1" hasCustomPrompt="1"/>
          </p:nvPr>
        </p:nvSpPr>
        <p:spPr bwMode="gray">
          <a:xfrm>
            <a:off x="1872341" y="4134996"/>
            <a:ext cx="5849259"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0845" y="911860"/>
            <a:ext cx="3318337" cy="464290"/>
          </a:xfrm>
          <a:prstGeom prst="rect">
            <a:avLst/>
          </a:prstGeom>
        </p:spPr>
      </p:pic>
    </p:spTree>
    <p:extLst>
      <p:ext uri="{BB962C8B-B14F-4D97-AF65-F5344CB8AC3E}">
        <p14:creationId xmlns:p14="http://schemas.microsoft.com/office/powerpoint/2010/main" val="42000934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1068264" y="1621971"/>
            <a:ext cx="9399585" cy="40930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7/18/2022</a:t>
            </a:fld>
            <a:endParaRPr lang="en-US">
              <a:solidFill>
                <a:srgbClr val="605F62"/>
              </a:solidFill>
            </a:endParaRPr>
          </a:p>
        </p:txBody>
      </p:sp>
      <p:sp>
        <p:nvSpPr>
          <p:cNvPr id="5" name="Footer Placeholder 4"/>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6" name="Slide Number Placeholder 5"/>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1320800" y="914400"/>
            <a:ext cx="9139936"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2837676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4013"/>
            <a:ext cx="47752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0"/>
            <a:ext cx="5025193" cy="3733800"/>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49" y="1624012"/>
            <a:ext cx="5027167" cy="357188"/>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33" y="1981200"/>
            <a:ext cx="5027167" cy="3733800"/>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7/18/2022</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799" y="914400"/>
            <a:ext cx="913674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244885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44" y="3724712"/>
            <a:ext cx="4782457"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8" y="4038600"/>
            <a:ext cx="4774531" cy="1676400"/>
          </a:xfrm>
          <a:prstGeom prst="rect">
            <a:avLst/>
          </a:prstGeo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7/18/2022</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1320799" y="914400"/>
            <a:ext cx="913674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1320800" y="1622425"/>
            <a:ext cx="4572000" cy="1994355"/>
          </a:xfrm>
          <a:prstGeom prst="rect">
            <a:avLst/>
          </a:prstGeo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25"/>
            <a:ext cx="4572000" cy="1994355"/>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28022931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4013"/>
            <a:ext cx="47752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1"/>
            <a:ext cx="5030785" cy="171132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24"/>
            <a:ext cx="4775201" cy="349526"/>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82" y="4012036"/>
            <a:ext cx="5027167" cy="1558925"/>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7/18/2022</a:t>
            </a:fld>
            <a:endParaRPr lang="en-US">
              <a:solidFill>
                <a:srgbClr val="605F62"/>
              </a:solidFill>
            </a:endParaRPr>
          </a:p>
        </p:txBody>
      </p:sp>
      <p:sp>
        <p:nvSpPr>
          <p:cNvPr id="8" name="Footer Placeholder 7"/>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6502401" y="1676400"/>
            <a:ext cx="5245916" cy="381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41824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2" name="Title 1"/>
          <p:cNvSpPr>
            <a:spLocks noGrp="1"/>
          </p:cNvSpPr>
          <p:nvPr>
            <p:ph type="title"/>
          </p:nvPr>
        </p:nvSpPr>
        <p:spPr bwMode="gray">
          <a:xfrm>
            <a:off x="1320799" y="155448"/>
            <a:ext cx="10285292" cy="762000"/>
          </a:xfrm>
          <a:prstGeom prst="rect">
            <a:avLst/>
          </a:prstGeo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bwMode="gray">
          <a:xfrm>
            <a:off x="1320800" y="1624013"/>
            <a:ext cx="3251201" cy="349526"/>
          </a:xfrm>
          <a:prstGeom prst="rect">
            <a:avLst/>
          </a:prstGeo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bwMode="gray">
          <a:xfrm>
            <a:off x="1068264" y="1981200"/>
            <a:ext cx="3198937" cy="3733800"/>
          </a:xfrm>
          <a:prstGeom prst="rect">
            <a:avLst/>
          </a:prstGeo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bwMode="gray">
          <a:xfrm>
            <a:off x="3133344" y="6528817"/>
            <a:ext cx="1133856"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7/18/2022</a:t>
            </a:fld>
            <a:endParaRPr lang="en-US">
              <a:solidFill>
                <a:prstClr val="white"/>
              </a:solidFill>
            </a:endParaRPr>
          </a:p>
        </p:txBody>
      </p:sp>
      <p:sp>
        <p:nvSpPr>
          <p:cNvPr id="8" name="Footer Placeholder 7"/>
          <p:cNvSpPr>
            <a:spLocks noGrp="1"/>
          </p:cNvSpPr>
          <p:nvPr>
            <p:ph type="ftr" sz="quarter" idx="11"/>
          </p:nvPr>
        </p:nvSpPr>
        <p:spPr bwMode="gray">
          <a:xfrm>
            <a:off x="4162659" y="6485609"/>
            <a:ext cx="69088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a:xfrm>
            <a:off x="11074399" y="6485609"/>
            <a:ext cx="462327"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1320800" y="914400"/>
            <a:ext cx="9144000" cy="457200"/>
          </a:xfrm>
          <a:prstGeom prst="rect">
            <a:avLst/>
          </a:prstGeo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2" name="Picture Placeholder 11"/>
          <p:cNvSpPr>
            <a:spLocks noGrp="1"/>
          </p:cNvSpPr>
          <p:nvPr>
            <p:ph type="pic" sz="quarter" idx="15" hasCustomPrompt="1"/>
          </p:nvPr>
        </p:nvSpPr>
        <p:spPr bwMode="gray">
          <a:xfrm>
            <a:off x="4673600" y="1622425"/>
            <a:ext cx="2946400" cy="365760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26400" y="1622425"/>
            <a:ext cx="2946400" cy="3657600"/>
          </a:xfrm>
          <a:prstGeom prst="rect">
            <a:avLst/>
          </a:prstGeom>
        </p:spPr>
        <p:txBody>
          <a:bodyPr anchor="ctr"/>
          <a:lstStyle>
            <a:lvl1pPr marL="0" indent="0" algn="ctr">
              <a:buNone/>
              <a:defRPr>
                <a:solidFill>
                  <a:schemeClr val="bg1"/>
                </a:solidFill>
              </a:defRPr>
            </a:lvl1pPr>
          </a:lstStyle>
          <a:p>
            <a:r>
              <a:rPr lang="en-US" dirty="0"/>
              <a:t>Insert image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8983102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20799" y="152400"/>
            <a:ext cx="10285292" cy="762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3133344" y="6528817"/>
            <a:ext cx="1133856" cy="168275"/>
          </a:xfrm>
          <a:prstGeom prst="rect">
            <a:avLst/>
          </a:prstGeom>
        </p:spPr>
        <p:txBody>
          <a:bodyPr/>
          <a:lstStyle/>
          <a:p>
            <a:fld id="{9623C80F-5998-4C5A-8426-1B9517C724DD}" type="datetimeFigureOut">
              <a:rPr lang="en-US" smtClean="0">
                <a:solidFill>
                  <a:srgbClr val="605F62"/>
                </a:solidFill>
              </a:rPr>
              <a:pPr/>
              <a:t>7/18/2022</a:t>
            </a:fld>
            <a:endParaRPr lang="en-US">
              <a:solidFill>
                <a:srgbClr val="605F62"/>
              </a:solidFill>
            </a:endParaRPr>
          </a:p>
        </p:txBody>
      </p:sp>
      <p:sp>
        <p:nvSpPr>
          <p:cNvPr id="4" name="Footer Placeholder 3"/>
          <p:cNvSpPr>
            <a:spLocks noGrp="1"/>
          </p:cNvSpPr>
          <p:nvPr>
            <p:ph type="ftr" sz="quarter" idx="11"/>
          </p:nvPr>
        </p:nvSpPr>
        <p:spPr>
          <a:xfrm>
            <a:off x="4162659" y="6485609"/>
            <a:ext cx="6908800" cy="231266"/>
          </a:xfrm>
          <a:prstGeom prst="rect">
            <a:avLst/>
          </a:prstGeom>
        </p:spPr>
        <p:txBody>
          <a:bodyPr/>
          <a:lstStyle/>
          <a:p>
            <a:endParaRPr lang="en-US">
              <a:solidFill>
                <a:srgbClr val="605F62"/>
              </a:solidFill>
            </a:endParaRPr>
          </a:p>
        </p:txBody>
      </p:sp>
      <p:sp>
        <p:nvSpPr>
          <p:cNvPr id="5" name="Slide Number Placeholder 4"/>
          <p:cNvSpPr>
            <a:spLocks noGrp="1"/>
          </p:cNvSpPr>
          <p:nvPr>
            <p:ph type="sldNum" sz="quarter" idx="12"/>
          </p:nvPr>
        </p:nvSpPr>
        <p:spPr>
          <a:xfrm>
            <a:off x="11074399" y="6485609"/>
            <a:ext cx="462327"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1320800" y="914400"/>
            <a:ext cx="9144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7656650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60953" y="-4157"/>
            <a:ext cx="529187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800" kern="1200" dirty="0">
                <a:solidFill>
                  <a:schemeClr val="tx2"/>
                </a:solidFill>
              </a:rPr>
              <a:t>            </a:t>
            </a:r>
          </a:p>
        </p:txBody>
      </p:sp>
      <p:sp>
        <p:nvSpPr>
          <p:cNvPr id="2" name="Title 1"/>
          <p:cNvSpPr>
            <a:spLocks noGrp="1"/>
          </p:cNvSpPr>
          <p:nvPr>
            <p:ph type="ctrTitle" hasCustomPrompt="1"/>
          </p:nvPr>
        </p:nvSpPr>
        <p:spPr bwMode="gray">
          <a:xfrm>
            <a:off x="1320800" y="2731513"/>
            <a:ext cx="8963171" cy="876329"/>
          </a:xfrm>
          <a:prstGeom prst="rect">
            <a:avLst/>
          </a:prstGeom>
        </p:spPr>
        <p:txBody>
          <a:bodyPr rIns="0" bIns="0" anchor="b" anchorCtr="0"/>
          <a:lstStyle>
            <a:lvl1pPr>
              <a:lnSpc>
                <a:spcPct val="90000"/>
              </a:lnSpc>
              <a:defRPr sz="6600" b="0">
                <a:solidFill>
                  <a:schemeClr val="bg1"/>
                </a:solidFill>
              </a:defRPr>
            </a:lvl1pPr>
          </a:lstStyle>
          <a:p>
            <a:r>
              <a:rPr lang="en-US" dirty="0"/>
              <a:t>Document Title</a:t>
            </a:r>
          </a:p>
        </p:txBody>
      </p:sp>
      <p:sp>
        <p:nvSpPr>
          <p:cNvPr id="3" name="Subtitle 2"/>
          <p:cNvSpPr>
            <a:spLocks noGrp="1"/>
          </p:cNvSpPr>
          <p:nvPr>
            <p:ph type="subTitle" idx="1" hasCustomPrompt="1"/>
          </p:nvPr>
        </p:nvSpPr>
        <p:spPr bwMode="gray">
          <a:xfrm>
            <a:off x="1320800" y="3581400"/>
            <a:ext cx="85344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8" name="Date Placeholder 6"/>
          <p:cNvSpPr>
            <a:spLocks noGrp="1"/>
          </p:cNvSpPr>
          <p:nvPr>
            <p:ph type="dt" sz="half" idx="10"/>
          </p:nvPr>
        </p:nvSpPr>
        <p:spPr bwMode="gray">
          <a:xfrm>
            <a:off x="9141059" y="6232525"/>
            <a:ext cx="1930400"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7/18/2022</a:t>
            </a:fld>
            <a:endParaRPr lang="en-US">
              <a:solidFill>
                <a:prstClr val="white"/>
              </a:solidFill>
            </a:endParaRPr>
          </a:p>
        </p:txBody>
      </p:sp>
      <p:sp>
        <p:nvSpPr>
          <p:cNvPr id="10" name="Footer Placeholder 7"/>
          <p:cNvSpPr>
            <a:spLocks noGrp="1"/>
          </p:cNvSpPr>
          <p:nvPr>
            <p:ph type="ftr" sz="quarter" idx="11"/>
          </p:nvPr>
        </p:nvSpPr>
        <p:spPr bwMode="gray">
          <a:xfrm>
            <a:off x="4162659" y="6397689"/>
            <a:ext cx="69088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11074399" y="6397689"/>
            <a:ext cx="462327"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7903" y="6400800"/>
            <a:ext cx="1896024" cy="265285"/>
          </a:xfrm>
          <a:prstGeom prst="rect">
            <a:avLst/>
          </a:prstGeom>
        </p:spPr>
      </p:pic>
    </p:spTree>
    <p:extLst>
      <p:ext uri="{BB962C8B-B14F-4D97-AF65-F5344CB8AC3E}">
        <p14:creationId xmlns:p14="http://schemas.microsoft.com/office/powerpoint/2010/main" val="3591197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7/18/2022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6" name="Picture 5" descr="NM_Logo_RGB.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1200" y="6400382"/>
            <a:ext cx="1930400" cy="271711"/>
          </a:xfrm>
          <a:prstGeom prst="rect">
            <a:avLst/>
          </a:prstGeom>
        </p:spPr>
      </p:pic>
    </p:spTree>
    <p:extLst>
      <p:ext uri="{BB962C8B-B14F-4D97-AF65-F5344CB8AC3E}">
        <p14:creationId xmlns:p14="http://schemas.microsoft.com/office/powerpoint/2010/main" val="6178258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8586014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Line Title (Logo UR)">
    <p:spTree>
      <p:nvGrpSpPr>
        <p:cNvPr id="1" name=""/>
        <p:cNvGrpSpPr/>
        <p:nvPr/>
      </p:nvGrpSpPr>
      <p:grpSpPr>
        <a:xfrm>
          <a:off x="0" y="0"/>
          <a:ext cx="0" cy="0"/>
          <a:chOff x="0" y="0"/>
          <a:chExt cx="0" cy="0"/>
        </a:xfrm>
      </p:grpSpPr>
      <p:sp>
        <p:nvSpPr>
          <p:cNvPr id="7" name="Text Placeholder 22"/>
          <p:cNvSpPr>
            <a:spLocks noGrp="1"/>
          </p:cNvSpPr>
          <p:nvPr>
            <p:ph type="body" sz="quarter" idx="12" hasCustomPrompt="1"/>
          </p:nvPr>
        </p:nvSpPr>
        <p:spPr>
          <a:xfrm>
            <a:off x="700619" y="339189"/>
            <a:ext cx="9114715" cy="863661"/>
          </a:xfrm>
          <a:prstGeom prst="rect">
            <a:avLst/>
          </a:prstGeom>
        </p:spPr>
        <p:txBody>
          <a:bodyPr anchor="b"/>
          <a:lstStyle>
            <a:lvl1pPr marL="0" indent="0">
              <a:lnSpc>
                <a:spcPts val="2500"/>
              </a:lnSpc>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br>
              <a:rPr lang="en-US" dirty="0"/>
            </a:br>
            <a:r>
              <a:rPr lang="en-US" dirty="0"/>
              <a:t>TWO LINES</a:t>
            </a:r>
          </a:p>
        </p:txBody>
      </p:sp>
      <p:cxnSp>
        <p:nvCxnSpPr>
          <p:cNvPr id="8" name="Straight Connector 7"/>
          <p:cNvCxnSpPr/>
          <p:nvPr userDrawn="1"/>
        </p:nvCxnSpPr>
        <p:spPr>
          <a:xfrm>
            <a:off x="1"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9815333" y="5717895"/>
            <a:ext cx="2376668"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2"/>
          <p:cNvSpPr>
            <a:spLocks noGrp="1"/>
          </p:cNvSpPr>
          <p:nvPr>
            <p:ph type="body" sz="quarter" idx="10" hasCustomPrompt="1"/>
          </p:nvPr>
        </p:nvSpPr>
        <p:spPr>
          <a:xfrm>
            <a:off x="700619" y="1774302"/>
            <a:ext cx="10768892" cy="4618032"/>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30295447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Column (Logo UR)">
    <p:spTree>
      <p:nvGrpSpPr>
        <p:cNvPr id="1" name=""/>
        <p:cNvGrpSpPr/>
        <p:nvPr/>
      </p:nvGrpSpPr>
      <p:grpSpPr>
        <a:xfrm>
          <a:off x="0" y="0"/>
          <a:ext cx="0" cy="0"/>
          <a:chOff x="0" y="0"/>
          <a:chExt cx="0" cy="0"/>
        </a:xfrm>
      </p:grpSpPr>
      <p:sp>
        <p:nvSpPr>
          <p:cNvPr id="20" name="Rectangle 19"/>
          <p:cNvSpPr/>
          <p:nvPr userDrawn="1"/>
        </p:nvSpPr>
        <p:spPr>
          <a:xfrm>
            <a:off x="9815333" y="5810492"/>
            <a:ext cx="2376668" cy="1047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9"/>
          <p:cNvSpPr>
            <a:spLocks noGrp="1"/>
          </p:cNvSpPr>
          <p:nvPr>
            <p:ph type="body" sz="quarter" idx="13" hasCustomPrompt="1"/>
          </p:nvPr>
        </p:nvSpPr>
        <p:spPr>
          <a:xfrm>
            <a:off x="713825" y="1725592"/>
            <a:ext cx="10671352" cy="923204"/>
          </a:xfrm>
          <a:prstGeom prst="rect">
            <a:avLst/>
          </a:prstGeom>
        </p:spPr>
        <p:txBody>
          <a:bodyPr anchor="t"/>
          <a:lstStyle>
            <a:lvl1pPr marL="0" indent="0">
              <a:buNone/>
              <a:defRPr sz="2000" b="1" i="1" baseline="0">
                <a:solidFill>
                  <a:srgbClr val="777777"/>
                </a:solidFill>
                <a:latin typeface="Times New Roman" charset="0"/>
                <a:ea typeface="Times New Roman" charset="0"/>
                <a:cs typeface="Times New Roman" charset="0"/>
              </a:defRPr>
            </a:lvl1pPr>
          </a:lstStyle>
          <a:p>
            <a:pPr lvl="0"/>
            <a:r>
              <a:rPr lang="en-US" dirty="0"/>
              <a:t>18pt Subtitle Copy Here</a:t>
            </a:r>
          </a:p>
        </p:txBody>
      </p:sp>
      <p:sp>
        <p:nvSpPr>
          <p:cNvPr id="8" name="Text Placeholder 22"/>
          <p:cNvSpPr>
            <a:spLocks noGrp="1"/>
          </p:cNvSpPr>
          <p:nvPr>
            <p:ph type="body" sz="quarter" idx="12" hasCustomPrompt="1"/>
          </p:nvPr>
        </p:nvSpPr>
        <p:spPr>
          <a:xfrm>
            <a:off x="700618" y="533967"/>
            <a:ext cx="9114321"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9" name="Text Placeholder 19"/>
          <p:cNvSpPr>
            <a:spLocks noGrp="1"/>
          </p:cNvSpPr>
          <p:nvPr>
            <p:ph type="body" sz="quarter" idx="11" hasCustomPrompt="1"/>
          </p:nvPr>
        </p:nvSpPr>
        <p:spPr>
          <a:xfrm>
            <a:off x="713827" y="1194545"/>
            <a:ext cx="9101507"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cxnSp>
        <p:nvCxnSpPr>
          <p:cNvPr id="10" name="Straight Connector 9"/>
          <p:cNvCxnSpPr/>
          <p:nvPr userDrawn="1"/>
        </p:nvCxnSpPr>
        <p:spPr>
          <a:xfrm>
            <a:off x="802725"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2" name="Text Placeholder 19"/>
          <p:cNvSpPr>
            <a:spLocks noGrp="1"/>
          </p:cNvSpPr>
          <p:nvPr>
            <p:ph type="body" sz="quarter" idx="16" hasCustomPrompt="1"/>
          </p:nvPr>
        </p:nvSpPr>
        <p:spPr>
          <a:xfrm>
            <a:off x="700618"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7" hasCustomPrompt="1"/>
          </p:nvPr>
        </p:nvSpPr>
        <p:spPr>
          <a:xfrm>
            <a:off x="700618"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p>
        </p:txBody>
      </p:sp>
      <p:cxnSp>
        <p:nvCxnSpPr>
          <p:cNvPr id="14" name="Straight Connector 13"/>
          <p:cNvCxnSpPr/>
          <p:nvPr userDrawn="1"/>
        </p:nvCxnSpPr>
        <p:spPr>
          <a:xfrm>
            <a:off x="6434191"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19"/>
          <p:cNvSpPr>
            <a:spLocks noGrp="1"/>
          </p:cNvSpPr>
          <p:nvPr>
            <p:ph type="body" sz="quarter" idx="18" hasCustomPrompt="1"/>
          </p:nvPr>
        </p:nvSpPr>
        <p:spPr>
          <a:xfrm>
            <a:off x="6332083"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6" name="Text Placeholder 22"/>
          <p:cNvSpPr>
            <a:spLocks noGrp="1"/>
          </p:cNvSpPr>
          <p:nvPr>
            <p:ph type="body" sz="quarter" idx="19" hasCustomPrompt="1"/>
          </p:nvPr>
        </p:nvSpPr>
        <p:spPr>
          <a:xfrm>
            <a:off x="6332083"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Body Copy Here</a:t>
            </a:r>
          </a:p>
        </p:txBody>
      </p:sp>
    </p:spTree>
    <p:extLst>
      <p:ext uri="{BB962C8B-B14F-4D97-AF65-F5344CB8AC3E}">
        <p14:creationId xmlns:p14="http://schemas.microsoft.com/office/powerpoint/2010/main" val="29863096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cons Layout (Logo UR)">
    <p:spTree>
      <p:nvGrpSpPr>
        <p:cNvPr id="1" name=""/>
        <p:cNvGrpSpPr/>
        <p:nvPr/>
      </p:nvGrpSpPr>
      <p:grpSpPr>
        <a:xfrm>
          <a:off x="0" y="0"/>
          <a:ext cx="0" cy="0"/>
          <a:chOff x="0" y="0"/>
          <a:chExt cx="0" cy="0"/>
        </a:xfrm>
      </p:grpSpPr>
      <p:sp>
        <p:nvSpPr>
          <p:cNvPr id="11" name="Text Placeholder 19"/>
          <p:cNvSpPr>
            <a:spLocks noGrp="1"/>
          </p:cNvSpPr>
          <p:nvPr>
            <p:ph type="body" sz="quarter" idx="11" hasCustomPrompt="1"/>
          </p:nvPr>
        </p:nvSpPr>
        <p:spPr>
          <a:xfrm>
            <a:off x="713828"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2" name="Text Placeholder 19"/>
          <p:cNvSpPr>
            <a:spLocks noGrp="1"/>
          </p:cNvSpPr>
          <p:nvPr>
            <p:ph type="body" sz="quarter" idx="14" hasCustomPrompt="1"/>
          </p:nvPr>
        </p:nvSpPr>
        <p:spPr>
          <a:xfrm>
            <a:off x="6480474"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2" hasCustomPrompt="1"/>
          </p:nvPr>
        </p:nvSpPr>
        <p:spPr>
          <a:xfrm>
            <a:off x="700619" y="533967"/>
            <a:ext cx="8944952"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cxnSp>
        <p:nvCxnSpPr>
          <p:cNvPr id="14" name="Straight Connector 13"/>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65937" y="2533186"/>
            <a:ext cx="0" cy="3819645"/>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Text Placeholder 19"/>
          <p:cNvSpPr>
            <a:spLocks noGrp="1"/>
          </p:cNvSpPr>
          <p:nvPr>
            <p:ph type="body" sz="quarter" idx="24" hasCustomPrompt="1"/>
          </p:nvPr>
        </p:nvSpPr>
        <p:spPr>
          <a:xfrm>
            <a:off x="1719821" y="2517018"/>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8" name="Text Placeholder 22"/>
          <p:cNvSpPr>
            <a:spLocks noGrp="1"/>
          </p:cNvSpPr>
          <p:nvPr>
            <p:ph type="body" sz="quarter" idx="25" hasCustomPrompt="1"/>
          </p:nvPr>
        </p:nvSpPr>
        <p:spPr>
          <a:xfrm>
            <a:off x="1719822" y="2690441"/>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19" name="Text Placeholder 19"/>
          <p:cNvSpPr>
            <a:spLocks noGrp="1"/>
          </p:cNvSpPr>
          <p:nvPr>
            <p:ph type="body" sz="quarter" idx="26" hasCustomPrompt="1"/>
          </p:nvPr>
        </p:nvSpPr>
        <p:spPr>
          <a:xfrm>
            <a:off x="1719821" y="3351680"/>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0" name="Text Placeholder 22"/>
          <p:cNvSpPr>
            <a:spLocks noGrp="1"/>
          </p:cNvSpPr>
          <p:nvPr>
            <p:ph type="body" sz="quarter" idx="27" hasCustomPrompt="1"/>
          </p:nvPr>
        </p:nvSpPr>
        <p:spPr>
          <a:xfrm>
            <a:off x="1719822" y="3525103"/>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1" name="Text Placeholder 19"/>
          <p:cNvSpPr>
            <a:spLocks noGrp="1"/>
          </p:cNvSpPr>
          <p:nvPr>
            <p:ph type="body" sz="quarter" idx="28" hasCustomPrompt="1"/>
          </p:nvPr>
        </p:nvSpPr>
        <p:spPr>
          <a:xfrm>
            <a:off x="1719821" y="4158796"/>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2" name="Text Placeholder 22"/>
          <p:cNvSpPr>
            <a:spLocks noGrp="1"/>
          </p:cNvSpPr>
          <p:nvPr>
            <p:ph type="body" sz="quarter" idx="29" hasCustomPrompt="1"/>
          </p:nvPr>
        </p:nvSpPr>
        <p:spPr>
          <a:xfrm>
            <a:off x="1719822" y="4332219"/>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3" name="Text Placeholder 19"/>
          <p:cNvSpPr>
            <a:spLocks noGrp="1"/>
          </p:cNvSpPr>
          <p:nvPr>
            <p:ph type="body" sz="quarter" idx="30" hasCustomPrompt="1"/>
          </p:nvPr>
        </p:nvSpPr>
        <p:spPr>
          <a:xfrm>
            <a:off x="1719821" y="4976069"/>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4" name="Text Placeholder 22"/>
          <p:cNvSpPr>
            <a:spLocks noGrp="1"/>
          </p:cNvSpPr>
          <p:nvPr>
            <p:ph type="body" sz="quarter" idx="31" hasCustomPrompt="1"/>
          </p:nvPr>
        </p:nvSpPr>
        <p:spPr>
          <a:xfrm>
            <a:off x="1719822" y="5149492"/>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5" name="Text Placeholder 19"/>
          <p:cNvSpPr>
            <a:spLocks noGrp="1"/>
          </p:cNvSpPr>
          <p:nvPr>
            <p:ph type="body" sz="quarter" idx="32" hasCustomPrompt="1"/>
          </p:nvPr>
        </p:nvSpPr>
        <p:spPr>
          <a:xfrm>
            <a:off x="1719821" y="5843633"/>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6" name="Text Placeholder 22"/>
          <p:cNvSpPr>
            <a:spLocks noGrp="1"/>
          </p:cNvSpPr>
          <p:nvPr>
            <p:ph type="body" sz="quarter" idx="33" hasCustomPrompt="1"/>
          </p:nvPr>
        </p:nvSpPr>
        <p:spPr>
          <a:xfrm>
            <a:off x="1719822" y="6017056"/>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7" name="Text Placeholder 19"/>
          <p:cNvSpPr>
            <a:spLocks noGrp="1"/>
          </p:cNvSpPr>
          <p:nvPr>
            <p:ph type="body" sz="quarter" idx="34" hasCustomPrompt="1"/>
          </p:nvPr>
        </p:nvSpPr>
        <p:spPr>
          <a:xfrm>
            <a:off x="713828" y="1712536"/>
            <a:ext cx="4725409" cy="634230"/>
          </a:xfrm>
          <a:prstGeom prst="rect">
            <a:avLst/>
          </a:prstGeom>
        </p:spPr>
        <p:txBody>
          <a:bodyPr anchor="t"/>
          <a:lstStyle>
            <a:lvl1pPr marL="0" indent="0">
              <a:buNone/>
              <a:defRPr sz="1800" b="1" i="1" baseline="0">
                <a:solidFill>
                  <a:srgbClr val="777777"/>
                </a:solidFill>
                <a:latin typeface="Times New Roman" charset="0"/>
                <a:ea typeface="Times New Roman" charset="0"/>
                <a:cs typeface="Times New Roman" charset="0"/>
              </a:defRPr>
            </a:lvl1pPr>
          </a:lstStyle>
          <a:p>
            <a:pPr lvl="0"/>
            <a:r>
              <a:rPr lang="en-US" dirty="0"/>
              <a:t>18pt Subtitle Here</a:t>
            </a:r>
            <a:br>
              <a:rPr lang="en-US" dirty="0"/>
            </a:br>
            <a:r>
              <a:rPr lang="en-US" dirty="0"/>
              <a:t>Two Lines</a:t>
            </a:r>
          </a:p>
        </p:txBody>
      </p:sp>
      <p:sp>
        <p:nvSpPr>
          <p:cNvPr id="35" name="Picture Placeholder 36"/>
          <p:cNvSpPr>
            <a:spLocks noGrp="1"/>
          </p:cNvSpPr>
          <p:nvPr>
            <p:ph type="pic" sz="quarter" idx="52" hasCustomPrompt="1"/>
          </p:nvPr>
        </p:nvSpPr>
        <p:spPr>
          <a:xfrm>
            <a:off x="781889" y="2505932"/>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6" name="Picture Placeholder 36"/>
          <p:cNvSpPr>
            <a:spLocks noGrp="1"/>
          </p:cNvSpPr>
          <p:nvPr>
            <p:ph type="pic" sz="quarter" idx="53" hasCustomPrompt="1"/>
          </p:nvPr>
        </p:nvSpPr>
        <p:spPr>
          <a:xfrm>
            <a:off x="781889" y="5774846"/>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7" name="Picture Placeholder 36"/>
          <p:cNvSpPr>
            <a:spLocks noGrp="1"/>
          </p:cNvSpPr>
          <p:nvPr>
            <p:ph type="pic" sz="quarter" idx="54" hasCustomPrompt="1"/>
          </p:nvPr>
        </p:nvSpPr>
        <p:spPr>
          <a:xfrm>
            <a:off x="781889" y="4957617"/>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8" name="Picture Placeholder 36"/>
          <p:cNvSpPr>
            <a:spLocks noGrp="1"/>
          </p:cNvSpPr>
          <p:nvPr>
            <p:ph type="pic" sz="quarter" idx="55" hasCustomPrompt="1"/>
          </p:nvPr>
        </p:nvSpPr>
        <p:spPr>
          <a:xfrm>
            <a:off x="781889" y="4140389"/>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9" name="Picture Placeholder 36"/>
          <p:cNvSpPr>
            <a:spLocks noGrp="1"/>
          </p:cNvSpPr>
          <p:nvPr>
            <p:ph type="pic" sz="quarter" idx="56" hasCustomPrompt="1"/>
          </p:nvPr>
        </p:nvSpPr>
        <p:spPr>
          <a:xfrm>
            <a:off x="781889" y="3323160"/>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3" name="Picture Placeholder 36"/>
          <p:cNvSpPr>
            <a:spLocks noGrp="1"/>
          </p:cNvSpPr>
          <p:nvPr>
            <p:ph type="pic" sz="quarter" idx="48" hasCustomPrompt="1"/>
          </p:nvPr>
        </p:nvSpPr>
        <p:spPr>
          <a:xfrm>
            <a:off x="6449567" y="1787210"/>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4" name="Text Placeholder 19"/>
          <p:cNvSpPr>
            <a:spLocks noGrp="1"/>
          </p:cNvSpPr>
          <p:nvPr>
            <p:ph type="body" sz="quarter" idx="35" hasCustomPrompt="1"/>
          </p:nvPr>
        </p:nvSpPr>
        <p:spPr>
          <a:xfrm>
            <a:off x="7715409" y="1977079"/>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5" name="Text Placeholder 19"/>
          <p:cNvSpPr>
            <a:spLocks noGrp="1"/>
          </p:cNvSpPr>
          <p:nvPr>
            <p:ph type="body" sz="quarter" idx="36" hasCustomPrompt="1"/>
          </p:nvPr>
        </p:nvSpPr>
        <p:spPr>
          <a:xfrm>
            <a:off x="7715409" y="3085006"/>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6" name="Text Placeholder 19"/>
          <p:cNvSpPr>
            <a:spLocks noGrp="1"/>
          </p:cNvSpPr>
          <p:nvPr>
            <p:ph type="body" sz="quarter" idx="37" hasCustomPrompt="1"/>
          </p:nvPr>
        </p:nvSpPr>
        <p:spPr>
          <a:xfrm>
            <a:off x="7715409" y="4177204"/>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7" name="Text Placeholder 19"/>
          <p:cNvSpPr>
            <a:spLocks noGrp="1"/>
          </p:cNvSpPr>
          <p:nvPr>
            <p:ph type="body" sz="quarter" idx="38" hasCustomPrompt="1"/>
          </p:nvPr>
        </p:nvSpPr>
        <p:spPr>
          <a:xfrm>
            <a:off x="7715410" y="5206442"/>
            <a:ext cx="3490473"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8" name="Picture Placeholder 36"/>
          <p:cNvSpPr>
            <a:spLocks noGrp="1"/>
          </p:cNvSpPr>
          <p:nvPr>
            <p:ph type="pic" sz="quarter" idx="49" hasCustomPrompt="1"/>
          </p:nvPr>
        </p:nvSpPr>
        <p:spPr>
          <a:xfrm>
            <a:off x="6449567" y="2884857"/>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9" name="Picture Placeholder 36"/>
          <p:cNvSpPr>
            <a:spLocks noGrp="1"/>
          </p:cNvSpPr>
          <p:nvPr>
            <p:ph type="pic" sz="quarter" idx="50" hasCustomPrompt="1"/>
          </p:nvPr>
        </p:nvSpPr>
        <p:spPr>
          <a:xfrm>
            <a:off x="6449567" y="3977055"/>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0" name="Picture Placeholder 36"/>
          <p:cNvSpPr>
            <a:spLocks noGrp="1"/>
          </p:cNvSpPr>
          <p:nvPr>
            <p:ph type="pic" sz="quarter" idx="51" hasCustomPrompt="1"/>
          </p:nvPr>
        </p:nvSpPr>
        <p:spPr>
          <a:xfrm>
            <a:off x="6449567" y="5006293"/>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9" name="Rectangle 68"/>
          <p:cNvSpPr/>
          <p:nvPr userDrawn="1"/>
        </p:nvSpPr>
        <p:spPr>
          <a:xfrm>
            <a:off x="9815333" y="588865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57352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Slide (Logo 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84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ICONS</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4495389" y="5435398"/>
            <a:ext cx="252439" cy="387072"/>
            <a:chOff x="3598863" y="5751513"/>
            <a:chExt cx="214313" cy="438150"/>
          </a:xfrm>
        </p:grpSpPr>
        <p:sp>
          <p:nvSpPr>
            <p:cNvPr id="8" name="Freeform 333"/>
            <p:cNvSpPr>
              <a:spLocks noEditPoints="1"/>
            </p:cNvSpPr>
            <p:nvPr/>
          </p:nvSpPr>
          <p:spPr bwMode="auto">
            <a:xfrm>
              <a:off x="3667126" y="5834063"/>
              <a:ext cx="82550" cy="80963"/>
            </a:xfrm>
            <a:custGeom>
              <a:avLst/>
              <a:gdLst>
                <a:gd name="T0" fmla="*/ 26 w 52"/>
                <a:gd name="T1" fmla="*/ 51 h 51"/>
                <a:gd name="T2" fmla="*/ 26 w 52"/>
                <a:gd name="T3" fmla="*/ 51 h 51"/>
                <a:gd name="T4" fmla="*/ 32 w 52"/>
                <a:gd name="T5" fmla="*/ 51 h 51"/>
                <a:gd name="T6" fmla="*/ 37 w 52"/>
                <a:gd name="T7" fmla="*/ 49 h 51"/>
                <a:gd name="T8" fmla="*/ 41 w 52"/>
                <a:gd name="T9" fmla="*/ 46 h 51"/>
                <a:gd name="T10" fmla="*/ 44 w 52"/>
                <a:gd name="T11" fmla="*/ 43 h 51"/>
                <a:gd name="T12" fmla="*/ 47 w 52"/>
                <a:gd name="T13" fmla="*/ 40 h 51"/>
                <a:gd name="T14" fmla="*/ 50 w 52"/>
                <a:gd name="T15" fmla="*/ 35 h 51"/>
                <a:gd name="T16" fmla="*/ 52 w 52"/>
                <a:gd name="T17" fmla="*/ 31 h 51"/>
                <a:gd name="T18" fmla="*/ 52 w 52"/>
                <a:gd name="T19" fmla="*/ 26 h 51"/>
                <a:gd name="T20" fmla="*/ 52 w 52"/>
                <a:gd name="T21" fmla="*/ 26 h 51"/>
                <a:gd name="T22" fmla="*/ 52 w 52"/>
                <a:gd name="T23" fmla="*/ 20 h 51"/>
                <a:gd name="T24" fmla="*/ 50 w 52"/>
                <a:gd name="T25" fmla="*/ 15 h 51"/>
                <a:gd name="T26" fmla="*/ 47 w 52"/>
                <a:gd name="T27" fmla="*/ 11 h 51"/>
                <a:gd name="T28" fmla="*/ 44 w 52"/>
                <a:gd name="T29" fmla="*/ 8 h 51"/>
                <a:gd name="T30" fmla="*/ 41 w 52"/>
                <a:gd name="T31" fmla="*/ 5 h 51"/>
                <a:gd name="T32" fmla="*/ 37 w 52"/>
                <a:gd name="T33" fmla="*/ 2 h 51"/>
                <a:gd name="T34" fmla="*/ 32 w 52"/>
                <a:gd name="T35" fmla="*/ 0 h 51"/>
                <a:gd name="T36" fmla="*/ 26 w 52"/>
                <a:gd name="T37" fmla="*/ 0 h 51"/>
                <a:gd name="T38" fmla="*/ 26 w 52"/>
                <a:gd name="T39" fmla="*/ 0 h 51"/>
                <a:gd name="T40" fmla="*/ 21 w 52"/>
                <a:gd name="T41" fmla="*/ 0 h 51"/>
                <a:gd name="T42" fmla="*/ 17 w 52"/>
                <a:gd name="T43" fmla="*/ 2 h 51"/>
                <a:gd name="T44" fmla="*/ 12 w 52"/>
                <a:gd name="T45" fmla="*/ 5 h 51"/>
                <a:gd name="T46" fmla="*/ 7 w 52"/>
                <a:gd name="T47" fmla="*/ 8 h 51"/>
                <a:gd name="T48" fmla="*/ 4 w 52"/>
                <a:gd name="T49" fmla="*/ 11 h 51"/>
                <a:gd name="T50" fmla="*/ 3 w 52"/>
                <a:gd name="T51" fmla="*/ 15 h 51"/>
                <a:gd name="T52" fmla="*/ 1 w 52"/>
                <a:gd name="T53" fmla="*/ 20 h 51"/>
                <a:gd name="T54" fmla="*/ 0 w 52"/>
                <a:gd name="T55" fmla="*/ 26 h 51"/>
                <a:gd name="T56" fmla="*/ 0 w 52"/>
                <a:gd name="T57" fmla="*/ 26 h 51"/>
                <a:gd name="T58" fmla="*/ 1 w 52"/>
                <a:gd name="T59" fmla="*/ 31 h 51"/>
                <a:gd name="T60" fmla="*/ 3 w 52"/>
                <a:gd name="T61" fmla="*/ 35 h 51"/>
                <a:gd name="T62" fmla="*/ 4 w 52"/>
                <a:gd name="T63" fmla="*/ 40 h 51"/>
                <a:gd name="T64" fmla="*/ 7 w 52"/>
                <a:gd name="T65" fmla="*/ 43 h 51"/>
                <a:gd name="T66" fmla="*/ 12 w 52"/>
                <a:gd name="T67" fmla="*/ 46 h 51"/>
                <a:gd name="T68" fmla="*/ 17 w 52"/>
                <a:gd name="T69" fmla="*/ 49 h 51"/>
                <a:gd name="T70" fmla="*/ 21 w 52"/>
                <a:gd name="T71" fmla="*/ 51 h 51"/>
                <a:gd name="T72" fmla="*/ 26 w 52"/>
                <a:gd name="T73" fmla="*/ 51 h 51"/>
                <a:gd name="T74" fmla="*/ 26 w 52"/>
                <a:gd name="T75" fmla="*/ 51 h 51"/>
                <a:gd name="T76" fmla="*/ 9 w 52"/>
                <a:gd name="T77" fmla="*/ 26 h 51"/>
                <a:gd name="T78" fmla="*/ 9 w 52"/>
                <a:gd name="T79" fmla="*/ 26 h 51"/>
                <a:gd name="T80" fmla="*/ 11 w 52"/>
                <a:gd name="T81" fmla="*/ 18 h 51"/>
                <a:gd name="T82" fmla="*/ 14 w 52"/>
                <a:gd name="T83" fmla="*/ 14 h 51"/>
                <a:gd name="T84" fmla="*/ 20 w 52"/>
                <a:gd name="T85" fmla="*/ 11 h 51"/>
                <a:gd name="T86" fmla="*/ 26 w 52"/>
                <a:gd name="T87" fmla="*/ 9 h 51"/>
                <a:gd name="T88" fmla="*/ 26 w 52"/>
                <a:gd name="T89" fmla="*/ 9 h 51"/>
                <a:gd name="T90" fmla="*/ 34 w 52"/>
                <a:gd name="T91" fmla="*/ 11 h 51"/>
                <a:gd name="T92" fmla="*/ 38 w 52"/>
                <a:gd name="T93" fmla="*/ 14 h 51"/>
                <a:gd name="T94" fmla="*/ 41 w 52"/>
                <a:gd name="T95" fmla="*/ 18 h 51"/>
                <a:gd name="T96" fmla="*/ 43 w 52"/>
                <a:gd name="T97" fmla="*/ 26 h 51"/>
                <a:gd name="T98" fmla="*/ 43 w 52"/>
                <a:gd name="T99" fmla="*/ 26 h 51"/>
                <a:gd name="T100" fmla="*/ 41 w 52"/>
                <a:gd name="T101" fmla="*/ 32 h 51"/>
                <a:gd name="T102" fmla="*/ 38 w 52"/>
                <a:gd name="T103" fmla="*/ 37 h 51"/>
                <a:gd name="T104" fmla="*/ 34 w 52"/>
                <a:gd name="T105" fmla="*/ 41 h 51"/>
                <a:gd name="T106" fmla="*/ 26 w 52"/>
                <a:gd name="T107" fmla="*/ 41 h 51"/>
                <a:gd name="T108" fmla="*/ 26 w 52"/>
                <a:gd name="T109" fmla="*/ 41 h 51"/>
                <a:gd name="T110" fmla="*/ 20 w 52"/>
                <a:gd name="T111" fmla="*/ 41 h 51"/>
                <a:gd name="T112" fmla="*/ 14 w 52"/>
                <a:gd name="T113" fmla="*/ 37 h 51"/>
                <a:gd name="T114" fmla="*/ 11 w 52"/>
                <a:gd name="T115" fmla="*/ 32 h 51"/>
                <a:gd name="T116" fmla="*/ 9 w 52"/>
                <a:gd name="T117" fmla="*/ 26 h 51"/>
                <a:gd name="T118" fmla="*/ 9 w 52"/>
                <a:gd name="T11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1">
                  <a:moveTo>
                    <a:pt x="26" y="51"/>
                  </a:moveTo>
                  <a:lnTo>
                    <a:pt x="26" y="51"/>
                  </a:lnTo>
                  <a:lnTo>
                    <a:pt x="32" y="51"/>
                  </a:lnTo>
                  <a:lnTo>
                    <a:pt x="37" y="49"/>
                  </a:lnTo>
                  <a:lnTo>
                    <a:pt x="41" y="46"/>
                  </a:lnTo>
                  <a:lnTo>
                    <a:pt x="44" y="43"/>
                  </a:lnTo>
                  <a:lnTo>
                    <a:pt x="47" y="40"/>
                  </a:lnTo>
                  <a:lnTo>
                    <a:pt x="50" y="35"/>
                  </a:lnTo>
                  <a:lnTo>
                    <a:pt x="52" y="31"/>
                  </a:lnTo>
                  <a:lnTo>
                    <a:pt x="52" y="26"/>
                  </a:lnTo>
                  <a:lnTo>
                    <a:pt x="52" y="26"/>
                  </a:lnTo>
                  <a:lnTo>
                    <a:pt x="52" y="20"/>
                  </a:lnTo>
                  <a:lnTo>
                    <a:pt x="50" y="15"/>
                  </a:lnTo>
                  <a:lnTo>
                    <a:pt x="47" y="11"/>
                  </a:lnTo>
                  <a:lnTo>
                    <a:pt x="44" y="8"/>
                  </a:lnTo>
                  <a:lnTo>
                    <a:pt x="41" y="5"/>
                  </a:lnTo>
                  <a:lnTo>
                    <a:pt x="37" y="2"/>
                  </a:lnTo>
                  <a:lnTo>
                    <a:pt x="32" y="0"/>
                  </a:lnTo>
                  <a:lnTo>
                    <a:pt x="26" y="0"/>
                  </a:lnTo>
                  <a:lnTo>
                    <a:pt x="26" y="0"/>
                  </a:lnTo>
                  <a:lnTo>
                    <a:pt x="21" y="0"/>
                  </a:lnTo>
                  <a:lnTo>
                    <a:pt x="17" y="2"/>
                  </a:lnTo>
                  <a:lnTo>
                    <a:pt x="12" y="5"/>
                  </a:lnTo>
                  <a:lnTo>
                    <a:pt x="7" y="8"/>
                  </a:lnTo>
                  <a:lnTo>
                    <a:pt x="4" y="11"/>
                  </a:lnTo>
                  <a:lnTo>
                    <a:pt x="3" y="15"/>
                  </a:lnTo>
                  <a:lnTo>
                    <a:pt x="1" y="20"/>
                  </a:lnTo>
                  <a:lnTo>
                    <a:pt x="0" y="26"/>
                  </a:lnTo>
                  <a:lnTo>
                    <a:pt x="0" y="26"/>
                  </a:lnTo>
                  <a:lnTo>
                    <a:pt x="1" y="31"/>
                  </a:lnTo>
                  <a:lnTo>
                    <a:pt x="3" y="35"/>
                  </a:lnTo>
                  <a:lnTo>
                    <a:pt x="4" y="40"/>
                  </a:lnTo>
                  <a:lnTo>
                    <a:pt x="7" y="43"/>
                  </a:lnTo>
                  <a:lnTo>
                    <a:pt x="12" y="46"/>
                  </a:lnTo>
                  <a:lnTo>
                    <a:pt x="17" y="49"/>
                  </a:lnTo>
                  <a:lnTo>
                    <a:pt x="21" y="51"/>
                  </a:lnTo>
                  <a:lnTo>
                    <a:pt x="26" y="51"/>
                  </a:lnTo>
                  <a:lnTo>
                    <a:pt x="26" y="51"/>
                  </a:lnTo>
                  <a:close/>
                  <a:moveTo>
                    <a:pt x="9" y="26"/>
                  </a:moveTo>
                  <a:lnTo>
                    <a:pt x="9" y="26"/>
                  </a:lnTo>
                  <a:lnTo>
                    <a:pt x="11" y="18"/>
                  </a:lnTo>
                  <a:lnTo>
                    <a:pt x="14" y="14"/>
                  </a:lnTo>
                  <a:lnTo>
                    <a:pt x="20" y="11"/>
                  </a:lnTo>
                  <a:lnTo>
                    <a:pt x="26" y="9"/>
                  </a:lnTo>
                  <a:lnTo>
                    <a:pt x="26" y="9"/>
                  </a:lnTo>
                  <a:lnTo>
                    <a:pt x="34" y="11"/>
                  </a:lnTo>
                  <a:lnTo>
                    <a:pt x="38" y="14"/>
                  </a:lnTo>
                  <a:lnTo>
                    <a:pt x="41" y="18"/>
                  </a:lnTo>
                  <a:lnTo>
                    <a:pt x="43" y="26"/>
                  </a:lnTo>
                  <a:lnTo>
                    <a:pt x="43" y="26"/>
                  </a:lnTo>
                  <a:lnTo>
                    <a:pt x="41" y="32"/>
                  </a:lnTo>
                  <a:lnTo>
                    <a:pt x="38" y="37"/>
                  </a:lnTo>
                  <a:lnTo>
                    <a:pt x="34" y="41"/>
                  </a:lnTo>
                  <a:lnTo>
                    <a:pt x="26" y="41"/>
                  </a:lnTo>
                  <a:lnTo>
                    <a:pt x="26" y="41"/>
                  </a:lnTo>
                  <a:lnTo>
                    <a:pt x="20" y="41"/>
                  </a:lnTo>
                  <a:lnTo>
                    <a:pt x="14" y="37"/>
                  </a:lnTo>
                  <a:lnTo>
                    <a:pt x="11" y="32"/>
                  </a:lnTo>
                  <a:lnTo>
                    <a:pt x="9" y="26"/>
                  </a:lnTo>
                  <a:lnTo>
                    <a:pt x="9" y="2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34"/>
            <p:cNvSpPr>
              <a:spLocks noEditPoints="1"/>
            </p:cNvSpPr>
            <p:nvPr/>
          </p:nvSpPr>
          <p:spPr bwMode="auto">
            <a:xfrm>
              <a:off x="3616326" y="5935663"/>
              <a:ext cx="187325" cy="254000"/>
            </a:xfrm>
            <a:custGeom>
              <a:avLst/>
              <a:gdLst>
                <a:gd name="T0" fmla="*/ 16 w 118"/>
                <a:gd name="T1" fmla="*/ 0 h 160"/>
                <a:gd name="T2" fmla="*/ 10 w 118"/>
                <a:gd name="T3" fmla="*/ 2 h 160"/>
                <a:gd name="T4" fmla="*/ 1 w 118"/>
                <a:gd name="T5" fmla="*/ 11 h 160"/>
                <a:gd name="T6" fmla="*/ 0 w 118"/>
                <a:gd name="T7" fmla="*/ 74 h 160"/>
                <a:gd name="T8" fmla="*/ 1 w 118"/>
                <a:gd name="T9" fmla="*/ 82 h 160"/>
                <a:gd name="T10" fmla="*/ 10 w 118"/>
                <a:gd name="T11" fmla="*/ 91 h 160"/>
                <a:gd name="T12" fmla="*/ 26 w 118"/>
                <a:gd name="T13" fmla="*/ 91 h 160"/>
                <a:gd name="T14" fmla="*/ 26 w 118"/>
                <a:gd name="T15" fmla="*/ 151 h 160"/>
                <a:gd name="T16" fmla="*/ 30 w 118"/>
                <a:gd name="T17" fmla="*/ 157 h 160"/>
                <a:gd name="T18" fmla="*/ 44 w 118"/>
                <a:gd name="T19" fmla="*/ 160 h 160"/>
                <a:gd name="T20" fmla="*/ 52 w 118"/>
                <a:gd name="T21" fmla="*/ 160 h 160"/>
                <a:gd name="T22" fmla="*/ 58 w 118"/>
                <a:gd name="T23" fmla="*/ 157 h 160"/>
                <a:gd name="T24" fmla="*/ 59 w 118"/>
                <a:gd name="T25" fmla="*/ 158 h 160"/>
                <a:gd name="T26" fmla="*/ 73 w 118"/>
                <a:gd name="T27" fmla="*/ 160 h 160"/>
                <a:gd name="T28" fmla="*/ 81 w 118"/>
                <a:gd name="T29" fmla="*/ 160 h 160"/>
                <a:gd name="T30" fmla="*/ 90 w 118"/>
                <a:gd name="T31" fmla="*/ 155 h 160"/>
                <a:gd name="T32" fmla="*/ 92 w 118"/>
                <a:gd name="T33" fmla="*/ 91 h 160"/>
                <a:gd name="T34" fmla="*/ 99 w 118"/>
                <a:gd name="T35" fmla="*/ 91 h 160"/>
                <a:gd name="T36" fmla="*/ 111 w 118"/>
                <a:gd name="T37" fmla="*/ 86 h 160"/>
                <a:gd name="T38" fmla="*/ 118 w 118"/>
                <a:gd name="T39" fmla="*/ 74 h 160"/>
                <a:gd name="T40" fmla="*/ 118 w 118"/>
                <a:gd name="T41" fmla="*/ 17 h 160"/>
                <a:gd name="T42" fmla="*/ 111 w 118"/>
                <a:gd name="T43" fmla="*/ 5 h 160"/>
                <a:gd name="T44" fmla="*/ 99 w 118"/>
                <a:gd name="T45" fmla="*/ 0 h 160"/>
                <a:gd name="T46" fmla="*/ 82 w 118"/>
                <a:gd name="T47" fmla="*/ 36 h 160"/>
                <a:gd name="T48" fmla="*/ 79 w 118"/>
                <a:gd name="T49" fmla="*/ 152 h 160"/>
                <a:gd name="T50" fmla="*/ 70 w 118"/>
                <a:gd name="T51" fmla="*/ 154 h 160"/>
                <a:gd name="T52" fmla="*/ 62 w 118"/>
                <a:gd name="T53" fmla="*/ 149 h 160"/>
                <a:gd name="T54" fmla="*/ 55 w 118"/>
                <a:gd name="T55" fmla="*/ 88 h 160"/>
                <a:gd name="T56" fmla="*/ 52 w 118"/>
                <a:gd name="T57" fmla="*/ 151 h 160"/>
                <a:gd name="T58" fmla="*/ 44 w 118"/>
                <a:gd name="T59" fmla="*/ 151 h 160"/>
                <a:gd name="T60" fmla="*/ 38 w 118"/>
                <a:gd name="T61" fmla="*/ 151 h 160"/>
                <a:gd name="T62" fmla="*/ 35 w 118"/>
                <a:gd name="T63" fmla="*/ 36 h 160"/>
                <a:gd name="T64" fmla="*/ 26 w 118"/>
                <a:gd name="T65" fmla="*/ 83 h 160"/>
                <a:gd name="T66" fmla="*/ 16 w 118"/>
                <a:gd name="T67" fmla="*/ 83 h 160"/>
                <a:gd name="T68" fmla="*/ 10 w 118"/>
                <a:gd name="T69" fmla="*/ 80 h 160"/>
                <a:gd name="T70" fmla="*/ 9 w 118"/>
                <a:gd name="T71" fmla="*/ 74 h 160"/>
                <a:gd name="T72" fmla="*/ 9 w 118"/>
                <a:gd name="T73" fmla="*/ 17 h 160"/>
                <a:gd name="T74" fmla="*/ 10 w 118"/>
                <a:gd name="T75" fmla="*/ 11 h 160"/>
                <a:gd name="T76" fmla="*/ 16 w 118"/>
                <a:gd name="T77" fmla="*/ 10 h 160"/>
                <a:gd name="T78" fmla="*/ 99 w 118"/>
                <a:gd name="T79" fmla="*/ 10 h 160"/>
                <a:gd name="T80" fmla="*/ 105 w 118"/>
                <a:gd name="T81" fmla="*/ 11 h 160"/>
                <a:gd name="T82" fmla="*/ 108 w 118"/>
                <a:gd name="T83" fmla="*/ 17 h 160"/>
                <a:gd name="T84" fmla="*/ 108 w 118"/>
                <a:gd name="T85" fmla="*/ 74 h 160"/>
                <a:gd name="T86" fmla="*/ 105 w 118"/>
                <a:gd name="T87" fmla="*/ 80 h 160"/>
                <a:gd name="T88" fmla="*/ 99 w 118"/>
                <a:gd name="T89" fmla="*/ 83 h 160"/>
                <a:gd name="T90" fmla="*/ 92 w 118"/>
                <a:gd name="T91" fmla="*/ 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60">
                  <a:moveTo>
                    <a:pt x="99" y="0"/>
                  </a:moveTo>
                  <a:lnTo>
                    <a:pt x="16" y="0"/>
                  </a:lnTo>
                  <a:lnTo>
                    <a:pt x="16" y="0"/>
                  </a:lnTo>
                  <a:lnTo>
                    <a:pt x="10" y="2"/>
                  </a:lnTo>
                  <a:lnTo>
                    <a:pt x="4" y="5"/>
                  </a:lnTo>
                  <a:lnTo>
                    <a:pt x="1" y="11"/>
                  </a:lnTo>
                  <a:lnTo>
                    <a:pt x="0" y="17"/>
                  </a:lnTo>
                  <a:lnTo>
                    <a:pt x="0" y="74"/>
                  </a:lnTo>
                  <a:lnTo>
                    <a:pt x="0" y="74"/>
                  </a:lnTo>
                  <a:lnTo>
                    <a:pt x="1" y="82"/>
                  </a:lnTo>
                  <a:lnTo>
                    <a:pt x="4" y="86"/>
                  </a:lnTo>
                  <a:lnTo>
                    <a:pt x="10" y="91"/>
                  </a:lnTo>
                  <a:lnTo>
                    <a:pt x="16" y="91"/>
                  </a:lnTo>
                  <a:lnTo>
                    <a:pt x="26" y="91"/>
                  </a:lnTo>
                  <a:lnTo>
                    <a:pt x="26" y="151"/>
                  </a:lnTo>
                  <a:lnTo>
                    <a:pt x="26" y="151"/>
                  </a:lnTo>
                  <a:lnTo>
                    <a:pt x="27" y="154"/>
                  </a:lnTo>
                  <a:lnTo>
                    <a:pt x="30" y="157"/>
                  </a:lnTo>
                  <a:lnTo>
                    <a:pt x="36" y="160"/>
                  </a:lnTo>
                  <a:lnTo>
                    <a:pt x="44" y="160"/>
                  </a:lnTo>
                  <a:lnTo>
                    <a:pt x="44" y="160"/>
                  </a:lnTo>
                  <a:lnTo>
                    <a:pt x="52" y="160"/>
                  </a:lnTo>
                  <a:lnTo>
                    <a:pt x="58" y="158"/>
                  </a:lnTo>
                  <a:lnTo>
                    <a:pt x="58" y="157"/>
                  </a:lnTo>
                  <a:lnTo>
                    <a:pt x="59" y="158"/>
                  </a:lnTo>
                  <a:lnTo>
                    <a:pt x="59" y="158"/>
                  </a:lnTo>
                  <a:lnTo>
                    <a:pt x="66" y="160"/>
                  </a:lnTo>
                  <a:lnTo>
                    <a:pt x="73" y="160"/>
                  </a:lnTo>
                  <a:lnTo>
                    <a:pt x="73" y="160"/>
                  </a:lnTo>
                  <a:lnTo>
                    <a:pt x="81" y="160"/>
                  </a:lnTo>
                  <a:lnTo>
                    <a:pt x="85" y="158"/>
                  </a:lnTo>
                  <a:lnTo>
                    <a:pt x="90" y="155"/>
                  </a:lnTo>
                  <a:lnTo>
                    <a:pt x="92" y="151"/>
                  </a:lnTo>
                  <a:lnTo>
                    <a:pt x="92" y="91"/>
                  </a:lnTo>
                  <a:lnTo>
                    <a:pt x="99" y="91"/>
                  </a:lnTo>
                  <a:lnTo>
                    <a:pt x="99" y="91"/>
                  </a:lnTo>
                  <a:lnTo>
                    <a:pt x="107" y="91"/>
                  </a:lnTo>
                  <a:lnTo>
                    <a:pt x="111" y="86"/>
                  </a:lnTo>
                  <a:lnTo>
                    <a:pt x="116" y="82"/>
                  </a:lnTo>
                  <a:lnTo>
                    <a:pt x="118" y="74"/>
                  </a:lnTo>
                  <a:lnTo>
                    <a:pt x="118" y="17"/>
                  </a:lnTo>
                  <a:lnTo>
                    <a:pt x="118" y="17"/>
                  </a:lnTo>
                  <a:lnTo>
                    <a:pt x="116" y="11"/>
                  </a:lnTo>
                  <a:lnTo>
                    <a:pt x="111" y="5"/>
                  </a:lnTo>
                  <a:lnTo>
                    <a:pt x="107" y="2"/>
                  </a:lnTo>
                  <a:lnTo>
                    <a:pt x="99" y="0"/>
                  </a:lnTo>
                  <a:lnTo>
                    <a:pt x="99" y="0"/>
                  </a:lnTo>
                  <a:close/>
                  <a:moveTo>
                    <a:pt x="82" y="36"/>
                  </a:moveTo>
                  <a:lnTo>
                    <a:pt x="82" y="141"/>
                  </a:lnTo>
                  <a:lnTo>
                    <a:pt x="79" y="152"/>
                  </a:lnTo>
                  <a:lnTo>
                    <a:pt x="79" y="152"/>
                  </a:lnTo>
                  <a:lnTo>
                    <a:pt x="70" y="154"/>
                  </a:lnTo>
                  <a:lnTo>
                    <a:pt x="62" y="152"/>
                  </a:lnTo>
                  <a:lnTo>
                    <a:pt x="62" y="149"/>
                  </a:lnTo>
                  <a:lnTo>
                    <a:pt x="62" y="88"/>
                  </a:lnTo>
                  <a:lnTo>
                    <a:pt x="55" y="88"/>
                  </a:lnTo>
                  <a:lnTo>
                    <a:pt x="55" y="149"/>
                  </a:lnTo>
                  <a:lnTo>
                    <a:pt x="52" y="151"/>
                  </a:lnTo>
                  <a:lnTo>
                    <a:pt x="52" y="151"/>
                  </a:lnTo>
                  <a:lnTo>
                    <a:pt x="44" y="151"/>
                  </a:lnTo>
                  <a:lnTo>
                    <a:pt x="44" y="151"/>
                  </a:lnTo>
                  <a:lnTo>
                    <a:pt x="38" y="151"/>
                  </a:lnTo>
                  <a:lnTo>
                    <a:pt x="35" y="141"/>
                  </a:lnTo>
                  <a:lnTo>
                    <a:pt x="35" y="36"/>
                  </a:lnTo>
                  <a:lnTo>
                    <a:pt x="26" y="36"/>
                  </a:lnTo>
                  <a:lnTo>
                    <a:pt x="26" y="83"/>
                  </a:lnTo>
                  <a:lnTo>
                    <a:pt x="16" y="83"/>
                  </a:lnTo>
                  <a:lnTo>
                    <a:pt x="16" y="83"/>
                  </a:lnTo>
                  <a:lnTo>
                    <a:pt x="13" y="82"/>
                  </a:lnTo>
                  <a:lnTo>
                    <a:pt x="10" y="80"/>
                  </a:lnTo>
                  <a:lnTo>
                    <a:pt x="9" y="77"/>
                  </a:lnTo>
                  <a:lnTo>
                    <a:pt x="9" y="74"/>
                  </a:lnTo>
                  <a:lnTo>
                    <a:pt x="9" y="17"/>
                  </a:lnTo>
                  <a:lnTo>
                    <a:pt x="9" y="17"/>
                  </a:lnTo>
                  <a:lnTo>
                    <a:pt x="9" y="14"/>
                  </a:lnTo>
                  <a:lnTo>
                    <a:pt x="10" y="11"/>
                  </a:lnTo>
                  <a:lnTo>
                    <a:pt x="13" y="10"/>
                  </a:lnTo>
                  <a:lnTo>
                    <a:pt x="16" y="10"/>
                  </a:lnTo>
                  <a:lnTo>
                    <a:pt x="99" y="10"/>
                  </a:lnTo>
                  <a:lnTo>
                    <a:pt x="99" y="10"/>
                  </a:lnTo>
                  <a:lnTo>
                    <a:pt x="104" y="10"/>
                  </a:lnTo>
                  <a:lnTo>
                    <a:pt x="105" y="11"/>
                  </a:lnTo>
                  <a:lnTo>
                    <a:pt x="108" y="14"/>
                  </a:lnTo>
                  <a:lnTo>
                    <a:pt x="108" y="17"/>
                  </a:lnTo>
                  <a:lnTo>
                    <a:pt x="108" y="74"/>
                  </a:lnTo>
                  <a:lnTo>
                    <a:pt x="108" y="74"/>
                  </a:lnTo>
                  <a:lnTo>
                    <a:pt x="108" y="77"/>
                  </a:lnTo>
                  <a:lnTo>
                    <a:pt x="105" y="80"/>
                  </a:lnTo>
                  <a:lnTo>
                    <a:pt x="104" y="82"/>
                  </a:lnTo>
                  <a:lnTo>
                    <a:pt x="99" y="83"/>
                  </a:lnTo>
                  <a:lnTo>
                    <a:pt x="92" y="83"/>
                  </a:lnTo>
                  <a:lnTo>
                    <a:pt x="92" y="36"/>
                  </a:lnTo>
                  <a:lnTo>
                    <a:pt x="82" y="3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335"/>
            <p:cNvSpPr>
              <a:spLocks/>
            </p:cNvSpPr>
            <p:nvPr/>
          </p:nvSpPr>
          <p:spPr bwMode="auto">
            <a:xfrm>
              <a:off x="3703638" y="5751513"/>
              <a:ext cx="11113" cy="53975"/>
            </a:xfrm>
            <a:custGeom>
              <a:avLst/>
              <a:gdLst>
                <a:gd name="T0" fmla="*/ 3 w 7"/>
                <a:gd name="T1" fmla="*/ 34 h 34"/>
                <a:gd name="T2" fmla="*/ 3 w 7"/>
                <a:gd name="T3" fmla="*/ 34 h 34"/>
                <a:gd name="T4" fmla="*/ 6 w 7"/>
                <a:gd name="T5" fmla="*/ 32 h 34"/>
                <a:gd name="T6" fmla="*/ 7 w 7"/>
                <a:gd name="T7" fmla="*/ 31 h 34"/>
                <a:gd name="T8" fmla="*/ 7 w 7"/>
                <a:gd name="T9" fmla="*/ 5 h 34"/>
                <a:gd name="T10" fmla="*/ 7 w 7"/>
                <a:gd name="T11" fmla="*/ 5 h 34"/>
                <a:gd name="T12" fmla="*/ 6 w 7"/>
                <a:gd name="T13" fmla="*/ 2 h 34"/>
                <a:gd name="T14" fmla="*/ 3 w 7"/>
                <a:gd name="T15" fmla="*/ 0 h 34"/>
                <a:gd name="T16" fmla="*/ 3 w 7"/>
                <a:gd name="T17" fmla="*/ 0 h 34"/>
                <a:gd name="T18" fmla="*/ 1 w 7"/>
                <a:gd name="T19" fmla="*/ 2 h 34"/>
                <a:gd name="T20" fmla="*/ 0 w 7"/>
                <a:gd name="T21" fmla="*/ 5 h 34"/>
                <a:gd name="T22" fmla="*/ 0 w 7"/>
                <a:gd name="T23" fmla="*/ 31 h 34"/>
                <a:gd name="T24" fmla="*/ 0 w 7"/>
                <a:gd name="T25" fmla="*/ 31 h 34"/>
                <a:gd name="T26" fmla="*/ 1 w 7"/>
                <a:gd name="T27" fmla="*/ 32 h 34"/>
                <a:gd name="T28" fmla="*/ 3 w 7"/>
                <a:gd name="T29" fmla="*/ 34 h 34"/>
                <a:gd name="T30" fmla="*/ 3 w 7"/>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3" y="34"/>
                  </a:moveTo>
                  <a:lnTo>
                    <a:pt x="3" y="34"/>
                  </a:lnTo>
                  <a:lnTo>
                    <a:pt x="6" y="32"/>
                  </a:lnTo>
                  <a:lnTo>
                    <a:pt x="7" y="31"/>
                  </a:lnTo>
                  <a:lnTo>
                    <a:pt x="7" y="5"/>
                  </a:lnTo>
                  <a:lnTo>
                    <a:pt x="7" y="5"/>
                  </a:lnTo>
                  <a:lnTo>
                    <a:pt x="6" y="2"/>
                  </a:lnTo>
                  <a:lnTo>
                    <a:pt x="3" y="0"/>
                  </a:lnTo>
                  <a:lnTo>
                    <a:pt x="3" y="0"/>
                  </a:lnTo>
                  <a:lnTo>
                    <a:pt x="1" y="2"/>
                  </a:lnTo>
                  <a:lnTo>
                    <a:pt x="0" y="5"/>
                  </a:lnTo>
                  <a:lnTo>
                    <a:pt x="0" y="31"/>
                  </a:lnTo>
                  <a:lnTo>
                    <a:pt x="0" y="31"/>
                  </a:lnTo>
                  <a:lnTo>
                    <a:pt x="1" y="32"/>
                  </a:lnTo>
                  <a:lnTo>
                    <a:pt x="3" y="34"/>
                  </a:lnTo>
                  <a:lnTo>
                    <a:pt x="3" y="3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336"/>
            <p:cNvSpPr>
              <a:spLocks/>
            </p:cNvSpPr>
            <p:nvPr/>
          </p:nvSpPr>
          <p:spPr bwMode="auto">
            <a:xfrm>
              <a:off x="3654426" y="5783263"/>
              <a:ext cx="22225" cy="31750"/>
            </a:xfrm>
            <a:custGeom>
              <a:avLst/>
              <a:gdLst>
                <a:gd name="T0" fmla="*/ 8 w 14"/>
                <a:gd name="T1" fmla="*/ 18 h 20"/>
                <a:gd name="T2" fmla="*/ 8 w 14"/>
                <a:gd name="T3" fmla="*/ 18 h 20"/>
                <a:gd name="T4" fmla="*/ 11 w 14"/>
                <a:gd name="T5" fmla="*/ 20 h 20"/>
                <a:gd name="T6" fmla="*/ 11 w 14"/>
                <a:gd name="T7" fmla="*/ 20 h 20"/>
                <a:gd name="T8" fmla="*/ 12 w 14"/>
                <a:gd name="T9" fmla="*/ 18 h 20"/>
                <a:gd name="T10" fmla="*/ 12 w 14"/>
                <a:gd name="T11" fmla="*/ 18 h 20"/>
                <a:gd name="T12" fmla="*/ 14 w 14"/>
                <a:gd name="T13" fmla="*/ 17 h 20"/>
                <a:gd name="T14" fmla="*/ 14 w 14"/>
                <a:gd name="T15" fmla="*/ 17 h 20"/>
                <a:gd name="T16" fmla="*/ 14 w 14"/>
                <a:gd name="T17" fmla="*/ 14 h 20"/>
                <a:gd name="T18" fmla="*/ 6 w 14"/>
                <a:gd name="T19" fmla="*/ 1 h 20"/>
                <a:gd name="T20" fmla="*/ 6 w 14"/>
                <a:gd name="T21" fmla="*/ 1 h 20"/>
                <a:gd name="T22" fmla="*/ 6 w 14"/>
                <a:gd name="T23" fmla="*/ 1 h 20"/>
                <a:gd name="T24" fmla="*/ 3 w 14"/>
                <a:gd name="T25" fmla="*/ 0 h 20"/>
                <a:gd name="T26" fmla="*/ 3 w 14"/>
                <a:gd name="T27" fmla="*/ 0 h 20"/>
                <a:gd name="T28" fmla="*/ 0 w 14"/>
                <a:gd name="T29" fmla="*/ 1 h 20"/>
                <a:gd name="T30" fmla="*/ 0 w 14"/>
                <a:gd name="T31" fmla="*/ 1 h 20"/>
                <a:gd name="T32" fmla="*/ 0 w 14"/>
                <a:gd name="T33" fmla="*/ 3 h 20"/>
                <a:gd name="T34" fmla="*/ 0 w 14"/>
                <a:gd name="T35" fmla="*/ 6 h 20"/>
                <a:gd name="T36" fmla="*/ 8 w 14"/>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20">
                  <a:moveTo>
                    <a:pt x="8" y="18"/>
                  </a:moveTo>
                  <a:lnTo>
                    <a:pt x="8" y="18"/>
                  </a:lnTo>
                  <a:lnTo>
                    <a:pt x="11" y="20"/>
                  </a:lnTo>
                  <a:lnTo>
                    <a:pt x="11" y="20"/>
                  </a:lnTo>
                  <a:lnTo>
                    <a:pt x="12" y="18"/>
                  </a:lnTo>
                  <a:lnTo>
                    <a:pt x="12" y="18"/>
                  </a:lnTo>
                  <a:lnTo>
                    <a:pt x="14" y="17"/>
                  </a:lnTo>
                  <a:lnTo>
                    <a:pt x="14" y="17"/>
                  </a:lnTo>
                  <a:lnTo>
                    <a:pt x="14" y="14"/>
                  </a:lnTo>
                  <a:lnTo>
                    <a:pt x="6" y="1"/>
                  </a:lnTo>
                  <a:lnTo>
                    <a:pt x="6" y="1"/>
                  </a:lnTo>
                  <a:lnTo>
                    <a:pt x="6" y="1"/>
                  </a:lnTo>
                  <a:lnTo>
                    <a:pt x="3" y="0"/>
                  </a:lnTo>
                  <a:lnTo>
                    <a:pt x="3" y="0"/>
                  </a:lnTo>
                  <a:lnTo>
                    <a:pt x="0" y="1"/>
                  </a:lnTo>
                  <a:lnTo>
                    <a:pt x="0" y="1"/>
                  </a:lnTo>
                  <a:lnTo>
                    <a:pt x="0" y="3"/>
                  </a:lnTo>
                  <a:lnTo>
                    <a:pt x="0" y="6"/>
                  </a:lnTo>
                  <a:lnTo>
                    <a:pt x="8" y="1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337"/>
            <p:cNvSpPr>
              <a:spLocks/>
            </p:cNvSpPr>
            <p:nvPr/>
          </p:nvSpPr>
          <p:spPr bwMode="auto">
            <a:xfrm>
              <a:off x="3600451" y="5807075"/>
              <a:ext cx="49213" cy="31750"/>
            </a:xfrm>
            <a:custGeom>
              <a:avLst/>
              <a:gdLst>
                <a:gd name="T0" fmla="*/ 2 w 31"/>
                <a:gd name="T1" fmla="*/ 6 h 20"/>
                <a:gd name="T2" fmla="*/ 26 w 31"/>
                <a:gd name="T3" fmla="*/ 20 h 20"/>
                <a:gd name="T4" fmla="*/ 26 w 31"/>
                <a:gd name="T5" fmla="*/ 20 h 20"/>
                <a:gd name="T6" fmla="*/ 28 w 31"/>
                <a:gd name="T7" fmla="*/ 20 h 20"/>
                <a:gd name="T8" fmla="*/ 28 w 31"/>
                <a:gd name="T9" fmla="*/ 20 h 20"/>
                <a:gd name="T10" fmla="*/ 30 w 31"/>
                <a:gd name="T11" fmla="*/ 20 h 20"/>
                <a:gd name="T12" fmla="*/ 31 w 31"/>
                <a:gd name="T13" fmla="*/ 19 h 20"/>
                <a:gd name="T14" fmla="*/ 31 w 31"/>
                <a:gd name="T15" fmla="*/ 19 h 20"/>
                <a:gd name="T16" fmla="*/ 31 w 31"/>
                <a:gd name="T17" fmla="*/ 16 h 20"/>
                <a:gd name="T18" fmla="*/ 30 w 31"/>
                <a:gd name="T19" fmla="*/ 14 h 20"/>
                <a:gd name="T20" fmla="*/ 7 w 31"/>
                <a:gd name="T21" fmla="*/ 0 h 20"/>
                <a:gd name="T22" fmla="*/ 7 w 31"/>
                <a:gd name="T23" fmla="*/ 0 h 20"/>
                <a:gd name="T24" fmla="*/ 3 w 31"/>
                <a:gd name="T25" fmla="*/ 0 h 20"/>
                <a:gd name="T26" fmla="*/ 3 w 31"/>
                <a:gd name="T27" fmla="*/ 0 h 20"/>
                <a:gd name="T28" fmla="*/ 2 w 31"/>
                <a:gd name="T29" fmla="*/ 2 h 20"/>
                <a:gd name="T30" fmla="*/ 2 w 31"/>
                <a:gd name="T31" fmla="*/ 2 h 20"/>
                <a:gd name="T32" fmla="*/ 0 w 31"/>
                <a:gd name="T33" fmla="*/ 5 h 20"/>
                <a:gd name="T34" fmla="*/ 2 w 31"/>
                <a:gd name="T35" fmla="*/ 6 h 20"/>
                <a:gd name="T36" fmla="*/ 2 w 31"/>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20">
                  <a:moveTo>
                    <a:pt x="2" y="6"/>
                  </a:moveTo>
                  <a:lnTo>
                    <a:pt x="26" y="20"/>
                  </a:lnTo>
                  <a:lnTo>
                    <a:pt x="26" y="20"/>
                  </a:lnTo>
                  <a:lnTo>
                    <a:pt x="28" y="20"/>
                  </a:lnTo>
                  <a:lnTo>
                    <a:pt x="28" y="20"/>
                  </a:lnTo>
                  <a:lnTo>
                    <a:pt x="30" y="20"/>
                  </a:lnTo>
                  <a:lnTo>
                    <a:pt x="31" y="19"/>
                  </a:lnTo>
                  <a:lnTo>
                    <a:pt x="31" y="19"/>
                  </a:lnTo>
                  <a:lnTo>
                    <a:pt x="31" y="16"/>
                  </a:lnTo>
                  <a:lnTo>
                    <a:pt x="30" y="14"/>
                  </a:lnTo>
                  <a:lnTo>
                    <a:pt x="7" y="0"/>
                  </a:lnTo>
                  <a:lnTo>
                    <a:pt x="7" y="0"/>
                  </a:lnTo>
                  <a:lnTo>
                    <a:pt x="3" y="0"/>
                  </a:lnTo>
                  <a:lnTo>
                    <a:pt x="3" y="0"/>
                  </a:lnTo>
                  <a:lnTo>
                    <a:pt x="2" y="2"/>
                  </a:lnTo>
                  <a:lnTo>
                    <a:pt x="2" y="2"/>
                  </a:lnTo>
                  <a:lnTo>
                    <a:pt x="0" y="5"/>
                  </a:lnTo>
                  <a:lnTo>
                    <a:pt x="2" y="6"/>
                  </a:lnTo>
                  <a:lnTo>
                    <a:pt x="2"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338"/>
            <p:cNvSpPr>
              <a:spLocks/>
            </p:cNvSpPr>
            <p:nvPr/>
          </p:nvSpPr>
          <p:spPr bwMode="auto">
            <a:xfrm>
              <a:off x="3598863" y="5862638"/>
              <a:ext cx="38100" cy="12700"/>
            </a:xfrm>
            <a:custGeom>
              <a:avLst/>
              <a:gdLst>
                <a:gd name="T0" fmla="*/ 24 w 24"/>
                <a:gd name="T1" fmla="*/ 5 h 8"/>
                <a:gd name="T2" fmla="*/ 24 w 24"/>
                <a:gd name="T3" fmla="*/ 5 h 8"/>
                <a:gd name="T4" fmla="*/ 24 w 24"/>
                <a:gd name="T5" fmla="*/ 2 h 8"/>
                <a:gd name="T6" fmla="*/ 21 w 24"/>
                <a:gd name="T7" fmla="*/ 0 h 8"/>
                <a:gd name="T8" fmla="*/ 4 w 24"/>
                <a:gd name="T9" fmla="*/ 0 h 8"/>
                <a:gd name="T10" fmla="*/ 4 w 24"/>
                <a:gd name="T11" fmla="*/ 0 h 8"/>
                <a:gd name="T12" fmla="*/ 1 w 24"/>
                <a:gd name="T13" fmla="*/ 2 h 8"/>
                <a:gd name="T14" fmla="*/ 0 w 24"/>
                <a:gd name="T15" fmla="*/ 5 h 8"/>
                <a:gd name="T16" fmla="*/ 0 w 24"/>
                <a:gd name="T17" fmla="*/ 5 h 8"/>
                <a:gd name="T18" fmla="*/ 1 w 24"/>
                <a:gd name="T19" fmla="*/ 7 h 8"/>
                <a:gd name="T20" fmla="*/ 4 w 24"/>
                <a:gd name="T21" fmla="*/ 8 h 8"/>
                <a:gd name="T22" fmla="*/ 21 w 24"/>
                <a:gd name="T23" fmla="*/ 8 h 8"/>
                <a:gd name="T24" fmla="*/ 21 w 24"/>
                <a:gd name="T25" fmla="*/ 8 h 8"/>
                <a:gd name="T26" fmla="*/ 24 w 24"/>
                <a:gd name="T27" fmla="*/ 7 h 8"/>
                <a:gd name="T28" fmla="*/ 24 w 24"/>
                <a:gd name="T29" fmla="*/ 5 h 8"/>
                <a:gd name="T30" fmla="*/ 24 w 24"/>
                <a:gd name="T3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8">
                  <a:moveTo>
                    <a:pt x="24" y="5"/>
                  </a:moveTo>
                  <a:lnTo>
                    <a:pt x="24" y="5"/>
                  </a:lnTo>
                  <a:lnTo>
                    <a:pt x="24" y="2"/>
                  </a:lnTo>
                  <a:lnTo>
                    <a:pt x="21" y="0"/>
                  </a:lnTo>
                  <a:lnTo>
                    <a:pt x="4" y="0"/>
                  </a:lnTo>
                  <a:lnTo>
                    <a:pt x="4" y="0"/>
                  </a:lnTo>
                  <a:lnTo>
                    <a:pt x="1" y="2"/>
                  </a:lnTo>
                  <a:lnTo>
                    <a:pt x="0" y="5"/>
                  </a:lnTo>
                  <a:lnTo>
                    <a:pt x="0" y="5"/>
                  </a:lnTo>
                  <a:lnTo>
                    <a:pt x="1" y="7"/>
                  </a:lnTo>
                  <a:lnTo>
                    <a:pt x="4" y="8"/>
                  </a:lnTo>
                  <a:lnTo>
                    <a:pt x="21" y="8"/>
                  </a:lnTo>
                  <a:lnTo>
                    <a:pt x="21" y="8"/>
                  </a:lnTo>
                  <a:lnTo>
                    <a:pt x="24" y="7"/>
                  </a:lnTo>
                  <a:lnTo>
                    <a:pt x="24" y="5"/>
                  </a:lnTo>
                  <a:lnTo>
                    <a:pt x="24"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39"/>
            <p:cNvSpPr>
              <a:spLocks/>
            </p:cNvSpPr>
            <p:nvPr/>
          </p:nvSpPr>
          <p:spPr bwMode="auto">
            <a:xfrm>
              <a:off x="3773488" y="5868988"/>
              <a:ext cx="39688" cy="11113"/>
            </a:xfrm>
            <a:custGeom>
              <a:avLst/>
              <a:gdLst>
                <a:gd name="T0" fmla="*/ 22 w 25"/>
                <a:gd name="T1" fmla="*/ 0 h 7"/>
                <a:gd name="T2" fmla="*/ 5 w 25"/>
                <a:gd name="T3" fmla="*/ 0 h 7"/>
                <a:gd name="T4" fmla="*/ 5 w 25"/>
                <a:gd name="T5" fmla="*/ 0 h 7"/>
                <a:gd name="T6" fmla="*/ 2 w 25"/>
                <a:gd name="T7" fmla="*/ 1 h 7"/>
                <a:gd name="T8" fmla="*/ 0 w 25"/>
                <a:gd name="T9" fmla="*/ 3 h 7"/>
                <a:gd name="T10" fmla="*/ 0 w 25"/>
                <a:gd name="T11" fmla="*/ 3 h 7"/>
                <a:gd name="T12" fmla="*/ 2 w 25"/>
                <a:gd name="T13" fmla="*/ 6 h 7"/>
                <a:gd name="T14" fmla="*/ 5 w 25"/>
                <a:gd name="T15" fmla="*/ 7 h 7"/>
                <a:gd name="T16" fmla="*/ 22 w 25"/>
                <a:gd name="T17" fmla="*/ 7 h 7"/>
                <a:gd name="T18" fmla="*/ 22 w 25"/>
                <a:gd name="T19" fmla="*/ 7 h 7"/>
                <a:gd name="T20" fmla="*/ 25 w 25"/>
                <a:gd name="T21" fmla="*/ 6 h 7"/>
                <a:gd name="T22" fmla="*/ 25 w 25"/>
                <a:gd name="T23" fmla="*/ 3 h 7"/>
                <a:gd name="T24" fmla="*/ 25 w 25"/>
                <a:gd name="T25" fmla="*/ 3 h 7"/>
                <a:gd name="T26" fmla="*/ 25 w 25"/>
                <a:gd name="T27" fmla="*/ 1 h 7"/>
                <a:gd name="T28" fmla="*/ 22 w 25"/>
                <a:gd name="T29" fmla="*/ 0 h 7"/>
                <a:gd name="T30" fmla="*/ 22 w 25"/>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7">
                  <a:moveTo>
                    <a:pt x="22" y="0"/>
                  </a:moveTo>
                  <a:lnTo>
                    <a:pt x="5" y="0"/>
                  </a:lnTo>
                  <a:lnTo>
                    <a:pt x="5" y="0"/>
                  </a:lnTo>
                  <a:lnTo>
                    <a:pt x="2" y="1"/>
                  </a:lnTo>
                  <a:lnTo>
                    <a:pt x="0" y="3"/>
                  </a:lnTo>
                  <a:lnTo>
                    <a:pt x="0" y="3"/>
                  </a:lnTo>
                  <a:lnTo>
                    <a:pt x="2" y="6"/>
                  </a:lnTo>
                  <a:lnTo>
                    <a:pt x="5" y="7"/>
                  </a:lnTo>
                  <a:lnTo>
                    <a:pt x="22" y="7"/>
                  </a:lnTo>
                  <a:lnTo>
                    <a:pt x="22" y="7"/>
                  </a:lnTo>
                  <a:lnTo>
                    <a:pt x="25" y="6"/>
                  </a:lnTo>
                  <a:lnTo>
                    <a:pt x="25" y="3"/>
                  </a:lnTo>
                  <a:lnTo>
                    <a:pt x="25" y="3"/>
                  </a:lnTo>
                  <a:lnTo>
                    <a:pt x="25" y="1"/>
                  </a:lnTo>
                  <a:lnTo>
                    <a:pt x="22" y="0"/>
                  </a:lnTo>
                  <a:lnTo>
                    <a:pt x="2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40"/>
            <p:cNvSpPr>
              <a:spLocks/>
            </p:cNvSpPr>
            <p:nvPr/>
          </p:nvSpPr>
          <p:spPr bwMode="auto">
            <a:xfrm>
              <a:off x="3767138" y="5811838"/>
              <a:ext cx="46038" cy="31750"/>
            </a:xfrm>
            <a:custGeom>
              <a:avLst/>
              <a:gdLst>
                <a:gd name="T0" fmla="*/ 3 w 29"/>
                <a:gd name="T1" fmla="*/ 20 h 20"/>
                <a:gd name="T2" fmla="*/ 3 w 29"/>
                <a:gd name="T3" fmla="*/ 20 h 20"/>
                <a:gd name="T4" fmla="*/ 4 w 29"/>
                <a:gd name="T5" fmla="*/ 19 h 20"/>
                <a:gd name="T6" fmla="*/ 27 w 29"/>
                <a:gd name="T7" fmla="*/ 6 h 20"/>
                <a:gd name="T8" fmla="*/ 27 w 29"/>
                <a:gd name="T9" fmla="*/ 6 h 20"/>
                <a:gd name="T10" fmla="*/ 29 w 29"/>
                <a:gd name="T11" fmla="*/ 3 h 20"/>
                <a:gd name="T12" fmla="*/ 29 w 29"/>
                <a:gd name="T13" fmla="*/ 2 h 20"/>
                <a:gd name="T14" fmla="*/ 29 w 29"/>
                <a:gd name="T15" fmla="*/ 2 h 20"/>
                <a:gd name="T16" fmla="*/ 27 w 29"/>
                <a:gd name="T17" fmla="*/ 0 h 20"/>
                <a:gd name="T18" fmla="*/ 27 w 29"/>
                <a:gd name="T19" fmla="*/ 0 h 20"/>
                <a:gd name="T20" fmla="*/ 24 w 29"/>
                <a:gd name="T21" fmla="*/ 0 h 20"/>
                <a:gd name="T22" fmla="*/ 1 w 29"/>
                <a:gd name="T23" fmla="*/ 13 h 20"/>
                <a:gd name="T24" fmla="*/ 1 w 29"/>
                <a:gd name="T25" fmla="*/ 13 h 20"/>
                <a:gd name="T26" fmla="*/ 0 w 29"/>
                <a:gd name="T27" fmla="*/ 16 h 20"/>
                <a:gd name="T28" fmla="*/ 0 w 29"/>
                <a:gd name="T29" fmla="*/ 17 h 20"/>
                <a:gd name="T30" fmla="*/ 0 w 29"/>
                <a:gd name="T31" fmla="*/ 17 h 20"/>
                <a:gd name="T32" fmla="*/ 1 w 29"/>
                <a:gd name="T33" fmla="*/ 19 h 20"/>
                <a:gd name="T34" fmla="*/ 3 w 29"/>
                <a:gd name="T35" fmla="*/ 20 h 20"/>
                <a:gd name="T36" fmla="*/ 3 w 29"/>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0">
                  <a:moveTo>
                    <a:pt x="3" y="20"/>
                  </a:moveTo>
                  <a:lnTo>
                    <a:pt x="3" y="20"/>
                  </a:lnTo>
                  <a:lnTo>
                    <a:pt x="4" y="19"/>
                  </a:lnTo>
                  <a:lnTo>
                    <a:pt x="27" y="6"/>
                  </a:lnTo>
                  <a:lnTo>
                    <a:pt x="27" y="6"/>
                  </a:lnTo>
                  <a:lnTo>
                    <a:pt x="29" y="3"/>
                  </a:lnTo>
                  <a:lnTo>
                    <a:pt x="29" y="2"/>
                  </a:lnTo>
                  <a:lnTo>
                    <a:pt x="29" y="2"/>
                  </a:lnTo>
                  <a:lnTo>
                    <a:pt x="27" y="0"/>
                  </a:lnTo>
                  <a:lnTo>
                    <a:pt x="27" y="0"/>
                  </a:lnTo>
                  <a:lnTo>
                    <a:pt x="24" y="0"/>
                  </a:lnTo>
                  <a:lnTo>
                    <a:pt x="1" y="13"/>
                  </a:lnTo>
                  <a:lnTo>
                    <a:pt x="1" y="13"/>
                  </a:lnTo>
                  <a:lnTo>
                    <a:pt x="0" y="16"/>
                  </a:lnTo>
                  <a:lnTo>
                    <a:pt x="0" y="17"/>
                  </a:lnTo>
                  <a:lnTo>
                    <a:pt x="0" y="17"/>
                  </a:lnTo>
                  <a:lnTo>
                    <a:pt x="1" y="19"/>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41"/>
            <p:cNvSpPr>
              <a:spLocks/>
            </p:cNvSpPr>
            <p:nvPr/>
          </p:nvSpPr>
          <p:spPr bwMode="auto">
            <a:xfrm>
              <a:off x="3740151" y="5784850"/>
              <a:ext cx="22225" cy="30163"/>
            </a:xfrm>
            <a:custGeom>
              <a:avLst/>
              <a:gdLst>
                <a:gd name="T0" fmla="*/ 1 w 14"/>
                <a:gd name="T1" fmla="*/ 19 h 19"/>
                <a:gd name="T2" fmla="*/ 1 w 14"/>
                <a:gd name="T3" fmla="*/ 19 h 19"/>
                <a:gd name="T4" fmla="*/ 3 w 14"/>
                <a:gd name="T5" fmla="*/ 19 h 19"/>
                <a:gd name="T6" fmla="*/ 3 w 14"/>
                <a:gd name="T7" fmla="*/ 19 h 19"/>
                <a:gd name="T8" fmla="*/ 4 w 14"/>
                <a:gd name="T9" fmla="*/ 19 h 19"/>
                <a:gd name="T10" fmla="*/ 6 w 14"/>
                <a:gd name="T11" fmla="*/ 17 h 19"/>
                <a:gd name="T12" fmla="*/ 14 w 14"/>
                <a:gd name="T13" fmla="*/ 5 h 19"/>
                <a:gd name="T14" fmla="*/ 14 w 14"/>
                <a:gd name="T15" fmla="*/ 5 h 19"/>
                <a:gd name="T16" fmla="*/ 14 w 14"/>
                <a:gd name="T17" fmla="*/ 2 h 19"/>
                <a:gd name="T18" fmla="*/ 14 w 14"/>
                <a:gd name="T19" fmla="*/ 2 h 19"/>
                <a:gd name="T20" fmla="*/ 12 w 14"/>
                <a:gd name="T21" fmla="*/ 0 h 19"/>
                <a:gd name="T22" fmla="*/ 12 w 14"/>
                <a:gd name="T23" fmla="*/ 0 h 19"/>
                <a:gd name="T24" fmla="*/ 11 w 14"/>
                <a:gd name="T25" fmla="*/ 0 h 19"/>
                <a:gd name="T26" fmla="*/ 11 w 14"/>
                <a:gd name="T27" fmla="*/ 0 h 19"/>
                <a:gd name="T28" fmla="*/ 7 w 14"/>
                <a:gd name="T29" fmla="*/ 2 h 19"/>
                <a:gd name="T30" fmla="*/ 0 w 14"/>
                <a:gd name="T31" fmla="*/ 14 h 19"/>
                <a:gd name="T32" fmla="*/ 0 w 14"/>
                <a:gd name="T33" fmla="*/ 14 h 19"/>
                <a:gd name="T34" fmla="*/ 0 w 14"/>
                <a:gd name="T35" fmla="*/ 17 h 19"/>
                <a:gd name="T36" fmla="*/ 1 w 14"/>
                <a:gd name="T37" fmla="*/ 19 h 19"/>
                <a:gd name="T38" fmla="*/ 1 w 14"/>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9">
                  <a:moveTo>
                    <a:pt x="1" y="19"/>
                  </a:moveTo>
                  <a:lnTo>
                    <a:pt x="1" y="19"/>
                  </a:lnTo>
                  <a:lnTo>
                    <a:pt x="3" y="19"/>
                  </a:lnTo>
                  <a:lnTo>
                    <a:pt x="3" y="19"/>
                  </a:lnTo>
                  <a:lnTo>
                    <a:pt x="4" y="19"/>
                  </a:lnTo>
                  <a:lnTo>
                    <a:pt x="6" y="17"/>
                  </a:lnTo>
                  <a:lnTo>
                    <a:pt x="14" y="5"/>
                  </a:lnTo>
                  <a:lnTo>
                    <a:pt x="14" y="5"/>
                  </a:lnTo>
                  <a:lnTo>
                    <a:pt x="14" y="2"/>
                  </a:lnTo>
                  <a:lnTo>
                    <a:pt x="14" y="2"/>
                  </a:lnTo>
                  <a:lnTo>
                    <a:pt x="12" y="0"/>
                  </a:lnTo>
                  <a:lnTo>
                    <a:pt x="12" y="0"/>
                  </a:lnTo>
                  <a:lnTo>
                    <a:pt x="11" y="0"/>
                  </a:lnTo>
                  <a:lnTo>
                    <a:pt x="11" y="0"/>
                  </a:lnTo>
                  <a:lnTo>
                    <a:pt x="7" y="2"/>
                  </a:lnTo>
                  <a:lnTo>
                    <a:pt x="0" y="14"/>
                  </a:lnTo>
                  <a:lnTo>
                    <a:pt x="0" y="14"/>
                  </a:lnTo>
                  <a:lnTo>
                    <a:pt x="0" y="17"/>
                  </a:lnTo>
                  <a:lnTo>
                    <a:pt x="1" y="19"/>
                  </a:lnTo>
                  <a:lnTo>
                    <a:pt x="1"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0" name="Freeform 342"/>
          <p:cNvSpPr>
            <a:spLocks noEditPoints="1"/>
          </p:cNvSpPr>
          <p:nvPr userDrawn="1"/>
        </p:nvSpPr>
        <p:spPr bwMode="auto">
          <a:xfrm>
            <a:off x="6286764" y="5492897"/>
            <a:ext cx="420731" cy="270670"/>
          </a:xfrm>
          <a:custGeom>
            <a:avLst/>
            <a:gdLst>
              <a:gd name="T0" fmla="*/ 205 w 225"/>
              <a:gd name="T1" fmla="*/ 20 h 193"/>
              <a:gd name="T2" fmla="*/ 133 w 225"/>
              <a:gd name="T3" fmla="*/ 5 h 193"/>
              <a:gd name="T4" fmla="*/ 69 w 225"/>
              <a:gd name="T5" fmla="*/ 0 h 193"/>
              <a:gd name="T6" fmla="*/ 12 w 225"/>
              <a:gd name="T7" fmla="*/ 29 h 193"/>
              <a:gd name="T8" fmla="*/ 12 w 225"/>
              <a:gd name="T9" fmla="*/ 101 h 193"/>
              <a:gd name="T10" fmla="*/ 23 w 225"/>
              <a:gd name="T11" fmla="*/ 137 h 193"/>
              <a:gd name="T12" fmla="*/ 46 w 225"/>
              <a:gd name="T13" fmla="*/ 160 h 193"/>
              <a:gd name="T14" fmla="*/ 64 w 225"/>
              <a:gd name="T15" fmla="*/ 177 h 193"/>
              <a:gd name="T16" fmla="*/ 90 w 225"/>
              <a:gd name="T17" fmla="*/ 190 h 193"/>
              <a:gd name="T18" fmla="*/ 119 w 225"/>
              <a:gd name="T19" fmla="*/ 193 h 193"/>
              <a:gd name="T20" fmla="*/ 142 w 225"/>
              <a:gd name="T21" fmla="*/ 181 h 193"/>
              <a:gd name="T22" fmla="*/ 167 w 225"/>
              <a:gd name="T23" fmla="*/ 164 h 193"/>
              <a:gd name="T24" fmla="*/ 185 w 225"/>
              <a:gd name="T25" fmla="*/ 146 h 193"/>
              <a:gd name="T26" fmla="*/ 202 w 225"/>
              <a:gd name="T27" fmla="*/ 123 h 193"/>
              <a:gd name="T28" fmla="*/ 225 w 225"/>
              <a:gd name="T29" fmla="*/ 66 h 193"/>
              <a:gd name="T30" fmla="*/ 174 w 225"/>
              <a:gd name="T31" fmla="*/ 141 h 193"/>
              <a:gd name="T32" fmla="*/ 174 w 225"/>
              <a:gd name="T33" fmla="*/ 154 h 193"/>
              <a:gd name="T34" fmla="*/ 136 w 225"/>
              <a:gd name="T35" fmla="*/ 131 h 193"/>
              <a:gd name="T36" fmla="*/ 156 w 225"/>
              <a:gd name="T37" fmla="*/ 160 h 193"/>
              <a:gd name="T38" fmla="*/ 153 w 225"/>
              <a:gd name="T39" fmla="*/ 173 h 193"/>
              <a:gd name="T40" fmla="*/ 115 w 225"/>
              <a:gd name="T41" fmla="*/ 149 h 193"/>
              <a:gd name="T42" fmla="*/ 133 w 225"/>
              <a:gd name="T43" fmla="*/ 173 h 193"/>
              <a:gd name="T44" fmla="*/ 124 w 225"/>
              <a:gd name="T45" fmla="*/ 186 h 193"/>
              <a:gd name="T46" fmla="*/ 118 w 225"/>
              <a:gd name="T47" fmla="*/ 172 h 193"/>
              <a:gd name="T48" fmla="*/ 105 w 225"/>
              <a:gd name="T49" fmla="*/ 146 h 193"/>
              <a:gd name="T50" fmla="*/ 84 w 225"/>
              <a:gd name="T51" fmla="*/ 123 h 193"/>
              <a:gd name="T52" fmla="*/ 64 w 225"/>
              <a:gd name="T53" fmla="*/ 106 h 193"/>
              <a:gd name="T54" fmla="*/ 26 w 225"/>
              <a:gd name="T55" fmla="*/ 106 h 193"/>
              <a:gd name="T56" fmla="*/ 13 w 225"/>
              <a:gd name="T57" fmla="*/ 45 h 193"/>
              <a:gd name="T58" fmla="*/ 69 w 225"/>
              <a:gd name="T59" fmla="*/ 10 h 193"/>
              <a:gd name="T60" fmla="*/ 70 w 225"/>
              <a:gd name="T61" fmla="*/ 57 h 193"/>
              <a:gd name="T62" fmla="*/ 66 w 225"/>
              <a:gd name="T63" fmla="*/ 83 h 193"/>
              <a:gd name="T64" fmla="*/ 98 w 225"/>
              <a:gd name="T65" fmla="*/ 95 h 193"/>
              <a:gd name="T66" fmla="*/ 135 w 225"/>
              <a:gd name="T67" fmla="*/ 69 h 193"/>
              <a:gd name="T68" fmla="*/ 194 w 225"/>
              <a:gd name="T69" fmla="*/ 134 h 193"/>
              <a:gd name="T70" fmla="*/ 158 w 225"/>
              <a:gd name="T71" fmla="*/ 114 h 193"/>
              <a:gd name="T72" fmla="*/ 46 w 225"/>
              <a:gd name="T73" fmla="*/ 112 h 193"/>
              <a:gd name="T74" fmla="*/ 61 w 225"/>
              <a:gd name="T75" fmla="*/ 114 h 193"/>
              <a:gd name="T76" fmla="*/ 43 w 225"/>
              <a:gd name="T77" fmla="*/ 138 h 193"/>
              <a:gd name="T78" fmla="*/ 30 w 225"/>
              <a:gd name="T79" fmla="*/ 129 h 193"/>
              <a:gd name="T80" fmla="*/ 67 w 225"/>
              <a:gd name="T81" fmla="*/ 127 h 193"/>
              <a:gd name="T82" fmla="*/ 79 w 225"/>
              <a:gd name="T83" fmla="*/ 135 h 193"/>
              <a:gd name="T84" fmla="*/ 58 w 225"/>
              <a:gd name="T85" fmla="*/ 155 h 193"/>
              <a:gd name="T86" fmla="*/ 49 w 225"/>
              <a:gd name="T87" fmla="*/ 147 h 193"/>
              <a:gd name="T88" fmla="*/ 86 w 225"/>
              <a:gd name="T89" fmla="*/ 146 h 193"/>
              <a:gd name="T90" fmla="*/ 98 w 225"/>
              <a:gd name="T91" fmla="*/ 154 h 193"/>
              <a:gd name="T92" fmla="*/ 79 w 225"/>
              <a:gd name="T93" fmla="*/ 173 h 193"/>
              <a:gd name="T94" fmla="*/ 69 w 225"/>
              <a:gd name="T95" fmla="*/ 166 h 193"/>
              <a:gd name="T96" fmla="*/ 119 w 225"/>
              <a:gd name="T97" fmla="*/ 65 h 193"/>
              <a:gd name="T98" fmla="*/ 76 w 225"/>
              <a:gd name="T99" fmla="*/ 85 h 193"/>
              <a:gd name="T100" fmla="*/ 116 w 225"/>
              <a:gd name="T101" fmla="*/ 26 h 193"/>
              <a:gd name="T102" fmla="*/ 181 w 225"/>
              <a:gd name="T103" fmla="*/ 14 h 193"/>
              <a:gd name="T104" fmla="*/ 217 w 225"/>
              <a:gd name="T105" fmla="*/ 66 h 193"/>
              <a:gd name="T106" fmla="*/ 144 w 225"/>
              <a:gd name="T107" fmla="*/ 65 h 193"/>
              <a:gd name="T108" fmla="*/ 105 w 225"/>
              <a:gd name="T109" fmla="*/ 169 h 193"/>
              <a:gd name="T110" fmla="*/ 105 w 225"/>
              <a:gd name="T111" fmla="*/ 184 h 193"/>
              <a:gd name="T112" fmla="*/ 93 w 225"/>
              <a:gd name="T113" fmla="*/ 1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193">
                <a:moveTo>
                  <a:pt x="225" y="66"/>
                </a:moveTo>
                <a:lnTo>
                  <a:pt x="225" y="66"/>
                </a:lnTo>
                <a:lnTo>
                  <a:pt x="223" y="52"/>
                </a:lnTo>
                <a:lnTo>
                  <a:pt x="220" y="40"/>
                </a:lnTo>
                <a:lnTo>
                  <a:pt x="214" y="29"/>
                </a:lnTo>
                <a:lnTo>
                  <a:pt x="205" y="20"/>
                </a:lnTo>
                <a:lnTo>
                  <a:pt x="205" y="20"/>
                </a:lnTo>
                <a:lnTo>
                  <a:pt x="196" y="11"/>
                </a:lnTo>
                <a:lnTo>
                  <a:pt x="184" y="6"/>
                </a:lnTo>
                <a:lnTo>
                  <a:pt x="171" y="2"/>
                </a:lnTo>
                <a:lnTo>
                  <a:pt x="158" y="0"/>
                </a:lnTo>
                <a:lnTo>
                  <a:pt x="158" y="0"/>
                </a:lnTo>
                <a:lnTo>
                  <a:pt x="145" y="2"/>
                </a:lnTo>
                <a:lnTo>
                  <a:pt x="133" y="5"/>
                </a:lnTo>
                <a:lnTo>
                  <a:pt x="122" y="10"/>
                </a:lnTo>
                <a:lnTo>
                  <a:pt x="113" y="17"/>
                </a:lnTo>
                <a:lnTo>
                  <a:pt x="113" y="17"/>
                </a:lnTo>
                <a:lnTo>
                  <a:pt x="102" y="10"/>
                </a:lnTo>
                <a:lnTo>
                  <a:pt x="92" y="5"/>
                </a:lnTo>
                <a:lnTo>
                  <a:pt x="81" y="2"/>
                </a:lnTo>
                <a:lnTo>
                  <a:pt x="69" y="0"/>
                </a:lnTo>
                <a:lnTo>
                  <a:pt x="69" y="0"/>
                </a:lnTo>
                <a:lnTo>
                  <a:pt x="55" y="2"/>
                </a:lnTo>
                <a:lnTo>
                  <a:pt x="43" y="6"/>
                </a:lnTo>
                <a:lnTo>
                  <a:pt x="30" y="11"/>
                </a:lnTo>
                <a:lnTo>
                  <a:pt x="20" y="20"/>
                </a:lnTo>
                <a:lnTo>
                  <a:pt x="20" y="20"/>
                </a:lnTo>
                <a:lnTo>
                  <a:pt x="12" y="29"/>
                </a:lnTo>
                <a:lnTo>
                  <a:pt x="6" y="40"/>
                </a:lnTo>
                <a:lnTo>
                  <a:pt x="1" y="52"/>
                </a:lnTo>
                <a:lnTo>
                  <a:pt x="0" y="66"/>
                </a:lnTo>
                <a:lnTo>
                  <a:pt x="0" y="66"/>
                </a:lnTo>
                <a:lnTo>
                  <a:pt x="1" y="78"/>
                </a:lnTo>
                <a:lnTo>
                  <a:pt x="6" y="91"/>
                </a:lnTo>
                <a:lnTo>
                  <a:pt x="12" y="101"/>
                </a:lnTo>
                <a:lnTo>
                  <a:pt x="20" y="112"/>
                </a:lnTo>
                <a:lnTo>
                  <a:pt x="27" y="118"/>
                </a:lnTo>
                <a:lnTo>
                  <a:pt x="27" y="118"/>
                </a:lnTo>
                <a:lnTo>
                  <a:pt x="23" y="123"/>
                </a:lnTo>
                <a:lnTo>
                  <a:pt x="23" y="129"/>
                </a:lnTo>
                <a:lnTo>
                  <a:pt x="23" y="129"/>
                </a:lnTo>
                <a:lnTo>
                  <a:pt x="23" y="137"/>
                </a:lnTo>
                <a:lnTo>
                  <a:pt x="27" y="141"/>
                </a:lnTo>
                <a:lnTo>
                  <a:pt x="27" y="141"/>
                </a:lnTo>
                <a:lnTo>
                  <a:pt x="33" y="146"/>
                </a:lnTo>
                <a:lnTo>
                  <a:pt x="41" y="146"/>
                </a:lnTo>
                <a:lnTo>
                  <a:pt x="41" y="146"/>
                </a:lnTo>
                <a:lnTo>
                  <a:pt x="41" y="154"/>
                </a:lnTo>
                <a:lnTo>
                  <a:pt x="46" y="160"/>
                </a:lnTo>
                <a:lnTo>
                  <a:pt x="46" y="160"/>
                </a:lnTo>
                <a:lnTo>
                  <a:pt x="52" y="163"/>
                </a:lnTo>
                <a:lnTo>
                  <a:pt x="59" y="164"/>
                </a:lnTo>
                <a:lnTo>
                  <a:pt x="59" y="164"/>
                </a:lnTo>
                <a:lnTo>
                  <a:pt x="61" y="172"/>
                </a:lnTo>
                <a:lnTo>
                  <a:pt x="64" y="177"/>
                </a:lnTo>
                <a:lnTo>
                  <a:pt x="64" y="177"/>
                </a:lnTo>
                <a:lnTo>
                  <a:pt x="69" y="180"/>
                </a:lnTo>
                <a:lnTo>
                  <a:pt x="73" y="181"/>
                </a:lnTo>
                <a:lnTo>
                  <a:pt x="79" y="181"/>
                </a:lnTo>
                <a:lnTo>
                  <a:pt x="84" y="181"/>
                </a:lnTo>
                <a:lnTo>
                  <a:pt x="84" y="181"/>
                </a:lnTo>
                <a:lnTo>
                  <a:pt x="86" y="186"/>
                </a:lnTo>
                <a:lnTo>
                  <a:pt x="90" y="190"/>
                </a:lnTo>
                <a:lnTo>
                  <a:pt x="95" y="193"/>
                </a:lnTo>
                <a:lnTo>
                  <a:pt x="101" y="193"/>
                </a:lnTo>
                <a:lnTo>
                  <a:pt x="101" y="193"/>
                </a:lnTo>
                <a:lnTo>
                  <a:pt x="107" y="193"/>
                </a:lnTo>
                <a:lnTo>
                  <a:pt x="113" y="190"/>
                </a:lnTo>
                <a:lnTo>
                  <a:pt x="113" y="190"/>
                </a:lnTo>
                <a:lnTo>
                  <a:pt x="119" y="193"/>
                </a:lnTo>
                <a:lnTo>
                  <a:pt x="125" y="193"/>
                </a:lnTo>
                <a:lnTo>
                  <a:pt x="131" y="193"/>
                </a:lnTo>
                <a:lnTo>
                  <a:pt x="138" y="189"/>
                </a:lnTo>
                <a:lnTo>
                  <a:pt x="138" y="189"/>
                </a:lnTo>
                <a:lnTo>
                  <a:pt x="141" y="186"/>
                </a:lnTo>
                <a:lnTo>
                  <a:pt x="142" y="181"/>
                </a:lnTo>
                <a:lnTo>
                  <a:pt x="142" y="181"/>
                </a:lnTo>
                <a:lnTo>
                  <a:pt x="147" y="181"/>
                </a:lnTo>
                <a:lnTo>
                  <a:pt x="151" y="181"/>
                </a:lnTo>
                <a:lnTo>
                  <a:pt x="158" y="180"/>
                </a:lnTo>
                <a:lnTo>
                  <a:pt x="162" y="177"/>
                </a:lnTo>
                <a:lnTo>
                  <a:pt x="162" y="177"/>
                </a:lnTo>
                <a:lnTo>
                  <a:pt x="165" y="172"/>
                </a:lnTo>
                <a:lnTo>
                  <a:pt x="167" y="164"/>
                </a:lnTo>
                <a:lnTo>
                  <a:pt x="167" y="164"/>
                </a:lnTo>
                <a:lnTo>
                  <a:pt x="174" y="163"/>
                </a:lnTo>
                <a:lnTo>
                  <a:pt x="181" y="160"/>
                </a:lnTo>
                <a:lnTo>
                  <a:pt x="181" y="160"/>
                </a:lnTo>
                <a:lnTo>
                  <a:pt x="184" y="154"/>
                </a:lnTo>
                <a:lnTo>
                  <a:pt x="185" y="146"/>
                </a:lnTo>
                <a:lnTo>
                  <a:pt x="185" y="146"/>
                </a:lnTo>
                <a:lnTo>
                  <a:pt x="193" y="146"/>
                </a:lnTo>
                <a:lnTo>
                  <a:pt x="199" y="141"/>
                </a:lnTo>
                <a:lnTo>
                  <a:pt x="199" y="141"/>
                </a:lnTo>
                <a:lnTo>
                  <a:pt x="202" y="137"/>
                </a:lnTo>
                <a:lnTo>
                  <a:pt x="204" y="129"/>
                </a:lnTo>
                <a:lnTo>
                  <a:pt x="204" y="129"/>
                </a:lnTo>
                <a:lnTo>
                  <a:pt x="202" y="123"/>
                </a:lnTo>
                <a:lnTo>
                  <a:pt x="199" y="118"/>
                </a:lnTo>
                <a:lnTo>
                  <a:pt x="205" y="112"/>
                </a:lnTo>
                <a:lnTo>
                  <a:pt x="205" y="112"/>
                </a:lnTo>
                <a:lnTo>
                  <a:pt x="214" y="101"/>
                </a:lnTo>
                <a:lnTo>
                  <a:pt x="220" y="91"/>
                </a:lnTo>
                <a:lnTo>
                  <a:pt x="223" y="78"/>
                </a:lnTo>
                <a:lnTo>
                  <a:pt x="225" y="66"/>
                </a:lnTo>
                <a:lnTo>
                  <a:pt x="225" y="66"/>
                </a:lnTo>
                <a:close/>
                <a:moveTo>
                  <a:pt x="151" y="114"/>
                </a:moveTo>
                <a:lnTo>
                  <a:pt x="151" y="114"/>
                </a:lnTo>
                <a:lnTo>
                  <a:pt x="150" y="117"/>
                </a:lnTo>
                <a:lnTo>
                  <a:pt x="150" y="117"/>
                </a:lnTo>
                <a:lnTo>
                  <a:pt x="151" y="120"/>
                </a:lnTo>
                <a:lnTo>
                  <a:pt x="174" y="141"/>
                </a:lnTo>
                <a:lnTo>
                  <a:pt x="174" y="141"/>
                </a:lnTo>
                <a:lnTo>
                  <a:pt x="176" y="144"/>
                </a:lnTo>
                <a:lnTo>
                  <a:pt x="176" y="147"/>
                </a:lnTo>
                <a:lnTo>
                  <a:pt x="176" y="147"/>
                </a:lnTo>
                <a:lnTo>
                  <a:pt x="176" y="150"/>
                </a:lnTo>
                <a:lnTo>
                  <a:pt x="174" y="154"/>
                </a:lnTo>
                <a:lnTo>
                  <a:pt x="174" y="154"/>
                </a:lnTo>
                <a:lnTo>
                  <a:pt x="171" y="155"/>
                </a:lnTo>
                <a:lnTo>
                  <a:pt x="168" y="155"/>
                </a:lnTo>
                <a:lnTo>
                  <a:pt x="164" y="155"/>
                </a:lnTo>
                <a:lnTo>
                  <a:pt x="162" y="154"/>
                </a:lnTo>
                <a:lnTo>
                  <a:pt x="139" y="132"/>
                </a:lnTo>
                <a:lnTo>
                  <a:pt x="139" y="132"/>
                </a:lnTo>
                <a:lnTo>
                  <a:pt x="136" y="131"/>
                </a:lnTo>
                <a:lnTo>
                  <a:pt x="133" y="132"/>
                </a:lnTo>
                <a:lnTo>
                  <a:pt x="133" y="132"/>
                </a:lnTo>
                <a:lnTo>
                  <a:pt x="131" y="135"/>
                </a:lnTo>
                <a:lnTo>
                  <a:pt x="131" y="135"/>
                </a:lnTo>
                <a:lnTo>
                  <a:pt x="133" y="138"/>
                </a:lnTo>
                <a:lnTo>
                  <a:pt x="156" y="160"/>
                </a:lnTo>
                <a:lnTo>
                  <a:pt x="156" y="160"/>
                </a:lnTo>
                <a:lnTo>
                  <a:pt x="158" y="163"/>
                </a:lnTo>
                <a:lnTo>
                  <a:pt x="158" y="166"/>
                </a:lnTo>
                <a:lnTo>
                  <a:pt x="158" y="166"/>
                </a:lnTo>
                <a:lnTo>
                  <a:pt x="158" y="169"/>
                </a:lnTo>
                <a:lnTo>
                  <a:pt x="156" y="172"/>
                </a:lnTo>
                <a:lnTo>
                  <a:pt x="156" y="172"/>
                </a:lnTo>
                <a:lnTo>
                  <a:pt x="153" y="173"/>
                </a:lnTo>
                <a:lnTo>
                  <a:pt x="150" y="173"/>
                </a:lnTo>
                <a:lnTo>
                  <a:pt x="145" y="173"/>
                </a:lnTo>
                <a:lnTo>
                  <a:pt x="142" y="172"/>
                </a:lnTo>
                <a:lnTo>
                  <a:pt x="121" y="149"/>
                </a:lnTo>
                <a:lnTo>
                  <a:pt x="121" y="149"/>
                </a:lnTo>
                <a:lnTo>
                  <a:pt x="118" y="147"/>
                </a:lnTo>
                <a:lnTo>
                  <a:pt x="115" y="149"/>
                </a:lnTo>
                <a:lnTo>
                  <a:pt x="115" y="149"/>
                </a:lnTo>
                <a:lnTo>
                  <a:pt x="113" y="152"/>
                </a:lnTo>
                <a:lnTo>
                  <a:pt x="113" y="152"/>
                </a:lnTo>
                <a:lnTo>
                  <a:pt x="115" y="155"/>
                </a:lnTo>
                <a:lnTo>
                  <a:pt x="131" y="172"/>
                </a:lnTo>
                <a:lnTo>
                  <a:pt x="131" y="172"/>
                </a:lnTo>
                <a:lnTo>
                  <a:pt x="133" y="173"/>
                </a:lnTo>
                <a:lnTo>
                  <a:pt x="133" y="177"/>
                </a:lnTo>
                <a:lnTo>
                  <a:pt x="133" y="177"/>
                </a:lnTo>
                <a:lnTo>
                  <a:pt x="133" y="181"/>
                </a:lnTo>
                <a:lnTo>
                  <a:pt x="131" y="183"/>
                </a:lnTo>
                <a:lnTo>
                  <a:pt x="131" y="183"/>
                </a:lnTo>
                <a:lnTo>
                  <a:pt x="128" y="186"/>
                </a:lnTo>
                <a:lnTo>
                  <a:pt x="124" y="186"/>
                </a:lnTo>
                <a:lnTo>
                  <a:pt x="121" y="186"/>
                </a:lnTo>
                <a:lnTo>
                  <a:pt x="118" y="183"/>
                </a:lnTo>
                <a:lnTo>
                  <a:pt x="118" y="183"/>
                </a:lnTo>
                <a:lnTo>
                  <a:pt x="118" y="183"/>
                </a:lnTo>
                <a:lnTo>
                  <a:pt x="119" y="177"/>
                </a:lnTo>
                <a:lnTo>
                  <a:pt x="119" y="177"/>
                </a:lnTo>
                <a:lnTo>
                  <a:pt x="118" y="172"/>
                </a:lnTo>
                <a:lnTo>
                  <a:pt x="115" y="167"/>
                </a:lnTo>
                <a:lnTo>
                  <a:pt x="110" y="163"/>
                </a:lnTo>
                <a:lnTo>
                  <a:pt x="105" y="161"/>
                </a:lnTo>
                <a:lnTo>
                  <a:pt x="105" y="161"/>
                </a:lnTo>
                <a:lnTo>
                  <a:pt x="107" y="155"/>
                </a:lnTo>
                <a:lnTo>
                  <a:pt x="107" y="150"/>
                </a:lnTo>
                <a:lnTo>
                  <a:pt x="105" y="146"/>
                </a:lnTo>
                <a:lnTo>
                  <a:pt x="102" y="141"/>
                </a:lnTo>
                <a:lnTo>
                  <a:pt x="102" y="141"/>
                </a:lnTo>
                <a:lnTo>
                  <a:pt x="96" y="137"/>
                </a:lnTo>
                <a:lnTo>
                  <a:pt x="89" y="137"/>
                </a:lnTo>
                <a:lnTo>
                  <a:pt x="89" y="137"/>
                </a:lnTo>
                <a:lnTo>
                  <a:pt x="87" y="129"/>
                </a:lnTo>
                <a:lnTo>
                  <a:pt x="84" y="123"/>
                </a:lnTo>
                <a:lnTo>
                  <a:pt x="84" y="123"/>
                </a:lnTo>
                <a:lnTo>
                  <a:pt x="78" y="120"/>
                </a:lnTo>
                <a:lnTo>
                  <a:pt x="70" y="118"/>
                </a:lnTo>
                <a:lnTo>
                  <a:pt x="70" y="118"/>
                </a:lnTo>
                <a:lnTo>
                  <a:pt x="69" y="112"/>
                </a:lnTo>
                <a:lnTo>
                  <a:pt x="64" y="106"/>
                </a:lnTo>
                <a:lnTo>
                  <a:pt x="64" y="106"/>
                </a:lnTo>
                <a:lnTo>
                  <a:pt x="59" y="101"/>
                </a:lnTo>
                <a:lnTo>
                  <a:pt x="52" y="100"/>
                </a:lnTo>
                <a:lnTo>
                  <a:pt x="46" y="101"/>
                </a:lnTo>
                <a:lnTo>
                  <a:pt x="40" y="106"/>
                </a:lnTo>
                <a:lnTo>
                  <a:pt x="33" y="112"/>
                </a:lnTo>
                <a:lnTo>
                  <a:pt x="26" y="106"/>
                </a:lnTo>
                <a:lnTo>
                  <a:pt x="26" y="106"/>
                </a:lnTo>
                <a:lnTo>
                  <a:pt x="20" y="97"/>
                </a:lnTo>
                <a:lnTo>
                  <a:pt x="13" y="88"/>
                </a:lnTo>
                <a:lnTo>
                  <a:pt x="10" y="77"/>
                </a:lnTo>
                <a:lnTo>
                  <a:pt x="9" y="66"/>
                </a:lnTo>
                <a:lnTo>
                  <a:pt x="9" y="66"/>
                </a:lnTo>
                <a:lnTo>
                  <a:pt x="10" y="54"/>
                </a:lnTo>
                <a:lnTo>
                  <a:pt x="13" y="45"/>
                </a:lnTo>
                <a:lnTo>
                  <a:pt x="20" y="34"/>
                </a:lnTo>
                <a:lnTo>
                  <a:pt x="26" y="26"/>
                </a:lnTo>
                <a:lnTo>
                  <a:pt x="26" y="26"/>
                </a:lnTo>
                <a:lnTo>
                  <a:pt x="35" y="19"/>
                </a:lnTo>
                <a:lnTo>
                  <a:pt x="46" y="14"/>
                </a:lnTo>
                <a:lnTo>
                  <a:pt x="56" y="11"/>
                </a:lnTo>
                <a:lnTo>
                  <a:pt x="69" y="10"/>
                </a:lnTo>
                <a:lnTo>
                  <a:pt x="69" y="10"/>
                </a:lnTo>
                <a:lnTo>
                  <a:pt x="78" y="10"/>
                </a:lnTo>
                <a:lnTo>
                  <a:pt x="89" y="13"/>
                </a:lnTo>
                <a:lnTo>
                  <a:pt x="98" y="17"/>
                </a:lnTo>
                <a:lnTo>
                  <a:pt x="107" y="23"/>
                </a:lnTo>
                <a:lnTo>
                  <a:pt x="70" y="57"/>
                </a:lnTo>
                <a:lnTo>
                  <a:pt x="70" y="57"/>
                </a:lnTo>
                <a:lnTo>
                  <a:pt x="67" y="60"/>
                </a:lnTo>
                <a:lnTo>
                  <a:pt x="66" y="65"/>
                </a:lnTo>
                <a:lnTo>
                  <a:pt x="64" y="69"/>
                </a:lnTo>
                <a:lnTo>
                  <a:pt x="64" y="74"/>
                </a:lnTo>
                <a:lnTo>
                  <a:pt x="64" y="74"/>
                </a:lnTo>
                <a:lnTo>
                  <a:pt x="64" y="78"/>
                </a:lnTo>
                <a:lnTo>
                  <a:pt x="66" y="83"/>
                </a:lnTo>
                <a:lnTo>
                  <a:pt x="67" y="86"/>
                </a:lnTo>
                <a:lnTo>
                  <a:pt x="70" y="91"/>
                </a:lnTo>
                <a:lnTo>
                  <a:pt x="70" y="91"/>
                </a:lnTo>
                <a:lnTo>
                  <a:pt x="75" y="94"/>
                </a:lnTo>
                <a:lnTo>
                  <a:pt x="79" y="95"/>
                </a:lnTo>
                <a:lnTo>
                  <a:pt x="89" y="97"/>
                </a:lnTo>
                <a:lnTo>
                  <a:pt x="98" y="95"/>
                </a:lnTo>
                <a:lnTo>
                  <a:pt x="102" y="94"/>
                </a:lnTo>
                <a:lnTo>
                  <a:pt x="105" y="91"/>
                </a:lnTo>
                <a:lnTo>
                  <a:pt x="125" y="71"/>
                </a:lnTo>
                <a:lnTo>
                  <a:pt x="125" y="71"/>
                </a:lnTo>
                <a:lnTo>
                  <a:pt x="128" y="69"/>
                </a:lnTo>
                <a:lnTo>
                  <a:pt x="131" y="69"/>
                </a:lnTo>
                <a:lnTo>
                  <a:pt x="135" y="69"/>
                </a:lnTo>
                <a:lnTo>
                  <a:pt x="138" y="71"/>
                </a:lnTo>
                <a:lnTo>
                  <a:pt x="193" y="124"/>
                </a:lnTo>
                <a:lnTo>
                  <a:pt x="193" y="124"/>
                </a:lnTo>
                <a:lnTo>
                  <a:pt x="194" y="126"/>
                </a:lnTo>
                <a:lnTo>
                  <a:pt x="194" y="129"/>
                </a:lnTo>
                <a:lnTo>
                  <a:pt x="194" y="129"/>
                </a:lnTo>
                <a:lnTo>
                  <a:pt x="194" y="134"/>
                </a:lnTo>
                <a:lnTo>
                  <a:pt x="193" y="135"/>
                </a:lnTo>
                <a:lnTo>
                  <a:pt x="193" y="135"/>
                </a:lnTo>
                <a:lnTo>
                  <a:pt x="190" y="137"/>
                </a:lnTo>
                <a:lnTo>
                  <a:pt x="187" y="138"/>
                </a:lnTo>
                <a:lnTo>
                  <a:pt x="184" y="137"/>
                </a:lnTo>
                <a:lnTo>
                  <a:pt x="181" y="135"/>
                </a:lnTo>
                <a:lnTo>
                  <a:pt x="158" y="114"/>
                </a:lnTo>
                <a:lnTo>
                  <a:pt x="158" y="114"/>
                </a:lnTo>
                <a:lnTo>
                  <a:pt x="154" y="112"/>
                </a:lnTo>
                <a:lnTo>
                  <a:pt x="151" y="114"/>
                </a:lnTo>
                <a:lnTo>
                  <a:pt x="151" y="114"/>
                </a:lnTo>
                <a:close/>
                <a:moveTo>
                  <a:pt x="33" y="124"/>
                </a:moveTo>
                <a:lnTo>
                  <a:pt x="46" y="112"/>
                </a:lnTo>
                <a:lnTo>
                  <a:pt x="46" y="112"/>
                </a:lnTo>
                <a:lnTo>
                  <a:pt x="49" y="109"/>
                </a:lnTo>
                <a:lnTo>
                  <a:pt x="52" y="109"/>
                </a:lnTo>
                <a:lnTo>
                  <a:pt x="52" y="109"/>
                </a:lnTo>
                <a:lnTo>
                  <a:pt x="56" y="109"/>
                </a:lnTo>
                <a:lnTo>
                  <a:pt x="58" y="112"/>
                </a:lnTo>
                <a:lnTo>
                  <a:pt x="58" y="112"/>
                </a:lnTo>
                <a:lnTo>
                  <a:pt x="61" y="114"/>
                </a:lnTo>
                <a:lnTo>
                  <a:pt x="61" y="117"/>
                </a:lnTo>
                <a:lnTo>
                  <a:pt x="61" y="117"/>
                </a:lnTo>
                <a:lnTo>
                  <a:pt x="61" y="121"/>
                </a:lnTo>
                <a:lnTo>
                  <a:pt x="58" y="123"/>
                </a:lnTo>
                <a:lnTo>
                  <a:pt x="46" y="135"/>
                </a:lnTo>
                <a:lnTo>
                  <a:pt x="46" y="135"/>
                </a:lnTo>
                <a:lnTo>
                  <a:pt x="43" y="138"/>
                </a:lnTo>
                <a:lnTo>
                  <a:pt x="40" y="138"/>
                </a:lnTo>
                <a:lnTo>
                  <a:pt x="36" y="138"/>
                </a:lnTo>
                <a:lnTo>
                  <a:pt x="33" y="135"/>
                </a:lnTo>
                <a:lnTo>
                  <a:pt x="33" y="135"/>
                </a:lnTo>
                <a:lnTo>
                  <a:pt x="32" y="134"/>
                </a:lnTo>
                <a:lnTo>
                  <a:pt x="30" y="129"/>
                </a:lnTo>
                <a:lnTo>
                  <a:pt x="30" y="129"/>
                </a:lnTo>
                <a:lnTo>
                  <a:pt x="32" y="126"/>
                </a:lnTo>
                <a:lnTo>
                  <a:pt x="33" y="124"/>
                </a:lnTo>
                <a:lnTo>
                  <a:pt x="33" y="124"/>
                </a:lnTo>
                <a:close/>
                <a:moveTo>
                  <a:pt x="52" y="141"/>
                </a:moveTo>
                <a:lnTo>
                  <a:pt x="64" y="129"/>
                </a:lnTo>
                <a:lnTo>
                  <a:pt x="64" y="129"/>
                </a:lnTo>
                <a:lnTo>
                  <a:pt x="67" y="127"/>
                </a:lnTo>
                <a:lnTo>
                  <a:pt x="72" y="127"/>
                </a:lnTo>
                <a:lnTo>
                  <a:pt x="72" y="127"/>
                </a:lnTo>
                <a:lnTo>
                  <a:pt x="75" y="127"/>
                </a:lnTo>
                <a:lnTo>
                  <a:pt x="78" y="129"/>
                </a:lnTo>
                <a:lnTo>
                  <a:pt x="78" y="129"/>
                </a:lnTo>
                <a:lnTo>
                  <a:pt x="79" y="132"/>
                </a:lnTo>
                <a:lnTo>
                  <a:pt x="79" y="135"/>
                </a:lnTo>
                <a:lnTo>
                  <a:pt x="79" y="135"/>
                </a:lnTo>
                <a:lnTo>
                  <a:pt x="79" y="138"/>
                </a:lnTo>
                <a:lnTo>
                  <a:pt x="78" y="141"/>
                </a:lnTo>
                <a:lnTo>
                  <a:pt x="64" y="154"/>
                </a:lnTo>
                <a:lnTo>
                  <a:pt x="64" y="154"/>
                </a:lnTo>
                <a:lnTo>
                  <a:pt x="61" y="155"/>
                </a:lnTo>
                <a:lnTo>
                  <a:pt x="58" y="155"/>
                </a:lnTo>
                <a:lnTo>
                  <a:pt x="55" y="155"/>
                </a:lnTo>
                <a:lnTo>
                  <a:pt x="52" y="154"/>
                </a:lnTo>
                <a:lnTo>
                  <a:pt x="52" y="154"/>
                </a:lnTo>
                <a:lnTo>
                  <a:pt x="52" y="154"/>
                </a:lnTo>
                <a:lnTo>
                  <a:pt x="50" y="150"/>
                </a:lnTo>
                <a:lnTo>
                  <a:pt x="49" y="147"/>
                </a:lnTo>
                <a:lnTo>
                  <a:pt x="49" y="147"/>
                </a:lnTo>
                <a:lnTo>
                  <a:pt x="50" y="144"/>
                </a:lnTo>
                <a:lnTo>
                  <a:pt x="52" y="141"/>
                </a:lnTo>
                <a:lnTo>
                  <a:pt x="52" y="141"/>
                </a:lnTo>
                <a:close/>
                <a:moveTo>
                  <a:pt x="70" y="160"/>
                </a:moveTo>
                <a:lnTo>
                  <a:pt x="84" y="147"/>
                </a:lnTo>
                <a:lnTo>
                  <a:pt x="84" y="147"/>
                </a:lnTo>
                <a:lnTo>
                  <a:pt x="86" y="146"/>
                </a:lnTo>
                <a:lnTo>
                  <a:pt x="90" y="144"/>
                </a:lnTo>
                <a:lnTo>
                  <a:pt x="90" y="144"/>
                </a:lnTo>
                <a:lnTo>
                  <a:pt x="93" y="146"/>
                </a:lnTo>
                <a:lnTo>
                  <a:pt x="96" y="147"/>
                </a:lnTo>
                <a:lnTo>
                  <a:pt x="96" y="147"/>
                </a:lnTo>
                <a:lnTo>
                  <a:pt x="98" y="150"/>
                </a:lnTo>
                <a:lnTo>
                  <a:pt x="98" y="154"/>
                </a:lnTo>
                <a:lnTo>
                  <a:pt x="98" y="154"/>
                </a:lnTo>
                <a:lnTo>
                  <a:pt x="98" y="157"/>
                </a:lnTo>
                <a:lnTo>
                  <a:pt x="96" y="158"/>
                </a:lnTo>
                <a:lnTo>
                  <a:pt x="82" y="172"/>
                </a:lnTo>
                <a:lnTo>
                  <a:pt x="82" y="172"/>
                </a:lnTo>
                <a:lnTo>
                  <a:pt x="82" y="172"/>
                </a:lnTo>
                <a:lnTo>
                  <a:pt x="79" y="173"/>
                </a:lnTo>
                <a:lnTo>
                  <a:pt x="76" y="173"/>
                </a:lnTo>
                <a:lnTo>
                  <a:pt x="73" y="173"/>
                </a:lnTo>
                <a:lnTo>
                  <a:pt x="70" y="172"/>
                </a:lnTo>
                <a:lnTo>
                  <a:pt x="70" y="172"/>
                </a:lnTo>
                <a:lnTo>
                  <a:pt x="69" y="169"/>
                </a:lnTo>
                <a:lnTo>
                  <a:pt x="69" y="166"/>
                </a:lnTo>
                <a:lnTo>
                  <a:pt x="69" y="166"/>
                </a:lnTo>
                <a:lnTo>
                  <a:pt x="69" y="163"/>
                </a:lnTo>
                <a:lnTo>
                  <a:pt x="70" y="160"/>
                </a:lnTo>
                <a:lnTo>
                  <a:pt x="70" y="160"/>
                </a:lnTo>
                <a:close/>
                <a:moveTo>
                  <a:pt x="131" y="60"/>
                </a:moveTo>
                <a:lnTo>
                  <a:pt x="131" y="60"/>
                </a:lnTo>
                <a:lnTo>
                  <a:pt x="125" y="62"/>
                </a:lnTo>
                <a:lnTo>
                  <a:pt x="119" y="65"/>
                </a:lnTo>
                <a:lnTo>
                  <a:pt x="99" y="85"/>
                </a:lnTo>
                <a:lnTo>
                  <a:pt x="99" y="85"/>
                </a:lnTo>
                <a:lnTo>
                  <a:pt x="95" y="88"/>
                </a:lnTo>
                <a:lnTo>
                  <a:pt x="89" y="89"/>
                </a:lnTo>
                <a:lnTo>
                  <a:pt x="82" y="88"/>
                </a:lnTo>
                <a:lnTo>
                  <a:pt x="76" y="85"/>
                </a:lnTo>
                <a:lnTo>
                  <a:pt x="76" y="85"/>
                </a:lnTo>
                <a:lnTo>
                  <a:pt x="73" y="80"/>
                </a:lnTo>
                <a:lnTo>
                  <a:pt x="72" y="74"/>
                </a:lnTo>
                <a:lnTo>
                  <a:pt x="72" y="74"/>
                </a:lnTo>
                <a:lnTo>
                  <a:pt x="73" y="68"/>
                </a:lnTo>
                <a:lnTo>
                  <a:pt x="76" y="63"/>
                </a:lnTo>
                <a:lnTo>
                  <a:pt x="116" y="26"/>
                </a:lnTo>
                <a:lnTo>
                  <a:pt x="116" y="26"/>
                </a:lnTo>
                <a:lnTo>
                  <a:pt x="125" y="19"/>
                </a:lnTo>
                <a:lnTo>
                  <a:pt x="135" y="14"/>
                </a:lnTo>
                <a:lnTo>
                  <a:pt x="147" y="11"/>
                </a:lnTo>
                <a:lnTo>
                  <a:pt x="158" y="10"/>
                </a:lnTo>
                <a:lnTo>
                  <a:pt x="158" y="10"/>
                </a:lnTo>
                <a:lnTo>
                  <a:pt x="170" y="11"/>
                </a:lnTo>
                <a:lnTo>
                  <a:pt x="181" y="14"/>
                </a:lnTo>
                <a:lnTo>
                  <a:pt x="191" y="19"/>
                </a:lnTo>
                <a:lnTo>
                  <a:pt x="199" y="26"/>
                </a:lnTo>
                <a:lnTo>
                  <a:pt x="199" y="26"/>
                </a:lnTo>
                <a:lnTo>
                  <a:pt x="207" y="34"/>
                </a:lnTo>
                <a:lnTo>
                  <a:pt x="213" y="45"/>
                </a:lnTo>
                <a:lnTo>
                  <a:pt x="216" y="54"/>
                </a:lnTo>
                <a:lnTo>
                  <a:pt x="217" y="66"/>
                </a:lnTo>
                <a:lnTo>
                  <a:pt x="217" y="66"/>
                </a:lnTo>
                <a:lnTo>
                  <a:pt x="216" y="77"/>
                </a:lnTo>
                <a:lnTo>
                  <a:pt x="213" y="88"/>
                </a:lnTo>
                <a:lnTo>
                  <a:pt x="207" y="97"/>
                </a:lnTo>
                <a:lnTo>
                  <a:pt x="199" y="106"/>
                </a:lnTo>
                <a:lnTo>
                  <a:pt x="193" y="112"/>
                </a:lnTo>
                <a:lnTo>
                  <a:pt x="144" y="65"/>
                </a:lnTo>
                <a:lnTo>
                  <a:pt x="144" y="65"/>
                </a:lnTo>
                <a:lnTo>
                  <a:pt x="138" y="62"/>
                </a:lnTo>
                <a:lnTo>
                  <a:pt x="131" y="60"/>
                </a:lnTo>
                <a:lnTo>
                  <a:pt x="131" y="60"/>
                </a:lnTo>
                <a:close/>
                <a:moveTo>
                  <a:pt x="101" y="169"/>
                </a:moveTo>
                <a:lnTo>
                  <a:pt x="101" y="169"/>
                </a:lnTo>
                <a:lnTo>
                  <a:pt x="105" y="169"/>
                </a:lnTo>
                <a:lnTo>
                  <a:pt x="107" y="172"/>
                </a:lnTo>
                <a:lnTo>
                  <a:pt x="110" y="173"/>
                </a:lnTo>
                <a:lnTo>
                  <a:pt x="110" y="177"/>
                </a:lnTo>
                <a:lnTo>
                  <a:pt x="110" y="177"/>
                </a:lnTo>
                <a:lnTo>
                  <a:pt x="110" y="181"/>
                </a:lnTo>
                <a:lnTo>
                  <a:pt x="107" y="183"/>
                </a:lnTo>
                <a:lnTo>
                  <a:pt x="105" y="184"/>
                </a:lnTo>
                <a:lnTo>
                  <a:pt x="101" y="186"/>
                </a:lnTo>
                <a:lnTo>
                  <a:pt x="101" y="186"/>
                </a:lnTo>
                <a:lnTo>
                  <a:pt x="98" y="184"/>
                </a:lnTo>
                <a:lnTo>
                  <a:pt x="95" y="183"/>
                </a:lnTo>
                <a:lnTo>
                  <a:pt x="93" y="181"/>
                </a:lnTo>
                <a:lnTo>
                  <a:pt x="93" y="177"/>
                </a:lnTo>
                <a:lnTo>
                  <a:pt x="93" y="177"/>
                </a:lnTo>
                <a:lnTo>
                  <a:pt x="93" y="173"/>
                </a:lnTo>
                <a:lnTo>
                  <a:pt x="95" y="172"/>
                </a:lnTo>
                <a:lnTo>
                  <a:pt x="98" y="169"/>
                </a:lnTo>
                <a:lnTo>
                  <a:pt x="101" y="169"/>
                </a:lnTo>
                <a:lnTo>
                  <a:pt x="101" y="1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 name="Group 20"/>
          <p:cNvGrpSpPr/>
          <p:nvPr userDrawn="1"/>
        </p:nvGrpSpPr>
        <p:grpSpPr>
          <a:xfrm>
            <a:off x="7169363" y="5478873"/>
            <a:ext cx="495528" cy="302926"/>
            <a:chOff x="5868988" y="5800725"/>
            <a:chExt cx="420688" cy="342900"/>
          </a:xfrm>
        </p:grpSpPr>
        <p:sp>
          <p:nvSpPr>
            <p:cNvPr id="22" name="Freeform 343"/>
            <p:cNvSpPr>
              <a:spLocks noEditPoints="1"/>
            </p:cNvSpPr>
            <p:nvPr/>
          </p:nvSpPr>
          <p:spPr bwMode="auto">
            <a:xfrm>
              <a:off x="5911851" y="5800725"/>
              <a:ext cx="104775" cy="103188"/>
            </a:xfrm>
            <a:custGeom>
              <a:avLst/>
              <a:gdLst>
                <a:gd name="T0" fmla="*/ 32 w 66"/>
                <a:gd name="T1" fmla="*/ 65 h 65"/>
                <a:gd name="T2" fmla="*/ 46 w 66"/>
                <a:gd name="T3" fmla="*/ 62 h 65"/>
                <a:gd name="T4" fmla="*/ 57 w 66"/>
                <a:gd name="T5" fmla="*/ 56 h 65"/>
                <a:gd name="T6" fmla="*/ 63 w 66"/>
                <a:gd name="T7" fmla="*/ 46 h 65"/>
                <a:gd name="T8" fmla="*/ 66 w 66"/>
                <a:gd name="T9" fmla="*/ 33 h 65"/>
                <a:gd name="T10" fmla="*/ 66 w 66"/>
                <a:gd name="T11" fmla="*/ 26 h 65"/>
                <a:gd name="T12" fmla="*/ 60 w 66"/>
                <a:gd name="T13" fmla="*/ 13 h 65"/>
                <a:gd name="T14" fmla="*/ 51 w 66"/>
                <a:gd name="T15" fmla="*/ 6 h 65"/>
                <a:gd name="T16" fmla="*/ 40 w 66"/>
                <a:gd name="T17" fmla="*/ 0 h 65"/>
                <a:gd name="T18" fmla="*/ 32 w 66"/>
                <a:gd name="T19" fmla="*/ 0 h 65"/>
                <a:gd name="T20" fmla="*/ 20 w 66"/>
                <a:gd name="T21" fmla="*/ 3 h 65"/>
                <a:gd name="T22" fmla="*/ 9 w 66"/>
                <a:gd name="T23" fmla="*/ 9 h 65"/>
                <a:gd name="T24" fmla="*/ 2 w 66"/>
                <a:gd name="T25" fmla="*/ 20 h 65"/>
                <a:gd name="T26" fmla="*/ 0 w 66"/>
                <a:gd name="T27" fmla="*/ 33 h 65"/>
                <a:gd name="T28" fmla="*/ 0 w 66"/>
                <a:gd name="T29" fmla="*/ 39 h 65"/>
                <a:gd name="T30" fmla="*/ 5 w 66"/>
                <a:gd name="T31" fmla="*/ 52 h 65"/>
                <a:gd name="T32" fmla="*/ 14 w 66"/>
                <a:gd name="T33" fmla="*/ 59 h 65"/>
                <a:gd name="T34" fmla="*/ 26 w 66"/>
                <a:gd name="T35" fmla="*/ 65 h 65"/>
                <a:gd name="T36" fmla="*/ 32 w 66"/>
                <a:gd name="T37" fmla="*/ 65 h 65"/>
                <a:gd name="T38" fmla="*/ 32 w 66"/>
                <a:gd name="T39" fmla="*/ 7 h 65"/>
                <a:gd name="T40" fmla="*/ 43 w 66"/>
                <a:gd name="T41" fmla="*/ 10 h 65"/>
                <a:gd name="T42" fmla="*/ 51 w 66"/>
                <a:gd name="T43" fmla="*/ 15 h 65"/>
                <a:gd name="T44" fmla="*/ 55 w 66"/>
                <a:gd name="T45" fmla="*/ 23 h 65"/>
                <a:gd name="T46" fmla="*/ 57 w 66"/>
                <a:gd name="T47" fmla="*/ 33 h 65"/>
                <a:gd name="T48" fmla="*/ 57 w 66"/>
                <a:gd name="T49" fmla="*/ 38 h 65"/>
                <a:gd name="T50" fmla="*/ 54 w 66"/>
                <a:gd name="T51" fmla="*/ 47 h 65"/>
                <a:gd name="T52" fmla="*/ 46 w 66"/>
                <a:gd name="T53" fmla="*/ 53 h 65"/>
                <a:gd name="T54" fmla="*/ 39 w 66"/>
                <a:gd name="T55" fmla="*/ 56 h 65"/>
                <a:gd name="T56" fmla="*/ 32 w 66"/>
                <a:gd name="T57" fmla="*/ 58 h 65"/>
                <a:gd name="T58" fmla="*/ 23 w 66"/>
                <a:gd name="T59" fmla="*/ 55 h 65"/>
                <a:gd name="T60" fmla="*/ 16 w 66"/>
                <a:gd name="T61" fmla="*/ 50 h 65"/>
                <a:gd name="T62" fmla="*/ 9 w 66"/>
                <a:gd name="T63" fmla="*/ 43 h 65"/>
                <a:gd name="T64" fmla="*/ 8 w 66"/>
                <a:gd name="T65" fmla="*/ 33 h 65"/>
                <a:gd name="T66" fmla="*/ 8 w 66"/>
                <a:gd name="T67" fmla="*/ 27 h 65"/>
                <a:gd name="T68" fmla="*/ 13 w 66"/>
                <a:gd name="T69" fmla="*/ 20 h 65"/>
                <a:gd name="T70" fmla="*/ 19 w 66"/>
                <a:gd name="T71" fmla="*/ 12 h 65"/>
                <a:gd name="T72" fmla="*/ 28 w 66"/>
                <a:gd name="T73" fmla="*/ 9 h 65"/>
                <a:gd name="T74" fmla="*/ 32 w 66"/>
                <a:gd name="T7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5">
                  <a:moveTo>
                    <a:pt x="32" y="65"/>
                  </a:moveTo>
                  <a:lnTo>
                    <a:pt x="32" y="65"/>
                  </a:lnTo>
                  <a:lnTo>
                    <a:pt x="40" y="65"/>
                  </a:lnTo>
                  <a:lnTo>
                    <a:pt x="46" y="62"/>
                  </a:lnTo>
                  <a:lnTo>
                    <a:pt x="51" y="59"/>
                  </a:lnTo>
                  <a:lnTo>
                    <a:pt x="57" y="56"/>
                  </a:lnTo>
                  <a:lnTo>
                    <a:pt x="60" y="52"/>
                  </a:lnTo>
                  <a:lnTo>
                    <a:pt x="63" y="46"/>
                  </a:lnTo>
                  <a:lnTo>
                    <a:pt x="66" y="39"/>
                  </a:lnTo>
                  <a:lnTo>
                    <a:pt x="66" y="33"/>
                  </a:lnTo>
                  <a:lnTo>
                    <a:pt x="66" y="33"/>
                  </a:lnTo>
                  <a:lnTo>
                    <a:pt x="66" y="26"/>
                  </a:lnTo>
                  <a:lnTo>
                    <a:pt x="63" y="20"/>
                  </a:lnTo>
                  <a:lnTo>
                    <a:pt x="60" y="13"/>
                  </a:lnTo>
                  <a:lnTo>
                    <a:pt x="57" y="9"/>
                  </a:lnTo>
                  <a:lnTo>
                    <a:pt x="51" y="6"/>
                  </a:lnTo>
                  <a:lnTo>
                    <a:pt x="46" y="3"/>
                  </a:lnTo>
                  <a:lnTo>
                    <a:pt x="40" y="0"/>
                  </a:lnTo>
                  <a:lnTo>
                    <a:pt x="32" y="0"/>
                  </a:lnTo>
                  <a:lnTo>
                    <a:pt x="32" y="0"/>
                  </a:lnTo>
                  <a:lnTo>
                    <a:pt x="26" y="0"/>
                  </a:lnTo>
                  <a:lnTo>
                    <a:pt x="20" y="3"/>
                  </a:lnTo>
                  <a:lnTo>
                    <a:pt x="14" y="6"/>
                  </a:lnTo>
                  <a:lnTo>
                    <a:pt x="9" y="9"/>
                  </a:lnTo>
                  <a:lnTo>
                    <a:pt x="5" y="13"/>
                  </a:lnTo>
                  <a:lnTo>
                    <a:pt x="2" y="20"/>
                  </a:lnTo>
                  <a:lnTo>
                    <a:pt x="0" y="26"/>
                  </a:lnTo>
                  <a:lnTo>
                    <a:pt x="0" y="33"/>
                  </a:lnTo>
                  <a:lnTo>
                    <a:pt x="0" y="33"/>
                  </a:lnTo>
                  <a:lnTo>
                    <a:pt x="0" y="39"/>
                  </a:lnTo>
                  <a:lnTo>
                    <a:pt x="2" y="46"/>
                  </a:lnTo>
                  <a:lnTo>
                    <a:pt x="5" y="52"/>
                  </a:lnTo>
                  <a:lnTo>
                    <a:pt x="9" y="56"/>
                  </a:lnTo>
                  <a:lnTo>
                    <a:pt x="14" y="59"/>
                  </a:lnTo>
                  <a:lnTo>
                    <a:pt x="20" y="62"/>
                  </a:lnTo>
                  <a:lnTo>
                    <a:pt x="26" y="65"/>
                  </a:lnTo>
                  <a:lnTo>
                    <a:pt x="32" y="65"/>
                  </a:lnTo>
                  <a:lnTo>
                    <a:pt x="32" y="65"/>
                  </a:lnTo>
                  <a:close/>
                  <a:moveTo>
                    <a:pt x="32" y="7"/>
                  </a:moveTo>
                  <a:lnTo>
                    <a:pt x="32" y="7"/>
                  </a:lnTo>
                  <a:lnTo>
                    <a:pt x="39" y="9"/>
                  </a:lnTo>
                  <a:lnTo>
                    <a:pt x="43" y="10"/>
                  </a:lnTo>
                  <a:lnTo>
                    <a:pt x="46" y="12"/>
                  </a:lnTo>
                  <a:lnTo>
                    <a:pt x="51" y="15"/>
                  </a:lnTo>
                  <a:lnTo>
                    <a:pt x="54" y="20"/>
                  </a:lnTo>
                  <a:lnTo>
                    <a:pt x="55" y="23"/>
                  </a:lnTo>
                  <a:lnTo>
                    <a:pt x="57" y="27"/>
                  </a:lnTo>
                  <a:lnTo>
                    <a:pt x="57" y="33"/>
                  </a:lnTo>
                  <a:lnTo>
                    <a:pt x="57" y="33"/>
                  </a:lnTo>
                  <a:lnTo>
                    <a:pt x="57" y="38"/>
                  </a:lnTo>
                  <a:lnTo>
                    <a:pt x="55" y="43"/>
                  </a:lnTo>
                  <a:lnTo>
                    <a:pt x="54" y="47"/>
                  </a:lnTo>
                  <a:lnTo>
                    <a:pt x="51" y="50"/>
                  </a:lnTo>
                  <a:lnTo>
                    <a:pt x="46" y="53"/>
                  </a:lnTo>
                  <a:lnTo>
                    <a:pt x="43" y="55"/>
                  </a:lnTo>
                  <a:lnTo>
                    <a:pt x="39" y="56"/>
                  </a:lnTo>
                  <a:lnTo>
                    <a:pt x="32" y="58"/>
                  </a:lnTo>
                  <a:lnTo>
                    <a:pt x="32" y="58"/>
                  </a:lnTo>
                  <a:lnTo>
                    <a:pt x="28" y="56"/>
                  </a:lnTo>
                  <a:lnTo>
                    <a:pt x="23" y="55"/>
                  </a:lnTo>
                  <a:lnTo>
                    <a:pt x="19" y="53"/>
                  </a:lnTo>
                  <a:lnTo>
                    <a:pt x="16" y="50"/>
                  </a:lnTo>
                  <a:lnTo>
                    <a:pt x="13" y="47"/>
                  </a:lnTo>
                  <a:lnTo>
                    <a:pt x="9" y="43"/>
                  </a:lnTo>
                  <a:lnTo>
                    <a:pt x="8" y="38"/>
                  </a:lnTo>
                  <a:lnTo>
                    <a:pt x="8" y="33"/>
                  </a:lnTo>
                  <a:lnTo>
                    <a:pt x="8" y="33"/>
                  </a:lnTo>
                  <a:lnTo>
                    <a:pt x="8" y="27"/>
                  </a:lnTo>
                  <a:lnTo>
                    <a:pt x="9" y="23"/>
                  </a:lnTo>
                  <a:lnTo>
                    <a:pt x="13" y="20"/>
                  </a:lnTo>
                  <a:lnTo>
                    <a:pt x="16" y="15"/>
                  </a:lnTo>
                  <a:lnTo>
                    <a:pt x="19" y="12"/>
                  </a:lnTo>
                  <a:lnTo>
                    <a:pt x="23" y="10"/>
                  </a:lnTo>
                  <a:lnTo>
                    <a:pt x="28" y="9"/>
                  </a:lnTo>
                  <a:lnTo>
                    <a:pt x="32" y="7"/>
                  </a:lnTo>
                  <a:lnTo>
                    <a:pt x="32"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344"/>
            <p:cNvSpPr>
              <a:spLocks noEditPoints="1"/>
            </p:cNvSpPr>
            <p:nvPr/>
          </p:nvSpPr>
          <p:spPr bwMode="auto">
            <a:xfrm>
              <a:off x="5868988" y="5926138"/>
              <a:ext cx="192088" cy="117475"/>
            </a:xfrm>
            <a:custGeom>
              <a:avLst/>
              <a:gdLst>
                <a:gd name="T0" fmla="*/ 116 w 121"/>
                <a:gd name="T1" fmla="*/ 74 h 74"/>
                <a:gd name="T2" fmla="*/ 119 w 121"/>
                <a:gd name="T3" fmla="*/ 72 h 74"/>
                <a:gd name="T4" fmla="*/ 121 w 121"/>
                <a:gd name="T5" fmla="*/ 23 h 74"/>
                <a:gd name="T6" fmla="*/ 119 w 121"/>
                <a:gd name="T7" fmla="*/ 19 h 74"/>
                <a:gd name="T8" fmla="*/ 113 w 121"/>
                <a:gd name="T9" fmla="*/ 6 h 74"/>
                <a:gd name="T10" fmla="*/ 101 w 121"/>
                <a:gd name="T11" fmla="*/ 0 h 74"/>
                <a:gd name="T12" fmla="*/ 73 w 121"/>
                <a:gd name="T13" fmla="*/ 0 h 74"/>
                <a:gd name="T14" fmla="*/ 72 w 121"/>
                <a:gd name="T15" fmla="*/ 0 h 74"/>
                <a:gd name="T16" fmla="*/ 59 w 121"/>
                <a:gd name="T17" fmla="*/ 19 h 74"/>
                <a:gd name="T18" fmla="*/ 50 w 121"/>
                <a:gd name="T19" fmla="*/ 2 h 74"/>
                <a:gd name="T20" fmla="*/ 47 w 121"/>
                <a:gd name="T21" fmla="*/ 0 h 74"/>
                <a:gd name="T22" fmla="*/ 23 w 121"/>
                <a:gd name="T23" fmla="*/ 0 h 74"/>
                <a:gd name="T24" fmla="*/ 14 w 121"/>
                <a:gd name="T25" fmla="*/ 2 h 74"/>
                <a:gd name="T26" fmla="*/ 1 w 121"/>
                <a:gd name="T27" fmla="*/ 14 h 74"/>
                <a:gd name="T28" fmla="*/ 0 w 121"/>
                <a:gd name="T29" fmla="*/ 23 h 74"/>
                <a:gd name="T30" fmla="*/ 0 w 121"/>
                <a:gd name="T31" fmla="*/ 69 h 74"/>
                <a:gd name="T32" fmla="*/ 4 w 121"/>
                <a:gd name="T33" fmla="*/ 74 h 74"/>
                <a:gd name="T34" fmla="*/ 7 w 121"/>
                <a:gd name="T35" fmla="*/ 23 h 74"/>
                <a:gd name="T36" fmla="*/ 9 w 121"/>
                <a:gd name="T37" fmla="*/ 17 h 74"/>
                <a:gd name="T38" fmla="*/ 17 w 121"/>
                <a:gd name="T39" fmla="*/ 9 h 74"/>
                <a:gd name="T40" fmla="*/ 44 w 121"/>
                <a:gd name="T41" fmla="*/ 8 h 74"/>
                <a:gd name="T42" fmla="*/ 56 w 121"/>
                <a:gd name="T43" fmla="*/ 29 h 74"/>
                <a:gd name="T44" fmla="*/ 58 w 121"/>
                <a:gd name="T45" fmla="*/ 31 h 74"/>
                <a:gd name="T46" fmla="*/ 58 w 121"/>
                <a:gd name="T47" fmla="*/ 31 h 74"/>
                <a:gd name="T48" fmla="*/ 59 w 121"/>
                <a:gd name="T49" fmla="*/ 31 h 74"/>
                <a:gd name="T50" fmla="*/ 59 w 121"/>
                <a:gd name="T51" fmla="*/ 31 h 74"/>
                <a:gd name="T52" fmla="*/ 63 w 121"/>
                <a:gd name="T53" fmla="*/ 31 h 74"/>
                <a:gd name="T54" fmla="*/ 63 w 121"/>
                <a:gd name="T55" fmla="*/ 31 h 74"/>
                <a:gd name="T56" fmla="*/ 76 w 121"/>
                <a:gd name="T57" fmla="*/ 8 h 74"/>
                <a:gd name="T58" fmla="*/ 96 w 121"/>
                <a:gd name="T59" fmla="*/ 8 h 74"/>
                <a:gd name="T60" fmla="*/ 107 w 121"/>
                <a:gd name="T61" fmla="*/ 13 h 74"/>
                <a:gd name="T62" fmla="*/ 112 w 121"/>
                <a:gd name="T63" fmla="*/ 23 h 74"/>
                <a:gd name="T64" fmla="*/ 7 w 121"/>
                <a:gd name="T6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74">
                  <a:moveTo>
                    <a:pt x="4" y="74"/>
                  </a:moveTo>
                  <a:lnTo>
                    <a:pt x="116" y="74"/>
                  </a:lnTo>
                  <a:lnTo>
                    <a:pt x="116" y="74"/>
                  </a:lnTo>
                  <a:lnTo>
                    <a:pt x="119" y="72"/>
                  </a:lnTo>
                  <a:lnTo>
                    <a:pt x="121" y="69"/>
                  </a:lnTo>
                  <a:lnTo>
                    <a:pt x="121" y="23"/>
                  </a:lnTo>
                  <a:lnTo>
                    <a:pt x="121" y="23"/>
                  </a:lnTo>
                  <a:lnTo>
                    <a:pt x="119" y="19"/>
                  </a:lnTo>
                  <a:lnTo>
                    <a:pt x="119" y="14"/>
                  </a:lnTo>
                  <a:lnTo>
                    <a:pt x="113" y="6"/>
                  </a:lnTo>
                  <a:lnTo>
                    <a:pt x="105" y="2"/>
                  </a:lnTo>
                  <a:lnTo>
                    <a:pt x="101" y="0"/>
                  </a:lnTo>
                  <a:lnTo>
                    <a:pt x="96" y="0"/>
                  </a:lnTo>
                  <a:lnTo>
                    <a:pt x="73" y="0"/>
                  </a:lnTo>
                  <a:lnTo>
                    <a:pt x="73" y="0"/>
                  </a:lnTo>
                  <a:lnTo>
                    <a:pt x="72" y="0"/>
                  </a:lnTo>
                  <a:lnTo>
                    <a:pt x="70" y="2"/>
                  </a:lnTo>
                  <a:lnTo>
                    <a:pt x="59" y="19"/>
                  </a:lnTo>
                  <a:lnTo>
                    <a:pt x="50" y="2"/>
                  </a:lnTo>
                  <a:lnTo>
                    <a:pt x="50" y="2"/>
                  </a:lnTo>
                  <a:lnTo>
                    <a:pt x="49" y="0"/>
                  </a:lnTo>
                  <a:lnTo>
                    <a:pt x="47" y="0"/>
                  </a:lnTo>
                  <a:lnTo>
                    <a:pt x="23" y="0"/>
                  </a:lnTo>
                  <a:lnTo>
                    <a:pt x="23" y="0"/>
                  </a:lnTo>
                  <a:lnTo>
                    <a:pt x="18" y="0"/>
                  </a:lnTo>
                  <a:lnTo>
                    <a:pt x="14" y="2"/>
                  </a:lnTo>
                  <a:lnTo>
                    <a:pt x="6" y="6"/>
                  </a:lnTo>
                  <a:lnTo>
                    <a:pt x="1" y="14"/>
                  </a:lnTo>
                  <a:lnTo>
                    <a:pt x="0" y="19"/>
                  </a:lnTo>
                  <a:lnTo>
                    <a:pt x="0" y="23"/>
                  </a:lnTo>
                  <a:lnTo>
                    <a:pt x="0" y="69"/>
                  </a:lnTo>
                  <a:lnTo>
                    <a:pt x="0" y="69"/>
                  </a:lnTo>
                  <a:lnTo>
                    <a:pt x="1" y="72"/>
                  </a:lnTo>
                  <a:lnTo>
                    <a:pt x="4" y="74"/>
                  </a:lnTo>
                  <a:lnTo>
                    <a:pt x="4" y="74"/>
                  </a:lnTo>
                  <a:close/>
                  <a:moveTo>
                    <a:pt x="7" y="23"/>
                  </a:moveTo>
                  <a:lnTo>
                    <a:pt x="7" y="23"/>
                  </a:lnTo>
                  <a:lnTo>
                    <a:pt x="9" y="17"/>
                  </a:lnTo>
                  <a:lnTo>
                    <a:pt x="12" y="13"/>
                  </a:lnTo>
                  <a:lnTo>
                    <a:pt x="17" y="9"/>
                  </a:lnTo>
                  <a:lnTo>
                    <a:pt x="23" y="8"/>
                  </a:lnTo>
                  <a:lnTo>
                    <a:pt x="44" y="8"/>
                  </a:lnTo>
                  <a:lnTo>
                    <a:pt x="56" y="29"/>
                  </a:lnTo>
                  <a:lnTo>
                    <a:pt x="56" y="29"/>
                  </a:lnTo>
                  <a:lnTo>
                    <a:pt x="58" y="31"/>
                  </a:lnTo>
                  <a:lnTo>
                    <a:pt x="58" y="31"/>
                  </a:lnTo>
                  <a:lnTo>
                    <a:pt x="58" y="31"/>
                  </a:lnTo>
                  <a:lnTo>
                    <a:pt x="58" y="31"/>
                  </a:lnTo>
                  <a:lnTo>
                    <a:pt x="59" y="31"/>
                  </a:lnTo>
                  <a:lnTo>
                    <a:pt x="59" y="31"/>
                  </a:lnTo>
                  <a:lnTo>
                    <a:pt x="59" y="31"/>
                  </a:lnTo>
                  <a:lnTo>
                    <a:pt x="59" y="31"/>
                  </a:lnTo>
                  <a:lnTo>
                    <a:pt x="63" y="31"/>
                  </a:lnTo>
                  <a:lnTo>
                    <a:pt x="63" y="31"/>
                  </a:lnTo>
                  <a:lnTo>
                    <a:pt x="63" y="31"/>
                  </a:lnTo>
                  <a:lnTo>
                    <a:pt x="63" y="31"/>
                  </a:lnTo>
                  <a:lnTo>
                    <a:pt x="64" y="29"/>
                  </a:lnTo>
                  <a:lnTo>
                    <a:pt x="76" y="8"/>
                  </a:lnTo>
                  <a:lnTo>
                    <a:pt x="96" y="8"/>
                  </a:lnTo>
                  <a:lnTo>
                    <a:pt x="96" y="8"/>
                  </a:lnTo>
                  <a:lnTo>
                    <a:pt x="102" y="9"/>
                  </a:lnTo>
                  <a:lnTo>
                    <a:pt x="107" y="13"/>
                  </a:lnTo>
                  <a:lnTo>
                    <a:pt x="112" y="17"/>
                  </a:lnTo>
                  <a:lnTo>
                    <a:pt x="112" y="23"/>
                  </a:lnTo>
                  <a:lnTo>
                    <a:pt x="112" y="65"/>
                  </a:lnTo>
                  <a:lnTo>
                    <a:pt x="7" y="65"/>
                  </a:lnTo>
                  <a:lnTo>
                    <a:pt x="7"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345"/>
            <p:cNvSpPr>
              <a:spLocks noEditPoints="1"/>
            </p:cNvSpPr>
            <p:nvPr/>
          </p:nvSpPr>
          <p:spPr bwMode="auto">
            <a:xfrm>
              <a:off x="5868988" y="6026150"/>
              <a:ext cx="420688" cy="117475"/>
            </a:xfrm>
            <a:custGeom>
              <a:avLst/>
              <a:gdLst>
                <a:gd name="T0" fmla="*/ 219 w 265"/>
                <a:gd name="T1" fmla="*/ 0 h 74"/>
                <a:gd name="T2" fmla="*/ 216 w 265"/>
                <a:gd name="T3" fmla="*/ 0 h 74"/>
                <a:gd name="T4" fmla="*/ 205 w 265"/>
                <a:gd name="T5" fmla="*/ 18 h 74"/>
                <a:gd name="T6" fmla="*/ 196 w 265"/>
                <a:gd name="T7" fmla="*/ 2 h 74"/>
                <a:gd name="T8" fmla="*/ 191 w 265"/>
                <a:gd name="T9" fmla="*/ 0 h 74"/>
                <a:gd name="T10" fmla="*/ 168 w 265"/>
                <a:gd name="T11" fmla="*/ 0 h 74"/>
                <a:gd name="T12" fmla="*/ 159 w 265"/>
                <a:gd name="T13" fmla="*/ 2 h 74"/>
                <a:gd name="T14" fmla="*/ 147 w 265"/>
                <a:gd name="T15" fmla="*/ 14 h 74"/>
                <a:gd name="T16" fmla="*/ 144 w 265"/>
                <a:gd name="T17" fmla="*/ 23 h 74"/>
                <a:gd name="T18" fmla="*/ 4 w 265"/>
                <a:gd name="T19" fmla="*/ 38 h 74"/>
                <a:gd name="T20" fmla="*/ 1 w 265"/>
                <a:gd name="T21" fmla="*/ 38 h 74"/>
                <a:gd name="T22" fmla="*/ 0 w 265"/>
                <a:gd name="T23" fmla="*/ 41 h 74"/>
                <a:gd name="T24" fmla="*/ 4 w 265"/>
                <a:gd name="T25" fmla="*/ 46 h 74"/>
                <a:gd name="T26" fmla="*/ 144 w 265"/>
                <a:gd name="T27" fmla="*/ 69 h 74"/>
                <a:gd name="T28" fmla="*/ 145 w 265"/>
                <a:gd name="T29" fmla="*/ 72 h 74"/>
                <a:gd name="T30" fmla="*/ 262 w 265"/>
                <a:gd name="T31" fmla="*/ 74 h 74"/>
                <a:gd name="T32" fmla="*/ 265 w 265"/>
                <a:gd name="T33" fmla="*/ 72 h 74"/>
                <a:gd name="T34" fmla="*/ 265 w 265"/>
                <a:gd name="T35" fmla="*/ 23 h 74"/>
                <a:gd name="T36" fmla="*/ 265 w 265"/>
                <a:gd name="T37" fmla="*/ 18 h 74"/>
                <a:gd name="T38" fmla="*/ 259 w 265"/>
                <a:gd name="T39" fmla="*/ 8 h 74"/>
                <a:gd name="T40" fmla="*/ 246 w 265"/>
                <a:gd name="T41" fmla="*/ 0 h 74"/>
                <a:gd name="T42" fmla="*/ 242 w 265"/>
                <a:gd name="T43" fmla="*/ 0 h 74"/>
                <a:gd name="T44" fmla="*/ 153 w 265"/>
                <a:gd name="T45" fmla="*/ 64 h 74"/>
                <a:gd name="T46" fmla="*/ 153 w 265"/>
                <a:gd name="T47" fmla="*/ 23 h 74"/>
                <a:gd name="T48" fmla="*/ 158 w 265"/>
                <a:gd name="T49" fmla="*/ 12 h 74"/>
                <a:gd name="T50" fmla="*/ 168 w 265"/>
                <a:gd name="T51" fmla="*/ 8 h 74"/>
                <a:gd name="T52" fmla="*/ 202 w 265"/>
                <a:gd name="T53" fmla="*/ 29 h 74"/>
                <a:gd name="T54" fmla="*/ 204 w 265"/>
                <a:gd name="T55" fmla="*/ 31 h 74"/>
                <a:gd name="T56" fmla="*/ 207 w 265"/>
                <a:gd name="T57" fmla="*/ 31 h 74"/>
                <a:gd name="T58" fmla="*/ 220 w 265"/>
                <a:gd name="T59" fmla="*/ 8 h 74"/>
                <a:gd name="T60" fmla="*/ 242 w 265"/>
                <a:gd name="T61" fmla="*/ 8 h 74"/>
                <a:gd name="T62" fmla="*/ 253 w 265"/>
                <a:gd name="T63" fmla="*/ 12 h 74"/>
                <a:gd name="T64" fmla="*/ 257 w 265"/>
                <a:gd name="T65"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74">
                  <a:moveTo>
                    <a:pt x="242" y="0"/>
                  </a:moveTo>
                  <a:lnTo>
                    <a:pt x="219" y="0"/>
                  </a:lnTo>
                  <a:lnTo>
                    <a:pt x="219" y="0"/>
                  </a:lnTo>
                  <a:lnTo>
                    <a:pt x="216" y="0"/>
                  </a:lnTo>
                  <a:lnTo>
                    <a:pt x="214" y="2"/>
                  </a:lnTo>
                  <a:lnTo>
                    <a:pt x="205" y="18"/>
                  </a:lnTo>
                  <a:lnTo>
                    <a:pt x="196" y="2"/>
                  </a:lnTo>
                  <a:lnTo>
                    <a:pt x="196" y="2"/>
                  </a:lnTo>
                  <a:lnTo>
                    <a:pt x="194" y="0"/>
                  </a:lnTo>
                  <a:lnTo>
                    <a:pt x="191" y="0"/>
                  </a:lnTo>
                  <a:lnTo>
                    <a:pt x="168" y="0"/>
                  </a:lnTo>
                  <a:lnTo>
                    <a:pt x="168" y="0"/>
                  </a:lnTo>
                  <a:lnTo>
                    <a:pt x="162" y="0"/>
                  </a:lnTo>
                  <a:lnTo>
                    <a:pt x="159" y="2"/>
                  </a:lnTo>
                  <a:lnTo>
                    <a:pt x="151" y="8"/>
                  </a:lnTo>
                  <a:lnTo>
                    <a:pt x="147" y="14"/>
                  </a:lnTo>
                  <a:lnTo>
                    <a:pt x="145" y="18"/>
                  </a:lnTo>
                  <a:lnTo>
                    <a:pt x="144" y="23"/>
                  </a:lnTo>
                  <a:lnTo>
                    <a:pt x="144" y="38"/>
                  </a:lnTo>
                  <a:lnTo>
                    <a:pt x="4" y="38"/>
                  </a:lnTo>
                  <a:lnTo>
                    <a:pt x="4" y="38"/>
                  </a:lnTo>
                  <a:lnTo>
                    <a:pt x="1" y="38"/>
                  </a:lnTo>
                  <a:lnTo>
                    <a:pt x="0" y="41"/>
                  </a:lnTo>
                  <a:lnTo>
                    <a:pt x="0" y="41"/>
                  </a:lnTo>
                  <a:lnTo>
                    <a:pt x="1" y="45"/>
                  </a:lnTo>
                  <a:lnTo>
                    <a:pt x="4" y="46"/>
                  </a:lnTo>
                  <a:lnTo>
                    <a:pt x="144" y="46"/>
                  </a:lnTo>
                  <a:lnTo>
                    <a:pt x="144" y="69"/>
                  </a:lnTo>
                  <a:lnTo>
                    <a:pt x="144" y="69"/>
                  </a:lnTo>
                  <a:lnTo>
                    <a:pt x="145" y="72"/>
                  </a:lnTo>
                  <a:lnTo>
                    <a:pt x="148" y="74"/>
                  </a:lnTo>
                  <a:lnTo>
                    <a:pt x="262" y="74"/>
                  </a:lnTo>
                  <a:lnTo>
                    <a:pt x="262" y="74"/>
                  </a:lnTo>
                  <a:lnTo>
                    <a:pt x="265" y="72"/>
                  </a:lnTo>
                  <a:lnTo>
                    <a:pt x="265" y="69"/>
                  </a:lnTo>
                  <a:lnTo>
                    <a:pt x="265" y="23"/>
                  </a:lnTo>
                  <a:lnTo>
                    <a:pt x="265" y="23"/>
                  </a:lnTo>
                  <a:lnTo>
                    <a:pt x="265" y="18"/>
                  </a:lnTo>
                  <a:lnTo>
                    <a:pt x="263" y="14"/>
                  </a:lnTo>
                  <a:lnTo>
                    <a:pt x="259" y="8"/>
                  </a:lnTo>
                  <a:lnTo>
                    <a:pt x="251" y="2"/>
                  </a:lnTo>
                  <a:lnTo>
                    <a:pt x="246" y="0"/>
                  </a:lnTo>
                  <a:lnTo>
                    <a:pt x="242" y="0"/>
                  </a:lnTo>
                  <a:lnTo>
                    <a:pt x="242" y="0"/>
                  </a:lnTo>
                  <a:close/>
                  <a:moveTo>
                    <a:pt x="257" y="64"/>
                  </a:moveTo>
                  <a:lnTo>
                    <a:pt x="153" y="64"/>
                  </a:lnTo>
                  <a:lnTo>
                    <a:pt x="153" y="23"/>
                  </a:lnTo>
                  <a:lnTo>
                    <a:pt x="153" y="23"/>
                  </a:lnTo>
                  <a:lnTo>
                    <a:pt x="154" y="17"/>
                  </a:lnTo>
                  <a:lnTo>
                    <a:pt x="158" y="12"/>
                  </a:lnTo>
                  <a:lnTo>
                    <a:pt x="162" y="9"/>
                  </a:lnTo>
                  <a:lnTo>
                    <a:pt x="168" y="8"/>
                  </a:lnTo>
                  <a:lnTo>
                    <a:pt x="190" y="8"/>
                  </a:lnTo>
                  <a:lnTo>
                    <a:pt x="202" y="29"/>
                  </a:lnTo>
                  <a:lnTo>
                    <a:pt x="202" y="29"/>
                  </a:lnTo>
                  <a:lnTo>
                    <a:pt x="204" y="31"/>
                  </a:lnTo>
                  <a:lnTo>
                    <a:pt x="204" y="31"/>
                  </a:lnTo>
                  <a:lnTo>
                    <a:pt x="207" y="31"/>
                  </a:lnTo>
                  <a:lnTo>
                    <a:pt x="208" y="29"/>
                  </a:lnTo>
                  <a:lnTo>
                    <a:pt x="220" y="8"/>
                  </a:lnTo>
                  <a:lnTo>
                    <a:pt x="242" y="8"/>
                  </a:lnTo>
                  <a:lnTo>
                    <a:pt x="242" y="8"/>
                  </a:lnTo>
                  <a:lnTo>
                    <a:pt x="248" y="9"/>
                  </a:lnTo>
                  <a:lnTo>
                    <a:pt x="253" y="12"/>
                  </a:lnTo>
                  <a:lnTo>
                    <a:pt x="256" y="17"/>
                  </a:lnTo>
                  <a:lnTo>
                    <a:pt x="257" y="23"/>
                  </a:lnTo>
                  <a:lnTo>
                    <a:pt x="257"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346"/>
            <p:cNvSpPr>
              <a:spLocks noEditPoints="1"/>
            </p:cNvSpPr>
            <p:nvPr/>
          </p:nvSpPr>
          <p:spPr bwMode="auto">
            <a:xfrm>
              <a:off x="6140451" y="5903913"/>
              <a:ext cx="107950" cy="104775"/>
            </a:xfrm>
            <a:custGeom>
              <a:avLst/>
              <a:gdLst>
                <a:gd name="T0" fmla="*/ 34 w 68"/>
                <a:gd name="T1" fmla="*/ 66 h 66"/>
                <a:gd name="T2" fmla="*/ 46 w 68"/>
                <a:gd name="T3" fmla="*/ 63 h 66"/>
                <a:gd name="T4" fmla="*/ 57 w 68"/>
                <a:gd name="T5" fmla="*/ 57 h 66"/>
                <a:gd name="T6" fmla="*/ 65 w 68"/>
                <a:gd name="T7" fmla="*/ 46 h 66"/>
                <a:gd name="T8" fmla="*/ 68 w 68"/>
                <a:gd name="T9" fmla="*/ 33 h 66"/>
                <a:gd name="T10" fmla="*/ 66 w 68"/>
                <a:gd name="T11" fmla="*/ 27 h 66"/>
                <a:gd name="T12" fmla="*/ 62 w 68"/>
                <a:gd name="T13" fmla="*/ 14 h 66"/>
                <a:gd name="T14" fmla="*/ 52 w 68"/>
                <a:gd name="T15" fmla="*/ 5 h 66"/>
                <a:gd name="T16" fmla="*/ 40 w 68"/>
                <a:gd name="T17" fmla="*/ 0 h 66"/>
                <a:gd name="T18" fmla="*/ 34 w 68"/>
                <a:gd name="T19" fmla="*/ 0 h 66"/>
                <a:gd name="T20" fmla="*/ 22 w 68"/>
                <a:gd name="T21" fmla="*/ 2 h 66"/>
                <a:gd name="T22" fmla="*/ 11 w 68"/>
                <a:gd name="T23" fmla="*/ 10 h 66"/>
                <a:gd name="T24" fmla="*/ 3 w 68"/>
                <a:gd name="T25" fmla="*/ 20 h 66"/>
                <a:gd name="T26" fmla="*/ 0 w 68"/>
                <a:gd name="T27" fmla="*/ 33 h 66"/>
                <a:gd name="T28" fmla="*/ 2 w 68"/>
                <a:gd name="T29" fmla="*/ 40 h 66"/>
                <a:gd name="T30" fmla="*/ 6 w 68"/>
                <a:gd name="T31" fmla="*/ 51 h 66"/>
                <a:gd name="T32" fmla="*/ 16 w 68"/>
                <a:gd name="T33" fmla="*/ 60 h 66"/>
                <a:gd name="T34" fmla="*/ 28 w 68"/>
                <a:gd name="T35" fmla="*/ 65 h 66"/>
                <a:gd name="T36" fmla="*/ 34 w 68"/>
                <a:gd name="T37" fmla="*/ 66 h 66"/>
                <a:gd name="T38" fmla="*/ 34 w 68"/>
                <a:gd name="T39" fmla="*/ 8 h 66"/>
                <a:gd name="T40" fmla="*/ 43 w 68"/>
                <a:gd name="T41" fmla="*/ 10 h 66"/>
                <a:gd name="T42" fmla="*/ 51 w 68"/>
                <a:gd name="T43" fmla="*/ 16 h 66"/>
                <a:gd name="T44" fmla="*/ 57 w 68"/>
                <a:gd name="T45" fmla="*/ 23 h 66"/>
                <a:gd name="T46" fmla="*/ 59 w 68"/>
                <a:gd name="T47" fmla="*/ 33 h 66"/>
                <a:gd name="T48" fmla="*/ 59 w 68"/>
                <a:gd name="T49" fmla="*/ 37 h 66"/>
                <a:gd name="T50" fmla="*/ 54 w 68"/>
                <a:gd name="T51" fmla="*/ 46 h 66"/>
                <a:gd name="T52" fmla="*/ 48 w 68"/>
                <a:gd name="T53" fmla="*/ 54 h 66"/>
                <a:gd name="T54" fmla="*/ 39 w 68"/>
                <a:gd name="T55" fmla="*/ 57 h 66"/>
                <a:gd name="T56" fmla="*/ 34 w 68"/>
                <a:gd name="T57" fmla="*/ 57 h 66"/>
                <a:gd name="T58" fmla="*/ 25 w 68"/>
                <a:gd name="T59" fmla="*/ 56 h 66"/>
                <a:gd name="T60" fmla="*/ 17 w 68"/>
                <a:gd name="T61" fmla="*/ 51 h 66"/>
                <a:gd name="T62" fmla="*/ 11 w 68"/>
                <a:gd name="T63" fmla="*/ 43 h 66"/>
                <a:gd name="T64" fmla="*/ 10 w 68"/>
                <a:gd name="T65" fmla="*/ 33 h 66"/>
                <a:gd name="T66" fmla="*/ 10 w 68"/>
                <a:gd name="T67" fmla="*/ 28 h 66"/>
                <a:gd name="T68" fmla="*/ 14 w 68"/>
                <a:gd name="T69" fmla="*/ 19 h 66"/>
                <a:gd name="T70" fmla="*/ 20 w 68"/>
                <a:gd name="T71" fmla="*/ 13 h 66"/>
                <a:gd name="T72" fmla="*/ 29 w 68"/>
                <a:gd name="T73" fmla="*/ 8 h 66"/>
                <a:gd name="T74" fmla="*/ 34 w 68"/>
                <a:gd name="T7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6">
                  <a:moveTo>
                    <a:pt x="34" y="66"/>
                  </a:moveTo>
                  <a:lnTo>
                    <a:pt x="34" y="66"/>
                  </a:lnTo>
                  <a:lnTo>
                    <a:pt x="40" y="65"/>
                  </a:lnTo>
                  <a:lnTo>
                    <a:pt x="46" y="63"/>
                  </a:lnTo>
                  <a:lnTo>
                    <a:pt x="52" y="60"/>
                  </a:lnTo>
                  <a:lnTo>
                    <a:pt x="57" y="57"/>
                  </a:lnTo>
                  <a:lnTo>
                    <a:pt x="62" y="51"/>
                  </a:lnTo>
                  <a:lnTo>
                    <a:pt x="65" y="46"/>
                  </a:lnTo>
                  <a:lnTo>
                    <a:pt x="66" y="40"/>
                  </a:lnTo>
                  <a:lnTo>
                    <a:pt x="68" y="33"/>
                  </a:lnTo>
                  <a:lnTo>
                    <a:pt x="68" y="33"/>
                  </a:lnTo>
                  <a:lnTo>
                    <a:pt x="66" y="27"/>
                  </a:lnTo>
                  <a:lnTo>
                    <a:pt x="65" y="20"/>
                  </a:lnTo>
                  <a:lnTo>
                    <a:pt x="62" y="14"/>
                  </a:lnTo>
                  <a:lnTo>
                    <a:pt x="57" y="10"/>
                  </a:lnTo>
                  <a:lnTo>
                    <a:pt x="52" y="5"/>
                  </a:lnTo>
                  <a:lnTo>
                    <a:pt x="46" y="2"/>
                  </a:lnTo>
                  <a:lnTo>
                    <a:pt x="40" y="0"/>
                  </a:lnTo>
                  <a:lnTo>
                    <a:pt x="34" y="0"/>
                  </a:lnTo>
                  <a:lnTo>
                    <a:pt x="34" y="0"/>
                  </a:lnTo>
                  <a:lnTo>
                    <a:pt x="28" y="0"/>
                  </a:lnTo>
                  <a:lnTo>
                    <a:pt x="22" y="2"/>
                  </a:lnTo>
                  <a:lnTo>
                    <a:pt x="16" y="5"/>
                  </a:lnTo>
                  <a:lnTo>
                    <a:pt x="11" y="10"/>
                  </a:lnTo>
                  <a:lnTo>
                    <a:pt x="6" y="14"/>
                  </a:lnTo>
                  <a:lnTo>
                    <a:pt x="3" y="20"/>
                  </a:lnTo>
                  <a:lnTo>
                    <a:pt x="2" y="27"/>
                  </a:lnTo>
                  <a:lnTo>
                    <a:pt x="0" y="33"/>
                  </a:lnTo>
                  <a:lnTo>
                    <a:pt x="0" y="33"/>
                  </a:lnTo>
                  <a:lnTo>
                    <a:pt x="2" y="40"/>
                  </a:lnTo>
                  <a:lnTo>
                    <a:pt x="3" y="46"/>
                  </a:lnTo>
                  <a:lnTo>
                    <a:pt x="6" y="51"/>
                  </a:lnTo>
                  <a:lnTo>
                    <a:pt x="11" y="57"/>
                  </a:lnTo>
                  <a:lnTo>
                    <a:pt x="16" y="60"/>
                  </a:lnTo>
                  <a:lnTo>
                    <a:pt x="22" y="63"/>
                  </a:lnTo>
                  <a:lnTo>
                    <a:pt x="28" y="65"/>
                  </a:lnTo>
                  <a:lnTo>
                    <a:pt x="34" y="66"/>
                  </a:lnTo>
                  <a:lnTo>
                    <a:pt x="34" y="66"/>
                  </a:lnTo>
                  <a:close/>
                  <a:moveTo>
                    <a:pt x="34" y="8"/>
                  </a:moveTo>
                  <a:lnTo>
                    <a:pt x="34" y="8"/>
                  </a:lnTo>
                  <a:lnTo>
                    <a:pt x="39" y="8"/>
                  </a:lnTo>
                  <a:lnTo>
                    <a:pt x="43" y="10"/>
                  </a:lnTo>
                  <a:lnTo>
                    <a:pt x="48" y="13"/>
                  </a:lnTo>
                  <a:lnTo>
                    <a:pt x="51" y="16"/>
                  </a:lnTo>
                  <a:lnTo>
                    <a:pt x="54" y="19"/>
                  </a:lnTo>
                  <a:lnTo>
                    <a:pt x="57" y="23"/>
                  </a:lnTo>
                  <a:lnTo>
                    <a:pt x="59" y="28"/>
                  </a:lnTo>
                  <a:lnTo>
                    <a:pt x="59" y="33"/>
                  </a:lnTo>
                  <a:lnTo>
                    <a:pt x="59" y="33"/>
                  </a:lnTo>
                  <a:lnTo>
                    <a:pt x="59" y="37"/>
                  </a:lnTo>
                  <a:lnTo>
                    <a:pt x="57" y="43"/>
                  </a:lnTo>
                  <a:lnTo>
                    <a:pt x="54" y="46"/>
                  </a:lnTo>
                  <a:lnTo>
                    <a:pt x="51" y="51"/>
                  </a:lnTo>
                  <a:lnTo>
                    <a:pt x="48" y="54"/>
                  </a:lnTo>
                  <a:lnTo>
                    <a:pt x="43" y="56"/>
                  </a:lnTo>
                  <a:lnTo>
                    <a:pt x="39" y="57"/>
                  </a:lnTo>
                  <a:lnTo>
                    <a:pt x="34" y="57"/>
                  </a:lnTo>
                  <a:lnTo>
                    <a:pt x="34" y="57"/>
                  </a:lnTo>
                  <a:lnTo>
                    <a:pt x="29" y="57"/>
                  </a:lnTo>
                  <a:lnTo>
                    <a:pt x="25" y="56"/>
                  </a:lnTo>
                  <a:lnTo>
                    <a:pt x="20" y="54"/>
                  </a:lnTo>
                  <a:lnTo>
                    <a:pt x="17" y="51"/>
                  </a:lnTo>
                  <a:lnTo>
                    <a:pt x="14" y="46"/>
                  </a:lnTo>
                  <a:lnTo>
                    <a:pt x="11" y="43"/>
                  </a:lnTo>
                  <a:lnTo>
                    <a:pt x="10" y="37"/>
                  </a:lnTo>
                  <a:lnTo>
                    <a:pt x="10" y="33"/>
                  </a:lnTo>
                  <a:lnTo>
                    <a:pt x="10" y="33"/>
                  </a:lnTo>
                  <a:lnTo>
                    <a:pt x="10" y="28"/>
                  </a:lnTo>
                  <a:lnTo>
                    <a:pt x="11" y="23"/>
                  </a:lnTo>
                  <a:lnTo>
                    <a:pt x="14" y="19"/>
                  </a:lnTo>
                  <a:lnTo>
                    <a:pt x="17" y="16"/>
                  </a:lnTo>
                  <a:lnTo>
                    <a:pt x="20" y="13"/>
                  </a:lnTo>
                  <a:lnTo>
                    <a:pt x="25" y="10"/>
                  </a:lnTo>
                  <a:lnTo>
                    <a:pt x="29" y="8"/>
                  </a:lnTo>
                  <a:lnTo>
                    <a:pt x="34" y="8"/>
                  </a:lnTo>
                  <a:lnTo>
                    <a:pt x="3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6" name="Group 25"/>
          <p:cNvGrpSpPr/>
          <p:nvPr userDrawn="1"/>
        </p:nvGrpSpPr>
        <p:grpSpPr>
          <a:xfrm>
            <a:off x="8106189" y="5431191"/>
            <a:ext cx="430080" cy="396889"/>
            <a:chOff x="6664326" y="5746750"/>
            <a:chExt cx="365125" cy="449263"/>
          </a:xfrm>
        </p:grpSpPr>
        <p:sp>
          <p:nvSpPr>
            <p:cNvPr id="27" name="Freeform 347"/>
            <p:cNvSpPr>
              <a:spLocks noEditPoints="1"/>
            </p:cNvSpPr>
            <p:nvPr/>
          </p:nvSpPr>
          <p:spPr bwMode="auto">
            <a:xfrm>
              <a:off x="6727826" y="5846763"/>
              <a:ext cx="301625" cy="349250"/>
            </a:xfrm>
            <a:custGeom>
              <a:avLst/>
              <a:gdLst>
                <a:gd name="T0" fmla="*/ 184 w 190"/>
                <a:gd name="T1" fmla="*/ 41 h 220"/>
                <a:gd name="T2" fmla="*/ 144 w 190"/>
                <a:gd name="T3" fmla="*/ 38 h 220"/>
                <a:gd name="T4" fmla="*/ 135 w 190"/>
                <a:gd name="T5" fmla="*/ 1 h 220"/>
                <a:gd name="T6" fmla="*/ 96 w 190"/>
                <a:gd name="T7" fmla="*/ 0 h 220"/>
                <a:gd name="T8" fmla="*/ 40 w 190"/>
                <a:gd name="T9" fmla="*/ 33 h 220"/>
                <a:gd name="T10" fmla="*/ 36 w 190"/>
                <a:gd name="T11" fmla="*/ 87 h 220"/>
                <a:gd name="T12" fmla="*/ 47 w 190"/>
                <a:gd name="T13" fmla="*/ 99 h 220"/>
                <a:gd name="T14" fmla="*/ 63 w 190"/>
                <a:gd name="T15" fmla="*/ 95 h 220"/>
                <a:gd name="T16" fmla="*/ 66 w 190"/>
                <a:gd name="T17" fmla="*/ 55 h 220"/>
                <a:gd name="T18" fmla="*/ 82 w 190"/>
                <a:gd name="T19" fmla="*/ 98 h 220"/>
                <a:gd name="T20" fmla="*/ 59 w 190"/>
                <a:gd name="T21" fmla="*/ 135 h 220"/>
                <a:gd name="T22" fmla="*/ 55 w 190"/>
                <a:gd name="T23" fmla="*/ 138 h 220"/>
                <a:gd name="T24" fmla="*/ 12 w 190"/>
                <a:gd name="T25" fmla="*/ 130 h 220"/>
                <a:gd name="T26" fmla="*/ 3 w 190"/>
                <a:gd name="T27" fmla="*/ 138 h 220"/>
                <a:gd name="T28" fmla="*/ 0 w 190"/>
                <a:gd name="T29" fmla="*/ 150 h 220"/>
                <a:gd name="T30" fmla="*/ 6 w 190"/>
                <a:gd name="T31" fmla="*/ 161 h 220"/>
                <a:gd name="T32" fmla="*/ 66 w 190"/>
                <a:gd name="T33" fmla="*/ 176 h 220"/>
                <a:gd name="T34" fmla="*/ 105 w 190"/>
                <a:gd name="T35" fmla="*/ 128 h 220"/>
                <a:gd name="T36" fmla="*/ 141 w 190"/>
                <a:gd name="T37" fmla="*/ 154 h 220"/>
                <a:gd name="T38" fmla="*/ 135 w 190"/>
                <a:gd name="T39" fmla="*/ 202 h 220"/>
                <a:gd name="T40" fmla="*/ 138 w 190"/>
                <a:gd name="T41" fmla="*/ 213 h 220"/>
                <a:gd name="T42" fmla="*/ 147 w 190"/>
                <a:gd name="T43" fmla="*/ 220 h 220"/>
                <a:gd name="T44" fmla="*/ 161 w 190"/>
                <a:gd name="T45" fmla="*/ 219 h 220"/>
                <a:gd name="T46" fmla="*/ 168 w 190"/>
                <a:gd name="T47" fmla="*/ 210 h 220"/>
                <a:gd name="T48" fmla="*/ 177 w 190"/>
                <a:gd name="T49" fmla="*/ 138 h 220"/>
                <a:gd name="T50" fmla="*/ 144 w 190"/>
                <a:gd name="T51" fmla="*/ 105 h 220"/>
                <a:gd name="T52" fmla="*/ 184 w 190"/>
                <a:gd name="T53" fmla="*/ 66 h 220"/>
                <a:gd name="T54" fmla="*/ 190 w 190"/>
                <a:gd name="T55" fmla="*/ 52 h 220"/>
                <a:gd name="T56" fmla="*/ 98 w 190"/>
                <a:gd name="T57" fmla="*/ 125 h 220"/>
                <a:gd name="T58" fmla="*/ 64 w 190"/>
                <a:gd name="T59" fmla="*/ 167 h 220"/>
                <a:gd name="T60" fmla="*/ 12 w 190"/>
                <a:gd name="T61" fmla="*/ 154 h 220"/>
                <a:gd name="T62" fmla="*/ 9 w 190"/>
                <a:gd name="T63" fmla="*/ 145 h 220"/>
                <a:gd name="T64" fmla="*/ 17 w 190"/>
                <a:gd name="T65" fmla="*/ 138 h 220"/>
                <a:gd name="T66" fmla="*/ 64 w 190"/>
                <a:gd name="T67" fmla="*/ 142 h 220"/>
                <a:gd name="T68" fmla="*/ 167 w 190"/>
                <a:gd name="T69" fmla="*/ 138 h 220"/>
                <a:gd name="T70" fmla="*/ 159 w 190"/>
                <a:gd name="T71" fmla="*/ 208 h 220"/>
                <a:gd name="T72" fmla="*/ 150 w 190"/>
                <a:gd name="T73" fmla="*/ 211 h 220"/>
                <a:gd name="T74" fmla="*/ 142 w 190"/>
                <a:gd name="T75" fmla="*/ 203 h 220"/>
                <a:gd name="T76" fmla="*/ 148 w 190"/>
                <a:gd name="T77" fmla="*/ 153 h 220"/>
                <a:gd name="T78" fmla="*/ 90 w 190"/>
                <a:gd name="T79" fmla="*/ 98 h 220"/>
                <a:gd name="T80" fmla="*/ 89 w 190"/>
                <a:gd name="T81" fmla="*/ 35 h 220"/>
                <a:gd name="T82" fmla="*/ 86 w 190"/>
                <a:gd name="T83" fmla="*/ 33 h 220"/>
                <a:gd name="T84" fmla="*/ 59 w 190"/>
                <a:gd name="T85" fmla="*/ 49 h 220"/>
                <a:gd name="T86" fmla="*/ 59 w 190"/>
                <a:gd name="T87" fmla="*/ 49 h 220"/>
                <a:gd name="T88" fmla="*/ 55 w 190"/>
                <a:gd name="T89" fmla="*/ 90 h 220"/>
                <a:gd name="T90" fmla="*/ 46 w 190"/>
                <a:gd name="T91" fmla="*/ 89 h 220"/>
                <a:gd name="T92" fmla="*/ 44 w 190"/>
                <a:gd name="T93" fmla="*/ 44 h 220"/>
                <a:gd name="T94" fmla="*/ 92 w 190"/>
                <a:gd name="T95" fmla="*/ 10 h 220"/>
                <a:gd name="T96" fmla="*/ 130 w 190"/>
                <a:gd name="T97" fmla="*/ 9 h 220"/>
                <a:gd name="T98" fmla="*/ 135 w 190"/>
                <a:gd name="T99" fmla="*/ 104 h 220"/>
                <a:gd name="T100" fmla="*/ 181 w 190"/>
                <a:gd name="T101" fmla="*/ 56 h 220"/>
                <a:gd name="T102" fmla="*/ 174 w 190"/>
                <a:gd name="T103" fmla="*/ 46 h 220"/>
                <a:gd name="T104" fmla="*/ 181 w 190"/>
                <a:gd name="T105"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220">
                  <a:moveTo>
                    <a:pt x="190" y="52"/>
                  </a:moveTo>
                  <a:lnTo>
                    <a:pt x="188" y="49"/>
                  </a:lnTo>
                  <a:lnTo>
                    <a:pt x="187" y="44"/>
                  </a:lnTo>
                  <a:lnTo>
                    <a:pt x="185" y="43"/>
                  </a:lnTo>
                  <a:lnTo>
                    <a:pt x="184" y="41"/>
                  </a:lnTo>
                  <a:lnTo>
                    <a:pt x="182" y="40"/>
                  </a:lnTo>
                  <a:lnTo>
                    <a:pt x="181" y="40"/>
                  </a:lnTo>
                  <a:lnTo>
                    <a:pt x="179" y="38"/>
                  </a:lnTo>
                  <a:lnTo>
                    <a:pt x="176" y="38"/>
                  </a:lnTo>
                  <a:lnTo>
                    <a:pt x="144" y="38"/>
                  </a:lnTo>
                  <a:lnTo>
                    <a:pt x="144" y="15"/>
                  </a:lnTo>
                  <a:lnTo>
                    <a:pt x="144" y="15"/>
                  </a:lnTo>
                  <a:lnTo>
                    <a:pt x="142" y="9"/>
                  </a:lnTo>
                  <a:lnTo>
                    <a:pt x="139" y="4"/>
                  </a:lnTo>
                  <a:lnTo>
                    <a:pt x="135" y="1"/>
                  </a:lnTo>
                  <a:lnTo>
                    <a:pt x="128" y="0"/>
                  </a:lnTo>
                  <a:lnTo>
                    <a:pt x="128" y="0"/>
                  </a:lnTo>
                  <a:lnTo>
                    <a:pt x="128" y="0"/>
                  </a:lnTo>
                  <a:lnTo>
                    <a:pt x="96" y="0"/>
                  </a:lnTo>
                  <a:lnTo>
                    <a:pt x="96" y="0"/>
                  </a:lnTo>
                  <a:lnTo>
                    <a:pt x="92" y="1"/>
                  </a:lnTo>
                  <a:lnTo>
                    <a:pt x="87" y="3"/>
                  </a:lnTo>
                  <a:lnTo>
                    <a:pt x="43" y="30"/>
                  </a:lnTo>
                  <a:lnTo>
                    <a:pt x="43" y="30"/>
                  </a:lnTo>
                  <a:lnTo>
                    <a:pt x="40" y="33"/>
                  </a:lnTo>
                  <a:lnTo>
                    <a:pt x="38" y="36"/>
                  </a:lnTo>
                  <a:lnTo>
                    <a:pt x="36" y="41"/>
                  </a:lnTo>
                  <a:lnTo>
                    <a:pt x="36" y="46"/>
                  </a:lnTo>
                  <a:lnTo>
                    <a:pt x="36" y="86"/>
                  </a:lnTo>
                  <a:lnTo>
                    <a:pt x="36" y="87"/>
                  </a:lnTo>
                  <a:lnTo>
                    <a:pt x="38" y="92"/>
                  </a:lnTo>
                  <a:lnTo>
                    <a:pt x="40" y="93"/>
                  </a:lnTo>
                  <a:lnTo>
                    <a:pt x="41" y="96"/>
                  </a:lnTo>
                  <a:lnTo>
                    <a:pt x="43" y="98"/>
                  </a:lnTo>
                  <a:lnTo>
                    <a:pt x="47" y="99"/>
                  </a:lnTo>
                  <a:lnTo>
                    <a:pt x="49" y="101"/>
                  </a:lnTo>
                  <a:lnTo>
                    <a:pt x="53" y="99"/>
                  </a:lnTo>
                  <a:lnTo>
                    <a:pt x="58" y="99"/>
                  </a:lnTo>
                  <a:lnTo>
                    <a:pt x="59" y="98"/>
                  </a:lnTo>
                  <a:lnTo>
                    <a:pt x="63" y="95"/>
                  </a:lnTo>
                  <a:lnTo>
                    <a:pt x="64" y="93"/>
                  </a:lnTo>
                  <a:lnTo>
                    <a:pt x="64" y="92"/>
                  </a:lnTo>
                  <a:lnTo>
                    <a:pt x="66" y="89"/>
                  </a:lnTo>
                  <a:lnTo>
                    <a:pt x="66" y="87"/>
                  </a:lnTo>
                  <a:lnTo>
                    <a:pt x="66" y="55"/>
                  </a:lnTo>
                  <a:lnTo>
                    <a:pt x="66" y="55"/>
                  </a:lnTo>
                  <a:lnTo>
                    <a:pt x="67" y="52"/>
                  </a:lnTo>
                  <a:lnTo>
                    <a:pt x="82" y="44"/>
                  </a:lnTo>
                  <a:lnTo>
                    <a:pt x="82" y="98"/>
                  </a:lnTo>
                  <a:lnTo>
                    <a:pt x="82" y="98"/>
                  </a:lnTo>
                  <a:lnTo>
                    <a:pt x="81" y="101"/>
                  </a:lnTo>
                  <a:lnTo>
                    <a:pt x="81" y="101"/>
                  </a:lnTo>
                  <a:lnTo>
                    <a:pt x="81" y="101"/>
                  </a:lnTo>
                  <a:lnTo>
                    <a:pt x="81" y="102"/>
                  </a:lnTo>
                  <a:lnTo>
                    <a:pt x="59" y="135"/>
                  </a:lnTo>
                  <a:lnTo>
                    <a:pt x="59" y="136"/>
                  </a:lnTo>
                  <a:lnTo>
                    <a:pt x="59" y="136"/>
                  </a:lnTo>
                  <a:lnTo>
                    <a:pt x="58" y="138"/>
                  </a:lnTo>
                  <a:lnTo>
                    <a:pt x="55" y="138"/>
                  </a:lnTo>
                  <a:lnTo>
                    <a:pt x="55" y="138"/>
                  </a:lnTo>
                  <a:lnTo>
                    <a:pt x="53" y="138"/>
                  </a:lnTo>
                  <a:lnTo>
                    <a:pt x="21" y="130"/>
                  </a:lnTo>
                  <a:lnTo>
                    <a:pt x="18" y="130"/>
                  </a:lnTo>
                  <a:lnTo>
                    <a:pt x="15" y="130"/>
                  </a:lnTo>
                  <a:lnTo>
                    <a:pt x="12" y="130"/>
                  </a:lnTo>
                  <a:lnTo>
                    <a:pt x="10" y="131"/>
                  </a:lnTo>
                  <a:lnTo>
                    <a:pt x="7" y="131"/>
                  </a:lnTo>
                  <a:lnTo>
                    <a:pt x="6" y="133"/>
                  </a:lnTo>
                  <a:lnTo>
                    <a:pt x="4" y="135"/>
                  </a:lnTo>
                  <a:lnTo>
                    <a:pt x="3" y="138"/>
                  </a:lnTo>
                  <a:lnTo>
                    <a:pt x="1" y="139"/>
                  </a:lnTo>
                  <a:lnTo>
                    <a:pt x="1" y="141"/>
                  </a:lnTo>
                  <a:lnTo>
                    <a:pt x="0" y="144"/>
                  </a:lnTo>
                  <a:lnTo>
                    <a:pt x="0" y="145"/>
                  </a:lnTo>
                  <a:lnTo>
                    <a:pt x="0" y="150"/>
                  </a:lnTo>
                  <a:lnTo>
                    <a:pt x="1" y="153"/>
                  </a:lnTo>
                  <a:lnTo>
                    <a:pt x="1" y="154"/>
                  </a:lnTo>
                  <a:lnTo>
                    <a:pt x="3" y="156"/>
                  </a:lnTo>
                  <a:lnTo>
                    <a:pt x="4" y="159"/>
                  </a:lnTo>
                  <a:lnTo>
                    <a:pt x="6" y="161"/>
                  </a:lnTo>
                  <a:lnTo>
                    <a:pt x="7" y="162"/>
                  </a:lnTo>
                  <a:lnTo>
                    <a:pt x="12" y="164"/>
                  </a:lnTo>
                  <a:lnTo>
                    <a:pt x="59" y="174"/>
                  </a:lnTo>
                  <a:lnTo>
                    <a:pt x="59" y="174"/>
                  </a:lnTo>
                  <a:lnTo>
                    <a:pt x="66" y="176"/>
                  </a:lnTo>
                  <a:lnTo>
                    <a:pt x="70" y="174"/>
                  </a:lnTo>
                  <a:lnTo>
                    <a:pt x="76" y="171"/>
                  </a:lnTo>
                  <a:lnTo>
                    <a:pt x="79" y="167"/>
                  </a:lnTo>
                  <a:lnTo>
                    <a:pt x="105" y="130"/>
                  </a:lnTo>
                  <a:lnTo>
                    <a:pt x="105" y="128"/>
                  </a:lnTo>
                  <a:lnTo>
                    <a:pt x="105" y="128"/>
                  </a:lnTo>
                  <a:lnTo>
                    <a:pt x="108" y="128"/>
                  </a:lnTo>
                  <a:lnTo>
                    <a:pt x="108" y="128"/>
                  </a:lnTo>
                  <a:lnTo>
                    <a:pt x="110" y="128"/>
                  </a:lnTo>
                  <a:lnTo>
                    <a:pt x="141" y="154"/>
                  </a:lnTo>
                  <a:lnTo>
                    <a:pt x="141" y="154"/>
                  </a:lnTo>
                  <a:lnTo>
                    <a:pt x="141" y="156"/>
                  </a:lnTo>
                  <a:lnTo>
                    <a:pt x="141" y="158"/>
                  </a:lnTo>
                  <a:lnTo>
                    <a:pt x="135" y="200"/>
                  </a:lnTo>
                  <a:lnTo>
                    <a:pt x="135" y="202"/>
                  </a:lnTo>
                  <a:lnTo>
                    <a:pt x="135" y="205"/>
                  </a:lnTo>
                  <a:lnTo>
                    <a:pt x="135" y="207"/>
                  </a:lnTo>
                  <a:lnTo>
                    <a:pt x="136" y="210"/>
                  </a:lnTo>
                  <a:lnTo>
                    <a:pt x="136" y="211"/>
                  </a:lnTo>
                  <a:lnTo>
                    <a:pt x="138" y="213"/>
                  </a:lnTo>
                  <a:lnTo>
                    <a:pt x="139" y="216"/>
                  </a:lnTo>
                  <a:lnTo>
                    <a:pt x="141" y="217"/>
                  </a:lnTo>
                  <a:lnTo>
                    <a:pt x="144" y="217"/>
                  </a:lnTo>
                  <a:lnTo>
                    <a:pt x="145" y="219"/>
                  </a:lnTo>
                  <a:lnTo>
                    <a:pt x="147" y="220"/>
                  </a:lnTo>
                  <a:lnTo>
                    <a:pt x="150" y="220"/>
                  </a:lnTo>
                  <a:lnTo>
                    <a:pt x="151" y="220"/>
                  </a:lnTo>
                  <a:lnTo>
                    <a:pt x="153" y="220"/>
                  </a:lnTo>
                  <a:lnTo>
                    <a:pt x="156" y="220"/>
                  </a:lnTo>
                  <a:lnTo>
                    <a:pt x="161" y="219"/>
                  </a:lnTo>
                  <a:lnTo>
                    <a:pt x="162" y="217"/>
                  </a:lnTo>
                  <a:lnTo>
                    <a:pt x="164" y="216"/>
                  </a:lnTo>
                  <a:lnTo>
                    <a:pt x="165" y="214"/>
                  </a:lnTo>
                  <a:lnTo>
                    <a:pt x="167" y="211"/>
                  </a:lnTo>
                  <a:lnTo>
                    <a:pt x="168" y="210"/>
                  </a:lnTo>
                  <a:lnTo>
                    <a:pt x="168" y="208"/>
                  </a:lnTo>
                  <a:lnTo>
                    <a:pt x="177" y="148"/>
                  </a:lnTo>
                  <a:lnTo>
                    <a:pt x="177" y="148"/>
                  </a:lnTo>
                  <a:lnTo>
                    <a:pt x="179" y="144"/>
                  </a:lnTo>
                  <a:lnTo>
                    <a:pt x="177" y="138"/>
                  </a:lnTo>
                  <a:lnTo>
                    <a:pt x="174" y="133"/>
                  </a:lnTo>
                  <a:lnTo>
                    <a:pt x="170" y="130"/>
                  </a:lnTo>
                  <a:lnTo>
                    <a:pt x="145" y="107"/>
                  </a:lnTo>
                  <a:lnTo>
                    <a:pt x="144" y="107"/>
                  </a:lnTo>
                  <a:lnTo>
                    <a:pt x="144" y="105"/>
                  </a:lnTo>
                  <a:lnTo>
                    <a:pt x="144" y="67"/>
                  </a:lnTo>
                  <a:lnTo>
                    <a:pt x="174" y="67"/>
                  </a:lnTo>
                  <a:lnTo>
                    <a:pt x="179" y="67"/>
                  </a:lnTo>
                  <a:lnTo>
                    <a:pt x="181" y="66"/>
                  </a:lnTo>
                  <a:lnTo>
                    <a:pt x="184" y="66"/>
                  </a:lnTo>
                  <a:lnTo>
                    <a:pt x="185" y="64"/>
                  </a:lnTo>
                  <a:lnTo>
                    <a:pt x="187" y="63"/>
                  </a:lnTo>
                  <a:lnTo>
                    <a:pt x="188" y="61"/>
                  </a:lnTo>
                  <a:lnTo>
                    <a:pt x="190" y="56"/>
                  </a:lnTo>
                  <a:lnTo>
                    <a:pt x="190" y="52"/>
                  </a:lnTo>
                  <a:lnTo>
                    <a:pt x="190" y="52"/>
                  </a:lnTo>
                  <a:lnTo>
                    <a:pt x="190" y="52"/>
                  </a:lnTo>
                  <a:close/>
                  <a:moveTo>
                    <a:pt x="99" y="124"/>
                  </a:moveTo>
                  <a:lnTo>
                    <a:pt x="99" y="124"/>
                  </a:lnTo>
                  <a:lnTo>
                    <a:pt x="98" y="125"/>
                  </a:lnTo>
                  <a:lnTo>
                    <a:pt x="75" y="161"/>
                  </a:lnTo>
                  <a:lnTo>
                    <a:pt x="73" y="162"/>
                  </a:lnTo>
                  <a:lnTo>
                    <a:pt x="73" y="162"/>
                  </a:lnTo>
                  <a:lnTo>
                    <a:pt x="70" y="165"/>
                  </a:lnTo>
                  <a:lnTo>
                    <a:pt x="64" y="167"/>
                  </a:lnTo>
                  <a:lnTo>
                    <a:pt x="64" y="167"/>
                  </a:lnTo>
                  <a:lnTo>
                    <a:pt x="61" y="167"/>
                  </a:lnTo>
                  <a:lnTo>
                    <a:pt x="15" y="156"/>
                  </a:lnTo>
                  <a:lnTo>
                    <a:pt x="15" y="156"/>
                  </a:lnTo>
                  <a:lnTo>
                    <a:pt x="12" y="154"/>
                  </a:lnTo>
                  <a:lnTo>
                    <a:pt x="12" y="154"/>
                  </a:lnTo>
                  <a:lnTo>
                    <a:pt x="10" y="151"/>
                  </a:lnTo>
                  <a:lnTo>
                    <a:pt x="9" y="150"/>
                  </a:lnTo>
                  <a:lnTo>
                    <a:pt x="9" y="147"/>
                  </a:lnTo>
                  <a:lnTo>
                    <a:pt x="9" y="145"/>
                  </a:lnTo>
                  <a:lnTo>
                    <a:pt x="9" y="144"/>
                  </a:lnTo>
                  <a:lnTo>
                    <a:pt x="10" y="142"/>
                  </a:lnTo>
                  <a:lnTo>
                    <a:pt x="12" y="139"/>
                  </a:lnTo>
                  <a:lnTo>
                    <a:pt x="13" y="138"/>
                  </a:lnTo>
                  <a:lnTo>
                    <a:pt x="17" y="138"/>
                  </a:lnTo>
                  <a:lnTo>
                    <a:pt x="18" y="138"/>
                  </a:lnTo>
                  <a:lnTo>
                    <a:pt x="53" y="145"/>
                  </a:lnTo>
                  <a:lnTo>
                    <a:pt x="53" y="145"/>
                  </a:lnTo>
                  <a:lnTo>
                    <a:pt x="59" y="145"/>
                  </a:lnTo>
                  <a:lnTo>
                    <a:pt x="64" y="142"/>
                  </a:lnTo>
                  <a:lnTo>
                    <a:pt x="87" y="108"/>
                  </a:lnTo>
                  <a:lnTo>
                    <a:pt x="101" y="121"/>
                  </a:lnTo>
                  <a:lnTo>
                    <a:pt x="99" y="124"/>
                  </a:lnTo>
                  <a:close/>
                  <a:moveTo>
                    <a:pt x="167" y="138"/>
                  </a:moveTo>
                  <a:lnTo>
                    <a:pt x="167" y="138"/>
                  </a:lnTo>
                  <a:lnTo>
                    <a:pt x="170" y="142"/>
                  </a:lnTo>
                  <a:lnTo>
                    <a:pt x="170" y="147"/>
                  </a:lnTo>
                  <a:lnTo>
                    <a:pt x="161" y="203"/>
                  </a:lnTo>
                  <a:lnTo>
                    <a:pt x="161" y="205"/>
                  </a:lnTo>
                  <a:lnTo>
                    <a:pt x="159" y="208"/>
                  </a:lnTo>
                  <a:lnTo>
                    <a:pt x="158" y="211"/>
                  </a:lnTo>
                  <a:lnTo>
                    <a:pt x="156" y="211"/>
                  </a:lnTo>
                  <a:lnTo>
                    <a:pt x="153" y="213"/>
                  </a:lnTo>
                  <a:lnTo>
                    <a:pt x="151" y="213"/>
                  </a:lnTo>
                  <a:lnTo>
                    <a:pt x="150" y="211"/>
                  </a:lnTo>
                  <a:lnTo>
                    <a:pt x="147" y="211"/>
                  </a:lnTo>
                  <a:lnTo>
                    <a:pt x="145" y="210"/>
                  </a:lnTo>
                  <a:lnTo>
                    <a:pt x="144" y="208"/>
                  </a:lnTo>
                  <a:lnTo>
                    <a:pt x="144" y="205"/>
                  </a:lnTo>
                  <a:lnTo>
                    <a:pt x="142" y="203"/>
                  </a:lnTo>
                  <a:lnTo>
                    <a:pt x="144" y="202"/>
                  </a:lnTo>
                  <a:lnTo>
                    <a:pt x="150" y="159"/>
                  </a:lnTo>
                  <a:lnTo>
                    <a:pt x="150" y="158"/>
                  </a:lnTo>
                  <a:lnTo>
                    <a:pt x="150" y="158"/>
                  </a:lnTo>
                  <a:lnTo>
                    <a:pt x="148" y="153"/>
                  </a:lnTo>
                  <a:lnTo>
                    <a:pt x="147" y="148"/>
                  </a:lnTo>
                  <a:lnTo>
                    <a:pt x="90" y="101"/>
                  </a:lnTo>
                  <a:lnTo>
                    <a:pt x="90" y="99"/>
                  </a:lnTo>
                  <a:lnTo>
                    <a:pt x="90" y="99"/>
                  </a:lnTo>
                  <a:lnTo>
                    <a:pt x="90" y="98"/>
                  </a:lnTo>
                  <a:lnTo>
                    <a:pt x="90" y="38"/>
                  </a:lnTo>
                  <a:lnTo>
                    <a:pt x="90" y="36"/>
                  </a:lnTo>
                  <a:lnTo>
                    <a:pt x="90" y="35"/>
                  </a:lnTo>
                  <a:lnTo>
                    <a:pt x="89" y="35"/>
                  </a:lnTo>
                  <a:lnTo>
                    <a:pt x="89" y="35"/>
                  </a:lnTo>
                  <a:lnTo>
                    <a:pt x="89" y="35"/>
                  </a:lnTo>
                  <a:lnTo>
                    <a:pt x="89" y="33"/>
                  </a:lnTo>
                  <a:lnTo>
                    <a:pt x="87" y="33"/>
                  </a:lnTo>
                  <a:lnTo>
                    <a:pt x="86" y="33"/>
                  </a:lnTo>
                  <a:lnTo>
                    <a:pt x="86" y="33"/>
                  </a:lnTo>
                  <a:lnTo>
                    <a:pt x="66" y="43"/>
                  </a:lnTo>
                  <a:lnTo>
                    <a:pt x="64" y="43"/>
                  </a:lnTo>
                  <a:lnTo>
                    <a:pt x="64" y="44"/>
                  </a:lnTo>
                  <a:lnTo>
                    <a:pt x="64" y="44"/>
                  </a:lnTo>
                  <a:lnTo>
                    <a:pt x="59" y="49"/>
                  </a:lnTo>
                  <a:lnTo>
                    <a:pt x="59" y="49"/>
                  </a:lnTo>
                  <a:lnTo>
                    <a:pt x="59" y="49"/>
                  </a:lnTo>
                  <a:lnTo>
                    <a:pt x="59" y="49"/>
                  </a:lnTo>
                  <a:lnTo>
                    <a:pt x="59" y="49"/>
                  </a:lnTo>
                  <a:lnTo>
                    <a:pt x="59" y="49"/>
                  </a:lnTo>
                  <a:lnTo>
                    <a:pt x="58" y="55"/>
                  </a:lnTo>
                  <a:lnTo>
                    <a:pt x="58" y="86"/>
                  </a:lnTo>
                  <a:lnTo>
                    <a:pt x="58" y="87"/>
                  </a:lnTo>
                  <a:lnTo>
                    <a:pt x="56" y="89"/>
                  </a:lnTo>
                  <a:lnTo>
                    <a:pt x="55" y="90"/>
                  </a:lnTo>
                  <a:lnTo>
                    <a:pt x="53" y="92"/>
                  </a:lnTo>
                  <a:lnTo>
                    <a:pt x="52" y="92"/>
                  </a:lnTo>
                  <a:lnTo>
                    <a:pt x="50" y="92"/>
                  </a:lnTo>
                  <a:lnTo>
                    <a:pt x="47" y="90"/>
                  </a:lnTo>
                  <a:lnTo>
                    <a:pt x="46" y="89"/>
                  </a:lnTo>
                  <a:lnTo>
                    <a:pt x="46" y="89"/>
                  </a:lnTo>
                  <a:lnTo>
                    <a:pt x="44" y="87"/>
                  </a:lnTo>
                  <a:lnTo>
                    <a:pt x="44" y="46"/>
                  </a:lnTo>
                  <a:lnTo>
                    <a:pt x="44" y="44"/>
                  </a:lnTo>
                  <a:lnTo>
                    <a:pt x="44" y="44"/>
                  </a:lnTo>
                  <a:lnTo>
                    <a:pt x="44" y="44"/>
                  </a:lnTo>
                  <a:lnTo>
                    <a:pt x="46" y="40"/>
                  </a:lnTo>
                  <a:lnTo>
                    <a:pt x="47" y="36"/>
                  </a:lnTo>
                  <a:lnTo>
                    <a:pt x="92" y="10"/>
                  </a:lnTo>
                  <a:lnTo>
                    <a:pt x="92" y="10"/>
                  </a:lnTo>
                  <a:lnTo>
                    <a:pt x="96" y="9"/>
                  </a:lnTo>
                  <a:lnTo>
                    <a:pt x="128" y="9"/>
                  </a:lnTo>
                  <a:lnTo>
                    <a:pt x="130" y="9"/>
                  </a:lnTo>
                  <a:lnTo>
                    <a:pt x="130" y="9"/>
                  </a:lnTo>
                  <a:lnTo>
                    <a:pt x="130" y="9"/>
                  </a:lnTo>
                  <a:lnTo>
                    <a:pt x="133" y="10"/>
                  </a:lnTo>
                  <a:lnTo>
                    <a:pt x="135" y="15"/>
                  </a:lnTo>
                  <a:lnTo>
                    <a:pt x="135" y="102"/>
                  </a:lnTo>
                  <a:lnTo>
                    <a:pt x="135" y="104"/>
                  </a:lnTo>
                  <a:lnTo>
                    <a:pt x="135" y="104"/>
                  </a:lnTo>
                  <a:lnTo>
                    <a:pt x="136" y="110"/>
                  </a:lnTo>
                  <a:lnTo>
                    <a:pt x="139" y="115"/>
                  </a:lnTo>
                  <a:lnTo>
                    <a:pt x="167" y="138"/>
                  </a:lnTo>
                  <a:close/>
                  <a:moveTo>
                    <a:pt x="181" y="55"/>
                  </a:moveTo>
                  <a:lnTo>
                    <a:pt x="181" y="56"/>
                  </a:lnTo>
                  <a:lnTo>
                    <a:pt x="177" y="58"/>
                  </a:lnTo>
                  <a:lnTo>
                    <a:pt x="176" y="59"/>
                  </a:lnTo>
                  <a:lnTo>
                    <a:pt x="144" y="59"/>
                  </a:lnTo>
                  <a:lnTo>
                    <a:pt x="144" y="46"/>
                  </a:lnTo>
                  <a:lnTo>
                    <a:pt x="174" y="46"/>
                  </a:lnTo>
                  <a:lnTo>
                    <a:pt x="177" y="47"/>
                  </a:lnTo>
                  <a:lnTo>
                    <a:pt x="179" y="49"/>
                  </a:lnTo>
                  <a:lnTo>
                    <a:pt x="181" y="50"/>
                  </a:lnTo>
                  <a:lnTo>
                    <a:pt x="181" y="53"/>
                  </a:lnTo>
                  <a:lnTo>
                    <a:pt x="181"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348"/>
            <p:cNvSpPr>
              <a:spLocks noEditPoints="1"/>
            </p:cNvSpPr>
            <p:nvPr/>
          </p:nvSpPr>
          <p:spPr bwMode="auto">
            <a:xfrm>
              <a:off x="6861176" y="5746750"/>
              <a:ext cx="82550" cy="82550"/>
            </a:xfrm>
            <a:custGeom>
              <a:avLst/>
              <a:gdLst>
                <a:gd name="T0" fmla="*/ 26 w 52"/>
                <a:gd name="T1" fmla="*/ 52 h 52"/>
                <a:gd name="T2" fmla="*/ 26 w 52"/>
                <a:gd name="T3" fmla="*/ 52 h 52"/>
                <a:gd name="T4" fmla="*/ 31 w 52"/>
                <a:gd name="T5" fmla="*/ 50 h 52"/>
                <a:gd name="T6" fmla="*/ 35 w 52"/>
                <a:gd name="T7" fmla="*/ 49 h 52"/>
                <a:gd name="T8" fmla="*/ 40 w 52"/>
                <a:gd name="T9" fmla="*/ 47 h 52"/>
                <a:gd name="T10" fmla="*/ 44 w 52"/>
                <a:gd name="T11" fmla="*/ 44 h 52"/>
                <a:gd name="T12" fmla="*/ 47 w 52"/>
                <a:gd name="T13" fmla="*/ 40 h 52"/>
                <a:gd name="T14" fmla="*/ 49 w 52"/>
                <a:gd name="T15" fmla="*/ 35 h 52"/>
                <a:gd name="T16" fmla="*/ 51 w 52"/>
                <a:gd name="T17" fmla="*/ 31 h 52"/>
                <a:gd name="T18" fmla="*/ 52 w 52"/>
                <a:gd name="T19" fmla="*/ 26 h 52"/>
                <a:gd name="T20" fmla="*/ 52 w 52"/>
                <a:gd name="T21" fmla="*/ 26 h 52"/>
                <a:gd name="T22" fmla="*/ 51 w 52"/>
                <a:gd name="T23" fmla="*/ 20 h 52"/>
                <a:gd name="T24" fmla="*/ 49 w 52"/>
                <a:gd name="T25" fmla="*/ 15 h 52"/>
                <a:gd name="T26" fmla="*/ 47 w 52"/>
                <a:gd name="T27" fmla="*/ 11 h 52"/>
                <a:gd name="T28" fmla="*/ 44 w 52"/>
                <a:gd name="T29" fmla="*/ 8 h 52"/>
                <a:gd name="T30" fmla="*/ 40 w 52"/>
                <a:gd name="T31" fmla="*/ 5 h 52"/>
                <a:gd name="T32" fmla="*/ 35 w 52"/>
                <a:gd name="T33" fmla="*/ 1 h 52"/>
                <a:gd name="T34" fmla="*/ 31 w 52"/>
                <a:gd name="T35" fmla="*/ 0 h 52"/>
                <a:gd name="T36" fmla="*/ 26 w 52"/>
                <a:gd name="T37" fmla="*/ 0 h 52"/>
                <a:gd name="T38" fmla="*/ 26 w 52"/>
                <a:gd name="T39" fmla="*/ 0 h 52"/>
                <a:gd name="T40" fmla="*/ 21 w 52"/>
                <a:gd name="T41" fmla="*/ 0 h 52"/>
                <a:gd name="T42" fmla="*/ 15 w 52"/>
                <a:gd name="T43" fmla="*/ 1 h 52"/>
                <a:gd name="T44" fmla="*/ 12 w 52"/>
                <a:gd name="T45" fmla="*/ 5 h 52"/>
                <a:gd name="T46" fmla="*/ 8 w 52"/>
                <a:gd name="T47" fmla="*/ 8 h 52"/>
                <a:gd name="T48" fmla="*/ 5 w 52"/>
                <a:gd name="T49" fmla="*/ 11 h 52"/>
                <a:gd name="T50" fmla="*/ 3 w 52"/>
                <a:gd name="T51" fmla="*/ 15 h 52"/>
                <a:gd name="T52" fmla="*/ 2 w 52"/>
                <a:gd name="T53" fmla="*/ 20 h 52"/>
                <a:gd name="T54" fmla="*/ 0 w 52"/>
                <a:gd name="T55" fmla="*/ 26 h 52"/>
                <a:gd name="T56" fmla="*/ 0 w 52"/>
                <a:gd name="T57" fmla="*/ 26 h 52"/>
                <a:gd name="T58" fmla="*/ 2 w 52"/>
                <a:gd name="T59" fmla="*/ 31 h 52"/>
                <a:gd name="T60" fmla="*/ 3 w 52"/>
                <a:gd name="T61" fmla="*/ 35 h 52"/>
                <a:gd name="T62" fmla="*/ 5 w 52"/>
                <a:gd name="T63" fmla="*/ 40 h 52"/>
                <a:gd name="T64" fmla="*/ 8 w 52"/>
                <a:gd name="T65" fmla="*/ 44 h 52"/>
                <a:gd name="T66" fmla="*/ 12 w 52"/>
                <a:gd name="T67" fmla="*/ 47 h 52"/>
                <a:gd name="T68" fmla="*/ 15 w 52"/>
                <a:gd name="T69" fmla="*/ 49 h 52"/>
                <a:gd name="T70" fmla="*/ 21 w 52"/>
                <a:gd name="T71" fmla="*/ 50 h 52"/>
                <a:gd name="T72" fmla="*/ 26 w 52"/>
                <a:gd name="T73" fmla="*/ 52 h 52"/>
                <a:gd name="T74" fmla="*/ 26 w 52"/>
                <a:gd name="T75" fmla="*/ 52 h 52"/>
                <a:gd name="T76" fmla="*/ 26 w 52"/>
                <a:gd name="T77" fmla="*/ 8 h 52"/>
                <a:gd name="T78" fmla="*/ 26 w 52"/>
                <a:gd name="T79" fmla="*/ 8 h 52"/>
                <a:gd name="T80" fmla="*/ 32 w 52"/>
                <a:gd name="T81" fmla="*/ 9 h 52"/>
                <a:gd name="T82" fmla="*/ 38 w 52"/>
                <a:gd name="T83" fmla="*/ 14 h 52"/>
                <a:gd name="T84" fmla="*/ 41 w 52"/>
                <a:gd name="T85" fmla="*/ 18 h 52"/>
                <a:gd name="T86" fmla="*/ 43 w 52"/>
                <a:gd name="T87" fmla="*/ 26 h 52"/>
                <a:gd name="T88" fmla="*/ 43 w 52"/>
                <a:gd name="T89" fmla="*/ 26 h 52"/>
                <a:gd name="T90" fmla="*/ 41 w 52"/>
                <a:gd name="T91" fmla="*/ 32 h 52"/>
                <a:gd name="T92" fmla="*/ 38 w 52"/>
                <a:gd name="T93" fmla="*/ 38 h 52"/>
                <a:gd name="T94" fmla="*/ 32 w 52"/>
                <a:gd name="T95" fmla="*/ 41 h 52"/>
                <a:gd name="T96" fmla="*/ 26 w 52"/>
                <a:gd name="T97" fmla="*/ 43 h 52"/>
                <a:gd name="T98" fmla="*/ 26 w 52"/>
                <a:gd name="T99" fmla="*/ 43 h 52"/>
                <a:gd name="T100" fmla="*/ 20 w 52"/>
                <a:gd name="T101" fmla="*/ 41 h 52"/>
                <a:gd name="T102" fmla="*/ 14 w 52"/>
                <a:gd name="T103" fmla="*/ 38 h 52"/>
                <a:gd name="T104" fmla="*/ 11 w 52"/>
                <a:gd name="T105" fmla="*/ 32 h 52"/>
                <a:gd name="T106" fmla="*/ 9 w 52"/>
                <a:gd name="T107" fmla="*/ 26 h 52"/>
                <a:gd name="T108" fmla="*/ 9 w 52"/>
                <a:gd name="T109" fmla="*/ 26 h 52"/>
                <a:gd name="T110" fmla="*/ 11 w 52"/>
                <a:gd name="T111" fmla="*/ 18 h 52"/>
                <a:gd name="T112" fmla="*/ 14 w 52"/>
                <a:gd name="T113" fmla="*/ 14 h 52"/>
                <a:gd name="T114" fmla="*/ 20 w 52"/>
                <a:gd name="T115" fmla="*/ 9 h 52"/>
                <a:gd name="T116" fmla="*/ 26 w 52"/>
                <a:gd name="T117" fmla="*/ 8 h 52"/>
                <a:gd name="T118" fmla="*/ 26 w 52"/>
                <a:gd name="T11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2">
                  <a:moveTo>
                    <a:pt x="26" y="52"/>
                  </a:moveTo>
                  <a:lnTo>
                    <a:pt x="26" y="52"/>
                  </a:lnTo>
                  <a:lnTo>
                    <a:pt x="31" y="50"/>
                  </a:lnTo>
                  <a:lnTo>
                    <a:pt x="35" y="49"/>
                  </a:lnTo>
                  <a:lnTo>
                    <a:pt x="40" y="47"/>
                  </a:lnTo>
                  <a:lnTo>
                    <a:pt x="44" y="44"/>
                  </a:lnTo>
                  <a:lnTo>
                    <a:pt x="47" y="40"/>
                  </a:lnTo>
                  <a:lnTo>
                    <a:pt x="49" y="35"/>
                  </a:lnTo>
                  <a:lnTo>
                    <a:pt x="51" y="31"/>
                  </a:lnTo>
                  <a:lnTo>
                    <a:pt x="52" y="26"/>
                  </a:lnTo>
                  <a:lnTo>
                    <a:pt x="52" y="26"/>
                  </a:lnTo>
                  <a:lnTo>
                    <a:pt x="51" y="20"/>
                  </a:lnTo>
                  <a:lnTo>
                    <a:pt x="49" y="15"/>
                  </a:lnTo>
                  <a:lnTo>
                    <a:pt x="47" y="11"/>
                  </a:lnTo>
                  <a:lnTo>
                    <a:pt x="44" y="8"/>
                  </a:lnTo>
                  <a:lnTo>
                    <a:pt x="40" y="5"/>
                  </a:lnTo>
                  <a:lnTo>
                    <a:pt x="35" y="1"/>
                  </a:lnTo>
                  <a:lnTo>
                    <a:pt x="31" y="0"/>
                  </a:lnTo>
                  <a:lnTo>
                    <a:pt x="26" y="0"/>
                  </a:lnTo>
                  <a:lnTo>
                    <a:pt x="26" y="0"/>
                  </a:lnTo>
                  <a:lnTo>
                    <a:pt x="21" y="0"/>
                  </a:lnTo>
                  <a:lnTo>
                    <a:pt x="15" y="1"/>
                  </a:lnTo>
                  <a:lnTo>
                    <a:pt x="12" y="5"/>
                  </a:lnTo>
                  <a:lnTo>
                    <a:pt x="8" y="8"/>
                  </a:lnTo>
                  <a:lnTo>
                    <a:pt x="5" y="11"/>
                  </a:lnTo>
                  <a:lnTo>
                    <a:pt x="3" y="15"/>
                  </a:lnTo>
                  <a:lnTo>
                    <a:pt x="2" y="20"/>
                  </a:lnTo>
                  <a:lnTo>
                    <a:pt x="0" y="26"/>
                  </a:lnTo>
                  <a:lnTo>
                    <a:pt x="0" y="26"/>
                  </a:lnTo>
                  <a:lnTo>
                    <a:pt x="2" y="31"/>
                  </a:lnTo>
                  <a:lnTo>
                    <a:pt x="3" y="35"/>
                  </a:lnTo>
                  <a:lnTo>
                    <a:pt x="5" y="40"/>
                  </a:lnTo>
                  <a:lnTo>
                    <a:pt x="8" y="44"/>
                  </a:lnTo>
                  <a:lnTo>
                    <a:pt x="12" y="47"/>
                  </a:lnTo>
                  <a:lnTo>
                    <a:pt x="15" y="49"/>
                  </a:lnTo>
                  <a:lnTo>
                    <a:pt x="21" y="50"/>
                  </a:lnTo>
                  <a:lnTo>
                    <a:pt x="26" y="52"/>
                  </a:lnTo>
                  <a:lnTo>
                    <a:pt x="26" y="52"/>
                  </a:lnTo>
                  <a:close/>
                  <a:moveTo>
                    <a:pt x="26" y="8"/>
                  </a:moveTo>
                  <a:lnTo>
                    <a:pt x="26" y="8"/>
                  </a:lnTo>
                  <a:lnTo>
                    <a:pt x="32" y="9"/>
                  </a:lnTo>
                  <a:lnTo>
                    <a:pt x="38" y="14"/>
                  </a:lnTo>
                  <a:lnTo>
                    <a:pt x="41" y="18"/>
                  </a:lnTo>
                  <a:lnTo>
                    <a:pt x="43" y="26"/>
                  </a:lnTo>
                  <a:lnTo>
                    <a:pt x="43" y="26"/>
                  </a:lnTo>
                  <a:lnTo>
                    <a:pt x="41" y="32"/>
                  </a:lnTo>
                  <a:lnTo>
                    <a:pt x="38" y="38"/>
                  </a:lnTo>
                  <a:lnTo>
                    <a:pt x="32" y="41"/>
                  </a:lnTo>
                  <a:lnTo>
                    <a:pt x="26" y="43"/>
                  </a:lnTo>
                  <a:lnTo>
                    <a:pt x="26" y="43"/>
                  </a:lnTo>
                  <a:lnTo>
                    <a:pt x="20" y="41"/>
                  </a:lnTo>
                  <a:lnTo>
                    <a:pt x="14" y="38"/>
                  </a:lnTo>
                  <a:lnTo>
                    <a:pt x="11" y="32"/>
                  </a:lnTo>
                  <a:lnTo>
                    <a:pt x="9" y="26"/>
                  </a:lnTo>
                  <a:lnTo>
                    <a:pt x="9" y="26"/>
                  </a:lnTo>
                  <a:lnTo>
                    <a:pt x="11" y="18"/>
                  </a:lnTo>
                  <a:lnTo>
                    <a:pt x="14" y="14"/>
                  </a:lnTo>
                  <a:lnTo>
                    <a:pt x="20" y="9"/>
                  </a:lnTo>
                  <a:lnTo>
                    <a:pt x="26" y="8"/>
                  </a:lnTo>
                  <a:lnTo>
                    <a:pt x="26"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349"/>
            <p:cNvSpPr>
              <a:spLocks/>
            </p:cNvSpPr>
            <p:nvPr/>
          </p:nvSpPr>
          <p:spPr bwMode="auto">
            <a:xfrm>
              <a:off x="6664326" y="5853113"/>
              <a:ext cx="115888" cy="12700"/>
            </a:xfrm>
            <a:custGeom>
              <a:avLst/>
              <a:gdLst>
                <a:gd name="T0" fmla="*/ 4 w 73"/>
                <a:gd name="T1" fmla="*/ 8 h 8"/>
                <a:gd name="T2" fmla="*/ 69 w 73"/>
                <a:gd name="T3" fmla="*/ 8 h 8"/>
                <a:gd name="T4" fmla="*/ 69 w 73"/>
                <a:gd name="T5" fmla="*/ 8 h 8"/>
                <a:gd name="T6" fmla="*/ 72 w 73"/>
                <a:gd name="T7" fmla="*/ 6 h 8"/>
                <a:gd name="T8" fmla="*/ 73 w 73"/>
                <a:gd name="T9" fmla="*/ 3 h 8"/>
                <a:gd name="T10" fmla="*/ 73 w 73"/>
                <a:gd name="T11" fmla="*/ 3 h 8"/>
                <a:gd name="T12" fmla="*/ 72 w 73"/>
                <a:gd name="T13" fmla="*/ 0 h 8"/>
                <a:gd name="T14" fmla="*/ 69 w 73"/>
                <a:gd name="T15" fmla="*/ 0 h 8"/>
                <a:gd name="T16" fmla="*/ 4 w 73"/>
                <a:gd name="T17" fmla="*/ 0 h 8"/>
                <a:gd name="T18" fmla="*/ 4 w 73"/>
                <a:gd name="T19" fmla="*/ 0 h 8"/>
                <a:gd name="T20" fmla="*/ 1 w 73"/>
                <a:gd name="T21" fmla="*/ 0 h 8"/>
                <a:gd name="T22" fmla="*/ 0 w 73"/>
                <a:gd name="T23" fmla="*/ 3 h 8"/>
                <a:gd name="T24" fmla="*/ 0 w 73"/>
                <a:gd name="T25" fmla="*/ 3 h 8"/>
                <a:gd name="T26" fmla="*/ 1 w 73"/>
                <a:gd name="T27" fmla="*/ 6 h 8"/>
                <a:gd name="T28" fmla="*/ 4 w 73"/>
                <a:gd name="T29" fmla="*/ 8 h 8"/>
                <a:gd name="T30" fmla="*/ 4 w 73"/>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
                  <a:moveTo>
                    <a:pt x="4" y="8"/>
                  </a:moveTo>
                  <a:lnTo>
                    <a:pt x="69" y="8"/>
                  </a:lnTo>
                  <a:lnTo>
                    <a:pt x="69" y="8"/>
                  </a:lnTo>
                  <a:lnTo>
                    <a:pt x="72" y="6"/>
                  </a:lnTo>
                  <a:lnTo>
                    <a:pt x="73" y="3"/>
                  </a:lnTo>
                  <a:lnTo>
                    <a:pt x="73" y="3"/>
                  </a:lnTo>
                  <a:lnTo>
                    <a:pt x="72" y="0"/>
                  </a:lnTo>
                  <a:lnTo>
                    <a:pt x="69" y="0"/>
                  </a:lnTo>
                  <a:lnTo>
                    <a:pt x="4" y="0"/>
                  </a:lnTo>
                  <a:lnTo>
                    <a:pt x="4" y="0"/>
                  </a:lnTo>
                  <a:lnTo>
                    <a:pt x="1" y="0"/>
                  </a:lnTo>
                  <a:lnTo>
                    <a:pt x="0" y="3"/>
                  </a:lnTo>
                  <a:lnTo>
                    <a:pt x="0" y="3"/>
                  </a:lnTo>
                  <a:lnTo>
                    <a:pt x="1" y="6"/>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350"/>
            <p:cNvSpPr>
              <a:spLocks/>
            </p:cNvSpPr>
            <p:nvPr/>
          </p:nvSpPr>
          <p:spPr bwMode="auto">
            <a:xfrm>
              <a:off x="6664326" y="5903913"/>
              <a:ext cx="95250" cy="12700"/>
            </a:xfrm>
            <a:custGeom>
              <a:avLst/>
              <a:gdLst>
                <a:gd name="T0" fmla="*/ 4 w 60"/>
                <a:gd name="T1" fmla="*/ 8 h 8"/>
                <a:gd name="T2" fmla="*/ 55 w 60"/>
                <a:gd name="T3" fmla="*/ 8 h 8"/>
                <a:gd name="T4" fmla="*/ 55 w 60"/>
                <a:gd name="T5" fmla="*/ 8 h 8"/>
                <a:gd name="T6" fmla="*/ 58 w 60"/>
                <a:gd name="T7" fmla="*/ 7 h 8"/>
                <a:gd name="T8" fmla="*/ 60 w 60"/>
                <a:gd name="T9" fmla="*/ 5 h 8"/>
                <a:gd name="T10" fmla="*/ 60 w 60"/>
                <a:gd name="T11" fmla="*/ 5 h 8"/>
                <a:gd name="T12" fmla="*/ 58 w 60"/>
                <a:gd name="T13" fmla="*/ 2 h 8"/>
                <a:gd name="T14" fmla="*/ 55 w 60"/>
                <a:gd name="T15" fmla="*/ 0 h 8"/>
                <a:gd name="T16" fmla="*/ 4 w 60"/>
                <a:gd name="T17" fmla="*/ 0 h 8"/>
                <a:gd name="T18" fmla="*/ 4 w 60"/>
                <a:gd name="T19" fmla="*/ 0 h 8"/>
                <a:gd name="T20" fmla="*/ 1 w 60"/>
                <a:gd name="T21" fmla="*/ 2 h 8"/>
                <a:gd name="T22" fmla="*/ 0 w 60"/>
                <a:gd name="T23" fmla="*/ 5 h 8"/>
                <a:gd name="T24" fmla="*/ 0 w 60"/>
                <a:gd name="T25" fmla="*/ 5 h 8"/>
                <a:gd name="T26" fmla="*/ 1 w 60"/>
                <a:gd name="T27" fmla="*/ 7 h 8"/>
                <a:gd name="T28" fmla="*/ 4 w 60"/>
                <a:gd name="T29" fmla="*/ 8 h 8"/>
                <a:gd name="T30" fmla="*/ 4 w 60"/>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4" y="8"/>
                  </a:moveTo>
                  <a:lnTo>
                    <a:pt x="55" y="8"/>
                  </a:lnTo>
                  <a:lnTo>
                    <a:pt x="55" y="8"/>
                  </a:lnTo>
                  <a:lnTo>
                    <a:pt x="58" y="7"/>
                  </a:lnTo>
                  <a:lnTo>
                    <a:pt x="60" y="5"/>
                  </a:lnTo>
                  <a:lnTo>
                    <a:pt x="60" y="5"/>
                  </a:lnTo>
                  <a:lnTo>
                    <a:pt x="58" y="2"/>
                  </a:lnTo>
                  <a:lnTo>
                    <a:pt x="55" y="0"/>
                  </a:lnTo>
                  <a:lnTo>
                    <a:pt x="4" y="0"/>
                  </a:lnTo>
                  <a:lnTo>
                    <a:pt x="4" y="0"/>
                  </a:lnTo>
                  <a:lnTo>
                    <a:pt x="1" y="2"/>
                  </a:lnTo>
                  <a:lnTo>
                    <a:pt x="0" y="5"/>
                  </a:lnTo>
                  <a:lnTo>
                    <a:pt x="0" y="5"/>
                  </a:lnTo>
                  <a:lnTo>
                    <a:pt x="1" y="7"/>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351"/>
            <p:cNvSpPr>
              <a:spLocks/>
            </p:cNvSpPr>
            <p:nvPr/>
          </p:nvSpPr>
          <p:spPr bwMode="auto">
            <a:xfrm>
              <a:off x="6664326" y="5957888"/>
              <a:ext cx="95250" cy="12700"/>
            </a:xfrm>
            <a:custGeom>
              <a:avLst/>
              <a:gdLst>
                <a:gd name="T0" fmla="*/ 60 w 60"/>
                <a:gd name="T1" fmla="*/ 3 h 8"/>
                <a:gd name="T2" fmla="*/ 60 w 60"/>
                <a:gd name="T3" fmla="*/ 3 h 8"/>
                <a:gd name="T4" fmla="*/ 58 w 60"/>
                <a:gd name="T5" fmla="*/ 0 h 8"/>
                <a:gd name="T6" fmla="*/ 55 w 60"/>
                <a:gd name="T7" fmla="*/ 0 h 8"/>
                <a:gd name="T8" fmla="*/ 4 w 60"/>
                <a:gd name="T9" fmla="*/ 0 h 8"/>
                <a:gd name="T10" fmla="*/ 4 w 60"/>
                <a:gd name="T11" fmla="*/ 0 h 8"/>
                <a:gd name="T12" fmla="*/ 1 w 60"/>
                <a:gd name="T13" fmla="*/ 0 h 8"/>
                <a:gd name="T14" fmla="*/ 0 w 60"/>
                <a:gd name="T15" fmla="*/ 3 h 8"/>
                <a:gd name="T16" fmla="*/ 0 w 60"/>
                <a:gd name="T17" fmla="*/ 3 h 8"/>
                <a:gd name="T18" fmla="*/ 1 w 60"/>
                <a:gd name="T19" fmla="*/ 6 h 8"/>
                <a:gd name="T20" fmla="*/ 4 w 60"/>
                <a:gd name="T21" fmla="*/ 8 h 8"/>
                <a:gd name="T22" fmla="*/ 55 w 60"/>
                <a:gd name="T23" fmla="*/ 8 h 8"/>
                <a:gd name="T24" fmla="*/ 55 w 60"/>
                <a:gd name="T25" fmla="*/ 8 h 8"/>
                <a:gd name="T26" fmla="*/ 58 w 60"/>
                <a:gd name="T27" fmla="*/ 6 h 8"/>
                <a:gd name="T28" fmla="*/ 60 w 60"/>
                <a:gd name="T29" fmla="*/ 3 h 8"/>
                <a:gd name="T30" fmla="*/ 60 w 60"/>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60" y="3"/>
                  </a:moveTo>
                  <a:lnTo>
                    <a:pt x="60" y="3"/>
                  </a:lnTo>
                  <a:lnTo>
                    <a:pt x="58" y="0"/>
                  </a:lnTo>
                  <a:lnTo>
                    <a:pt x="55" y="0"/>
                  </a:lnTo>
                  <a:lnTo>
                    <a:pt x="4" y="0"/>
                  </a:lnTo>
                  <a:lnTo>
                    <a:pt x="4" y="0"/>
                  </a:lnTo>
                  <a:lnTo>
                    <a:pt x="1" y="0"/>
                  </a:lnTo>
                  <a:lnTo>
                    <a:pt x="0" y="3"/>
                  </a:lnTo>
                  <a:lnTo>
                    <a:pt x="0" y="3"/>
                  </a:lnTo>
                  <a:lnTo>
                    <a:pt x="1" y="6"/>
                  </a:lnTo>
                  <a:lnTo>
                    <a:pt x="4" y="8"/>
                  </a:lnTo>
                  <a:lnTo>
                    <a:pt x="55" y="8"/>
                  </a:lnTo>
                  <a:lnTo>
                    <a:pt x="55" y="8"/>
                  </a:lnTo>
                  <a:lnTo>
                    <a:pt x="58" y="6"/>
                  </a:lnTo>
                  <a:lnTo>
                    <a:pt x="60" y="3"/>
                  </a:lnTo>
                  <a:lnTo>
                    <a:pt x="6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 name="Group 31"/>
          <p:cNvGrpSpPr/>
          <p:nvPr userDrawn="1"/>
        </p:nvGrpSpPr>
        <p:grpSpPr>
          <a:xfrm>
            <a:off x="5318150" y="5463447"/>
            <a:ext cx="452519" cy="332377"/>
            <a:chOff x="4297363" y="5783263"/>
            <a:chExt cx="384175" cy="376238"/>
          </a:xfrm>
        </p:grpSpPr>
        <p:sp>
          <p:nvSpPr>
            <p:cNvPr id="33" name="Freeform 352"/>
            <p:cNvSpPr>
              <a:spLocks noEditPoints="1"/>
            </p:cNvSpPr>
            <p:nvPr/>
          </p:nvSpPr>
          <p:spPr bwMode="auto">
            <a:xfrm>
              <a:off x="4297363" y="5783263"/>
              <a:ext cx="384175" cy="376238"/>
            </a:xfrm>
            <a:custGeom>
              <a:avLst/>
              <a:gdLst>
                <a:gd name="T0" fmla="*/ 222 w 242"/>
                <a:gd name="T1" fmla="*/ 32 h 237"/>
                <a:gd name="T2" fmla="*/ 182 w 242"/>
                <a:gd name="T3" fmla="*/ 6 h 237"/>
                <a:gd name="T4" fmla="*/ 133 w 242"/>
                <a:gd name="T5" fmla="*/ 0 h 237"/>
                <a:gd name="T6" fmla="*/ 78 w 242"/>
                <a:gd name="T7" fmla="*/ 14 h 237"/>
                <a:gd name="T8" fmla="*/ 56 w 242"/>
                <a:gd name="T9" fmla="*/ 50 h 237"/>
                <a:gd name="T10" fmla="*/ 33 w 242"/>
                <a:gd name="T11" fmla="*/ 70 h 237"/>
                <a:gd name="T12" fmla="*/ 27 w 242"/>
                <a:gd name="T13" fmla="*/ 96 h 237"/>
                <a:gd name="T14" fmla="*/ 4 w 242"/>
                <a:gd name="T15" fmla="*/ 122 h 237"/>
                <a:gd name="T16" fmla="*/ 4 w 242"/>
                <a:gd name="T17" fmla="*/ 150 h 237"/>
                <a:gd name="T18" fmla="*/ 1 w 242"/>
                <a:gd name="T19" fmla="*/ 176 h 237"/>
                <a:gd name="T20" fmla="*/ 10 w 242"/>
                <a:gd name="T21" fmla="*/ 198 h 237"/>
                <a:gd name="T22" fmla="*/ 38 w 242"/>
                <a:gd name="T23" fmla="*/ 211 h 237"/>
                <a:gd name="T24" fmla="*/ 38 w 242"/>
                <a:gd name="T25" fmla="*/ 236 h 237"/>
                <a:gd name="T26" fmla="*/ 52 w 242"/>
                <a:gd name="T27" fmla="*/ 237 h 237"/>
                <a:gd name="T28" fmla="*/ 219 w 242"/>
                <a:gd name="T29" fmla="*/ 231 h 237"/>
                <a:gd name="T30" fmla="*/ 211 w 242"/>
                <a:gd name="T31" fmla="*/ 175 h 237"/>
                <a:gd name="T32" fmla="*/ 239 w 242"/>
                <a:gd name="T33" fmla="*/ 110 h 237"/>
                <a:gd name="T34" fmla="*/ 240 w 242"/>
                <a:gd name="T35" fmla="*/ 66 h 237"/>
                <a:gd name="T36" fmla="*/ 49 w 242"/>
                <a:gd name="T37" fmla="*/ 228 h 237"/>
                <a:gd name="T38" fmla="*/ 46 w 242"/>
                <a:gd name="T39" fmla="*/ 202 h 237"/>
                <a:gd name="T40" fmla="*/ 23 w 242"/>
                <a:gd name="T41" fmla="*/ 202 h 237"/>
                <a:gd name="T42" fmla="*/ 20 w 242"/>
                <a:gd name="T43" fmla="*/ 182 h 237"/>
                <a:gd name="T44" fmla="*/ 21 w 242"/>
                <a:gd name="T45" fmla="*/ 171 h 237"/>
                <a:gd name="T46" fmla="*/ 9 w 242"/>
                <a:gd name="T47" fmla="*/ 168 h 237"/>
                <a:gd name="T48" fmla="*/ 14 w 242"/>
                <a:gd name="T49" fmla="*/ 136 h 237"/>
                <a:gd name="T50" fmla="*/ 27 w 242"/>
                <a:gd name="T51" fmla="*/ 106 h 237"/>
                <a:gd name="T52" fmla="*/ 23 w 242"/>
                <a:gd name="T53" fmla="*/ 145 h 237"/>
                <a:gd name="T54" fmla="*/ 35 w 242"/>
                <a:gd name="T55" fmla="*/ 159 h 237"/>
                <a:gd name="T56" fmla="*/ 37 w 242"/>
                <a:gd name="T57" fmla="*/ 190 h 237"/>
                <a:gd name="T58" fmla="*/ 56 w 242"/>
                <a:gd name="T59" fmla="*/ 201 h 237"/>
                <a:gd name="T60" fmla="*/ 75 w 242"/>
                <a:gd name="T61" fmla="*/ 204 h 237"/>
                <a:gd name="T62" fmla="*/ 113 w 242"/>
                <a:gd name="T63" fmla="*/ 227 h 237"/>
                <a:gd name="T64" fmla="*/ 82 w 242"/>
                <a:gd name="T65" fmla="*/ 228 h 237"/>
                <a:gd name="T66" fmla="*/ 81 w 242"/>
                <a:gd name="T67" fmla="*/ 191 h 237"/>
                <a:gd name="T68" fmla="*/ 50 w 242"/>
                <a:gd name="T69" fmla="*/ 191 h 237"/>
                <a:gd name="T70" fmla="*/ 46 w 242"/>
                <a:gd name="T71" fmla="*/ 161 h 237"/>
                <a:gd name="T72" fmla="*/ 49 w 242"/>
                <a:gd name="T73" fmla="*/ 153 h 237"/>
                <a:gd name="T74" fmla="*/ 32 w 242"/>
                <a:gd name="T75" fmla="*/ 148 h 237"/>
                <a:gd name="T76" fmla="*/ 38 w 242"/>
                <a:gd name="T77" fmla="*/ 110 h 237"/>
                <a:gd name="T78" fmla="*/ 55 w 242"/>
                <a:gd name="T79" fmla="*/ 63 h 237"/>
                <a:gd name="T80" fmla="*/ 58 w 242"/>
                <a:gd name="T81" fmla="*/ 76 h 237"/>
                <a:gd name="T82" fmla="*/ 50 w 242"/>
                <a:gd name="T83" fmla="*/ 124 h 237"/>
                <a:gd name="T84" fmla="*/ 67 w 242"/>
                <a:gd name="T85" fmla="*/ 138 h 237"/>
                <a:gd name="T86" fmla="*/ 72 w 242"/>
                <a:gd name="T87" fmla="*/ 181 h 237"/>
                <a:gd name="T88" fmla="*/ 96 w 242"/>
                <a:gd name="T89" fmla="*/ 188 h 237"/>
                <a:gd name="T90" fmla="*/ 233 w 242"/>
                <a:gd name="T91" fmla="*/ 92 h 237"/>
                <a:gd name="T92" fmla="*/ 217 w 242"/>
                <a:gd name="T93" fmla="*/ 136 h 237"/>
                <a:gd name="T94" fmla="*/ 202 w 242"/>
                <a:gd name="T95" fmla="*/ 198 h 237"/>
                <a:gd name="T96" fmla="*/ 125 w 242"/>
                <a:gd name="T97" fmla="*/ 217 h 237"/>
                <a:gd name="T98" fmla="*/ 130 w 242"/>
                <a:gd name="T99" fmla="*/ 178 h 237"/>
                <a:gd name="T100" fmla="*/ 142 w 242"/>
                <a:gd name="T101" fmla="*/ 162 h 237"/>
                <a:gd name="T102" fmla="*/ 113 w 242"/>
                <a:gd name="T103" fmla="*/ 176 h 237"/>
                <a:gd name="T104" fmla="*/ 81 w 242"/>
                <a:gd name="T105" fmla="*/ 178 h 237"/>
                <a:gd name="T106" fmla="*/ 76 w 242"/>
                <a:gd name="T107" fmla="*/ 136 h 237"/>
                <a:gd name="T108" fmla="*/ 81 w 242"/>
                <a:gd name="T109" fmla="*/ 129 h 237"/>
                <a:gd name="T110" fmla="*/ 59 w 242"/>
                <a:gd name="T111" fmla="*/ 124 h 237"/>
                <a:gd name="T112" fmla="*/ 66 w 242"/>
                <a:gd name="T113" fmla="*/ 90 h 237"/>
                <a:gd name="T114" fmla="*/ 67 w 242"/>
                <a:gd name="T115" fmla="*/ 43 h 237"/>
                <a:gd name="T116" fmla="*/ 90 w 242"/>
                <a:gd name="T117" fmla="*/ 18 h 237"/>
                <a:gd name="T118" fmla="*/ 159 w 242"/>
                <a:gd name="T119" fmla="*/ 9 h 237"/>
                <a:gd name="T120" fmla="*/ 213 w 242"/>
                <a:gd name="T121" fmla="*/ 35 h 237"/>
                <a:gd name="T122" fmla="*/ 233 w 242"/>
                <a:gd name="T123" fmla="*/ 9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7">
                  <a:moveTo>
                    <a:pt x="240" y="66"/>
                  </a:moveTo>
                  <a:lnTo>
                    <a:pt x="240" y="66"/>
                  </a:lnTo>
                  <a:lnTo>
                    <a:pt x="237" y="57"/>
                  </a:lnTo>
                  <a:lnTo>
                    <a:pt x="233" y="47"/>
                  </a:lnTo>
                  <a:lnTo>
                    <a:pt x="228" y="38"/>
                  </a:lnTo>
                  <a:lnTo>
                    <a:pt x="222" y="32"/>
                  </a:lnTo>
                  <a:lnTo>
                    <a:pt x="216" y="24"/>
                  </a:lnTo>
                  <a:lnTo>
                    <a:pt x="208" y="18"/>
                  </a:lnTo>
                  <a:lnTo>
                    <a:pt x="200" y="14"/>
                  </a:lnTo>
                  <a:lnTo>
                    <a:pt x="191" y="9"/>
                  </a:lnTo>
                  <a:lnTo>
                    <a:pt x="191" y="9"/>
                  </a:lnTo>
                  <a:lnTo>
                    <a:pt x="182" y="6"/>
                  </a:lnTo>
                  <a:lnTo>
                    <a:pt x="173" y="3"/>
                  </a:lnTo>
                  <a:lnTo>
                    <a:pt x="153" y="0"/>
                  </a:lnTo>
                  <a:lnTo>
                    <a:pt x="153" y="0"/>
                  </a:lnTo>
                  <a:lnTo>
                    <a:pt x="151" y="0"/>
                  </a:lnTo>
                  <a:lnTo>
                    <a:pt x="133" y="0"/>
                  </a:lnTo>
                  <a:lnTo>
                    <a:pt x="133" y="0"/>
                  </a:lnTo>
                  <a:lnTo>
                    <a:pt x="118" y="1"/>
                  </a:lnTo>
                  <a:lnTo>
                    <a:pt x="118" y="1"/>
                  </a:lnTo>
                  <a:lnTo>
                    <a:pt x="107" y="3"/>
                  </a:lnTo>
                  <a:lnTo>
                    <a:pt x="98" y="4"/>
                  </a:lnTo>
                  <a:lnTo>
                    <a:pt x="87" y="9"/>
                  </a:lnTo>
                  <a:lnTo>
                    <a:pt x="78" y="14"/>
                  </a:lnTo>
                  <a:lnTo>
                    <a:pt x="78" y="14"/>
                  </a:lnTo>
                  <a:lnTo>
                    <a:pt x="69" y="21"/>
                  </a:lnTo>
                  <a:lnTo>
                    <a:pt x="63" y="29"/>
                  </a:lnTo>
                  <a:lnTo>
                    <a:pt x="58" y="40"/>
                  </a:lnTo>
                  <a:lnTo>
                    <a:pt x="56" y="50"/>
                  </a:lnTo>
                  <a:lnTo>
                    <a:pt x="56" y="50"/>
                  </a:lnTo>
                  <a:lnTo>
                    <a:pt x="55" y="52"/>
                  </a:lnTo>
                  <a:lnTo>
                    <a:pt x="53" y="54"/>
                  </a:lnTo>
                  <a:lnTo>
                    <a:pt x="53" y="54"/>
                  </a:lnTo>
                  <a:lnTo>
                    <a:pt x="46" y="58"/>
                  </a:lnTo>
                  <a:lnTo>
                    <a:pt x="40" y="63"/>
                  </a:lnTo>
                  <a:lnTo>
                    <a:pt x="33" y="70"/>
                  </a:lnTo>
                  <a:lnTo>
                    <a:pt x="30" y="78"/>
                  </a:lnTo>
                  <a:lnTo>
                    <a:pt x="30" y="78"/>
                  </a:lnTo>
                  <a:lnTo>
                    <a:pt x="27" y="86"/>
                  </a:lnTo>
                  <a:lnTo>
                    <a:pt x="27" y="95"/>
                  </a:lnTo>
                  <a:lnTo>
                    <a:pt x="27" y="95"/>
                  </a:lnTo>
                  <a:lnTo>
                    <a:pt x="27" y="96"/>
                  </a:lnTo>
                  <a:lnTo>
                    <a:pt x="26" y="98"/>
                  </a:lnTo>
                  <a:lnTo>
                    <a:pt x="26" y="98"/>
                  </a:lnTo>
                  <a:lnTo>
                    <a:pt x="18" y="103"/>
                  </a:lnTo>
                  <a:lnTo>
                    <a:pt x="12" y="107"/>
                  </a:lnTo>
                  <a:lnTo>
                    <a:pt x="7" y="115"/>
                  </a:lnTo>
                  <a:lnTo>
                    <a:pt x="4" y="122"/>
                  </a:lnTo>
                  <a:lnTo>
                    <a:pt x="4" y="122"/>
                  </a:lnTo>
                  <a:lnTo>
                    <a:pt x="4" y="130"/>
                  </a:lnTo>
                  <a:lnTo>
                    <a:pt x="4" y="139"/>
                  </a:lnTo>
                  <a:lnTo>
                    <a:pt x="4" y="139"/>
                  </a:lnTo>
                  <a:lnTo>
                    <a:pt x="4" y="144"/>
                  </a:lnTo>
                  <a:lnTo>
                    <a:pt x="4" y="150"/>
                  </a:lnTo>
                  <a:lnTo>
                    <a:pt x="4" y="150"/>
                  </a:lnTo>
                  <a:lnTo>
                    <a:pt x="0" y="168"/>
                  </a:lnTo>
                  <a:lnTo>
                    <a:pt x="0" y="168"/>
                  </a:lnTo>
                  <a:lnTo>
                    <a:pt x="0" y="173"/>
                  </a:lnTo>
                  <a:lnTo>
                    <a:pt x="0" y="173"/>
                  </a:lnTo>
                  <a:lnTo>
                    <a:pt x="1" y="176"/>
                  </a:lnTo>
                  <a:lnTo>
                    <a:pt x="4" y="178"/>
                  </a:lnTo>
                  <a:lnTo>
                    <a:pt x="7" y="179"/>
                  </a:lnTo>
                  <a:lnTo>
                    <a:pt x="10" y="181"/>
                  </a:lnTo>
                  <a:lnTo>
                    <a:pt x="10" y="181"/>
                  </a:lnTo>
                  <a:lnTo>
                    <a:pt x="10" y="198"/>
                  </a:lnTo>
                  <a:lnTo>
                    <a:pt x="10" y="198"/>
                  </a:lnTo>
                  <a:lnTo>
                    <a:pt x="12" y="204"/>
                  </a:lnTo>
                  <a:lnTo>
                    <a:pt x="15" y="208"/>
                  </a:lnTo>
                  <a:lnTo>
                    <a:pt x="20" y="211"/>
                  </a:lnTo>
                  <a:lnTo>
                    <a:pt x="26" y="211"/>
                  </a:lnTo>
                  <a:lnTo>
                    <a:pt x="26" y="211"/>
                  </a:lnTo>
                  <a:lnTo>
                    <a:pt x="38" y="211"/>
                  </a:lnTo>
                  <a:lnTo>
                    <a:pt x="38" y="211"/>
                  </a:lnTo>
                  <a:lnTo>
                    <a:pt x="40" y="220"/>
                  </a:lnTo>
                  <a:lnTo>
                    <a:pt x="40" y="225"/>
                  </a:lnTo>
                  <a:lnTo>
                    <a:pt x="38" y="231"/>
                  </a:lnTo>
                  <a:lnTo>
                    <a:pt x="38" y="231"/>
                  </a:lnTo>
                  <a:lnTo>
                    <a:pt x="38" y="236"/>
                  </a:lnTo>
                  <a:lnTo>
                    <a:pt x="38" y="236"/>
                  </a:lnTo>
                  <a:lnTo>
                    <a:pt x="40" y="237"/>
                  </a:lnTo>
                  <a:lnTo>
                    <a:pt x="41" y="237"/>
                  </a:lnTo>
                  <a:lnTo>
                    <a:pt x="41" y="237"/>
                  </a:lnTo>
                  <a:lnTo>
                    <a:pt x="52" y="237"/>
                  </a:lnTo>
                  <a:lnTo>
                    <a:pt x="52" y="237"/>
                  </a:lnTo>
                  <a:lnTo>
                    <a:pt x="214" y="237"/>
                  </a:lnTo>
                  <a:lnTo>
                    <a:pt x="214" y="237"/>
                  </a:lnTo>
                  <a:lnTo>
                    <a:pt x="217" y="237"/>
                  </a:lnTo>
                  <a:lnTo>
                    <a:pt x="219" y="236"/>
                  </a:lnTo>
                  <a:lnTo>
                    <a:pt x="219" y="234"/>
                  </a:lnTo>
                  <a:lnTo>
                    <a:pt x="219" y="231"/>
                  </a:lnTo>
                  <a:lnTo>
                    <a:pt x="219" y="231"/>
                  </a:lnTo>
                  <a:lnTo>
                    <a:pt x="214" y="214"/>
                  </a:lnTo>
                  <a:lnTo>
                    <a:pt x="211" y="196"/>
                  </a:lnTo>
                  <a:lnTo>
                    <a:pt x="211" y="196"/>
                  </a:lnTo>
                  <a:lnTo>
                    <a:pt x="211" y="185"/>
                  </a:lnTo>
                  <a:lnTo>
                    <a:pt x="211" y="175"/>
                  </a:lnTo>
                  <a:lnTo>
                    <a:pt x="214" y="164"/>
                  </a:lnTo>
                  <a:lnTo>
                    <a:pt x="219" y="153"/>
                  </a:lnTo>
                  <a:lnTo>
                    <a:pt x="219" y="153"/>
                  </a:lnTo>
                  <a:lnTo>
                    <a:pt x="233" y="126"/>
                  </a:lnTo>
                  <a:lnTo>
                    <a:pt x="233" y="126"/>
                  </a:lnTo>
                  <a:lnTo>
                    <a:pt x="239" y="110"/>
                  </a:lnTo>
                  <a:lnTo>
                    <a:pt x="242" y="93"/>
                  </a:lnTo>
                  <a:lnTo>
                    <a:pt x="242" y="93"/>
                  </a:lnTo>
                  <a:lnTo>
                    <a:pt x="242" y="92"/>
                  </a:lnTo>
                  <a:lnTo>
                    <a:pt x="242" y="80"/>
                  </a:lnTo>
                  <a:lnTo>
                    <a:pt x="242" y="80"/>
                  </a:lnTo>
                  <a:lnTo>
                    <a:pt x="240" y="66"/>
                  </a:lnTo>
                  <a:lnTo>
                    <a:pt x="240" y="66"/>
                  </a:lnTo>
                  <a:close/>
                  <a:moveTo>
                    <a:pt x="73" y="227"/>
                  </a:moveTo>
                  <a:lnTo>
                    <a:pt x="73" y="227"/>
                  </a:lnTo>
                  <a:lnTo>
                    <a:pt x="72" y="228"/>
                  </a:lnTo>
                  <a:lnTo>
                    <a:pt x="72" y="228"/>
                  </a:lnTo>
                  <a:lnTo>
                    <a:pt x="49" y="228"/>
                  </a:lnTo>
                  <a:lnTo>
                    <a:pt x="49" y="228"/>
                  </a:lnTo>
                  <a:lnTo>
                    <a:pt x="49" y="217"/>
                  </a:lnTo>
                  <a:lnTo>
                    <a:pt x="49" y="217"/>
                  </a:lnTo>
                  <a:lnTo>
                    <a:pt x="46" y="205"/>
                  </a:lnTo>
                  <a:lnTo>
                    <a:pt x="46" y="205"/>
                  </a:lnTo>
                  <a:lnTo>
                    <a:pt x="46" y="202"/>
                  </a:lnTo>
                  <a:lnTo>
                    <a:pt x="44" y="201"/>
                  </a:lnTo>
                  <a:lnTo>
                    <a:pt x="40" y="201"/>
                  </a:lnTo>
                  <a:lnTo>
                    <a:pt x="40" y="201"/>
                  </a:lnTo>
                  <a:lnTo>
                    <a:pt x="26" y="204"/>
                  </a:lnTo>
                  <a:lnTo>
                    <a:pt x="26" y="204"/>
                  </a:lnTo>
                  <a:lnTo>
                    <a:pt x="23" y="202"/>
                  </a:lnTo>
                  <a:lnTo>
                    <a:pt x="21" y="202"/>
                  </a:lnTo>
                  <a:lnTo>
                    <a:pt x="20" y="199"/>
                  </a:lnTo>
                  <a:lnTo>
                    <a:pt x="20" y="198"/>
                  </a:lnTo>
                  <a:lnTo>
                    <a:pt x="20" y="198"/>
                  </a:lnTo>
                  <a:lnTo>
                    <a:pt x="20" y="182"/>
                  </a:lnTo>
                  <a:lnTo>
                    <a:pt x="20" y="182"/>
                  </a:lnTo>
                  <a:lnTo>
                    <a:pt x="21" y="179"/>
                  </a:lnTo>
                  <a:lnTo>
                    <a:pt x="21" y="179"/>
                  </a:lnTo>
                  <a:lnTo>
                    <a:pt x="23" y="176"/>
                  </a:lnTo>
                  <a:lnTo>
                    <a:pt x="23" y="175"/>
                  </a:lnTo>
                  <a:lnTo>
                    <a:pt x="23" y="175"/>
                  </a:lnTo>
                  <a:lnTo>
                    <a:pt x="21" y="171"/>
                  </a:lnTo>
                  <a:lnTo>
                    <a:pt x="18" y="171"/>
                  </a:lnTo>
                  <a:lnTo>
                    <a:pt x="18" y="171"/>
                  </a:lnTo>
                  <a:lnTo>
                    <a:pt x="12" y="171"/>
                  </a:lnTo>
                  <a:lnTo>
                    <a:pt x="12" y="171"/>
                  </a:lnTo>
                  <a:lnTo>
                    <a:pt x="9" y="171"/>
                  </a:lnTo>
                  <a:lnTo>
                    <a:pt x="9" y="168"/>
                  </a:lnTo>
                  <a:lnTo>
                    <a:pt x="9" y="168"/>
                  </a:lnTo>
                  <a:lnTo>
                    <a:pt x="12" y="155"/>
                  </a:lnTo>
                  <a:lnTo>
                    <a:pt x="12" y="155"/>
                  </a:lnTo>
                  <a:lnTo>
                    <a:pt x="14" y="145"/>
                  </a:lnTo>
                  <a:lnTo>
                    <a:pt x="14" y="136"/>
                  </a:lnTo>
                  <a:lnTo>
                    <a:pt x="14" y="136"/>
                  </a:lnTo>
                  <a:lnTo>
                    <a:pt x="12" y="127"/>
                  </a:lnTo>
                  <a:lnTo>
                    <a:pt x="15" y="119"/>
                  </a:lnTo>
                  <a:lnTo>
                    <a:pt x="20" y="113"/>
                  </a:lnTo>
                  <a:lnTo>
                    <a:pt x="26" y="107"/>
                  </a:lnTo>
                  <a:lnTo>
                    <a:pt x="26" y="107"/>
                  </a:lnTo>
                  <a:lnTo>
                    <a:pt x="27" y="106"/>
                  </a:lnTo>
                  <a:lnTo>
                    <a:pt x="27" y="106"/>
                  </a:lnTo>
                  <a:lnTo>
                    <a:pt x="29" y="110"/>
                  </a:lnTo>
                  <a:lnTo>
                    <a:pt x="29" y="115"/>
                  </a:lnTo>
                  <a:lnTo>
                    <a:pt x="27" y="122"/>
                  </a:lnTo>
                  <a:lnTo>
                    <a:pt x="27" y="122"/>
                  </a:lnTo>
                  <a:lnTo>
                    <a:pt x="23" y="145"/>
                  </a:lnTo>
                  <a:lnTo>
                    <a:pt x="23" y="145"/>
                  </a:lnTo>
                  <a:lnTo>
                    <a:pt x="23" y="150"/>
                  </a:lnTo>
                  <a:lnTo>
                    <a:pt x="26" y="155"/>
                  </a:lnTo>
                  <a:lnTo>
                    <a:pt x="29" y="158"/>
                  </a:lnTo>
                  <a:lnTo>
                    <a:pt x="35" y="159"/>
                  </a:lnTo>
                  <a:lnTo>
                    <a:pt x="35" y="159"/>
                  </a:lnTo>
                  <a:lnTo>
                    <a:pt x="37" y="159"/>
                  </a:lnTo>
                  <a:lnTo>
                    <a:pt x="37" y="162"/>
                  </a:lnTo>
                  <a:lnTo>
                    <a:pt x="37" y="162"/>
                  </a:lnTo>
                  <a:lnTo>
                    <a:pt x="37" y="184"/>
                  </a:lnTo>
                  <a:lnTo>
                    <a:pt x="37" y="184"/>
                  </a:lnTo>
                  <a:lnTo>
                    <a:pt x="37" y="190"/>
                  </a:lnTo>
                  <a:lnTo>
                    <a:pt x="40" y="193"/>
                  </a:lnTo>
                  <a:lnTo>
                    <a:pt x="43" y="198"/>
                  </a:lnTo>
                  <a:lnTo>
                    <a:pt x="47" y="199"/>
                  </a:lnTo>
                  <a:lnTo>
                    <a:pt x="47" y="199"/>
                  </a:lnTo>
                  <a:lnTo>
                    <a:pt x="52" y="201"/>
                  </a:lnTo>
                  <a:lnTo>
                    <a:pt x="56" y="201"/>
                  </a:lnTo>
                  <a:lnTo>
                    <a:pt x="66" y="201"/>
                  </a:lnTo>
                  <a:lnTo>
                    <a:pt x="66" y="201"/>
                  </a:lnTo>
                  <a:lnTo>
                    <a:pt x="73" y="199"/>
                  </a:lnTo>
                  <a:lnTo>
                    <a:pt x="73" y="199"/>
                  </a:lnTo>
                  <a:lnTo>
                    <a:pt x="75" y="204"/>
                  </a:lnTo>
                  <a:lnTo>
                    <a:pt x="75" y="204"/>
                  </a:lnTo>
                  <a:lnTo>
                    <a:pt x="75" y="216"/>
                  </a:lnTo>
                  <a:lnTo>
                    <a:pt x="73" y="227"/>
                  </a:lnTo>
                  <a:lnTo>
                    <a:pt x="73" y="227"/>
                  </a:lnTo>
                  <a:close/>
                  <a:moveTo>
                    <a:pt x="116" y="210"/>
                  </a:moveTo>
                  <a:lnTo>
                    <a:pt x="116" y="210"/>
                  </a:lnTo>
                  <a:lnTo>
                    <a:pt x="113" y="227"/>
                  </a:lnTo>
                  <a:lnTo>
                    <a:pt x="113" y="227"/>
                  </a:lnTo>
                  <a:lnTo>
                    <a:pt x="112" y="228"/>
                  </a:lnTo>
                  <a:lnTo>
                    <a:pt x="112" y="228"/>
                  </a:lnTo>
                  <a:lnTo>
                    <a:pt x="84" y="228"/>
                  </a:lnTo>
                  <a:lnTo>
                    <a:pt x="84" y="228"/>
                  </a:lnTo>
                  <a:lnTo>
                    <a:pt x="82" y="228"/>
                  </a:lnTo>
                  <a:lnTo>
                    <a:pt x="82" y="228"/>
                  </a:lnTo>
                  <a:lnTo>
                    <a:pt x="84" y="217"/>
                  </a:lnTo>
                  <a:lnTo>
                    <a:pt x="84" y="217"/>
                  </a:lnTo>
                  <a:lnTo>
                    <a:pt x="84" y="205"/>
                  </a:lnTo>
                  <a:lnTo>
                    <a:pt x="81" y="191"/>
                  </a:lnTo>
                  <a:lnTo>
                    <a:pt x="81" y="191"/>
                  </a:lnTo>
                  <a:lnTo>
                    <a:pt x="78" y="190"/>
                  </a:lnTo>
                  <a:lnTo>
                    <a:pt x="75" y="188"/>
                  </a:lnTo>
                  <a:lnTo>
                    <a:pt x="75" y="188"/>
                  </a:lnTo>
                  <a:lnTo>
                    <a:pt x="58" y="191"/>
                  </a:lnTo>
                  <a:lnTo>
                    <a:pt x="58" y="191"/>
                  </a:lnTo>
                  <a:lnTo>
                    <a:pt x="50" y="191"/>
                  </a:lnTo>
                  <a:lnTo>
                    <a:pt x="50" y="191"/>
                  </a:lnTo>
                  <a:lnTo>
                    <a:pt x="47" y="188"/>
                  </a:lnTo>
                  <a:lnTo>
                    <a:pt x="46" y="184"/>
                  </a:lnTo>
                  <a:lnTo>
                    <a:pt x="46" y="184"/>
                  </a:lnTo>
                  <a:lnTo>
                    <a:pt x="46" y="161"/>
                  </a:lnTo>
                  <a:lnTo>
                    <a:pt x="46" y="161"/>
                  </a:lnTo>
                  <a:lnTo>
                    <a:pt x="46" y="159"/>
                  </a:lnTo>
                  <a:lnTo>
                    <a:pt x="47" y="158"/>
                  </a:lnTo>
                  <a:lnTo>
                    <a:pt x="47" y="158"/>
                  </a:lnTo>
                  <a:lnTo>
                    <a:pt x="49" y="156"/>
                  </a:lnTo>
                  <a:lnTo>
                    <a:pt x="49" y="153"/>
                  </a:lnTo>
                  <a:lnTo>
                    <a:pt x="49" y="153"/>
                  </a:lnTo>
                  <a:lnTo>
                    <a:pt x="47" y="150"/>
                  </a:lnTo>
                  <a:lnTo>
                    <a:pt x="44" y="150"/>
                  </a:lnTo>
                  <a:lnTo>
                    <a:pt x="44" y="150"/>
                  </a:lnTo>
                  <a:lnTo>
                    <a:pt x="37" y="150"/>
                  </a:lnTo>
                  <a:lnTo>
                    <a:pt x="37" y="150"/>
                  </a:lnTo>
                  <a:lnTo>
                    <a:pt x="32" y="148"/>
                  </a:lnTo>
                  <a:lnTo>
                    <a:pt x="32" y="144"/>
                  </a:lnTo>
                  <a:lnTo>
                    <a:pt x="32" y="144"/>
                  </a:lnTo>
                  <a:lnTo>
                    <a:pt x="38" y="119"/>
                  </a:lnTo>
                  <a:lnTo>
                    <a:pt x="38" y="119"/>
                  </a:lnTo>
                  <a:lnTo>
                    <a:pt x="38" y="115"/>
                  </a:lnTo>
                  <a:lnTo>
                    <a:pt x="38" y="110"/>
                  </a:lnTo>
                  <a:lnTo>
                    <a:pt x="37" y="103"/>
                  </a:lnTo>
                  <a:lnTo>
                    <a:pt x="37" y="103"/>
                  </a:lnTo>
                  <a:lnTo>
                    <a:pt x="37" y="90"/>
                  </a:lnTo>
                  <a:lnTo>
                    <a:pt x="40" y="80"/>
                  </a:lnTo>
                  <a:lnTo>
                    <a:pt x="46" y="70"/>
                  </a:lnTo>
                  <a:lnTo>
                    <a:pt x="55" y="63"/>
                  </a:lnTo>
                  <a:lnTo>
                    <a:pt x="55" y="63"/>
                  </a:lnTo>
                  <a:lnTo>
                    <a:pt x="56" y="63"/>
                  </a:lnTo>
                  <a:lnTo>
                    <a:pt x="56" y="63"/>
                  </a:lnTo>
                  <a:lnTo>
                    <a:pt x="56" y="69"/>
                  </a:lnTo>
                  <a:lnTo>
                    <a:pt x="58" y="76"/>
                  </a:lnTo>
                  <a:lnTo>
                    <a:pt x="58" y="76"/>
                  </a:lnTo>
                  <a:lnTo>
                    <a:pt x="58" y="83"/>
                  </a:lnTo>
                  <a:lnTo>
                    <a:pt x="56" y="89"/>
                  </a:lnTo>
                  <a:lnTo>
                    <a:pt x="56" y="89"/>
                  </a:lnTo>
                  <a:lnTo>
                    <a:pt x="50" y="118"/>
                  </a:lnTo>
                  <a:lnTo>
                    <a:pt x="50" y="118"/>
                  </a:lnTo>
                  <a:lnTo>
                    <a:pt x="50" y="124"/>
                  </a:lnTo>
                  <a:lnTo>
                    <a:pt x="52" y="129"/>
                  </a:lnTo>
                  <a:lnTo>
                    <a:pt x="56" y="133"/>
                  </a:lnTo>
                  <a:lnTo>
                    <a:pt x="63" y="135"/>
                  </a:lnTo>
                  <a:lnTo>
                    <a:pt x="63" y="135"/>
                  </a:lnTo>
                  <a:lnTo>
                    <a:pt x="67" y="135"/>
                  </a:lnTo>
                  <a:lnTo>
                    <a:pt x="67" y="138"/>
                  </a:lnTo>
                  <a:lnTo>
                    <a:pt x="67" y="138"/>
                  </a:lnTo>
                  <a:lnTo>
                    <a:pt x="67" y="168"/>
                  </a:lnTo>
                  <a:lnTo>
                    <a:pt x="67" y="168"/>
                  </a:lnTo>
                  <a:lnTo>
                    <a:pt x="67" y="173"/>
                  </a:lnTo>
                  <a:lnTo>
                    <a:pt x="69" y="178"/>
                  </a:lnTo>
                  <a:lnTo>
                    <a:pt x="72" y="181"/>
                  </a:lnTo>
                  <a:lnTo>
                    <a:pt x="76" y="184"/>
                  </a:lnTo>
                  <a:lnTo>
                    <a:pt x="76" y="184"/>
                  </a:lnTo>
                  <a:lnTo>
                    <a:pt x="81" y="187"/>
                  </a:lnTo>
                  <a:lnTo>
                    <a:pt x="86" y="188"/>
                  </a:lnTo>
                  <a:lnTo>
                    <a:pt x="96" y="188"/>
                  </a:lnTo>
                  <a:lnTo>
                    <a:pt x="96" y="188"/>
                  </a:lnTo>
                  <a:lnTo>
                    <a:pt x="113" y="185"/>
                  </a:lnTo>
                  <a:lnTo>
                    <a:pt x="113" y="185"/>
                  </a:lnTo>
                  <a:lnTo>
                    <a:pt x="116" y="198"/>
                  </a:lnTo>
                  <a:lnTo>
                    <a:pt x="116" y="210"/>
                  </a:lnTo>
                  <a:lnTo>
                    <a:pt x="116" y="210"/>
                  </a:lnTo>
                  <a:close/>
                  <a:moveTo>
                    <a:pt x="233" y="92"/>
                  </a:moveTo>
                  <a:lnTo>
                    <a:pt x="233" y="92"/>
                  </a:lnTo>
                  <a:lnTo>
                    <a:pt x="231" y="103"/>
                  </a:lnTo>
                  <a:lnTo>
                    <a:pt x="228" y="115"/>
                  </a:lnTo>
                  <a:lnTo>
                    <a:pt x="223" y="126"/>
                  </a:lnTo>
                  <a:lnTo>
                    <a:pt x="217" y="136"/>
                  </a:lnTo>
                  <a:lnTo>
                    <a:pt x="217" y="136"/>
                  </a:lnTo>
                  <a:lnTo>
                    <a:pt x="210" y="152"/>
                  </a:lnTo>
                  <a:lnTo>
                    <a:pt x="204" y="168"/>
                  </a:lnTo>
                  <a:lnTo>
                    <a:pt x="204" y="168"/>
                  </a:lnTo>
                  <a:lnTo>
                    <a:pt x="202" y="178"/>
                  </a:lnTo>
                  <a:lnTo>
                    <a:pt x="202" y="188"/>
                  </a:lnTo>
                  <a:lnTo>
                    <a:pt x="202" y="198"/>
                  </a:lnTo>
                  <a:lnTo>
                    <a:pt x="204" y="208"/>
                  </a:lnTo>
                  <a:lnTo>
                    <a:pt x="204" y="208"/>
                  </a:lnTo>
                  <a:lnTo>
                    <a:pt x="210" y="228"/>
                  </a:lnTo>
                  <a:lnTo>
                    <a:pt x="124" y="228"/>
                  </a:lnTo>
                  <a:lnTo>
                    <a:pt x="124" y="228"/>
                  </a:lnTo>
                  <a:lnTo>
                    <a:pt x="125" y="217"/>
                  </a:lnTo>
                  <a:lnTo>
                    <a:pt x="125" y="205"/>
                  </a:lnTo>
                  <a:lnTo>
                    <a:pt x="125" y="205"/>
                  </a:lnTo>
                  <a:lnTo>
                    <a:pt x="124" y="193"/>
                  </a:lnTo>
                  <a:lnTo>
                    <a:pt x="122" y="181"/>
                  </a:lnTo>
                  <a:lnTo>
                    <a:pt x="122" y="181"/>
                  </a:lnTo>
                  <a:lnTo>
                    <a:pt x="130" y="178"/>
                  </a:lnTo>
                  <a:lnTo>
                    <a:pt x="130" y="178"/>
                  </a:lnTo>
                  <a:lnTo>
                    <a:pt x="142" y="170"/>
                  </a:lnTo>
                  <a:lnTo>
                    <a:pt x="142" y="170"/>
                  </a:lnTo>
                  <a:lnTo>
                    <a:pt x="144" y="167"/>
                  </a:lnTo>
                  <a:lnTo>
                    <a:pt x="142" y="162"/>
                  </a:lnTo>
                  <a:lnTo>
                    <a:pt x="142" y="162"/>
                  </a:lnTo>
                  <a:lnTo>
                    <a:pt x="139" y="162"/>
                  </a:lnTo>
                  <a:lnTo>
                    <a:pt x="136" y="162"/>
                  </a:lnTo>
                  <a:lnTo>
                    <a:pt x="136" y="162"/>
                  </a:lnTo>
                  <a:lnTo>
                    <a:pt x="128" y="168"/>
                  </a:lnTo>
                  <a:lnTo>
                    <a:pt x="121" y="171"/>
                  </a:lnTo>
                  <a:lnTo>
                    <a:pt x="113" y="176"/>
                  </a:lnTo>
                  <a:lnTo>
                    <a:pt x="104" y="178"/>
                  </a:lnTo>
                  <a:lnTo>
                    <a:pt x="104" y="178"/>
                  </a:lnTo>
                  <a:lnTo>
                    <a:pt x="90" y="179"/>
                  </a:lnTo>
                  <a:lnTo>
                    <a:pt x="90" y="179"/>
                  </a:lnTo>
                  <a:lnTo>
                    <a:pt x="86" y="179"/>
                  </a:lnTo>
                  <a:lnTo>
                    <a:pt x="81" y="178"/>
                  </a:lnTo>
                  <a:lnTo>
                    <a:pt x="81" y="178"/>
                  </a:lnTo>
                  <a:lnTo>
                    <a:pt x="78" y="173"/>
                  </a:lnTo>
                  <a:lnTo>
                    <a:pt x="76" y="168"/>
                  </a:lnTo>
                  <a:lnTo>
                    <a:pt x="76" y="168"/>
                  </a:lnTo>
                  <a:lnTo>
                    <a:pt x="76" y="136"/>
                  </a:lnTo>
                  <a:lnTo>
                    <a:pt x="76" y="136"/>
                  </a:lnTo>
                  <a:lnTo>
                    <a:pt x="76" y="135"/>
                  </a:lnTo>
                  <a:lnTo>
                    <a:pt x="78" y="133"/>
                  </a:lnTo>
                  <a:lnTo>
                    <a:pt x="78" y="133"/>
                  </a:lnTo>
                  <a:lnTo>
                    <a:pt x="81" y="132"/>
                  </a:lnTo>
                  <a:lnTo>
                    <a:pt x="81" y="129"/>
                  </a:lnTo>
                  <a:lnTo>
                    <a:pt x="81" y="129"/>
                  </a:lnTo>
                  <a:lnTo>
                    <a:pt x="79" y="127"/>
                  </a:lnTo>
                  <a:lnTo>
                    <a:pt x="76" y="126"/>
                  </a:lnTo>
                  <a:lnTo>
                    <a:pt x="76" y="126"/>
                  </a:lnTo>
                  <a:lnTo>
                    <a:pt x="64" y="126"/>
                  </a:lnTo>
                  <a:lnTo>
                    <a:pt x="64" y="126"/>
                  </a:lnTo>
                  <a:lnTo>
                    <a:pt x="59" y="124"/>
                  </a:lnTo>
                  <a:lnTo>
                    <a:pt x="59" y="124"/>
                  </a:lnTo>
                  <a:lnTo>
                    <a:pt x="59" y="121"/>
                  </a:lnTo>
                  <a:lnTo>
                    <a:pt x="58" y="119"/>
                  </a:lnTo>
                  <a:lnTo>
                    <a:pt x="58" y="119"/>
                  </a:lnTo>
                  <a:lnTo>
                    <a:pt x="66" y="90"/>
                  </a:lnTo>
                  <a:lnTo>
                    <a:pt x="66" y="90"/>
                  </a:lnTo>
                  <a:lnTo>
                    <a:pt x="67" y="80"/>
                  </a:lnTo>
                  <a:lnTo>
                    <a:pt x="67" y="80"/>
                  </a:lnTo>
                  <a:lnTo>
                    <a:pt x="66" y="67"/>
                  </a:lnTo>
                  <a:lnTo>
                    <a:pt x="66" y="67"/>
                  </a:lnTo>
                  <a:lnTo>
                    <a:pt x="64" y="55"/>
                  </a:lnTo>
                  <a:lnTo>
                    <a:pt x="67" y="43"/>
                  </a:lnTo>
                  <a:lnTo>
                    <a:pt x="67" y="43"/>
                  </a:lnTo>
                  <a:lnTo>
                    <a:pt x="70" y="35"/>
                  </a:lnTo>
                  <a:lnTo>
                    <a:pt x="75" y="27"/>
                  </a:lnTo>
                  <a:lnTo>
                    <a:pt x="82" y="23"/>
                  </a:lnTo>
                  <a:lnTo>
                    <a:pt x="90" y="18"/>
                  </a:lnTo>
                  <a:lnTo>
                    <a:pt x="90" y="18"/>
                  </a:lnTo>
                  <a:lnTo>
                    <a:pt x="98" y="14"/>
                  </a:lnTo>
                  <a:lnTo>
                    <a:pt x="105" y="12"/>
                  </a:lnTo>
                  <a:lnTo>
                    <a:pt x="122" y="9"/>
                  </a:lnTo>
                  <a:lnTo>
                    <a:pt x="122" y="9"/>
                  </a:lnTo>
                  <a:lnTo>
                    <a:pt x="141" y="8"/>
                  </a:lnTo>
                  <a:lnTo>
                    <a:pt x="159" y="9"/>
                  </a:lnTo>
                  <a:lnTo>
                    <a:pt x="159" y="9"/>
                  </a:lnTo>
                  <a:lnTo>
                    <a:pt x="176" y="12"/>
                  </a:lnTo>
                  <a:lnTo>
                    <a:pt x="193" y="20"/>
                  </a:lnTo>
                  <a:lnTo>
                    <a:pt x="199" y="23"/>
                  </a:lnTo>
                  <a:lnTo>
                    <a:pt x="207" y="29"/>
                  </a:lnTo>
                  <a:lnTo>
                    <a:pt x="213" y="35"/>
                  </a:lnTo>
                  <a:lnTo>
                    <a:pt x="219" y="41"/>
                  </a:lnTo>
                  <a:lnTo>
                    <a:pt x="219" y="41"/>
                  </a:lnTo>
                  <a:lnTo>
                    <a:pt x="227" y="54"/>
                  </a:lnTo>
                  <a:lnTo>
                    <a:pt x="231" y="66"/>
                  </a:lnTo>
                  <a:lnTo>
                    <a:pt x="233" y="78"/>
                  </a:lnTo>
                  <a:lnTo>
                    <a:pt x="233" y="92"/>
                  </a:lnTo>
                  <a:lnTo>
                    <a:pt x="233"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53"/>
            <p:cNvSpPr>
              <a:spLocks/>
            </p:cNvSpPr>
            <p:nvPr/>
          </p:nvSpPr>
          <p:spPr bwMode="auto">
            <a:xfrm>
              <a:off x="4481513" y="5903913"/>
              <a:ext cx="22225" cy="20638"/>
            </a:xfrm>
            <a:custGeom>
              <a:avLst/>
              <a:gdLst>
                <a:gd name="T0" fmla="*/ 8 w 14"/>
                <a:gd name="T1" fmla="*/ 0 h 13"/>
                <a:gd name="T2" fmla="*/ 8 w 14"/>
                <a:gd name="T3" fmla="*/ 0 h 13"/>
                <a:gd name="T4" fmla="*/ 5 w 14"/>
                <a:gd name="T5" fmla="*/ 0 h 13"/>
                <a:gd name="T6" fmla="*/ 3 w 14"/>
                <a:gd name="T7" fmla="*/ 2 h 13"/>
                <a:gd name="T8" fmla="*/ 2 w 14"/>
                <a:gd name="T9" fmla="*/ 4 h 13"/>
                <a:gd name="T10" fmla="*/ 0 w 14"/>
                <a:gd name="T11" fmla="*/ 7 h 13"/>
                <a:gd name="T12" fmla="*/ 0 w 14"/>
                <a:gd name="T13" fmla="*/ 7 h 13"/>
                <a:gd name="T14" fmla="*/ 2 w 14"/>
                <a:gd name="T15" fmla="*/ 10 h 13"/>
                <a:gd name="T16" fmla="*/ 2 w 14"/>
                <a:gd name="T17" fmla="*/ 11 h 13"/>
                <a:gd name="T18" fmla="*/ 5 w 14"/>
                <a:gd name="T19" fmla="*/ 13 h 13"/>
                <a:gd name="T20" fmla="*/ 8 w 14"/>
                <a:gd name="T21" fmla="*/ 13 h 13"/>
                <a:gd name="T22" fmla="*/ 8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8 w 14"/>
                <a:gd name="T41" fmla="*/ 0 h 13"/>
                <a:gd name="T42" fmla="*/ 8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8" y="0"/>
                  </a:moveTo>
                  <a:lnTo>
                    <a:pt x="8" y="0"/>
                  </a:lnTo>
                  <a:lnTo>
                    <a:pt x="5" y="0"/>
                  </a:lnTo>
                  <a:lnTo>
                    <a:pt x="3" y="2"/>
                  </a:lnTo>
                  <a:lnTo>
                    <a:pt x="2" y="4"/>
                  </a:lnTo>
                  <a:lnTo>
                    <a:pt x="0" y="7"/>
                  </a:lnTo>
                  <a:lnTo>
                    <a:pt x="0" y="7"/>
                  </a:lnTo>
                  <a:lnTo>
                    <a:pt x="2" y="10"/>
                  </a:lnTo>
                  <a:lnTo>
                    <a:pt x="2" y="11"/>
                  </a:lnTo>
                  <a:lnTo>
                    <a:pt x="5" y="13"/>
                  </a:lnTo>
                  <a:lnTo>
                    <a:pt x="8" y="13"/>
                  </a:lnTo>
                  <a:lnTo>
                    <a:pt x="8" y="13"/>
                  </a:lnTo>
                  <a:lnTo>
                    <a:pt x="9" y="13"/>
                  </a:lnTo>
                  <a:lnTo>
                    <a:pt x="12" y="11"/>
                  </a:lnTo>
                  <a:lnTo>
                    <a:pt x="14" y="10"/>
                  </a:lnTo>
                  <a:lnTo>
                    <a:pt x="14" y="7"/>
                  </a:lnTo>
                  <a:lnTo>
                    <a:pt x="14" y="7"/>
                  </a:lnTo>
                  <a:lnTo>
                    <a:pt x="14" y="4"/>
                  </a:lnTo>
                  <a:lnTo>
                    <a:pt x="12" y="2"/>
                  </a:lnTo>
                  <a:lnTo>
                    <a:pt x="9" y="0"/>
                  </a:lnTo>
                  <a:lnTo>
                    <a:pt x="8" y="0"/>
                  </a:lnTo>
                  <a:lnTo>
                    <a:pt x="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54"/>
            <p:cNvSpPr>
              <a:spLocks/>
            </p:cNvSpPr>
            <p:nvPr/>
          </p:nvSpPr>
          <p:spPr bwMode="auto">
            <a:xfrm>
              <a:off x="4525963" y="5903913"/>
              <a:ext cx="22225" cy="20638"/>
            </a:xfrm>
            <a:custGeom>
              <a:avLst/>
              <a:gdLst>
                <a:gd name="T0" fmla="*/ 6 w 14"/>
                <a:gd name="T1" fmla="*/ 0 h 13"/>
                <a:gd name="T2" fmla="*/ 6 w 14"/>
                <a:gd name="T3" fmla="*/ 0 h 13"/>
                <a:gd name="T4" fmla="*/ 4 w 14"/>
                <a:gd name="T5" fmla="*/ 0 h 13"/>
                <a:gd name="T6" fmla="*/ 1 w 14"/>
                <a:gd name="T7" fmla="*/ 2 h 13"/>
                <a:gd name="T8" fmla="*/ 0 w 14"/>
                <a:gd name="T9" fmla="*/ 4 h 13"/>
                <a:gd name="T10" fmla="*/ 0 w 14"/>
                <a:gd name="T11" fmla="*/ 7 h 13"/>
                <a:gd name="T12" fmla="*/ 0 w 14"/>
                <a:gd name="T13" fmla="*/ 7 h 13"/>
                <a:gd name="T14" fmla="*/ 0 w 14"/>
                <a:gd name="T15" fmla="*/ 10 h 13"/>
                <a:gd name="T16" fmla="*/ 1 w 14"/>
                <a:gd name="T17" fmla="*/ 11 h 13"/>
                <a:gd name="T18" fmla="*/ 3 w 14"/>
                <a:gd name="T19" fmla="*/ 13 h 13"/>
                <a:gd name="T20" fmla="*/ 6 w 14"/>
                <a:gd name="T21" fmla="*/ 13 h 13"/>
                <a:gd name="T22" fmla="*/ 6 w 14"/>
                <a:gd name="T23" fmla="*/ 13 h 13"/>
                <a:gd name="T24" fmla="*/ 9 w 14"/>
                <a:gd name="T25" fmla="*/ 13 h 13"/>
                <a:gd name="T26" fmla="*/ 11 w 14"/>
                <a:gd name="T27" fmla="*/ 11 h 13"/>
                <a:gd name="T28" fmla="*/ 12 w 14"/>
                <a:gd name="T29" fmla="*/ 10 h 13"/>
                <a:gd name="T30" fmla="*/ 14 w 14"/>
                <a:gd name="T31" fmla="*/ 7 h 13"/>
                <a:gd name="T32" fmla="*/ 14 w 14"/>
                <a:gd name="T33" fmla="*/ 7 h 13"/>
                <a:gd name="T34" fmla="*/ 12 w 14"/>
                <a:gd name="T35" fmla="*/ 4 h 13"/>
                <a:gd name="T36" fmla="*/ 11 w 14"/>
                <a:gd name="T37" fmla="*/ 2 h 13"/>
                <a:gd name="T38" fmla="*/ 9 w 14"/>
                <a:gd name="T39" fmla="*/ 0 h 13"/>
                <a:gd name="T40" fmla="*/ 6 w 14"/>
                <a:gd name="T41" fmla="*/ 0 h 13"/>
                <a:gd name="T42" fmla="*/ 6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6" y="0"/>
                  </a:moveTo>
                  <a:lnTo>
                    <a:pt x="6" y="0"/>
                  </a:lnTo>
                  <a:lnTo>
                    <a:pt x="4" y="0"/>
                  </a:lnTo>
                  <a:lnTo>
                    <a:pt x="1" y="2"/>
                  </a:lnTo>
                  <a:lnTo>
                    <a:pt x="0" y="4"/>
                  </a:lnTo>
                  <a:lnTo>
                    <a:pt x="0" y="7"/>
                  </a:lnTo>
                  <a:lnTo>
                    <a:pt x="0" y="7"/>
                  </a:lnTo>
                  <a:lnTo>
                    <a:pt x="0" y="10"/>
                  </a:lnTo>
                  <a:lnTo>
                    <a:pt x="1" y="11"/>
                  </a:lnTo>
                  <a:lnTo>
                    <a:pt x="3" y="13"/>
                  </a:lnTo>
                  <a:lnTo>
                    <a:pt x="6" y="13"/>
                  </a:lnTo>
                  <a:lnTo>
                    <a:pt x="6" y="13"/>
                  </a:lnTo>
                  <a:lnTo>
                    <a:pt x="9" y="13"/>
                  </a:lnTo>
                  <a:lnTo>
                    <a:pt x="11" y="11"/>
                  </a:lnTo>
                  <a:lnTo>
                    <a:pt x="12" y="10"/>
                  </a:lnTo>
                  <a:lnTo>
                    <a:pt x="14" y="7"/>
                  </a:lnTo>
                  <a:lnTo>
                    <a:pt x="14" y="7"/>
                  </a:lnTo>
                  <a:lnTo>
                    <a:pt x="12" y="4"/>
                  </a:lnTo>
                  <a:lnTo>
                    <a:pt x="11" y="2"/>
                  </a:lnTo>
                  <a:lnTo>
                    <a:pt x="9" y="0"/>
                  </a:lnTo>
                  <a:lnTo>
                    <a:pt x="6" y="0"/>
                  </a:lnTo>
                  <a:lnTo>
                    <a:pt x="6"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55"/>
            <p:cNvSpPr>
              <a:spLocks/>
            </p:cNvSpPr>
            <p:nvPr/>
          </p:nvSpPr>
          <p:spPr bwMode="auto">
            <a:xfrm>
              <a:off x="4567238" y="5903913"/>
              <a:ext cx="22225" cy="20638"/>
            </a:xfrm>
            <a:custGeom>
              <a:avLst/>
              <a:gdLst>
                <a:gd name="T0" fmla="*/ 7 w 14"/>
                <a:gd name="T1" fmla="*/ 0 h 13"/>
                <a:gd name="T2" fmla="*/ 7 w 14"/>
                <a:gd name="T3" fmla="*/ 0 h 13"/>
                <a:gd name="T4" fmla="*/ 4 w 14"/>
                <a:gd name="T5" fmla="*/ 0 h 13"/>
                <a:gd name="T6" fmla="*/ 3 w 14"/>
                <a:gd name="T7" fmla="*/ 2 h 13"/>
                <a:gd name="T8" fmla="*/ 1 w 14"/>
                <a:gd name="T9" fmla="*/ 4 h 13"/>
                <a:gd name="T10" fmla="*/ 0 w 14"/>
                <a:gd name="T11" fmla="*/ 7 h 13"/>
                <a:gd name="T12" fmla="*/ 0 w 14"/>
                <a:gd name="T13" fmla="*/ 7 h 13"/>
                <a:gd name="T14" fmla="*/ 1 w 14"/>
                <a:gd name="T15" fmla="*/ 10 h 13"/>
                <a:gd name="T16" fmla="*/ 3 w 14"/>
                <a:gd name="T17" fmla="*/ 11 h 13"/>
                <a:gd name="T18" fmla="*/ 4 w 14"/>
                <a:gd name="T19" fmla="*/ 13 h 13"/>
                <a:gd name="T20" fmla="*/ 7 w 14"/>
                <a:gd name="T21" fmla="*/ 13 h 13"/>
                <a:gd name="T22" fmla="*/ 7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7 w 14"/>
                <a:gd name="T41" fmla="*/ 0 h 13"/>
                <a:gd name="T42" fmla="*/ 7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7" y="0"/>
                  </a:moveTo>
                  <a:lnTo>
                    <a:pt x="7" y="0"/>
                  </a:lnTo>
                  <a:lnTo>
                    <a:pt x="4" y="0"/>
                  </a:lnTo>
                  <a:lnTo>
                    <a:pt x="3" y="2"/>
                  </a:lnTo>
                  <a:lnTo>
                    <a:pt x="1" y="4"/>
                  </a:lnTo>
                  <a:lnTo>
                    <a:pt x="0" y="7"/>
                  </a:lnTo>
                  <a:lnTo>
                    <a:pt x="0" y="7"/>
                  </a:lnTo>
                  <a:lnTo>
                    <a:pt x="1" y="10"/>
                  </a:lnTo>
                  <a:lnTo>
                    <a:pt x="3" y="11"/>
                  </a:lnTo>
                  <a:lnTo>
                    <a:pt x="4" y="13"/>
                  </a:lnTo>
                  <a:lnTo>
                    <a:pt x="7" y="13"/>
                  </a:lnTo>
                  <a:lnTo>
                    <a:pt x="7" y="13"/>
                  </a:lnTo>
                  <a:lnTo>
                    <a:pt x="9" y="13"/>
                  </a:lnTo>
                  <a:lnTo>
                    <a:pt x="12" y="11"/>
                  </a:lnTo>
                  <a:lnTo>
                    <a:pt x="14" y="10"/>
                  </a:lnTo>
                  <a:lnTo>
                    <a:pt x="14" y="7"/>
                  </a:lnTo>
                  <a:lnTo>
                    <a:pt x="14" y="7"/>
                  </a:lnTo>
                  <a:lnTo>
                    <a:pt x="14" y="4"/>
                  </a:lnTo>
                  <a:lnTo>
                    <a:pt x="12" y="2"/>
                  </a:lnTo>
                  <a:lnTo>
                    <a:pt x="9" y="0"/>
                  </a:lnTo>
                  <a:lnTo>
                    <a:pt x="7" y="0"/>
                  </a:lnTo>
                  <a:lnTo>
                    <a:pt x="7"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7" name="Group 36"/>
          <p:cNvGrpSpPr/>
          <p:nvPr userDrawn="1"/>
        </p:nvGrpSpPr>
        <p:grpSpPr>
          <a:xfrm>
            <a:off x="9897566" y="5428386"/>
            <a:ext cx="532925" cy="402499"/>
            <a:chOff x="8185151" y="5743575"/>
            <a:chExt cx="452438" cy="455613"/>
          </a:xfrm>
        </p:grpSpPr>
        <p:sp>
          <p:nvSpPr>
            <p:cNvPr id="38" name="Freeform 356"/>
            <p:cNvSpPr>
              <a:spLocks noEditPoints="1"/>
            </p:cNvSpPr>
            <p:nvPr/>
          </p:nvSpPr>
          <p:spPr bwMode="auto">
            <a:xfrm>
              <a:off x="8418513" y="5988050"/>
              <a:ext cx="141288" cy="211138"/>
            </a:xfrm>
            <a:custGeom>
              <a:avLst/>
              <a:gdLst>
                <a:gd name="T0" fmla="*/ 72 w 89"/>
                <a:gd name="T1" fmla="*/ 0 h 133"/>
                <a:gd name="T2" fmla="*/ 56 w 89"/>
                <a:gd name="T3" fmla="*/ 4 h 133"/>
                <a:gd name="T4" fmla="*/ 44 w 89"/>
                <a:gd name="T5" fmla="*/ 16 h 133"/>
                <a:gd name="T6" fmla="*/ 26 w 89"/>
                <a:gd name="T7" fmla="*/ 0 h 133"/>
                <a:gd name="T8" fmla="*/ 12 w 89"/>
                <a:gd name="T9" fmla="*/ 1 h 133"/>
                <a:gd name="T10" fmla="*/ 0 w 89"/>
                <a:gd name="T11" fmla="*/ 21 h 133"/>
                <a:gd name="T12" fmla="*/ 0 w 89"/>
                <a:gd name="T13" fmla="*/ 58 h 133"/>
                <a:gd name="T14" fmla="*/ 3 w 89"/>
                <a:gd name="T15" fmla="*/ 67 h 133"/>
                <a:gd name="T16" fmla="*/ 15 w 89"/>
                <a:gd name="T17" fmla="*/ 73 h 133"/>
                <a:gd name="T18" fmla="*/ 15 w 89"/>
                <a:gd name="T19" fmla="*/ 116 h 133"/>
                <a:gd name="T20" fmla="*/ 15 w 89"/>
                <a:gd name="T21" fmla="*/ 121 h 133"/>
                <a:gd name="T22" fmla="*/ 26 w 89"/>
                <a:gd name="T23" fmla="*/ 133 h 133"/>
                <a:gd name="T24" fmla="*/ 44 w 89"/>
                <a:gd name="T25" fmla="*/ 128 h 133"/>
                <a:gd name="T26" fmla="*/ 64 w 89"/>
                <a:gd name="T27" fmla="*/ 133 h 133"/>
                <a:gd name="T28" fmla="*/ 72 w 89"/>
                <a:gd name="T29" fmla="*/ 125 h 133"/>
                <a:gd name="T30" fmla="*/ 75 w 89"/>
                <a:gd name="T31" fmla="*/ 113 h 133"/>
                <a:gd name="T32" fmla="*/ 75 w 89"/>
                <a:gd name="T33" fmla="*/ 73 h 133"/>
                <a:gd name="T34" fmla="*/ 89 w 89"/>
                <a:gd name="T35" fmla="*/ 62 h 133"/>
                <a:gd name="T36" fmla="*/ 89 w 89"/>
                <a:gd name="T37" fmla="*/ 19 h 133"/>
                <a:gd name="T38" fmla="*/ 86 w 89"/>
                <a:gd name="T39" fmla="*/ 9 h 133"/>
                <a:gd name="T40" fmla="*/ 78 w 89"/>
                <a:gd name="T41" fmla="*/ 1 h 133"/>
                <a:gd name="T42" fmla="*/ 69 w 89"/>
                <a:gd name="T43" fmla="*/ 64 h 133"/>
                <a:gd name="T44" fmla="*/ 64 w 89"/>
                <a:gd name="T45" fmla="*/ 73 h 133"/>
                <a:gd name="T46" fmla="*/ 64 w 89"/>
                <a:gd name="T47" fmla="*/ 116 h 133"/>
                <a:gd name="T48" fmla="*/ 61 w 89"/>
                <a:gd name="T49" fmla="*/ 122 h 133"/>
                <a:gd name="T50" fmla="*/ 53 w 89"/>
                <a:gd name="T51" fmla="*/ 122 h 133"/>
                <a:gd name="T52" fmla="*/ 50 w 89"/>
                <a:gd name="T53" fmla="*/ 119 h 133"/>
                <a:gd name="T54" fmla="*/ 50 w 89"/>
                <a:gd name="T55" fmla="*/ 88 h 133"/>
                <a:gd name="T56" fmla="*/ 46 w 89"/>
                <a:gd name="T57" fmla="*/ 84 h 133"/>
                <a:gd name="T58" fmla="*/ 41 w 89"/>
                <a:gd name="T59" fmla="*/ 85 h 133"/>
                <a:gd name="T60" fmla="*/ 40 w 89"/>
                <a:gd name="T61" fmla="*/ 116 h 133"/>
                <a:gd name="T62" fmla="*/ 38 w 89"/>
                <a:gd name="T63" fmla="*/ 121 h 133"/>
                <a:gd name="T64" fmla="*/ 32 w 89"/>
                <a:gd name="T65" fmla="*/ 124 h 133"/>
                <a:gd name="T66" fmla="*/ 27 w 89"/>
                <a:gd name="T67" fmla="*/ 121 h 133"/>
                <a:gd name="T68" fmla="*/ 26 w 89"/>
                <a:gd name="T69" fmla="*/ 116 h 133"/>
                <a:gd name="T70" fmla="*/ 26 w 89"/>
                <a:gd name="T71" fmla="*/ 70 h 133"/>
                <a:gd name="T72" fmla="*/ 24 w 89"/>
                <a:gd name="T73" fmla="*/ 65 h 133"/>
                <a:gd name="T74" fmla="*/ 18 w 89"/>
                <a:gd name="T75" fmla="*/ 64 h 133"/>
                <a:gd name="T76" fmla="*/ 12 w 89"/>
                <a:gd name="T77" fmla="*/ 62 h 133"/>
                <a:gd name="T78" fmla="*/ 10 w 89"/>
                <a:gd name="T79" fmla="*/ 19 h 133"/>
                <a:gd name="T80" fmla="*/ 14 w 89"/>
                <a:gd name="T81" fmla="*/ 12 h 133"/>
                <a:gd name="T82" fmla="*/ 21 w 89"/>
                <a:gd name="T83" fmla="*/ 9 h 133"/>
                <a:gd name="T84" fmla="*/ 41 w 89"/>
                <a:gd name="T85" fmla="*/ 27 h 133"/>
                <a:gd name="T86" fmla="*/ 44 w 89"/>
                <a:gd name="T87" fmla="*/ 29 h 133"/>
                <a:gd name="T88" fmla="*/ 49 w 89"/>
                <a:gd name="T89" fmla="*/ 27 h 133"/>
                <a:gd name="T90" fmla="*/ 67 w 89"/>
                <a:gd name="T91" fmla="*/ 9 h 133"/>
                <a:gd name="T92" fmla="*/ 73 w 89"/>
                <a:gd name="T93" fmla="*/ 10 h 133"/>
                <a:gd name="T94" fmla="*/ 79 w 89"/>
                <a:gd name="T95" fmla="*/ 19 h 133"/>
                <a:gd name="T96" fmla="*/ 79 w 89"/>
                <a:gd name="T97" fmla="*/ 58 h 133"/>
                <a:gd name="T98" fmla="*/ 73 w 89"/>
                <a:gd name="T99"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3">
                  <a:moveTo>
                    <a:pt x="78" y="1"/>
                  </a:moveTo>
                  <a:lnTo>
                    <a:pt x="78" y="1"/>
                  </a:lnTo>
                  <a:lnTo>
                    <a:pt x="72" y="0"/>
                  </a:lnTo>
                  <a:lnTo>
                    <a:pt x="67" y="0"/>
                  </a:lnTo>
                  <a:lnTo>
                    <a:pt x="61" y="1"/>
                  </a:lnTo>
                  <a:lnTo>
                    <a:pt x="56" y="4"/>
                  </a:lnTo>
                  <a:lnTo>
                    <a:pt x="56" y="4"/>
                  </a:lnTo>
                  <a:lnTo>
                    <a:pt x="44" y="16"/>
                  </a:lnTo>
                  <a:lnTo>
                    <a:pt x="44" y="16"/>
                  </a:lnTo>
                  <a:lnTo>
                    <a:pt x="30" y="3"/>
                  </a:lnTo>
                  <a:lnTo>
                    <a:pt x="30" y="3"/>
                  </a:lnTo>
                  <a:lnTo>
                    <a:pt x="26" y="0"/>
                  </a:lnTo>
                  <a:lnTo>
                    <a:pt x="21" y="0"/>
                  </a:lnTo>
                  <a:lnTo>
                    <a:pt x="21" y="0"/>
                  </a:lnTo>
                  <a:lnTo>
                    <a:pt x="12" y="1"/>
                  </a:lnTo>
                  <a:lnTo>
                    <a:pt x="6" y="6"/>
                  </a:lnTo>
                  <a:lnTo>
                    <a:pt x="1" y="12"/>
                  </a:lnTo>
                  <a:lnTo>
                    <a:pt x="0" y="21"/>
                  </a:lnTo>
                  <a:lnTo>
                    <a:pt x="0" y="21"/>
                  </a:lnTo>
                  <a:lnTo>
                    <a:pt x="0" y="58"/>
                  </a:lnTo>
                  <a:lnTo>
                    <a:pt x="0" y="58"/>
                  </a:lnTo>
                  <a:lnTo>
                    <a:pt x="1" y="61"/>
                  </a:lnTo>
                  <a:lnTo>
                    <a:pt x="1" y="61"/>
                  </a:lnTo>
                  <a:lnTo>
                    <a:pt x="3" y="67"/>
                  </a:lnTo>
                  <a:lnTo>
                    <a:pt x="6" y="70"/>
                  </a:lnTo>
                  <a:lnTo>
                    <a:pt x="10" y="73"/>
                  </a:lnTo>
                  <a:lnTo>
                    <a:pt x="15" y="73"/>
                  </a:lnTo>
                  <a:lnTo>
                    <a:pt x="15" y="76"/>
                  </a:lnTo>
                  <a:lnTo>
                    <a:pt x="15" y="76"/>
                  </a:lnTo>
                  <a:lnTo>
                    <a:pt x="15" y="116"/>
                  </a:lnTo>
                  <a:lnTo>
                    <a:pt x="15" y="116"/>
                  </a:lnTo>
                  <a:lnTo>
                    <a:pt x="15" y="121"/>
                  </a:lnTo>
                  <a:lnTo>
                    <a:pt x="15" y="121"/>
                  </a:lnTo>
                  <a:lnTo>
                    <a:pt x="17" y="124"/>
                  </a:lnTo>
                  <a:lnTo>
                    <a:pt x="20" y="128"/>
                  </a:lnTo>
                  <a:lnTo>
                    <a:pt x="26" y="133"/>
                  </a:lnTo>
                  <a:lnTo>
                    <a:pt x="40" y="133"/>
                  </a:lnTo>
                  <a:lnTo>
                    <a:pt x="40" y="133"/>
                  </a:lnTo>
                  <a:lnTo>
                    <a:pt x="44" y="128"/>
                  </a:lnTo>
                  <a:lnTo>
                    <a:pt x="44" y="128"/>
                  </a:lnTo>
                  <a:lnTo>
                    <a:pt x="50" y="133"/>
                  </a:lnTo>
                  <a:lnTo>
                    <a:pt x="64" y="133"/>
                  </a:lnTo>
                  <a:lnTo>
                    <a:pt x="64" y="133"/>
                  </a:lnTo>
                  <a:lnTo>
                    <a:pt x="69" y="130"/>
                  </a:lnTo>
                  <a:lnTo>
                    <a:pt x="72" y="125"/>
                  </a:lnTo>
                  <a:lnTo>
                    <a:pt x="75" y="119"/>
                  </a:lnTo>
                  <a:lnTo>
                    <a:pt x="75" y="113"/>
                  </a:lnTo>
                  <a:lnTo>
                    <a:pt x="75" y="113"/>
                  </a:lnTo>
                  <a:lnTo>
                    <a:pt x="75" y="78"/>
                  </a:lnTo>
                  <a:lnTo>
                    <a:pt x="75" y="73"/>
                  </a:lnTo>
                  <a:lnTo>
                    <a:pt x="75" y="73"/>
                  </a:lnTo>
                  <a:lnTo>
                    <a:pt x="81" y="72"/>
                  </a:lnTo>
                  <a:lnTo>
                    <a:pt x="86" y="69"/>
                  </a:lnTo>
                  <a:lnTo>
                    <a:pt x="89" y="62"/>
                  </a:lnTo>
                  <a:lnTo>
                    <a:pt x="89" y="56"/>
                  </a:lnTo>
                  <a:lnTo>
                    <a:pt x="89" y="56"/>
                  </a:lnTo>
                  <a:lnTo>
                    <a:pt x="89" y="19"/>
                  </a:lnTo>
                  <a:lnTo>
                    <a:pt x="89" y="19"/>
                  </a:lnTo>
                  <a:lnTo>
                    <a:pt x="89" y="13"/>
                  </a:lnTo>
                  <a:lnTo>
                    <a:pt x="86" y="9"/>
                  </a:lnTo>
                  <a:lnTo>
                    <a:pt x="83" y="4"/>
                  </a:lnTo>
                  <a:lnTo>
                    <a:pt x="78" y="1"/>
                  </a:lnTo>
                  <a:lnTo>
                    <a:pt x="78" y="1"/>
                  </a:lnTo>
                  <a:close/>
                  <a:moveTo>
                    <a:pt x="73" y="64"/>
                  </a:moveTo>
                  <a:lnTo>
                    <a:pt x="73" y="64"/>
                  </a:lnTo>
                  <a:lnTo>
                    <a:pt x="69" y="64"/>
                  </a:lnTo>
                  <a:lnTo>
                    <a:pt x="66" y="65"/>
                  </a:lnTo>
                  <a:lnTo>
                    <a:pt x="64" y="69"/>
                  </a:lnTo>
                  <a:lnTo>
                    <a:pt x="64" y="73"/>
                  </a:lnTo>
                  <a:lnTo>
                    <a:pt x="64" y="73"/>
                  </a:lnTo>
                  <a:lnTo>
                    <a:pt x="64" y="116"/>
                  </a:lnTo>
                  <a:lnTo>
                    <a:pt x="64" y="116"/>
                  </a:lnTo>
                  <a:lnTo>
                    <a:pt x="64" y="121"/>
                  </a:lnTo>
                  <a:lnTo>
                    <a:pt x="63" y="122"/>
                  </a:lnTo>
                  <a:lnTo>
                    <a:pt x="61" y="122"/>
                  </a:lnTo>
                  <a:lnTo>
                    <a:pt x="61" y="122"/>
                  </a:lnTo>
                  <a:lnTo>
                    <a:pt x="56" y="124"/>
                  </a:lnTo>
                  <a:lnTo>
                    <a:pt x="53" y="122"/>
                  </a:lnTo>
                  <a:lnTo>
                    <a:pt x="52" y="121"/>
                  </a:lnTo>
                  <a:lnTo>
                    <a:pt x="52" y="121"/>
                  </a:lnTo>
                  <a:lnTo>
                    <a:pt x="50" y="119"/>
                  </a:lnTo>
                  <a:lnTo>
                    <a:pt x="50" y="116"/>
                  </a:lnTo>
                  <a:lnTo>
                    <a:pt x="50" y="116"/>
                  </a:lnTo>
                  <a:lnTo>
                    <a:pt x="50" y="88"/>
                  </a:lnTo>
                  <a:lnTo>
                    <a:pt x="50" y="88"/>
                  </a:lnTo>
                  <a:lnTo>
                    <a:pt x="49" y="85"/>
                  </a:lnTo>
                  <a:lnTo>
                    <a:pt x="46" y="84"/>
                  </a:lnTo>
                  <a:lnTo>
                    <a:pt x="46" y="84"/>
                  </a:lnTo>
                  <a:lnTo>
                    <a:pt x="43" y="84"/>
                  </a:lnTo>
                  <a:lnTo>
                    <a:pt x="41" y="85"/>
                  </a:lnTo>
                  <a:lnTo>
                    <a:pt x="40" y="88"/>
                  </a:lnTo>
                  <a:lnTo>
                    <a:pt x="40" y="88"/>
                  </a:lnTo>
                  <a:lnTo>
                    <a:pt x="40" y="116"/>
                  </a:lnTo>
                  <a:lnTo>
                    <a:pt x="40" y="116"/>
                  </a:lnTo>
                  <a:lnTo>
                    <a:pt x="40" y="119"/>
                  </a:lnTo>
                  <a:lnTo>
                    <a:pt x="38" y="121"/>
                  </a:lnTo>
                  <a:lnTo>
                    <a:pt x="37" y="122"/>
                  </a:lnTo>
                  <a:lnTo>
                    <a:pt x="37" y="122"/>
                  </a:lnTo>
                  <a:lnTo>
                    <a:pt x="32" y="124"/>
                  </a:lnTo>
                  <a:lnTo>
                    <a:pt x="29" y="122"/>
                  </a:lnTo>
                  <a:lnTo>
                    <a:pt x="27" y="121"/>
                  </a:lnTo>
                  <a:lnTo>
                    <a:pt x="27" y="121"/>
                  </a:lnTo>
                  <a:lnTo>
                    <a:pt x="26" y="119"/>
                  </a:lnTo>
                  <a:lnTo>
                    <a:pt x="26" y="116"/>
                  </a:lnTo>
                  <a:lnTo>
                    <a:pt x="26" y="116"/>
                  </a:lnTo>
                  <a:lnTo>
                    <a:pt x="26" y="93"/>
                  </a:lnTo>
                  <a:lnTo>
                    <a:pt x="26" y="93"/>
                  </a:lnTo>
                  <a:lnTo>
                    <a:pt x="26" y="70"/>
                  </a:lnTo>
                  <a:lnTo>
                    <a:pt x="26" y="70"/>
                  </a:lnTo>
                  <a:lnTo>
                    <a:pt x="24" y="67"/>
                  </a:lnTo>
                  <a:lnTo>
                    <a:pt x="24" y="65"/>
                  </a:lnTo>
                  <a:lnTo>
                    <a:pt x="21" y="64"/>
                  </a:lnTo>
                  <a:lnTo>
                    <a:pt x="18" y="64"/>
                  </a:lnTo>
                  <a:lnTo>
                    <a:pt x="18" y="64"/>
                  </a:lnTo>
                  <a:lnTo>
                    <a:pt x="17" y="64"/>
                  </a:lnTo>
                  <a:lnTo>
                    <a:pt x="17" y="64"/>
                  </a:lnTo>
                  <a:lnTo>
                    <a:pt x="12" y="62"/>
                  </a:lnTo>
                  <a:lnTo>
                    <a:pt x="10" y="58"/>
                  </a:lnTo>
                  <a:lnTo>
                    <a:pt x="10" y="58"/>
                  </a:lnTo>
                  <a:lnTo>
                    <a:pt x="10" y="19"/>
                  </a:lnTo>
                  <a:lnTo>
                    <a:pt x="10" y="19"/>
                  </a:lnTo>
                  <a:lnTo>
                    <a:pt x="12" y="15"/>
                  </a:lnTo>
                  <a:lnTo>
                    <a:pt x="14" y="12"/>
                  </a:lnTo>
                  <a:lnTo>
                    <a:pt x="17" y="10"/>
                  </a:lnTo>
                  <a:lnTo>
                    <a:pt x="21" y="9"/>
                  </a:lnTo>
                  <a:lnTo>
                    <a:pt x="21" y="9"/>
                  </a:lnTo>
                  <a:lnTo>
                    <a:pt x="24" y="10"/>
                  </a:lnTo>
                  <a:lnTo>
                    <a:pt x="24" y="10"/>
                  </a:lnTo>
                  <a:lnTo>
                    <a:pt x="41" y="27"/>
                  </a:lnTo>
                  <a:lnTo>
                    <a:pt x="41" y="27"/>
                  </a:lnTo>
                  <a:lnTo>
                    <a:pt x="43" y="29"/>
                  </a:lnTo>
                  <a:lnTo>
                    <a:pt x="44" y="29"/>
                  </a:lnTo>
                  <a:lnTo>
                    <a:pt x="47" y="29"/>
                  </a:lnTo>
                  <a:lnTo>
                    <a:pt x="49" y="27"/>
                  </a:lnTo>
                  <a:lnTo>
                    <a:pt x="49" y="27"/>
                  </a:lnTo>
                  <a:lnTo>
                    <a:pt x="64" y="12"/>
                  </a:lnTo>
                  <a:lnTo>
                    <a:pt x="64" y="12"/>
                  </a:lnTo>
                  <a:lnTo>
                    <a:pt x="67" y="9"/>
                  </a:lnTo>
                  <a:lnTo>
                    <a:pt x="70" y="9"/>
                  </a:lnTo>
                  <a:lnTo>
                    <a:pt x="70" y="9"/>
                  </a:lnTo>
                  <a:lnTo>
                    <a:pt x="73" y="10"/>
                  </a:lnTo>
                  <a:lnTo>
                    <a:pt x="76" y="13"/>
                  </a:lnTo>
                  <a:lnTo>
                    <a:pt x="79" y="16"/>
                  </a:lnTo>
                  <a:lnTo>
                    <a:pt x="79" y="19"/>
                  </a:lnTo>
                  <a:lnTo>
                    <a:pt x="79" y="19"/>
                  </a:lnTo>
                  <a:lnTo>
                    <a:pt x="79" y="58"/>
                  </a:lnTo>
                  <a:lnTo>
                    <a:pt x="79" y="58"/>
                  </a:lnTo>
                  <a:lnTo>
                    <a:pt x="78" y="62"/>
                  </a:lnTo>
                  <a:lnTo>
                    <a:pt x="76" y="64"/>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57"/>
            <p:cNvSpPr>
              <a:spLocks noEditPoints="1"/>
            </p:cNvSpPr>
            <p:nvPr/>
          </p:nvSpPr>
          <p:spPr bwMode="auto">
            <a:xfrm>
              <a:off x="8262938" y="5988050"/>
              <a:ext cx="141288" cy="211138"/>
            </a:xfrm>
            <a:custGeom>
              <a:avLst/>
              <a:gdLst>
                <a:gd name="T0" fmla="*/ 86 w 89"/>
                <a:gd name="T1" fmla="*/ 9 h 133"/>
                <a:gd name="T2" fmla="*/ 69 w 89"/>
                <a:gd name="T3" fmla="*/ 0 h 133"/>
                <a:gd name="T4" fmla="*/ 58 w 89"/>
                <a:gd name="T5" fmla="*/ 3 h 133"/>
                <a:gd name="T6" fmla="*/ 44 w 89"/>
                <a:gd name="T7" fmla="*/ 16 h 133"/>
                <a:gd name="T8" fmla="*/ 26 w 89"/>
                <a:gd name="T9" fmla="*/ 0 h 133"/>
                <a:gd name="T10" fmla="*/ 12 w 89"/>
                <a:gd name="T11" fmla="*/ 1 h 133"/>
                <a:gd name="T12" fmla="*/ 0 w 89"/>
                <a:gd name="T13" fmla="*/ 18 h 133"/>
                <a:gd name="T14" fmla="*/ 0 w 89"/>
                <a:gd name="T15" fmla="*/ 59 h 133"/>
                <a:gd name="T16" fmla="*/ 7 w 89"/>
                <a:gd name="T17" fmla="*/ 72 h 133"/>
                <a:gd name="T18" fmla="*/ 15 w 89"/>
                <a:gd name="T19" fmla="*/ 73 h 133"/>
                <a:gd name="T20" fmla="*/ 15 w 89"/>
                <a:gd name="T21" fmla="*/ 78 h 133"/>
                <a:gd name="T22" fmla="*/ 17 w 89"/>
                <a:gd name="T23" fmla="*/ 124 h 133"/>
                <a:gd name="T24" fmla="*/ 26 w 89"/>
                <a:gd name="T25" fmla="*/ 133 h 133"/>
                <a:gd name="T26" fmla="*/ 43 w 89"/>
                <a:gd name="T27" fmla="*/ 130 h 133"/>
                <a:gd name="T28" fmla="*/ 46 w 89"/>
                <a:gd name="T29" fmla="*/ 130 h 133"/>
                <a:gd name="T30" fmla="*/ 63 w 89"/>
                <a:gd name="T31" fmla="*/ 133 h 133"/>
                <a:gd name="T32" fmla="*/ 73 w 89"/>
                <a:gd name="T33" fmla="*/ 121 h 133"/>
                <a:gd name="T34" fmla="*/ 73 w 89"/>
                <a:gd name="T35" fmla="*/ 76 h 133"/>
                <a:gd name="T36" fmla="*/ 76 w 89"/>
                <a:gd name="T37" fmla="*/ 73 h 133"/>
                <a:gd name="T38" fmla="*/ 86 w 89"/>
                <a:gd name="T39" fmla="*/ 69 h 133"/>
                <a:gd name="T40" fmla="*/ 89 w 89"/>
                <a:gd name="T41" fmla="*/ 58 h 133"/>
                <a:gd name="T42" fmla="*/ 89 w 89"/>
                <a:gd name="T43" fmla="*/ 15 h 133"/>
                <a:gd name="T44" fmla="*/ 73 w 89"/>
                <a:gd name="T45" fmla="*/ 64 h 133"/>
                <a:gd name="T46" fmla="*/ 64 w 89"/>
                <a:gd name="T47" fmla="*/ 67 h 133"/>
                <a:gd name="T48" fmla="*/ 64 w 89"/>
                <a:gd name="T49" fmla="*/ 114 h 133"/>
                <a:gd name="T50" fmla="*/ 63 w 89"/>
                <a:gd name="T51" fmla="*/ 121 h 133"/>
                <a:gd name="T52" fmla="*/ 56 w 89"/>
                <a:gd name="T53" fmla="*/ 122 h 133"/>
                <a:gd name="T54" fmla="*/ 50 w 89"/>
                <a:gd name="T55" fmla="*/ 121 h 133"/>
                <a:gd name="T56" fmla="*/ 49 w 89"/>
                <a:gd name="T57" fmla="*/ 116 h 133"/>
                <a:gd name="T58" fmla="*/ 47 w 89"/>
                <a:gd name="T59" fmla="*/ 85 h 133"/>
                <a:gd name="T60" fmla="*/ 44 w 89"/>
                <a:gd name="T61" fmla="*/ 84 h 133"/>
                <a:gd name="T62" fmla="*/ 40 w 89"/>
                <a:gd name="T63" fmla="*/ 88 h 133"/>
                <a:gd name="T64" fmla="*/ 40 w 89"/>
                <a:gd name="T65" fmla="*/ 119 h 133"/>
                <a:gd name="T66" fmla="*/ 36 w 89"/>
                <a:gd name="T67" fmla="*/ 122 h 133"/>
                <a:gd name="T68" fmla="*/ 27 w 89"/>
                <a:gd name="T69" fmla="*/ 122 h 133"/>
                <a:gd name="T70" fmla="*/ 24 w 89"/>
                <a:gd name="T71" fmla="*/ 118 h 133"/>
                <a:gd name="T72" fmla="*/ 24 w 89"/>
                <a:gd name="T73" fmla="*/ 72 h 133"/>
                <a:gd name="T74" fmla="*/ 23 w 89"/>
                <a:gd name="T75" fmla="*/ 65 h 133"/>
                <a:gd name="T76" fmla="*/ 17 w 89"/>
                <a:gd name="T77" fmla="*/ 64 h 133"/>
                <a:gd name="T78" fmla="*/ 12 w 89"/>
                <a:gd name="T79" fmla="*/ 62 h 133"/>
                <a:gd name="T80" fmla="*/ 10 w 89"/>
                <a:gd name="T81" fmla="*/ 58 h 133"/>
                <a:gd name="T82" fmla="*/ 10 w 89"/>
                <a:gd name="T83" fmla="*/ 16 h 133"/>
                <a:gd name="T84" fmla="*/ 18 w 89"/>
                <a:gd name="T85" fmla="*/ 9 h 133"/>
                <a:gd name="T86" fmla="*/ 24 w 89"/>
                <a:gd name="T87" fmla="*/ 12 h 133"/>
                <a:gd name="T88" fmla="*/ 40 w 89"/>
                <a:gd name="T89" fmla="*/ 27 h 133"/>
                <a:gd name="T90" fmla="*/ 47 w 89"/>
                <a:gd name="T91" fmla="*/ 29 h 133"/>
                <a:gd name="T92" fmla="*/ 64 w 89"/>
                <a:gd name="T93" fmla="*/ 12 h 133"/>
                <a:gd name="T94" fmla="*/ 73 w 89"/>
                <a:gd name="T95" fmla="*/ 10 h 133"/>
                <a:gd name="T96" fmla="*/ 79 w 89"/>
                <a:gd name="T97" fmla="*/ 19 h 133"/>
                <a:gd name="T98" fmla="*/ 79 w 89"/>
                <a:gd name="T99" fmla="*/ 58 h 133"/>
                <a:gd name="T100" fmla="*/ 73 w 89"/>
                <a:gd name="T101"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33">
                  <a:moveTo>
                    <a:pt x="89" y="15"/>
                  </a:moveTo>
                  <a:lnTo>
                    <a:pt x="89" y="15"/>
                  </a:lnTo>
                  <a:lnTo>
                    <a:pt x="86" y="9"/>
                  </a:lnTo>
                  <a:lnTo>
                    <a:pt x="81" y="4"/>
                  </a:lnTo>
                  <a:lnTo>
                    <a:pt x="75" y="1"/>
                  </a:lnTo>
                  <a:lnTo>
                    <a:pt x="69" y="0"/>
                  </a:lnTo>
                  <a:lnTo>
                    <a:pt x="69" y="0"/>
                  </a:lnTo>
                  <a:lnTo>
                    <a:pt x="63" y="0"/>
                  </a:lnTo>
                  <a:lnTo>
                    <a:pt x="58" y="3"/>
                  </a:lnTo>
                  <a:lnTo>
                    <a:pt x="58" y="3"/>
                  </a:lnTo>
                  <a:lnTo>
                    <a:pt x="44" y="16"/>
                  </a:lnTo>
                  <a:lnTo>
                    <a:pt x="44" y="16"/>
                  </a:lnTo>
                  <a:lnTo>
                    <a:pt x="30" y="3"/>
                  </a:lnTo>
                  <a:lnTo>
                    <a:pt x="30" y="3"/>
                  </a:lnTo>
                  <a:lnTo>
                    <a:pt x="26" y="0"/>
                  </a:lnTo>
                  <a:lnTo>
                    <a:pt x="21" y="0"/>
                  </a:lnTo>
                  <a:lnTo>
                    <a:pt x="21" y="0"/>
                  </a:lnTo>
                  <a:lnTo>
                    <a:pt x="12" y="1"/>
                  </a:lnTo>
                  <a:lnTo>
                    <a:pt x="6" y="4"/>
                  </a:lnTo>
                  <a:lnTo>
                    <a:pt x="1" y="10"/>
                  </a:lnTo>
                  <a:lnTo>
                    <a:pt x="0" y="18"/>
                  </a:lnTo>
                  <a:lnTo>
                    <a:pt x="0" y="18"/>
                  </a:lnTo>
                  <a:lnTo>
                    <a:pt x="0" y="59"/>
                  </a:lnTo>
                  <a:lnTo>
                    <a:pt x="0" y="59"/>
                  </a:lnTo>
                  <a:lnTo>
                    <a:pt x="1" y="64"/>
                  </a:lnTo>
                  <a:lnTo>
                    <a:pt x="4" y="69"/>
                  </a:lnTo>
                  <a:lnTo>
                    <a:pt x="7" y="72"/>
                  </a:lnTo>
                  <a:lnTo>
                    <a:pt x="12" y="73"/>
                  </a:lnTo>
                  <a:lnTo>
                    <a:pt x="12" y="73"/>
                  </a:lnTo>
                  <a:lnTo>
                    <a:pt x="15" y="73"/>
                  </a:lnTo>
                  <a:lnTo>
                    <a:pt x="15" y="73"/>
                  </a:lnTo>
                  <a:lnTo>
                    <a:pt x="15" y="78"/>
                  </a:lnTo>
                  <a:lnTo>
                    <a:pt x="15" y="78"/>
                  </a:lnTo>
                  <a:lnTo>
                    <a:pt x="15" y="118"/>
                  </a:lnTo>
                  <a:lnTo>
                    <a:pt x="15" y="118"/>
                  </a:lnTo>
                  <a:lnTo>
                    <a:pt x="17" y="124"/>
                  </a:lnTo>
                  <a:lnTo>
                    <a:pt x="20" y="130"/>
                  </a:lnTo>
                  <a:lnTo>
                    <a:pt x="20" y="130"/>
                  </a:lnTo>
                  <a:lnTo>
                    <a:pt x="26" y="133"/>
                  </a:lnTo>
                  <a:lnTo>
                    <a:pt x="38" y="133"/>
                  </a:lnTo>
                  <a:lnTo>
                    <a:pt x="38" y="133"/>
                  </a:lnTo>
                  <a:lnTo>
                    <a:pt x="43" y="130"/>
                  </a:lnTo>
                  <a:lnTo>
                    <a:pt x="43" y="130"/>
                  </a:lnTo>
                  <a:lnTo>
                    <a:pt x="46" y="130"/>
                  </a:lnTo>
                  <a:lnTo>
                    <a:pt x="46" y="130"/>
                  </a:lnTo>
                  <a:lnTo>
                    <a:pt x="50" y="133"/>
                  </a:lnTo>
                  <a:lnTo>
                    <a:pt x="63" y="133"/>
                  </a:lnTo>
                  <a:lnTo>
                    <a:pt x="63" y="133"/>
                  </a:lnTo>
                  <a:lnTo>
                    <a:pt x="69" y="130"/>
                  </a:lnTo>
                  <a:lnTo>
                    <a:pt x="72" y="125"/>
                  </a:lnTo>
                  <a:lnTo>
                    <a:pt x="73" y="121"/>
                  </a:lnTo>
                  <a:lnTo>
                    <a:pt x="73" y="114"/>
                  </a:lnTo>
                  <a:lnTo>
                    <a:pt x="73" y="114"/>
                  </a:lnTo>
                  <a:lnTo>
                    <a:pt x="73" y="76"/>
                  </a:lnTo>
                  <a:lnTo>
                    <a:pt x="73" y="76"/>
                  </a:lnTo>
                  <a:lnTo>
                    <a:pt x="75" y="75"/>
                  </a:lnTo>
                  <a:lnTo>
                    <a:pt x="76" y="73"/>
                  </a:lnTo>
                  <a:lnTo>
                    <a:pt x="76" y="73"/>
                  </a:lnTo>
                  <a:lnTo>
                    <a:pt x="81" y="72"/>
                  </a:lnTo>
                  <a:lnTo>
                    <a:pt x="86" y="69"/>
                  </a:lnTo>
                  <a:lnTo>
                    <a:pt x="87" y="64"/>
                  </a:lnTo>
                  <a:lnTo>
                    <a:pt x="89" y="58"/>
                  </a:lnTo>
                  <a:lnTo>
                    <a:pt x="89" y="58"/>
                  </a:lnTo>
                  <a:lnTo>
                    <a:pt x="89" y="19"/>
                  </a:lnTo>
                  <a:lnTo>
                    <a:pt x="89" y="19"/>
                  </a:lnTo>
                  <a:lnTo>
                    <a:pt x="89" y="15"/>
                  </a:lnTo>
                  <a:lnTo>
                    <a:pt x="89" y="15"/>
                  </a:lnTo>
                  <a:close/>
                  <a:moveTo>
                    <a:pt x="73" y="64"/>
                  </a:moveTo>
                  <a:lnTo>
                    <a:pt x="73" y="64"/>
                  </a:lnTo>
                  <a:lnTo>
                    <a:pt x="69" y="64"/>
                  </a:lnTo>
                  <a:lnTo>
                    <a:pt x="66" y="65"/>
                  </a:lnTo>
                  <a:lnTo>
                    <a:pt x="64" y="67"/>
                  </a:lnTo>
                  <a:lnTo>
                    <a:pt x="64" y="73"/>
                  </a:lnTo>
                  <a:lnTo>
                    <a:pt x="64" y="73"/>
                  </a:lnTo>
                  <a:lnTo>
                    <a:pt x="64" y="114"/>
                  </a:lnTo>
                  <a:lnTo>
                    <a:pt x="64" y="114"/>
                  </a:lnTo>
                  <a:lnTo>
                    <a:pt x="64" y="119"/>
                  </a:lnTo>
                  <a:lnTo>
                    <a:pt x="63" y="121"/>
                  </a:lnTo>
                  <a:lnTo>
                    <a:pt x="61" y="122"/>
                  </a:lnTo>
                  <a:lnTo>
                    <a:pt x="61" y="122"/>
                  </a:lnTo>
                  <a:lnTo>
                    <a:pt x="56" y="122"/>
                  </a:lnTo>
                  <a:lnTo>
                    <a:pt x="52" y="122"/>
                  </a:lnTo>
                  <a:lnTo>
                    <a:pt x="52" y="122"/>
                  </a:lnTo>
                  <a:lnTo>
                    <a:pt x="50" y="121"/>
                  </a:lnTo>
                  <a:lnTo>
                    <a:pt x="49" y="119"/>
                  </a:lnTo>
                  <a:lnTo>
                    <a:pt x="49" y="116"/>
                  </a:lnTo>
                  <a:lnTo>
                    <a:pt x="49" y="116"/>
                  </a:lnTo>
                  <a:lnTo>
                    <a:pt x="49" y="88"/>
                  </a:lnTo>
                  <a:lnTo>
                    <a:pt x="49" y="88"/>
                  </a:lnTo>
                  <a:lnTo>
                    <a:pt x="47" y="85"/>
                  </a:lnTo>
                  <a:lnTo>
                    <a:pt x="46" y="84"/>
                  </a:lnTo>
                  <a:lnTo>
                    <a:pt x="44" y="84"/>
                  </a:lnTo>
                  <a:lnTo>
                    <a:pt x="44" y="84"/>
                  </a:lnTo>
                  <a:lnTo>
                    <a:pt x="41" y="85"/>
                  </a:lnTo>
                  <a:lnTo>
                    <a:pt x="40" y="88"/>
                  </a:lnTo>
                  <a:lnTo>
                    <a:pt x="40" y="88"/>
                  </a:lnTo>
                  <a:lnTo>
                    <a:pt x="40" y="116"/>
                  </a:lnTo>
                  <a:lnTo>
                    <a:pt x="40" y="116"/>
                  </a:lnTo>
                  <a:lnTo>
                    <a:pt x="40" y="119"/>
                  </a:lnTo>
                  <a:lnTo>
                    <a:pt x="38" y="121"/>
                  </a:lnTo>
                  <a:lnTo>
                    <a:pt x="36" y="122"/>
                  </a:lnTo>
                  <a:lnTo>
                    <a:pt x="36" y="122"/>
                  </a:lnTo>
                  <a:lnTo>
                    <a:pt x="32" y="124"/>
                  </a:lnTo>
                  <a:lnTo>
                    <a:pt x="27" y="122"/>
                  </a:lnTo>
                  <a:lnTo>
                    <a:pt x="27" y="122"/>
                  </a:lnTo>
                  <a:lnTo>
                    <a:pt x="26" y="119"/>
                  </a:lnTo>
                  <a:lnTo>
                    <a:pt x="24" y="118"/>
                  </a:lnTo>
                  <a:lnTo>
                    <a:pt x="24" y="118"/>
                  </a:lnTo>
                  <a:lnTo>
                    <a:pt x="24" y="93"/>
                  </a:lnTo>
                  <a:lnTo>
                    <a:pt x="24" y="93"/>
                  </a:lnTo>
                  <a:lnTo>
                    <a:pt x="24" y="72"/>
                  </a:lnTo>
                  <a:lnTo>
                    <a:pt x="24" y="72"/>
                  </a:lnTo>
                  <a:lnTo>
                    <a:pt x="24" y="67"/>
                  </a:lnTo>
                  <a:lnTo>
                    <a:pt x="23" y="65"/>
                  </a:lnTo>
                  <a:lnTo>
                    <a:pt x="21" y="64"/>
                  </a:lnTo>
                  <a:lnTo>
                    <a:pt x="17" y="64"/>
                  </a:lnTo>
                  <a:lnTo>
                    <a:pt x="17" y="64"/>
                  </a:lnTo>
                  <a:lnTo>
                    <a:pt x="15" y="64"/>
                  </a:lnTo>
                  <a:lnTo>
                    <a:pt x="15" y="64"/>
                  </a:lnTo>
                  <a:lnTo>
                    <a:pt x="12" y="62"/>
                  </a:lnTo>
                  <a:lnTo>
                    <a:pt x="10" y="61"/>
                  </a:lnTo>
                  <a:lnTo>
                    <a:pt x="10" y="58"/>
                  </a:lnTo>
                  <a:lnTo>
                    <a:pt x="10" y="58"/>
                  </a:lnTo>
                  <a:lnTo>
                    <a:pt x="10" y="19"/>
                  </a:lnTo>
                  <a:lnTo>
                    <a:pt x="10" y="19"/>
                  </a:lnTo>
                  <a:lnTo>
                    <a:pt x="10" y="16"/>
                  </a:lnTo>
                  <a:lnTo>
                    <a:pt x="12" y="13"/>
                  </a:lnTo>
                  <a:lnTo>
                    <a:pt x="15" y="10"/>
                  </a:lnTo>
                  <a:lnTo>
                    <a:pt x="18" y="9"/>
                  </a:lnTo>
                  <a:lnTo>
                    <a:pt x="18" y="9"/>
                  </a:lnTo>
                  <a:lnTo>
                    <a:pt x="21" y="9"/>
                  </a:lnTo>
                  <a:lnTo>
                    <a:pt x="24" y="12"/>
                  </a:lnTo>
                  <a:lnTo>
                    <a:pt x="24" y="12"/>
                  </a:lnTo>
                  <a:lnTo>
                    <a:pt x="40" y="27"/>
                  </a:lnTo>
                  <a:lnTo>
                    <a:pt x="40" y="27"/>
                  </a:lnTo>
                  <a:lnTo>
                    <a:pt x="43" y="29"/>
                  </a:lnTo>
                  <a:lnTo>
                    <a:pt x="44" y="29"/>
                  </a:lnTo>
                  <a:lnTo>
                    <a:pt x="47" y="29"/>
                  </a:lnTo>
                  <a:lnTo>
                    <a:pt x="49" y="27"/>
                  </a:lnTo>
                  <a:lnTo>
                    <a:pt x="49" y="27"/>
                  </a:lnTo>
                  <a:lnTo>
                    <a:pt x="64" y="12"/>
                  </a:lnTo>
                  <a:lnTo>
                    <a:pt x="64" y="12"/>
                  </a:lnTo>
                  <a:lnTo>
                    <a:pt x="67" y="9"/>
                  </a:lnTo>
                  <a:lnTo>
                    <a:pt x="73" y="10"/>
                  </a:lnTo>
                  <a:lnTo>
                    <a:pt x="73" y="10"/>
                  </a:lnTo>
                  <a:lnTo>
                    <a:pt x="78" y="13"/>
                  </a:lnTo>
                  <a:lnTo>
                    <a:pt x="79" y="19"/>
                  </a:lnTo>
                  <a:lnTo>
                    <a:pt x="79" y="19"/>
                  </a:lnTo>
                  <a:lnTo>
                    <a:pt x="79" y="58"/>
                  </a:lnTo>
                  <a:lnTo>
                    <a:pt x="79" y="58"/>
                  </a:lnTo>
                  <a:lnTo>
                    <a:pt x="78" y="62"/>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58"/>
            <p:cNvSpPr>
              <a:spLocks/>
            </p:cNvSpPr>
            <p:nvPr/>
          </p:nvSpPr>
          <p:spPr bwMode="auto">
            <a:xfrm>
              <a:off x="8185151" y="5940425"/>
              <a:ext cx="77788" cy="212725"/>
            </a:xfrm>
            <a:custGeom>
              <a:avLst/>
              <a:gdLst>
                <a:gd name="T0" fmla="*/ 44 w 49"/>
                <a:gd name="T1" fmla="*/ 103 h 134"/>
                <a:gd name="T2" fmla="*/ 39 w 49"/>
                <a:gd name="T3" fmla="*/ 108 h 134"/>
                <a:gd name="T4" fmla="*/ 39 w 49"/>
                <a:gd name="T5" fmla="*/ 117 h 134"/>
                <a:gd name="T6" fmla="*/ 38 w 49"/>
                <a:gd name="T7" fmla="*/ 120 h 134"/>
                <a:gd name="T8" fmla="*/ 35 w 49"/>
                <a:gd name="T9" fmla="*/ 123 h 134"/>
                <a:gd name="T10" fmla="*/ 32 w 49"/>
                <a:gd name="T11" fmla="*/ 123 h 134"/>
                <a:gd name="T12" fmla="*/ 26 w 49"/>
                <a:gd name="T13" fmla="*/ 121 h 134"/>
                <a:gd name="T14" fmla="*/ 24 w 49"/>
                <a:gd name="T15" fmla="*/ 117 h 134"/>
                <a:gd name="T16" fmla="*/ 24 w 49"/>
                <a:gd name="T17" fmla="*/ 74 h 134"/>
                <a:gd name="T18" fmla="*/ 24 w 49"/>
                <a:gd name="T19" fmla="*/ 69 h 134"/>
                <a:gd name="T20" fmla="*/ 21 w 49"/>
                <a:gd name="T21" fmla="*/ 65 h 134"/>
                <a:gd name="T22" fmla="*/ 15 w 49"/>
                <a:gd name="T23" fmla="*/ 63 h 134"/>
                <a:gd name="T24" fmla="*/ 9 w 49"/>
                <a:gd name="T25" fmla="*/ 59 h 134"/>
                <a:gd name="T26" fmla="*/ 9 w 49"/>
                <a:gd name="T27" fmla="*/ 19 h 134"/>
                <a:gd name="T28" fmla="*/ 10 w 49"/>
                <a:gd name="T29" fmla="*/ 14 h 134"/>
                <a:gd name="T30" fmla="*/ 15 w 49"/>
                <a:gd name="T31" fmla="*/ 11 h 134"/>
                <a:gd name="T32" fmla="*/ 24 w 49"/>
                <a:gd name="T33" fmla="*/ 13 h 134"/>
                <a:gd name="T34" fmla="*/ 39 w 49"/>
                <a:gd name="T35" fmla="*/ 27 h 134"/>
                <a:gd name="T36" fmla="*/ 44 w 49"/>
                <a:gd name="T37" fmla="*/ 30 h 134"/>
                <a:gd name="T38" fmla="*/ 47 w 49"/>
                <a:gd name="T39" fmla="*/ 28 h 134"/>
                <a:gd name="T40" fmla="*/ 49 w 49"/>
                <a:gd name="T41" fmla="*/ 25 h 134"/>
                <a:gd name="T42" fmla="*/ 47 w 49"/>
                <a:gd name="T43" fmla="*/ 20 h 134"/>
                <a:gd name="T44" fmla="*/ 29 w 49"/>
                <a:gd name="T45" fmla="*/ 2 h 134"/>
                <a:gd name="T46" fmla="*/ 26 w 49"/>
                <a:gd name="T47" fmla="*/ 0 h 134"/>
                <a:gd name="T48" fmla="*/ 12 w 49"/>
                <a:gd name="T49" fmla="*/ 0 h 134"/>
                <a:gd name="T50" fmla="*/ 7 w 49"/>
                <a:gd name="T51" fmla="*/ 4 h 134"/>
                <a:gd name="T52" fmla="*/ 0 w 49"/>
                <a:gd name="T53" fmla="*/ 16 h 134"/>
                <a:gd name="T54" fmla="*/ 0 w 49"/>
                <a:gd name="T55" fmla="*/ 62 h 134"/>
                <a:gd name="T56" fmla="*/ 6 w 49"/>
                <a:gd name="T57" fmla="*/ 71 h 134"/>
                <a:gd name="T58" fmla="*/ 9 w 49"/>
                <a:gd name="T59" fmla="*/ 72 h 134"/>
                <a:gd name="T60" fmla="*/ 15 w 49"/>
                <a:gd name="T61" fmla="*/ 74 h 134"/>
                <a:gd name="T62" fmla="*/ 15 w 49"/>
                <a:gd name="T63" fmla="*/ 115 h 134"/>
                <a:gd name="T64" fmla="*/ 18 w 49"/>
                <a:gd name="T65" fmla="*/ 128 h 134"/>
                <a:gd name="T66" fmla="*/ 32 w 49"/>
                <a:gd name="T67" fmla="*/ 134 h 134"/>
                <a:gd name="T68" fmla="*/ 35 w 49"/>
                <a:gd name="T69" fmla="*/ 132 h 134"/>
                <a:gd name="T70" fmla="*/ 39 w 49"/>
                <a:gd name="T71" fmla="*/ 132 h 134"/>
                <a:gd name="T72" fmla="*/ 47 w 49"/>
                <a:gd name="T73" fmla="*/ 126 h 134"/>
                <a:gd name="T74" fmla="*/ 49 w 49"/>
                <a:gd name="T75" fmla="*/ 121 h 134"/>
                <a:gd name="T76" fmla="*/ 49 w 49"/>
                <a:gd name="T77" fmla="*/ 108 h 134"/>
                <a:gd name="T78" fmla="*/ 44 w 49"/>
                <a:gd name="T79" fmla="*/ 10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34">
                  <a:moveTo>
                    <a:pt x="44" y="103"/>
                  </a:moveTo>
                  <a:lnTo>
                    <a:pt x="44" y="103"/>
                  </a:lnTo>
                  <a:lnTo>
                    <a:pt x="41" y="105"/>
                  </a:lnTo>
                  <a:lnTo>
                    <a:pt x="39" y="108"/>
                  </a:lnTo>
                  <a:lnTo>
                    <a:pt x="39" y="108"/>
                  </a:lnTo>
                  <a:lnTo>
                    <a:pt x="39" y="117"/>
                  </a:lnTo>
                  <a:lnTo>
                    <a:pt x="39" y="117"/>
                  </a:lnTo>
                  <a:lnTo>
                    <a:pt x="38" y="120"/>
                  </a:lnTo>
                  <a:lnTo>
                    <a:pt x="38" y="121"/>
                  </a:lnTo>
                  <a:lnTo>
                    <a:pt x="35" y="123"/>
                  </a:lnTo>
                  <a:lnTo>
                    <a:pt x="32" y="123"/>
                  </a:lnTo>
                  <a:lnTo>
                    <a:pt x="32" y="123"/>
                  </a:lnTo>
                  <a:lnTo>
                    <a:pt x="29" y="123"/>
                  </a:lnTo>
                  <a:lnTo>
                    <a:pt x="26" y="121"/>
                  </a:lnTo>
                  <a:lnTo>
                    <a:pt x="24" y="120"/>
                  </a:lnTo>
                  <a:lnTo>
                    <a:pt x="24" y="117"/>
                  </a:lnTo>
                  <a:lnTo>
                    <a:pt x="24" y="117"/>
                  </a:lnTo>
                  <a:lnTo>
                    <a:pt x="24" y="74"/>
                  </a:lnTo>
                  <a:lnTo>
                    <a:pt x="24" y="74"/>
                  </a:lnTo>
                  <a:lnTo>
                    <a:pt x="24" y="69"/>
                  </a:lnTo>
                  <a:lnTo>
                    <a:pt x="23" y="66"/>
                  </a:lnTo>
                  <a:lnTo>
                    <a:pt x="21" y="65"/>
                  </a:lnTo>
                  <a:lnTo>
                    <a:pt x="15" y="63"/>
                  </a:lnTo>
                  <a:lnTo>
                    <a:pt x="15" y="63"/>
                  </a:lnTo>
                  <a:lnTo>
                    <a:pt x="10" y="63"/>
                  </a:lnTo>
                  <a:lnTo>
                    <a:pt x="9" y="59"/>
                  </a:lnTo>
                  <a:lnTo>
                    <a:pt x="9" y="59"/>
                  </a:lnTo>
                  <a:lnTo>
                    <a:pt x="9" y="19"/>
                  </a:lnTo>
                  <a:lnTo>
                    <a:pt x="9" y="19"/>
                  </a:lnTo>
                  <a:lnTo>
                    <a:pt x="10" y="14"/>
                  </a:lnTo>
                  <a:lnTo>
                    <a:pt x="15" y="11"/>
                  </a:lnTo>
                  <a:lnTo>
                    <a:pt x="15" y="11"/>
                  </a:lnTo>
                  <a:lnTo>
                    <a:pt x="20" y="10"/>
                  </a:lnTo>
                  <a:lnTo>
                    <a:pt x="24" y="13"/>
                  </a:lnTo>
                  <a:lnTo>
                    <a:pt x="24" y="13"/>
                  </a:lnTo>
                  <a:lnTo>
                    <a:pt x="39" y="27"/>
                  </a:lnTo>
                  <a:lnTo>
                    <a:pt x="39" y="27"/>
                  </a:lnTo>
                  <a:lnTo>
                    <a:pt x="44" y="30"/>
                  </a:lnTo>
                  <a:lnTo>
                    <a:pt x="46" y="30"/>
                  </a:lnTo>
                  <a:lnTo>
                    <a:pt x="47" y="28"/>
                  </a:lnTo>
                  <a:lnTo>
                    <a:pt x="47" y="28"/>
                  </a:lnTo>
                  <a:lnTo>
                    <a:pt x="49" y="25"/>
                  </a:lnTo>
                  <a:lnTo>
                    <a:pt x="47" y="20"/>
                  </a:lnTo>
                  <a:lnTo>
                    <a:pt x="47" y="20"/>
                  </a:lnTo>
                  <a:lnTo>
                    <a:pt x="29" y="2"/>
                  </a:lnTo>
                  <a:lnTo>
                    <a:pt x="29" y="2"/>
                  </a:lnTo>
                  <a:lnTo>
                    <a:pt x="26" y="0"/>
                  </a:lnTo>
                  <a:lnTo>
                    <a:pt x="26" y="0"/>
                  </a:lnTo>
                  <a:lnTo>
                    <a:pt x="17" y="0"/>
                  </a:lnTo>
                  <a:lnTo>
                    <a:pt x="12" y="0"/>
                  </a:lnTo>
                  <a:lnTo>
                    <a:pt x="7" y="4"/>
                  </a:lnTo>
                  <a:lnTo>
                    <a:pt x="7" y="4"/>
                  </a:lnTo>
                  <a:lnTo>
                    <a:pt x="3" y="10"/>
                  </a:lnTo>
                  <a:lnTo>
                    <a:pt x="0" y="16"/>
                  </a:lnTo>
                  <a:lnTo>
                    <a:pt x="0" y="62"/>
                  </a:lnTo>
                  <a:lnTo>
                    <a:pt x="0" y="62"/>
                  </a:lnTo>
                  <a:lnTo>
                    <a:pt x="3" y="68"/>
                  </a:lnTo>
                  <a:lnTo>
                    <a:pt x="6" y="71"/>
                  </a:lnTo>
                  <a:lnTo>
                    <a:pt x="9" y="72"/>
                  </a:lnTo>
                  <a:lnTo>
                    <a:pt x="9" y="72"/>
                  </a:lnTo>
                  <a:lnTo>
                    <a:pt x="15" y="74"/>
                  </a:lnTo>
                  <a:lnTo>
                    <a:pt x="15" y="74"/>
                  </a:lnTo>
                  <a:lnTo>
                    <a:pt x="15" y="115"/>
                  </a:lnTo>
                  <a:lnTo>
                    <a:pt x="15" y="115"/>
                  </a:lnTo>
                  <a:lnTo>
                    <a:pt x="15" y="123"/>
                  </a:lnTo>
                  <a:lnTo>
                    <a:pt x="18" y="128"/>
                  </a:lnTo>
                  <a:lnTo>
                    <a:pt x="24" y="132"/>
                  </a:lnTo>
                  <a:lnTo>
                    <a:pt x="32" y="134"/>
                  </a:lnTo>
                  <a:lnTo>
                    <a:pt x="32" y="134"/>
                  </a:lnTo>
                  <a:lnTo>
                    <a:pt x="35" y="132"/>
                  </a:lnTo>
                  <a:lnTo>
                    <a:pt x="35" y="132"/>
                  </a:lnTo>
                  <a:lnTo>
                    <a:pt x="39" y="132"/>
                  </a:lnTo>
                  <a:lnTo>
                    <a:pt x="44" y="129"/>
                  </a:lnTo>
                  <a:lnTo>
                    <a:pt x="47" y="126"/>
                  </a:lnTo>
                  <a:lnTo>
                    <a:pt x="49" y="121"/>
                  </a:lnTo>
                  <a:lnTo>
                    <a:pt x="49" y="121"/>
                  </a:lnTo>
                  <a:lnTo>
                    <a:pt x="49" y="108"/>
                  </a:lnTo>
                  <a:lnTo>
                    <a:pt x="49" y="108"/>
                  </a:lnTo>
                  <a:lnTo>
                    <a:pt x="47" y="105"/>
                  </a:lnTo>
                  <a:lnTo>
                    <a:pt x="44" y="103"/>
                  </a:lnTo>
                  <a:lnTo>
                    <a:pt x="44"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59"/>
            <p:cNvSpPr>
              <a:spLocks/>
            </p:cNvSpPr>
            <p:nvPr/>
          </p:nvSpPr>
          <p:spPr bwMode="auto">
            <a:xfrm>
              <a:off x="8559801" y="5940425"/>
              <a:ext cx="77788" cy="209550"/>
            </a:xfrm>
            <a:custGeom>
              <a:avLst/>
              <a:gdLst>
                <a:gd name="T0" fmla="*/ 43 w 49"/>
                <a:gd name="T1" fmla="*/ 5 h 132"/>
                <a:gd name="T2" fmla="*/ 35 w 49"/>
                <a:gd name="T3" fmla="*/ 0 h 132"/>
                <a:gd name="T4" fmla="*/ 26 w 49"/>
                <a:gd name="T5" fmla="*/ 0 h 132"/>
                <a:gd name="T6" fmla="*/ 21 w 49"/>
                <a:gd name="T7" fmla="*/ 2 h 132"/>
                <a:gd name="T8" fmla="*/ 3 w 49"/>
                <a:gd name="T9" fmla="*/ 20 h 132"/>
                <a:gd name="T10" fmla="*/ 1 w 49"/>
                <a:gd name="T11" fmla="*/ 23 h 132"/>
                <a:gd name="T12" fmla="*/ 3 w 49"/>
                <a:gd name="T13" fmla="*/ 28 h 132"/>
                <a:gd name="T14" fmla="*/ 6 w 49"/>
                <a:gd name="T15" fmla="*/ 30 h 132"/>
                <a:gd name="T16" fmla="*/ 9 w 49"/>
                <a:gd name="T17" fmla="*/ 28 h 132"/>
                <a:gd name="T18" fmla="*/ 26 w 49"/>
                <a:gd name="T19" fmla="*/ 11 h 132"/>
                <a:gd name="T20" fmla="*/ 29 w 49"/>
                <a:gd name="T21" fmla="*/ 10 h 132"/>
                <a:gd name="T22" fmla="*/ 36 w 49"/>
                <a:gd name="T23" fmla="*/ 13 h 132"/>
                <a:gd name="T24" fmla="*/ 39 w 49"/>
                <a:gd name="T25" fmla="*/ 20 h 132"/>
                <a:gd name="T26" fmla="*/ 39 w 49"/>
                <a:gd name="T27" fmla="*/ 54 h 132"/>
                <a:gd name="T28" fmla="*/ 39 w 49"/>
                <a:gd name="T29" fmla="*/ 60 h 132"/>
                <a:gd name="T30" fmla="*/ 36 w 49"/>
                <a:gd name="T31" fmla="*/ 63 h 132"/>
                <a:gd name="T32" fmla="*/ 30 w 49"/>
                <a:gd name="T33" fmla="*/ 63 h 132"/>
                <a:gd name="T34" fmla="*/ 26 w 49"/>
                <a:gd name="T35" fmla="*/ 69 h 132"/>
                <a:gd name="T36" fmla="*/ 26 w 49"/>
                <a:gd name="T37" fmla="*/ 80 h 132"/>
                <a:gd name="T38" fmla="*/ 26 w 49"/>
                <a:gd name="T39" fmla="*/ 117 h 132"/>
                <a:gd name="T40" fmla="*/ 24 w 49"/>
                <a:gd name="T41" fmla="*/ 120 h 132"/>
                <a:gd name="T42" fmla="*/ 21 w 49"/>
                <a:gd name="T43" fmla="*/ 123 h 132"/>
                <a:gd name="T44" fmla="*/ 18 w 49"/>
                <a:gd name="T45" fmla="*/ 123 h 132"/>
                <a:gd name="T46" fmla="*/ 17 w 49"/>
                <a:gd name="T47" fmla="*/ 123 h 132"/>
                <a:gd name="T48" fmla="*/ 10 w 49"/>
                <a:gd name="T49" fmla="*/ 117 h 132"/>
                <a:gd name="T50" fmla="*/ 10 w 49"/>
                <a:gd name="T51" fmla="*/ 108 h 132"/>
                <a:gd name="T52" fmla="*/ 9 w 49"/>
                <a:gd name="T53" fmla="*/ 105 h 132"/>
                <a:gd name="T54" fmla="*/ 4 w 49"/>
                <a:gd name="T55" fmla="*/ 103 h 132"/>
                <a:gd name="T56" fmla="*/ 0 w 49"/>
                <a:gd name="T57" fmla="*/ 109 h 132"/>
                <a:gd name="T58" fmla="*/ 0 w 49"/>
                <a:gd name="T59" fmla="*/ 118 h 132"/>
                <a:gd name="T60" fmla="*/ 1 w 49"/>
                <a:gd name="T61" fmla="*/ 125 h 132"/>
                <a:gd name="T62" fmla="*/ 9 w 49"/>
                <a:gd name="T63" fmla="*/ 131 h 132"/>
                <a:gd name="T64" fmla="*/ 13 w 49"/>
                <a:gd name="T65" fmla="*/ 132 h 132"/>
                <a:gd name="T66" fmla="*/ 20 w 49"/>
                <a:gd name="T67" fmla="*/ 132 h 132"/>
                <a:gd name="T68" fmla="*/ 30 w 49"/>
                <a:gd name="T69" fmla="*/ 129 h 132"/>
                <a:gd name="T70" fmla="*/ 35 w 49"/>
                <a:gd name="T71" fmla="*/ 117 h 132"/>
                <a:gd name="T72" fmla="*/ 35 w 49"/>
                <a:gd name="T73" fmla="*/ 77 h 132"/>
                <a:gd name="T74" fmla="*/ 35 w 49"/>
                <a:gd name="T75" fmla="*/ 74 h 132"/>
                <a:gd name="T76" fmla="*/ 39 w 49"/>
                <a:gd name="T77" fmla="*/ 72 h 132"/>
                <a:gd name="T78" fmla="*/ 47 w 49"/>
                <a:gd name="T79" fmla="*/ 68 h 132"/>
                <a:gd name="T80" fmla="*/ 49 w 49"/>
                <a:gd name="T81" fmla="*/ 14 h 132"/>
                <a:gd name="T82" fmla="*/ 46 w 49"/>
                <a:gd name="T83" fmla="*/ 10 h 132"/>
                <a:gd name="T84" fmla="*/ 43 w 49"/>
                <a:gd name="T85"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32">
                  <a:moveTo>
                    <a:pt x="43" y="5"/>
                  </a:moveTo>
                  <a:lnTo>
                    <a:pt x="43" y="5"/>
                  </a:lnTo>
                  <a:lnTo>
                    <a:pt x="38" y="2"/>
                  </a:lnTo>
                  <a:lnTo>
                    <a:pt x="35" y="0"/>
                  </a:lnTo>
                  <a:lnTo>
                    <a:pt x="26" y="0"/>
                  </a:lnTo>
                  <a:lnTo>
                    <a:pt x="26" y="0"/>
                  </a:lnTo>
                  <a:lnTo>
                    <a:pt x="21" y="2"/>
                  </a:lnTo>
                  <a:lnTo>
                    <a:pt x="21" y="2"/>
                  </a:lnTo>
                  <a:lnTo>
                    <a:pt x="3" y="20"/>
                  </a:lnTo>
                  <a:lnTo>
                    <a:pt x="3" y="20"/>
                  </a:lnTo>
                  <a:lnTo>
                    <a:pt x="1" y="23"/>
                  </a:lnTo>
                  <a:lnTo>
                    <a:pt x="1" y="23"/>
                  </a:lnTo>
                  <a:lnTo>
                    <a:pt x="1" y="27"/>
                  </a:lnTo>
                  <a:lnTo>
                    <a:pt x="3" y="28"/>
                  </a:lnTo>
                  <a:lnTo>
                    <a:pt x="3" y="28"/>
                  </a:lnTo>
                  <a:lnTo>
                    <a:pt x="6" y="30"/>
                  </a:lnTo>
                  <a:lnTo>
                    <a:pt x="9" y="28"/>
                  </a:lnTo>
                  <a:lnTo>
                    <a:pt x="9" y="28"/>
                  </a:lnTo>
                  <a:lnTo>
                    <a:pt x="26" y="11"/>
                  </a:lnTo>
                  <a:lnTo>
                    <a:pt x="26" y="11"/>
                  </a:lnTo>
                  <a:lnTo>
                    <a:pt x="29" y="10"/>
                  </a:lnTo>
                  <a:lnTo>
                    <a:pt x="29" y="10"/>
                  </a:lnTo>
                  <a:lnTo>
                    <a:pt x="33" y="11"/>
                  </a:lnTo>
                  <a:lnTo>
                    <a:pt x="36" y="13"/>
                  </a:lnTo>
                  <a:lnTo>
                    <a:pt x="39" y="16"/>
                  </a:lnTo>
                  <a:lnTo>
                    <a:pt x="39" y="20"/>
                  </a:lnTo>
                  <a:lnTo>
                    <a:pt x="39" y="20"/>
                  </a:lnTo>
                  <a:lnTo>
                    <a:pt x="39" y="54"/>
                  </a:lnTo>
                  <a:lnTo>
                    <a:pt x="39" y="54"/>
                  </a:lnTo>
                  <a:lnTo>
                    <a:pt x="39" y="60"/>
                  </a:lnTo>
                  <a:lnTo>
                    <a:pt x="38" y="62"/>
                  </a:lnTo>
                  <a:lnTo>
                    <a:pt x="36" y="63"/>
                  </a:lnTo>
                  <a:lnTo>
                    <a:pt x="30" y="63"/>
                  </a:lnTo>
                  <a:lnTo>
                    <a:pt x="30" y="63"/>
                  </a:lnTo>
                  <a:lnTo>
                    <a:pt x="26" y="65"/>
                  </a:lnTo>
                  <a:lnTo>
                    <a:pt x="26" y="69"/>
                  </a:lnTo>
                  <a:lnTo>
                    <a:pt x="26" y="69"/>
                  </a:lnTo>
                  <a:lnTo>
                    <a:pt x="26" y="80"/>
                  </a:lnTo>
                  <a:lnTo>
                    <a:pt x="26" y="80"/>
                  </a:lnTo>
                  <a:lnTo>
                    <a:pt x="26" y="117"/>
                  </a:lnTo>
                  <a:lnTo>
                    <a:pt x="26" y="117"/>
                  </a:lnTo>
                  <a:lnTo>
                    <a:pt x="24" y="120"/>
                  </a:lnTo>
                  <a:lnTo>
                    <a:pt x="24" y="121"/>
                  </a:lnTo>
                  <a:lnTo>
                    <a:pt x="21" y="123"/>
                  </a:lnTo>
                  <a:lnTo>
                    <a:pt x="18" y="123"/>
                  </a:lnTo>
                  <a:lnTo>
                    <a:pt x="18" y="123"/>
                  </a:lnTo>
                  <a:lnTo>
                    <a:pt x="17" y="123"/>
                  </a:lnTo>
                  <a:lnTo>
                    <a:pt x="17" y="123"/>
                  </a:lnTo>
                  <a:lnTo>
                    <a:pt x="12" y="121"/>
                  </a:lnTo>
                  <a:lnTo>
                    <a:pt x="10" y="117"/>
                  </a:lnTo>
                  <a:lnTo>
                    <a:pt x="10" y="117"/>
                  </a:lnTo>
                  <a:lnTo>
                    <a:pt x="10" y="108"/>
                  </a:lnTo>
                  <a:lnTo>
                    <a:pt x="10" y="108"/>
                  </a:lnTo>
                  <a:lnTo>
                    <a:pt x="9" y="105"/>
                  </a:lnTo>
                  <a:lnTo>
                    <a:pt x="4" y="103"/>
                  </a:lnTo>
                  <a:lnTo>
                    <a:pt x="4" y="103"/>
                  </a:lnTo>
                  <a:lnTo>
                    <a:pt x="1" y="105"/>
                  </a:lnTo>
                  <a:lnTo>
                    <a:pt x="0" y="109"/>
                  </a:lnTo>
                  <a:lnTo>
                    <a:pt x="0" y="109"/>
                  </a:lnTo>
                  <a:lnTo>
                    <a:pt x="0" y="118"/>
                  </a:lnTo>
                  <a:lnTo>
                    <a:pt x="0" y="118"/>
                  </a:lnTo>
                  <a:lnTo>
                    <a:pt x="1" y="125"/>
                  </a:lnTo>
                  <a:lnTo>
                    <a:pt x="4" y="128"/>
                  </a:lnTo>
                  <a:lnTo>
                    <a:pt x="9" y="131"/>
                  </a:lnTo>
                  <a:lnTo>
                    <a:pt x="13" y="132"/>
                  </a:lnTo>
                  <a:lnTo>
                    <a:pt x="13" y="132"/>
                  </a:lnTo>
                  <a:lnTo>
                    <a:pt x="20" y="132"/>
                  </a:lnTo>
                  <a:lnTo>
                    <a:pt x="20" y="132"/>
                  </a:lnTo>
                  <a:lnTo>
                    <a:pt x="26" y="132"/>
                  </a:lnTo>
                  <a:lnTo>
                    <a:pt x="30" y="129"/>
                  </a:lnTo>
                  <a:lnTo>
                    <a:pt x="33" y="123"/>
                  </a:lnTo>
                  <a:lnTo>
                    <a:pt x="35" y="117"/>
                  </a:lnTo>
                  <a:lnTo>
                    <a:pt x="35" y="117"/>
                  </a:lnTo>
                  <a:lnTo>
                    <a:pt x="35" y="77"/>
                  </a:lnTo>
                  <a:lnTo>
                    <a:pt x="35" y="77"/>
                  </a:lnTo>
                  <a:lnTo>
                    <a:pt x="35" y="74"/>
                  </a:lnTo>
                  <a:lnTo>
                    <a:pt x="35" y="74"/>
                  </a:lnTo>
                  <a:lnTo>
                    <a:pt x="39" y="72"/>
                  </a:lnTo>
                  <a:lnTo>
                    <a:pt x="44" y="71"/>
                  </a:lnTo>
                  <a:lnTo>
                    <a:pt x="47" y="68"/>
                  </a:lnTo>
                  <a:lnTo>
                    <a:pt x="49" y="63"/>
                  </a:lnTo>
                  <a:lnTo>
                    <a:pt x="49" y="14"/>
                  </a:lnTo>
                  <a:lnTo>
                    <a:pt x="49" y="14"/>
                  </a:lnTo>
                  <a:lnTo>
                    <a:pt x="46" y="10"/>
                  </a:lnTo>
                  <a:lnTo>
                    <a:pt x="43" y="5"/>
                  </a:lnTo>
                  <a:lnTo>
                    <a:pt x="43"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60"/>
            <p:cNvSpPr>
              <a:spLocks noEditPoints="1"/>
            </p:cNvSpPr>
            <p:nvPr/>
          </p:nvSpPr>
          <p:spPr bwMode="auto">
            <a:xfrm>
              <a:off x="8372476" y="5743575"/>
              <a:ext cx="77788" cy="77788"/>
            </a:xfrm>
            <a:custGeom>
              <a:avLst/>
              <a:gdLst>
                <a:gd name="T0" fmla="*/ 17 w 49"/>
                <a:gd name="T1" fmla="*/ 48 h 49"/>
                <a:gd name="T2" fmla="*/ 17 w 49"/>
                <a:gd name="T3" fmla="*/ 48 h 49"/>
                <a:gd name="T4" fmla="*/ 24 w 49"/>
                <a:gd name="T5" fmla="*/ 49 h 49"/>
                <a:gd name="T6" fmla="*/ 32 w 49"/>
                <a:gd name="T7" fmla="*/ 49 h 49"/>
                <a:gd name="T8" fmla="*/ 39 w 49"/>
                <a:gd name="T9" fmla="*/ 45 h 49"/>
                <a:gd name="T10" fmla="*/ 46 w 49"/>
                <a:gd name="T11" fmla="*/ 39 h 49"/>
                <a:gd name="T12" fmla="*/ 46 w 49"/>
                <a:gd name="T13" fmla="*/ 39 h 49"/>
                <a:gd name="T14" fmla="*/ 49 w 49"/>
                <a:gd name="T15" fmla="*/ 33 h 49"/>
                <a:gd name="T16" fmla="*/ 49 w 49"/>
                <a:gd name="T17" fmla="*/ 25 h 49"/>
                <a:gd name="T18" fmla="*/ 47 w 49"/>
                <a:gd name="T19" fmla="*/ 17 h 49"/>
                <a:gd name="T20" fmla="*/ 44 w 49"/>
                <a:gd name="T21" fmla="*/ 10 h 49"/>
                <a:gd name="T22" fmla="*/ 44 w 49"/>
                <a:gd name="T23" fmla="*/ 10 h 49"/>
                <a:gd name="T24" fmla="*/ 41 w 49"/>
                <a:gd name="T25" fmla="*/ 7 h 49"/>
                <a:gd name="T26" fmla="*/ 36 w 49"/>
                <a:gd name="T27" fmla="*/ 3 h 49"/>
                <a:gd name="T28" fmla="*/ 29 w 49"/>
                <a:gd name="T29" fmla="*/ 0 h 49"/>
                <a:gd name="T30" fmla="*/ 21 w 49"/>
                <a:gd name="T31" fmla="*/ 0 h 49"/>
                <a:gd name="T32" fmla="*/ 21 w 49"/>
                <a:gd name="T33" fmla="*/ 0 h 49"/>
                <a:gd name="T34" fmla="*/ 18 w 49"/>
                <a:gd name="T35" fmla="*/ 2 h 49"/>
                <a:gd name="T36" fmla="*/ 18 w 49"/>
                <a:gd name="T37" fmla="*/ 2 h 49"/>
                <a:gd name="T38" fmla="*/ 12 w 49"/>
                <a:gd name="T39" fmla="*/ 5 h 49"/>
                <a:gd name="T40" fmla="*/ 6 w 49"/>
                <a:gd name="T41" fmla="*/ 10 h 49"/>
                <a:gd name="T42" fmla="*/ 1 w 49"/>
                <a:gd name="T43" fmla="*/ 16 h 49"/>
                <a:gd name="T44" fmla="*/ 0 w 49"/>
                <a:gd name="T45" fmla="*/ 23 h 49"/>
                <a:gd name="T46" fmla="*/ 0 w 49"/>
                <a:gd name="T47" fmla="*/ 23 h 49"/>
                <a:gd name="T48" fmla="*/ 1 w 49"/>
                <a:gd name="T49" fmla="*/ 33 h 49"/>
                <a:gd name="T50" fmla="*/ 4 w 49"/>
                <a:gd name="T51" fmla="*/ 39 h 49"/>
                <a:gd name="T52" fmla="*/ 9 w 49"/>
                <a:gd name="T53" fmla="*/ 45 h 49"/>
                <a:gd name="T54" fmla="*/ 17 w 49"/>
                <a:gd name="T55" fmla="*/ 48 h 49"/>
                <a:gd name="T56" fmla="*/ 17 w 49"/>
                <a:gd name="T57" fmla="*/ 48 h 49"/>
                <a:gd name="T58" fmla="*/ 24 w 49"/>
                <a:gd name="T59" fmla="*/ 11 h 49"/>
                <a:gd name="T60" fmla="*/ 24 w 49"/>
                <a:gd name="T61" fmla="*/ 11 h 49"/>
                <a:gd name="T62" fmla="*/ 30 w 49"/>
                <a:gd name="T63" fmla="*/ 11 h 49"/>
                <a:gd name="T64" fmla="*/ 35 w 49"/>
                <a:gd name="T65" fmla="*/ 14 h 49"/>
                <a:gd name="T66" fmla="*/ 38 w 49"/>
                <a:gd name="T67" fmla="*/ 20 h 49"/>
                <a:gd name="T68" fmla="*/ 39 w 49"/>
                <a:gd name="T69" fmla="*/ 25 h 49"/>
                <a:gd name="T70" fmla="*/ 39 w 49"/>
                <a:gd name="T71" fmla="*/ 25 h 49"/>
                <a:gd name="T72" fmla="*/ 38 w 49"/>
                <a:gd name="T73" fmla="*/ 31 h 49"/>
                <a:gd name="T74" fmla="*/ 35 w 49"/>
                <a:gd name="T75" fmla="*/ 36 h 49"/>
                <a:gd name="T76" fmla="*/ 30 w 49"/>
                <a:gd name="T77" fmla="*/ 39 h 49"/>
                <a:gd name="T78" fmla="*/ 24 w 49"/>
                <a:gd name="T79" fmla="*/ 40 h 49"/>
                <a:gd name="T80" fmla="*/ 24 w 49"/>
                <a:gd name="T81" fmla="*/ 40 h 49"/>
                <a:gd name="T82" fmla="*/ 20 w 49"/>
                <a:gd name="T83" fmla="*/ 39 h 49"/>
                <a:gd name="T84" fmla="*/ 13 w 49"/>
                <a:gd name="T85" fmla="*/ 36 h 49"/>
                <a:gd name="T86" fmla="*/ 10 w 49"/>
                <a:gd name="T87" fmla="*/ 31 h 49"/>
                <a:gd name="T88" fmla="*/ 10 w 49"/>
                <a:gd name="T89" fmla="*/ 25 h 49"/>
                <a:gd name="T90" fmla="*/ 10 w 49"/>
                <a:gd name="T91" fmla="*/ 25 h 49"/>
                <a:gd name="T92" fmla="*/ 10 w 49"/>
                <a:gd name="T93" fmla="*/ 20 h 49"/>
                <a:gd name="T94" fmla="*/ 13 w 49"/>
                <a:gd name="T95" fmla="*/ 14 h 49"/>
                <a:gd name="T96" fmla="*/ 20 w 49"/>
                <a:gd name="T97" fmla="*/ 11 h 49"/>
                <a:gd name="T98" fmla="*/ 24 w 49"/>
                <a:gd name="T99" fmla="*/ 11 h 49"/>
                <a:gd name="T100" fmla="*/ 24 w 49"/>
                <a:gd name="T101"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49">
                  <a:moveTo>
                    <a:pt x="17" y="48"/>
                  </a:moveTo>
                  <a:lnTo>
                    <a:pt x="17" y="48"/>
                  </a:lnTo>
                  <a:lnTo>
                    <a:pt x="24" y="49"/>
                  </a:lnTo>
                  <a:lnTo>
                    <a:pt x="32" y="49"/>
                  </a:lnTo>
                  <a:lnTo>
                    <a:pt x="39" y="45"/>
                  </a:lnTo>
                  <a:lnTo>
                    <a:pt x="46" y="39"/>
                  </a:lnTo>
                  <a:lnTo>
                    <a:pt x="46" y="39"/>
                  </a:lnTo>
                  <a:lnTo>
                    <a:pt x="49" y="33"/>
                  </a:lnTo>
                  <a:lnTo>
                    <a:pt x="49" y="25"/>
                  </a:lnTo>
                  <a:lnTo>
                    <a:pt x="47" y="17"/>
                  </a:lnTo>
                  <a:lnTo>
                    <a:pt x="44" y="10"/>
                  </a:lnTo>
                  <a:lnTo>
                    <a:pt x="44" y="10"/>
                  </a:lnTo>
                  <a:lnTo>
                    <a:pt x="41" y="7"/>
                  </a:lnTo>
                  <a:lnTo>
                    <a:pt x="36" y="3"/>
                  </a:lnTo>
                  <a:lnTo>
                    <a:pt x="29" y="0"/>
                  </a:lnTo>
                  <a:lnTo>
                    <a:pt x="21" y="0"/>
                  </a:lnTo>
                  <a:lnTo>
                    <a:pt x="21" y="0"/>
                  </a:lnTo>
                  <a:lnTo>
                    <a:pt x="18" y="2"/>
                  </a:lnTo>
                  <a:lnTo>
                    <a:pt x="18" y="2"/>
                  </a:lnTo>
                  <a:lnTo>
                    <a:pt x="12" y="5"/>
                  </a:lnTo>
                  <a:lnTo>
                    <a:pt x="6" y="10"/>
                  </a:lnTo>
                  <a:lnTo>
                    <a:pt x="1" y="16"/>
                  </a:lnTo>
                  <a:lnTo>
                    <a:pt x="0" y="23"/>
                  </a:lnTo>
                  <a:lnTo>
                    <a:pt x="0" y="23"/>
                  </a:lnTo>
                  <a:lnTo>
                    <a:pt x="1" y="33"/>
                  </a:lnTo>
                  <a:lnTo>
                    <a:pt x="4" y="39"/>
                  </a:lnTo>
                  <a:lnTo>
                    <a:pt x="9" y="45"/>
                  </a:lnTo>
                  <a:lnTo>
                    <a:pt x="17" y="48"/>
                  </a:lnTo>
                  <a:lnTo>
                    <a:pt x="17" y="48"/>
                  </a:lnTo>
                  <a:close/>
                  <a:moveTo>
                    <a:pt x="24" y="11"/>
                  </a:moveTo>
                  <a:lnTo>
                    <a:pt x="24" y="11"/>
                  </a:lnTo>
                  <a:lnTo>
                    <a:pt x="30" y="11"/>
                  </a:lnTo>
                  <a:lnTo>
                    <a:pt x="35" y="14"/>
                  </a:lnTo>
                  <a:lnTo>
                    <a:pt x="38" y="20"/>
                  </a:lnTo>
                  <a:lnTo>
                    <a:pt x="39" y="25"/>
                  </a:lnTo>
                  <a:lnTo>
                    <a:pt x="39" y="25"/>
                  </a:lnTo>
                  <a:lnTo>
                    <a:pt x="38" y="31"/>
                  </a:lnTo>
                  <a:lnTo>
                    <a:pt x="35" y="36"/>
                  </a:lnTo>
                  <a:lnTo>
                    <a:pt x="30" y="39"/>
                  </a:lnTo>
                  <a:lnTo>
                    <a:pt x="24" y="40"/>
                  </a:lnTo>
                  <a:lnTo>
                    <a:pt x="24" y="40"/>
                  </a:lnTo>
                  <a:lnTo>
                    <a:pt x="20" y="39"/>
                  </a:lnTo>
                  <a:lnTo>
                    <a:pt x="13" y="36"/>
                  </a:lnTo>
                  <a:lnTo>
                    <a:pt x="10" y="31"/>
                  </a:lnTo>
                  <a:lnTo>
                    <a:pt x="10" y="25"/>
                  </a:lnTo>
                  <a:lnTo>
                    <a:pt x="10" y="25"/>
                  </a:lnTo>
                  <a:lnTo>
                    <a:pt x="10" y="20"/>
                  </a:lnTo>
                  <a:lnTo>
                    <a:pt x="13" y="14"/>
                  </a:lnTo>
                  <a:lnTo>
                    <a:pt x="20"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61"/>
            <p:cNvSpPr>
              <a:spLocks noEditPoints="1"/>
            </p:cNvSpPr>
            <p:nvPr/>
          </p:nvSpPr>
          <p:spPr bwMode="auto">
            <a:xfrm>
              <a:off x="8372476" y="5853113"/>
              <a:ext cx="77788" cy="77788"/>
            </a:xfrm>
            <a:custGeom>
              <a:avLst/>
              <a:gdLst>
                <a:gd name="T0" fmla="*/ 49 w 49"/>
                <a:gd name="T1" fmla="*/ 25 h 49"/>
                <a:gd name="T2" fmla="*/ 49 w 49"/>
                <a:gd name="T3" fmla="*/ 25 h 49"/>
                <a:gd name="T4" fmla="*/ 49 w 49"/>
                <a:gd name="T5" fmla="*/ 20 h 49"/>
                <a:gd name="T6" fmla="*/ 47 w 49"/>
                <a:gd name="T7" fmla="*/ 16 h 49"/>
                <a:gd name="T8" fmla="*/ 43 w 49"/>
                <a:gd name="T9" fmla="*/ 8 h 49"/>
                <a:gd name="T10" fmla="*/ 35 w 49"/>
                <a:gd name="T11" fmla="*/ 2 h 49"/>
                <a:gd name="T12" fmla="*/ 30 w 49"/>
                <a:gd name="T13" fmla="*/ 2 h 49"/>
                <a:gd name="T14" fmla="*/ 24 w 49"/>
                <a:gd name="T15" fmla="*/ 0 h 49"/>
                <a:gd name="T16" fmla="*/ 24 w 49"/>
                <a:gd name="T17" fmla="*/ 0 h 49"/>
                <a:gd name="T18" fmla="*/ 20 w 49"/>
                <a:gd name="T19" fmla="*/ 0 h 49"/>
                <a:gd name="T20" fmla="*/ 15 w 49"/>
                <a:gd name="T21" fmla="*/ 2 h 49"/>
                <a:gd name="T22" fmla="*/ 10 w 49"/>
                <a:gd name="T23" fmla="*/ 5 h 49"/>
                <a:gd name="T24" fmla="*/ 7 w 49"/>
                <a:gd name="T25" fmla="*/ 8 h 49"/>
                <a:gd name="T26" fmla="*/ 4 w 49"/>
                <a:gd name="T27" fmla="*/ 11 h 49"/>
                <a:gd name="T28" fmla="*/ 1 w 49"/>
                <a:gd name="T29" fmla="*/ 16 h 49"/>
                <a:gd name="T30" fmla="*/ 1 w 49"/>
                <a:gd name="T31" fmla="*/ 20 h 49"/>
                <a:gd name="T32" fmla="*/ 0 w 49"/>
                <a:gd name="T33" fmla="*/ 25 h 49"/>
                <a:gd name="T34" fmla="*/ 0 w 49"/>
                <a:gd name="T35" fmla="*/ 25 h 49"/>
                <a:gd name="T36" fmla="*/ 1 w 49"/>
                <a:gd name="T37" fmla="*/ 31 h 49"/>
                <a:gd name="T38" fmla="*/ 1 w 49"/>
                <a:gd name="T39" fmla="*/ 36 h 49"/>
                <a:gd name="T40" fmla="*/ 4 w 49"/>
                <a:gd name="T41" fmla="*/ 39 h 49"/>
                <a:gd name="T42" fmla="*/ 7 w 49"/>
                <a:gd name="T43" fmla="*/ 43 h 49"/>
                <a:gd name="T44" fmla="*/ 10 w 49"/>
                <a:gd name="T45" fmla="*/ 46 h 49"/>
                <a:gd name="T46" fmla="*/ 15 w 49"/>
                <a:gd name="T47" fmla="*/ 48 h 49"/>
                <a:gd name="T48" fmla="*/ 20 w 49"/>
                <a:gd name="T49" fmla="*/ 49 h 49"/>
                <a:gd name="T50" fmla="*/ 24 w 49"/>
                <a:gd name="T51" fmla="*/ 49 h 49"/>
                <a:gd name="T52" fmla="*/ 24 w 49"/>
                <a:gd name="T53" fmla="*/ 49 h 49"/>
                <a:gd name="T54" fmla="*/ 30 w 49"/>
                <a:gd name="T55" fmla="*/ 49 h 49"/>
                <a:gd name="T56" fmla="*/ 35 w 49"/>
                <a:gd name="T57" fmla="*/ 48 h 49"/>
                <a:gd name="T58" fmla="*/ 38 w 49"/>
                <a:gd name="T59" fmla="*/ 46 h 49"/>
                <a:gd name="T60" fmla="*/ 43 w 49"/>
                <a:gd name="T61" fmla="*/ 43 h 49"/>
                <a:gd name="T62" fmla="*/ 46 w 49"/>
                <a:gd name="T63" fmla="*/ 39 h 49"/>
                <a:gd name="T64" fmla="*/ 47 w 49"/>
                <a:gd name="T65" fmla="*/ 36 h 49"/>
                <a:gd name="T66" fmla="*/ 49 w 49"/>
                <a:gd name="T67" fmla="*/ 29 h 49"/>
                <a:gd name="T68" fmla="*/ 49 w 49"/>
                <a:gd name="T69" fmla="*/ 25 h 49"/>
                <a:gd name="T70" fmla="*/ 49 w 49"/>
                <a:gd name="T71" fmla="*/ 25 h 49"/>
                <a:gd name="T72" fmla="*/ 24 w 49"/>
                <a:gd name="T73" fmla="*/ 40 h 49"/>
                <a:gd name="T74" fmla="*/ 24 w 49"/>
                <a:gd name="T75" fmla="*/ 40 h 49"/>
                <a:gd name="T76" fmla="*/ 18 w 49"/>
                <a:gd name="T77" fmla="*/ 39 h 49"/>
                <a:gd name="T78" fmla="*/ 13 w 49"/>
                <a:gd name="T79" fmla="*/ 36 h 49"/>
                <a:gd name="T80" fmla="*/ 10 w 49"/>
                <a:gd name="T81" fmla="*/ 31 h 49"/>
                <a:gd name="T82" fmla="*/ 10 w 49"/>
                <a:gd name="T83" fmla="*/ 25 h 49"/>
                <a:gd name="T84" fmla="*/ 10 w 49"/>
                <a:gd name="T85" fmla="*/ 25 h 49"/>
                <a:gd name="T86" fmla="*/ 10 w 49"/>
                <a:gd name="T87" fmla="*/ 19 h 49"/>
                <a:gd name="T88" fmla="*/ 15 w 49"/>
                <a:gd name="T89" fmla="*/ 14 h 49"/>
                <a:gd name="T90" fmla="*/ 20 w 49"/>
                <a:gd name="T91" fmla="*/ 11 h 49"/>
                <a:gd name="T92" fmla="*/ 24 w 49"/>
                <a:gd name="T93" fmla="*/ 11 h 49"/>
                <a:gd name="T94" fmla="*/ 24 w 49"/>
                <a:gd name="T95" fmla="*/ 11 h 49"/>
                <a:gd name="T96" fmla="*/ 30 w 49"/>
                <a:gd name="T97" fmla="*/ 11 h 49"/>
                <a:gd name="T98" fmla="*/ 35 w 49"/>
                <a:gd name="T99" fmla="*/ 16 h 49"/>
                <a:gd name="T100" fmla="*/ 38 w 49"/>
                <a:gd name="T101" fmla="*/ 20 h 49"/>
                <a:gd name="T102" fmla="*/ 39 w 49"/>
                <a:gd name="T103" fmla="*/ 25 h 49"/>
                <a:gd name="T104" fmla="*/ 39 w 49"/>
                <a:gd name="T105" fmla="*/ 25 h 49"/>
                <a:gd name="T106" fmla="*/ 38 w 49"/>
                <a:gd name="T107" fmla="*/ 31 h 49"/>
                <a:gd name="T108" fmla="*/ 35 w 49"/>
                <a:gd name="T109" fmla="*/ 36 h 49"/>
                <a:gd name="T110" fmla="*/ 30 w 49"/>
                <a:gd name="T111" fmla="*/ 39 h 49"/>
                <a:gd name="T112" fmla="*/ 24 w 49"/>
                <a:gd name="T113" fmla="*/ 40 h 49"/>
                <a:gd name="T114" fmla="*/ 24 w 49"/>
                <a:gd name="T11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49" y="25"/>
                  </a:moveTo>
                  <a:lnTo>
                    <a:pt x="49" y="25"/>
                  </a:lnTo>
                  <a:lnTo>
                    <a:pt x="49" y="20"/>
                  </a:lnTo>
                  <a:lnTo>
                    <a:pt x="47" y="16"/>
                  </a:lnTo>
                  <a:lnTo>
                    <a:pt x="43" y="8"/>
                  </a:lnTo>
                  <a:lnTo>
                    <a:pt x="35" y="2"/>
                  </a:lnTo>
                  <a:lnTo>
                    <a:pt x="30" y="2"/>
                  </a:lnTo>
                  <a:lnTo>
                    <a:pt x="24" y="0"/>
                  </a:lnTo>
                  <a:lnTo>
                    <a:pt x="24" y="0"/>
                  </a:lnTo>
                  <a:lnTo>
                    <a:pt x="20" y="0"/>
                  </a:lnTo>
                  <a:lnTo>
                    <a:pt x="15" y="2"/>
                  </a:lnTo>
                  <a:lnTo>
                    <a:pt x="10" y="5"/>
                  </a:lnTo>
                  <a:lnTo>
                    <a:pt x="7" y="8"/>
                  </a:lnTo>
                  <a:lnTo>
                    <a:pt x="4" y="11"/>
                  </a:lnTo>
                  <a:lnTo>
                    <a:pt x="1" y="16"/>
                  </a:lnTo>
                  <a:lnTo>
                    <a:pt x="1" y="20"/>
                  </a:lnTo>
                  <a:lnTo>
                    <a:pt x="0" y="25"/>
                  </a:lnTo>
                  <a:lnTo>
                    <a:pt x="0" y="25"/>
                  </a:lnTo>
                  <a:lnTo>
                    <a:pt x="1" y="31"/>
                  </a:lnTo>
                  <a:lnTo>
                    <a:pt x="1" y="36"/>
                  </a:lnTo>
                  <a:lnTo>
                    <a:pt x="4" y="39"/>
                  </a:lnTo>
                  <a:lnTo>
                    <a:pt x="7" y="43"/>
                  </a:lnTo>
                  <a:lnTo>
                    <a:pt x="10" y="46"/>
                  </a:lnTo>
                  <a:lnTo>
                    <a:pt x="15" y="48"/>
                  </a:lnTo>
                  <a:lnTo>
                    <a:pt x="20" y="49"/>
                  </a:lnTo>
                  <a:lnTo>
                    <a:pt x="24" y="49"/>
                  </a:lnTo>
                  <a:lnTo>
                    <a:pt x="24" y="49"/>
                  </a:lnTo>
                  <a:lnTo>
                    <a:pt x="30" y="49"/>
                  </a:lnTo>
                  <a:lnTo>
                    <a:pt x="35" y="48"/>
                  </a:lnTo>
                  <a:lnTo>
                    <a:pt x="38" y="46"/>
                  </a:lnTo>
                  <a:lnTo>
                    <a:pt x="43" y="43"/>
                  </a:lnTo>
                  <a:lnTo>
                    <a:pt x="46" y="39"/>
                  </a:lnTo>
                  <a:lnTo>
                    <a:pt x="47" y="36"/>
                  </a:lnTo>
                  <a:lnTo>
                    <a:pt x="49" y="29"/>
                  </a:lnTo>
                  <a:lnTo>
                    <a:pt x="49" y="25"/>
                  </a:lnTo>
                  <a:lnTo>
                    <a:pt x="49" y="25"/>
                  </a:lnTo>
                  <a:close/>
                  <a:moveTo>
                    <a:pt x="24" y="40"/>
                  </a:moveTo>
                  <a:lnTo>
                    <a:pt x="24" y="40"/>
                  </a:lnTo>
                  <a:lnTo>
                    <a:pt x="18" y="39"/>
                  </a:lnTo>
                  <a:lnTo>
                    <a:pt x="13" y="36"/>
                  </a:lnTo>
                  <a:lnTo>
                    <a:pt x="10" y="31"/>
                  </a:lnTo>
                  <a:lnTo>
                    <a:pt x="10" y="25"/>
                  </a:lnTo>
                  <a:lnTo>
                    <a:pt x="10" y="25"/>
                  </a:lnTo>
                  <a:lnTo>
                    <a:pt x="10" y="19"/>
                  </a:lnTo>
                  <a:lnTo>
                    <a:pt x="15" y="14"/>
                  </a:lnTo>
                  <a:lnTo>
                    <a:pt x="20" y="11"/>
                  </a:lnTo>
                  <a:lnTo>
                    <a:pt x="24" y="11"/>
                  </a:lnTo>
                  <a:lnTo>
                    <a:pt x="24" y="11"/>
                  </a:lnTo>
                  <a:lnTo>
                    <a:pt x="30" y="11"/>
                  </a:lnTo>
                  <a:lnTo>
                    <a:pt x="35" y="16"/>
                  </a:lnTo>
                  <a:lnTo>
                    <a:pt x="38" y="20"/>
                  </a:lnTo>
                  <a:lnTo>
                    <a:pt x="39" y="25"/>
                  </a:lnTo>
                  <a:lnTo>
                    <a:pt x="39" y="25"/>
                  </a:lnTo>
                  <a:lnTo>
                    <a:pt x="38" y="31"/>
                  </a:lnTo>
                  <a:lnTo>
                    <a:pt x="35" y="36"/>
                  </a:lnTo>
                  <a:lnTo>
                    <a:pt x="30" y="39"/>
                  </a:lnTo>
                  <a:lnTo>
                    <a:pt x="24" y="40"/>
                  </a:lnTo>
                  <a:lnTo>
                    <a:pt x="24" y="4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362"/>
            <p:cNvSpPr>
              <a:spLocks noEditPoints="1"/>
            </p:cNvSpPr>
            <p:nvPr/>
          </p:nvSpPr>
          <p:spPr bwMode="auto">
            <a:xfrm>
              <a:off x="8529638" y="5853113"/>
              <a:ext cx="77788" cy="77788"/>
            </a:xfrm>
            <a:custGeom>
              <a:avLst/>
              <a:gdLst>
                <a:gd name="T0" fmla="*/ 25 w 49"/>
                <a:gd name="T1" fmla="*/ 49 h 49"/>
                <a:gd name="T2" fmla="*/ 25 w 49"/>
                <a:gd name="T3" fmla="*/ 49 h 49"/>
                <a:gd name="T4" fmla="*/ 29 w 49"/>
                <a:gd name="T5" fmla="*/ 49 h 49"/>
                <a:gd name="T6" fmla="*/ 34 w 49"/>
                <a:gd name="T7" fmla="*/ 48 h 49"/>
                <a:gd name="T8" fmla="*/ 39 w 49"/>
                <a:gd name="T9" fmla="*/ 46 h 49"/>
                <a:gd name="T10" fmla="*/ 42 w 49"/>
                <a:gd name="T11" fmla="*/ 43 h 49"/>
                <a:gd name="T12" fmla="*/ 45 w 49"/>
                <a:gd name="T13" fmla="*/ 39 h 49"/>
                <a:gd name="T14" fmla="*/ 46 w 49"/>
                <a:gd name="T15" fmla="*/ 36 h 49"/>
                <a:gd name="T16" fmla="*/ 48 w 49"/>
                <a:gd name="T17" fmla="*/ 31 h 49"/>
                <a:gd name="T18" fmla="*/ 49 w 49"/>
                <a:gd name="T19" fmla="*/ 25 h 49"/>
                <a:gd name="T20" fmla="*/ 49 w 49"/>
                <a:gd name="T21" fmla="*/ 25 h 49"/>
                <a:gd name="T22" fmla="*/ 48 w 49"/>
                <a:gd name="T23" fmla="*/ 20 h 49"/>
                <a:gd name="T24" fmla="*/ 46 w 49"/>
                <a:gd name="T25" fmla="*/ 16 h 49"/>
                <a:gd name="T26" fmla="*/ 45 w 49"/>
                <a:gd name="T27" fmla="*/ 11 h 49"/>
                <a:gd name="T28" fmla="*/ 42 w 49"/>
                <a:gd name="T29" fmla="*/ 8 h 49"/>
                <a:gd name="T30" fmla="*/ 39 w 49"/>
                <a:gd name="T31" fmla="*/ 5 h 49"/>
                <a:gd name="T32" fmla="*/ 34 w 49"/>
                <a:gd name="T33" fmla="*/ 2 h 49"/>
                <a:gd name="T34" fmla="*/ 29 w 49"/>
                <a:gd name="T35" fmla="*/ 2 h 49"/>
                <a:gd name="T36" fmla="*/ 25 w 49"/>
                <a:gd name="T37" fmla="*/ 0 h 49"/>
                <a:gd name="T38" fmla="*/ 25 w 49"/>
                <a:gd name="T39" fmla="*/ 0 h 49"/>
                <a:gd name="T40" fmla="*/ 19 w 49"/>
                <a:gd name="T41" fmla="*/ 0 h 49"/>
                <a:gd name="T42" fmla="*/ 14 w 49"/>
                <a:gd name="T43" fmla="*/ 2 h 49"/>
                <a:gd name="T44" fmla="*/ 6 w 49"/>
                <a:gd name="T45" fmla="*/ 8 h 49"/>
                <a:gd name="T46" fmla="*/ 2 w 49"/>
                <a:gd name="T47" fmla="*/ 16 h 49"/>
                <a:gd name="T48" fmla="*/ 0 w 49"/>
                <a:gd name="T49" fmla="*/ 20 h 49"/>
                <a:gd name="T50" fmla="*/ 0 w 49"/>
                <a:gd name="T51" fmla="*/ 25 h 49"/>
                <a:gd name="T52" fmla="*/ 0 w 49"/>
                <a:gd name="T53" fmla="*/ 25 h 49"/>
                <a:gd name="T54" fmla="*/ 0 w 49"/>
                <a:gd name="T55" fmla="*/ 29 h 49"/>
                <a:gd name="T56" fmla="*/ 2 w 49"/>
                <a:gd name="T57" fmla="*/ 34 h 49"/>
                <a:gd name="T58" fmla="*/ 3 w 49"/>
                <a:gd name="T59" fmla="*/ 39 h 49"/>
                <a:gd name="T60" fmla="*/ 6 w 49"/>
                <a:gd name="T61" fmla="*/ 43 h 49"/>
                <a:gd name="T62" fmla="*/ 11 w 49"/>
                <a:gd name="T63" fmla="*/ 46 h 49"/>
                <a:gd name="T64" fmla="*/ 14 w 49"/>
                <a:gd name="T65" fmla="*/ 48 h 49"/>
                <a:gd name="T66" fmla="*/ 19 w 49"/>
                <a:gd name="T67" fmla="*/ 49 h 49"/>
                <a:gd name="T68" fmla="*/ 25 w 49"/>
                <a:gd name="T69" fmla="*/ 49 h 49"/>
                <a:gd name="T70" fmla="*/ 25 w 49"/>
                <a:gd name="T71" fmla="*/ 49 h 49"/>
                <a:gd name="T72" fmla="*/ 25 w 49"/>
                <a:gd name="T73" fmla="*/ 11 h 49"/>
                <a:gd name="T74" fmla="*/ 25 w 49"/>
                <a:gd name="T75" fmla="*/ 11 h 49"/>
                <a:gd name="T76" fmla="*/ 29 w 49"/>
                <a:gd name="T77" fmla="*/ 11 h 49"/>
                <a:gd name="T78" fmla="*/ 34 w 49"/>
                <a:gd name="T79" fmla="*/ 14 h 49"/>
                <a:gd name="T80" fmla="*/ 37 w 49"/>
                <a:gd name="T81" fmla="*/ 20 h 49"/>
                <a:gd name="T82" fmla="*/ 39 w 49"/>
                <a:gd name="T83" fmla="*/ 25 h 49"/>
                <a:gd name="T84" fmla="*/ 39 w 49"/>
                <a:gd name="T85" fmla="*/ 25 h 49"/>
                <a:gd name="T86" fmla="*/ 39 w 49"/>
                <a:gd name="T87" fmla="*/ 31 h 49"/>
                <a:gd name="T88" fmla="*/ 34 w 49"/>
                <a:gd name="T89" fmla="*/ 36 h 49"/>
                <a:gd name="T90" fmla="*/ 29 w 49"/>
                <a:gd name="T91" fmla="*/ 39 h 49"/>
                <a:gd name="T92" fmla="*/ 25 w 49"/>
                <a:gd name="T93" fmla="*/ 40 h 49"/>
                <a:gd name="T94" fmla="*/ 25 w 49"/>
                <a:gd name="T95" fmla="*/ 40 h 49"/>
                <a:gd name="T96" fmla="*/ 19 w 49"/>
                <a:gd name="T97" fmla="*/ 39 h 49"/>
                <a:gd name="T98" fmla="*/ 14 w 49"/>
                <a:gd name="T99" fmla="*/ 36 h 49"/>
                <a:gd name="T100" fmla="*/ 11 w 49"/>
                <a:gd name="T101" fmla="*/ 31 h 49"/>
                <a:gd name="T102" fmla="*/ 9 w 49"/>
                <a:gd name="T103" fmla="*/ 25 h 49"/>
                <a:gd name="T104" fmla="*/ 9 w 49"/>
                <a:gd name="T105" fmla="*/ 25 h 49"/>
                <a:gd name="T106" fmla="*/ 11 w 49"/>
                <a:gd name="T107" fmla="*/ 20 h 49"/>
                <a:gd name="T108" fmla="*/ 14 w 49"/>
                <a:gd name="T109" fmla="*/ 16 h 49"/>
                <a:gd name="T110" fmla="*/ 19 w 49"/>
                <a:gd name="T111" fmla="*/ 11 h 49"/>
                <a:gd name="T112" fmla="*/ 25 w 49"/>
                <a:gd name="T113" fmla="*/ 11 h 49"/>
                <a:gd name="T114" fmla="*/ 25 w 49"/>
                <a:gd name="T115"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5" y="49"/>
                  </a:moveTo>
                  <a:lnTo>
                    <a:pt x="25" y="49"/>
                  </a:lnTo>
                  <a:lnTo>
                    <a:pt x="29" y="49"/>
                  </a:lnTo>
                  <a:lnTo>
                    <a:pt x="34" y="48"/>
                  </a:lnTo>
                  <a:lnTo>
                    <a:pt x="39" y="46"/>
                  </a:lnTo>
                  <a:lnTo>
                    <a:pt x="42" y="43"/>
                  </a:lnTo>
                  <a:lnTo>
                    <a:pt x="45" y="39"/>
                  </a:lnTo>
                  <a:lnTo>
                    <a:pt x="46" y="36"/>
                  </a:lnTo>
                  <a:lnTo>
                    <a:pt x="48" y="31"/>
                  </a:lnTo>
                  <a:lnTo>
                    <a:pt x="49" y="25"/>
                  </a:lnTo>
                  <a:lnTo>
                    <a:pt x="49" y="25"/>
                  </a:lnTo>
                  <a:lnTo>
                    <a:pt x="48" y="20"/>
                  </a:lnTo>
                  <a:lnTo>
                    <a:pt x="46" y="16"/>
                  </a:lnTo>
                  <a:lnTo>
                    <a:pt x="45" y="11"/>
                  </a:lnTo>
                  <a:lnTo>
                    <a:pt x="42" y="8"/>
                  </a:lnTo>
                  <a:lnTo>
                    <a:pt x="39" y="5"/>
                  </a:lnTo>
                  <a:lnTo>
                    <a:pt x="34" y="2"/>
                  </a:lnTo>
                  <a:lnTo>
                    <a:pt x="29" y="2"/>
                  </a:lnTo>
                  <a:lnTo>
                    <a:pt x="25" y="0"/>
                  </a:lnTo>
                  <a:lnTo>
                    <a:pt x="25" y="0"/>
                  </a:lnTo>
                  <a:lnTo>
                    <a:pt x="19" y="0"/>
                  </a:lnTo>
                  <a:lnTo>
                    <a:pt x="14" y="2"/>
                  </a:lnTo>
                  <a:lnTo>
                    <a:pt x="6" y="8"/>
                  </a:lnTo>
                  <a:lnTo>
                    <a:pt x="2" y="16"/>
                  </a:lnTo>
                  <a:lnTo>
                    <a:pt x="0" y="20"/>
                  </a:lnTo>
                  <a:lnTo>
                    <a:pt x="0" y="25"/>
                  </a:lnTo>
                  <a:lnTo>
                    <a:pt x="0" y="25"/>
                  </a:lnTo>
                  <a:lnTo>
                    <a:pt x="0" y="29"/>
                  </a:lnTo>
                  <a:lnTo>
                    <a:pt x="2" y="34"/>
                  </a:lnTo>
                  <a:lnTo>
                    <a:pt x="3" y="39"/>
                  </a:lnTo>
                  <a:lnTo>
                    <a:pt x="6" y="43"/>
                  </a:lnTo>
                  <a:lnTo>
                    <a:pt x="11" y="46"/>
                  </a:lnTo>
                  <a:lnTo>
                    <a:pt x="14" y="48"/>
                  </a:lnTo>
                  <a:lnTo>
                    <a:pt x="19" y="49"/>
                  </a:lnTo>
                  <a:lnTo>
                    <a:pt x="25" y="49"/>
                  </a:lnTo>
                  <a:lnTo>
                    <a:pt x="25" y="49"/>
                  </a:lnTo>
                  <a:close/>
                  <a:moveTo>
                    <a:pt x="25" y="11"/>
                  </a:moveTo>
                  <a:lnTo>
                    <a:pt x="25" y="11"/>
                  </a:lnTo>
                  <a:lnTo>
                    <a:pt x="29" y="11"/>
                  </a:lnTo>
                  <a:lnTo>
                    <a:pt x="34" y="14"/>
                  </a:lnTo>
                  <a:lnTo>
                    <a:pt x="37" y="20"/>
                  </a:lnTo>
                  <a:lnTo>
                    <a:pt x="39" y="25"/>
                  </a:lnTo>
                  <a:lnTo>
                    <a:pt x="39" y="25"/>
                  </a:lnTo>
                  <a:lnTo>
                    <a:pt x="39" y="31"/>
                  </a:lnTo>
                  <a:lnTo>
                    <a:pt x="34" y="36"/>
                  </a:lnTo>
                  <a:lnTo>
                    <a:pt x="29" y="39"/>
                  </a:lnTo>
                  <a:lnTo>
                    <a:pt x="25" y="40"/>
                  </a:lnTo>
                  <a:lnTo>
                    <a:pt x="25" y="40"/>
                  </a:lnTo>
                  <a:lnTo>
                    <a:pt x="19" y="39"/>
                  </a:lnTo>
                  <a:lnTo>
                    <a:pt x="14" y="36"/>
                  </a:lnTo>
                  <a:lnTo>
                    <a:pt x="11" y="31"/>
                  </a:lnTo>
                  <a:lnTo>
                    <a:pt x="9" y="25"/>
                  </a:lnTo>
                  <a:lnTo>
                    <a:pt x="9" y="25"/>
                  </a:lnTo>
                  <a:lnTo>
                    <a:pt x="11" y="20"/>
                  </a:lnTo>
                  <a:lnTo>
                    <a:pt x="14" y="16"/>
                  </a:lnTo>
                  <a:lnTo>
                    <a:pt x="19" y="11"/>
                  </a:lnTo>
                  <a:lnTo>
                    <a:pt x="25" y="11"/>
                  </a:lnTo>
                  <a:lnTo>
                    <a:pt x="25"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363"/>
            <p:cNvSpPr>
              <a:spLocks noEditPoints="1"/>
            </p:cNvSpPr>
            <p:nvPr/>
          </p:nvSpPr>
          <p:spPr bwMode="auto">
            <a:xfrm>
              <a:off x="8216901" y="5853113"/>
              <a:ext cx="77788" cy="77788"/>
            </a:xfrm>
            <a:custGeom>
              <a:avLst/>
              <a:gdLst>
                <a:gd name="T0" fmla="*/ 24 w 49"/>
                <a:gd name="T1" fmla="*/ 49 h 49"/>
                <a:gd name="T2" fmla="*/ 24 w 49"/>
                <a:gd name="T3" fmla="*/ 49 h 49"/>
                <a:gd name="T4" fmla="*/ 29 w 49"/>
                <a:gd name="T5" fmla="*/ 49 h 49"/>
                <a:gd name="T6" fmla="*/ 33 w 49"/>
                <a:gd name="T7" fmla="*/ 48 h 49"/>
                <a:gd name="T8" fmla="*/ 38 w 49"/>
                <a:gd name="T9" fmla="*/ 46 h 49"/>
                <a:gd name="T10" fmla="*/ 41 w 49"/>
                <a:gd name="T11" fmla="*/ 43 h 49"/>
                <a:gd name="T12" fmla="*/ 44 w 49"/>
                <a:gd name="T13" fmla="*/ 39 h 49"/>
                <a:gd name="T14" fmla="*/ 47 w 49"/>
                <a:gd name="T15" fmla="*/ 36 h 49"/>
                <a:gd name="T16" fmla="*/ 49 w 49"/>
                <a:gd name="T17" fmla="*/ 31 h 49"/>
                <a:gd name="T18" fmla="*/ 49 w 49"/>
                <a:gd name="T19" fmla="*/ 25 h 49"/>
                <a:gd name="T20" fmla="*/ 49 w 49"/>
                <a:gd name="T21" fmla="*/ 25 h 49"/>
                <a:gd name="T22" fmla="*/ 49 w 49"/>
                <a:gd name="T23" fmla="*/ 20 h 49"/>
                <a:gd name="T24" fmla="*/ 47 w 49"/>
                <a:gd name="T25" fmla="*/ 16 h 49"/>
                <a:gd name="T26" fmla="*/ 44 w 49"/>
                <a:gd name="T27" fmla="*/ 11 h 49"/>
                <a:gd name="T28" fmla="*/ 41 w 49"/>
                <a:gd name="T29" fmla="*/ 8 h 49"/>
                <a:gd name="T30" fmla="*/ 38 w 49"/>
                <a:gd name="T31" fmla="*/ 5 h 49"/>
                <a:gd name="T32" fmla="*/ 33 w 49"/>
                <a:gd name="T33" fmla="*/ 2 h 49"/>
                <a:gd name="T34" fmla="*/ 29 w 49"/>
                <a:gd name="T35" fmla="*/ 0 h 49"/>
                <a:gd name="T36" fmla="*/ 24 w 49"/>
                <a:gd name="T37" fmla="*/ 0 h 49"/>
                <a:gd name="T38" fmla="*/ 24 w 49"/>
                <a:gd name="T39" fmla="*/ 0 h 49"/>
                <a:gd name="T40" fmla="*/ 19 w 49"/>
                <a:gd name="T41" fmla="*/ 2 h 49"/>
                <a:gd name="T42" fmla="*/ 15 w 49"/>
                <a:gd name="T43" fmla="*/ 2 h 49"/>
                <a:gd name="T44" fmla="*/ 6 w 49"/>
                <a:gd name="T45" fmla="*/ 8 h 49"/>
                <a:gd name="T46" fmla="*/ 3 w 49"/>
                <a:gd name="T47" fmla="*/ 11 h 49"/>
                <a:gd name="T48" fmla="*/ 1 w 49"/>
                <a:gd name="T49" fmla="*/ 16 h 49"/>
                <a:gd name="T50" fmla="*/ 0 w 49"/>
                <a:gd name="T51" fmla="*/ 20 h 49"/>
                <a:gd name="T52" fmla="*/ 0 w 49"/>
                <a:gd name="T53" fmla="*/ 25 h 49"/>
                <a:gd name="T54" fmla="*/ 0 w 49"/>
                <a:gd name="T55" fmla="*/ 25 h 49"/>
                <a:gd name="T56" fmla="*/ 0 w 49"/>
                <a:gd name="T57" fmla="*/ 31 h 49"/>
                <a:gd name="T58" fmla="*/ 1 w 49"/>
                <a:gd name="T59" fmla="*/ 36 h 49"/>
                <a:gd name="T60" fmla="*/ 7 w 49"/>
                <a:gd name="T61" fmla="*/ 43 h 49"/>
                <a:gd name="T62" fmla="*/ 15 w 49"/>
                <a:gd name="T63" fmla="*/ 48 h 49"/>
                <a:gd name="T64" fmla="*/ 19 w 49"/>
                <a:gd name="T65" fmla="*/ 49 h 49"/>
                <a:gd name="T66" fmla="*/ 24 w 49"/>
                <a:gd name="T67" fmla="*/ 49 h 49"/>
                <a:gd name="T68" fmla="*/ 24 w 49"/>
                <a:gd name="T69" fmla="*/ 49 h 49"/>
                <a:gd name="T70" fmla="*/ 24 w 49"/>
                <a:gd name="T71" fmla="*/ 11 h 49"/>
                <a:gd name="T72" fmla="*/ 24 w 49"/>
                <a:gd name="T73" fmla="*/ 11 h 49"/>
                <a:gd name="T74" fmla="*/ 30 w 49"/>
                <a:gd name="T75" fmla="*/ 11 h 49"/>
                <a:gd name="T76" fmla="*/ 35 w 49"/>
                <a:gd name="T77" fmla="*/ 16 h 49"/>
                <a:gd name="T78" fmla="*/ 38 w 49"/>
                <a:gd name="T79" fmla="*/ 20 h 49"/>
                <a:gd name="T80" fmla="*/ 39 w 49"/>
                <a:gd name="T81" fmla="*/ 25 h 49"/>
                <a:gd name="T82" fmla="*/ 39 w 49"/>
                <a:gd name="T83" fmla="*/ 25 h 49"/>
                <a:gd name="T84" fmla="*/ 38 w 49"/>
                <a:gd name="T85" fmla="*/ 31 h 49"/>
                <a:gd name="T86" fmla="*/ 35 w 49"/>
                <a:gd name="T87" fmla="*/ 36 h 49"/>
                <a:gd name="T88" fmla="*/ 30 w 49"/>
                <a:gd name="T89" fmla="*/ 39 h 49"/>
                <a:gd name="T90" fmla="*/ 24 w 49"/>
                <a:gd name="T91" fmla="*/ 40 h 49"/>
                <a:gd name="T92" fmla="*/ 24 w 49"/>
                <a:gd name="T93" fmla="*/ 40 h 49"/>
                <a:gd name="T94" fmla="*/ 18 w 49"/>
                <a:gd name="T95" fmla="*/ 39 h 49"/>
                <a:gd name="T96" fmla="*/ 13 w 49"/>
                <a:gd name="T97" fmla="*/ 36 h 49"/>
                <a:gd name="T98" fmla="*/ 10 w 49"/>
                <a:gd name="T99" fmla="*/ 31 h 49"/>
                <a:gd name="T100" fmla="*/ 9 w 49"/>
                <a:gd name="T101" fmla="*/ 25 h 49"/>
                <a:gd name="T102" fmla="*/ 9 w 49"/>
                <a:gd name="T103" fmla="*/ 25 h 49"/>
                <a:gd name="T104" fmla="*/ 10 w 49"/>
                <a:gd name="T105" fmla="*/ 20 h 49"/>
                <a:gd name="T106" fmla="*/ 13 w 49"/>
                <a:gd name="T107" fmla="*/ 14 h 49"/>
                <a:gd name="T108" fmla="*/ 18 w 49"/>
                <a:gd name="T109" fmla="*/ 11 h 49"/>
                <a:gd name="T110" fmla="*/ 24 w 49"/>
                <a:gd name="T111" fmla="*/ 11 h 49"/>
                <a:gd name="T112" fmla="*/ 24 w 49"/>
                <a:gd name="T11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9">
                  <a:moveTo>
                    <a:pt x="24" y="49"/>
                  </a:moveTo>
                  <a:lnTo>
                    <a:pt x="24" y="49"/>
                  </a:lnTo>
                  <a:lnTo>
                    <a:pt x="29" y="49"/>
                  </a:lnTo>
                  <a:lnTo>
                    <a:pt x="33" y="48"/>
                  </a:lnTo>
                  <a:lnTo>
                    <a:pt x="38" y="46"/>
                  </a:lnTo>
                  <a:lnTo>
                    <a:pt x="41" y="43"/>
                  </a:lnTo>
                  <a:lnTo>
                    <a:pt x="44" y="39"/>
                  </a:lnTo>
                  <a:lnTo>
                    <a:pt x="47" y="36"/>
                  </a:lnTo>
                  <a:lnTo>
                    <a:pt x="49" y="31"/>
                  </a:lnTo>
                  <a:lnTo>
                    <a:pt x="49" y="25"/>
                  </a:lnTo>
                  <a:lnTo>
                    <a:pt x="49" y="25"/>
                  </a:lnTo>
                  <a:lnTo>
                    <a:pt x="49" y="20"/>
                  </a:lnTo>
                  <a:lnTo>
                    <a:pt x="47" y="16"/>
                  </a:lnTo>
                  <a:lnTo>
                    <a:pt x="44" y="11"/>
                  </a:lnTo>
                  <a:lnTo>
                    <a:pt x="41" y="8"/>
                  </a:lnTo>
                  <a:lnTo>
                    <a:pt x="38" y="5"/>
                  </a:lnTo>
                  <a:lnTo>
                    <a:pt x="33" y="2"/>
                  </a:lnTo>
                  <a:lnTo>
                    <a:pt x="29" y="0"/>
                  </a:lnTo>
                  <a:lnTo>
                    <a:pt x="24" y="0"/>
                  </a:lnTo>
                  <a:lnTo>
                    <a:pt x="24" y="0"/>
                  </a:lnTo>
                  <a:lnTo>
                    <a:pt x="19" y="2"/>
                  </a:lnTo>
                  <a:lnTo>
                    <a:pt x="15" y="2"/>
                  </a:lnTo>
                  <a:lnTo>
                    <a:pt x="6" y="8"/>
                  </a:lnTo>
                  <a:lnTo>
                    <a:pt x="3" y="11"/>
                  </a:lnTo>
                  <a:lnTo>
                    <a:pt x="1" y="16"/>
                  </a:lnTo>
                  <a:lnTo>
                    <a:pt x="0" y="20"/>
                  </a:lnTo>
                  <a:lnTo>
                    <a:pt x="0" y="25"/>
                  </a:lnTo>
                  <a:lnTo>
                    <a:pt x="0" y="25"/>
                  </a:lnTo>
                  <a:lnTo>
                    <a:pt x="0" y="31"/>
                  </a:lnTo>
                  <a:lnTo>
                    <a:pt x="1" y="36"/>
                  </a:lnTo>
                  <a:lnTo>
                    <a:pt x="7" y="43"/>
                  </a:lnTo>
                  <a:lnTo>
                    <a:pt x="15" y="48"/>
                  </a:lnTo>
                  <a:lnTo>
                    <a:pt x="19" y="49"/>
                  </a:lnTo>
                  <a:lnTo>
                    <a:pt x="24" y="49"/>
                  </a:lnTo>
                  <a:lnTo>
                    <a:pt x="24" y="49"/>
                  </a:lnTo>
                  <a:close/>
                  <a:moveTo>
                    <a:pt x="24" y="11"/>
                  </a:moveTo>
                  <a:lnTo>
                    <a:pt x="24" y="11"/>
                  </a:lnTo>
                  <a:lnTo>
                    <a:pt x="30" y="11"/>
                  </a:lnTo>
                  <a:lnTo>
                    <a:pt x="35" y="16"/>
                  </a:lnTo>
                  <a:lnTo>
                    <a:pt x="38" y="20"/>
                  </a:lnTo>
                  <a:lnTo>
                    <a:pt x="39" y="25"/>
                  </a:lnTo>
                  <a:lnTo>
                    <a:pt x="39" y="25"/>
                  </a:lnTo>
                  <a:lnTo>
                    <a:pt x="38" y="31"/>
                  </a:lnTo>
                  <a:lnTo>
                    <a:pt x="35" y="36"/>
                  </a:lnTo>
                  <a:lnTo>
                    <a:pt x="30" y="39"/>
                  </a:lnTo>
                  <a:lnTo>
                    <a:pt x="24" y="40"/>
                  </a:lnTo>
                  <a:lnTo>
                    <a:pt x="24" y="40"/>
                  </a:lnTo>
                  <a:lnTo>
                    <a:pt x="18" y="39"/>
                  </a:lnTo>
                  <a:lnTo>
                    <a:pt x="13" y="36"/>
                  </a:lnTo>
                  <a:lnTo>
                    <a:pt x="10" y="31"/>
                  </a:lnTo>
                  <a:lnTo>
                    <a:pt x="9" y="25"/>
                  </a:lnTo>
                  <a:lnTo>
                    <a:pt x="9" y="25"/>
                  </a:lnTo>
                  <a:lnTo>
                    <a:pt x="10" y="20"/>
                  </a:lnTo>
                  <a:lnTo>
                    <a:pt x="13" y="14"/>
                  </a:lnTo>
                  <a:lnTo>
                    <a:pt x="18"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364"/>
            <p:cNvSpPr>
              <a:spLocks noEditPoints="1"/>
            </p:cNvSpPr>
            <p:nvPr/>
          </p:nvSpPr>
          <p:spPr bwMode="auto">
            <a:xfrm>
              <a:off x="8294688" y="5910263"/>
              <a:ext cx="77788" cy="77788"/>
            </a:xfrm>
            <a:custGeom>
              <a:avLst/>
              <a:gdLst>
                <a:gd name="T0" fmla="*/ 24 w 49"/>
                <a:gd name="T1" fmla="*/ 49 h 49"/>
                <a:gd name="T2" fmla="*/ 24 w 49"/>
                <a:gd name="T3" fmla="*/ 49 h 49"/>
                <a:gd name="T4" fmla="*/ 29 w 49"/>
                <a:gd name="T5" fmla="*/ 49 h 49"/>
                <a:gd name="T6" fmla="*/ 33 w 49"/>
                <a:gd name="T7" fmla="*/ 47 h 49"/>
                <a:gd name="T8" fmla="*/ 41 w 49"/>
                <a:gd name="T9" fmla="*/ 41 h 49"/>
                <a:gd name="T10" fmla="*/ 44 w 49"/>
                <a:gd name="T11" fmla="*/ 38 h 49"/>
                <a:gd name="T12" fmla="*/ 47 w 49"/>
                <a:gd name="T13" fmla="*/ 33 h 49"/>
                <a:gd name="T14" fmla="*/ 49 w 49"/>
                <a:gd name="T15" fmla="*/ 29 h 49"/>
                <a:gd name="T16" fmla="*/ 49 w 49"/>
                <a:gd name="T17" fmla="*/ 24 h 49"/>
                <a:gd name="T18" fmla="*/ 49 w 49"/>
                <a:gd name="T19" fmla="*/ 24 h 49"/>
                <a:gd name="T20" fmla="*/ 49 w 49"/>
                <a:gd name="T21" fmla="*/ 19 h 49"/>
                <a:gd name="T22" fmla="*/ 47 w 49"/>
                <a:gd name="T23" fmla="*/ 15 h 49"/>
                <a:gd name="T24" fmla="*/ 44 w 49"/>
                <a:gd name="T25" fmla="*/ 10 h 49"/>
                <a:gd name="T26" fmla="*/ 43 w 49"/>
                <a:gd name="T27" fmla="*/ 6 h 49"/>
                <a:gd name="T28" fmla="*/ 38 w 49"/>
                <a:gd name="T29" fmla="*/ 4 h 49"/>
                <a:gd name="T30" fmla="*/ 33 w 49"/>
                <a:gd name="T31" fmla="*/ 1 h 49"/>
                <a:gd name="T32" fmla="*/ 29 w 49"/>
                <a:gd name="T33" fmla="*/ 0 h 49"/>
                <a:gd name="T34" fmla="*/ 24 w 49"/>
                <a:gd name="T35" fmla="*/ 0 h 49"/>
                <a:gd name="T36" fmla="*/ 24 w 49"/>
                <a:gd name="T37" fmla="*/ 0 h 49"/>
                <a:gd name="T38" fmla="*/ 20 w 49"/>
                <a:gd name="T39" fmla="*/ 0 h 49"/>
                <a:gd name="T40" fmla="*/ 15 w 49"/>
                <a:gd name="T41" fmla="*/ 1 h 49"/>
                <a:gd name="T42" fmla="*/ 10 w 49"/>
                <a:gd name="T43" fmla="*/ 4 h 49"/>
                <a:gd name="T44" fmla="*/ 7 w 49"/>
                <a:gd name="T45" fmla="*/ 6 h 49"/>
                <a:gd name="T46" fmla="*/ 4 w 49"/>
                <a:gd name="T47" fmla="*/ 10 h 49"/>
                <a:gd name="T48" fmla="*/ 1 w 49"/>
                <a:gd name="T49" fmla="*/ 15 h 49"/>
                <a:gd name="T50" fmla="*/ 0 w 49"/>
                <a:gd name="T51" fmla="*/ 19 h 49"/>
                <a:gd name="T52" fmla="*/ 0 w 49"/>
                <a:gd name="T53" fmla="*/ 24 h 49"/>
                <a:gd name="T54" fmla="*/ 0 w 49"/>
                <a:gd name="T55" fmla="*/ 24 h 49"/>
                <a:gd name="T56" fmla="*/ 0 w 49"/>
                <a:gd name="T57" fmla="*/ 29 h 49"/>
                <a:gd name="T58" fmla="*/ 1 w 49"/>
                <a:gd name="T59" fmla="*/ 33 h 49"/>
                <a:gd name="T60" fmla="*/ 4 w 49"/>
                <a:gd name="T61" fmla="*/ 38 h 49"/>
                <a:gd name="T62" fmla="*/ 7 w 49"/>
                <a:gd name="T63" fmla="*/ 41 h 49"/>
                <a:gd name="T64" fmla="*/ 10 w 49"/>
                <a:gd name="T65" fmla="*/ 44 h 49"/>
                <a:gd name="T66" fmla="*/ 15 w 49"/>
                <a:gd name="T67" fmla="*/ 47 h 49"/>
                <a:gd name="T68" fmla="*/ 20 w 49"/>
                <a:gd name="T69" fmla="*/ 49 h 49"/>
                <a:gd name="T70" fmla="*/ 24 w 49"/>
                <a:gd name="T71" fmla="*/ 49 h 49"/>
                <a:gd name="T72" fmla="*/ 24 w 49"/>
                <a:gd name="T73" fmla="*/ 49 h 49"/>
                <a:gd name="T74" fmla="*/ 24 w 49"/>
                <a:gd name="T75" fmla="*/ 9 h 49"/>
                <a:gd name="T76" fmla="*/ 24 w 49"/>
                <a:gd name="T77" fmla="*/ 9 h 49"/>
                <a:gd name="T78" fmla="*/ 30 w 49"/>
                <a:gd name="T79" fmla="*/ 10 h 49"/>
                <a:gd name="T80" fmla="*/ 35 w 49"/>
                <a:gd name="T81" fmla="*/ 13 h 49"/>
                <a:gd name="T82" fmla="*/ 38 w 49"/>
                <a:gd name="T83" fmla="*/ 18 h 49"/>
                <a:gd name="T84" fmla="*/ 39 w 49"/>
                <a:gd name="T85" fmla="*/ 24 h 49"/>
                <a:gd name="T86" fmla="*/ 39 w 49"/>
                <a:gd name="T87" fmla="*/ 24 h 49"/>
                <a:gd name="T88" fmla="*/ 38 w 49"/>
                <a:gd name="T89" fmla="*/ 30 h 49"/>
                <a:gd name="T90" fmla="*/ 35 w 49"/>
                <a:gd name="T91" fmla="*/ 35 h 49"/>
                <a:gd name="T92" fmla="*/ 30 w 49"/>
                <a:gd name="T93" fmla="*/ 38 h 49"/>
                <a:gd name="T94" fmla="*/ 24 w 49"/>
                <a:gd name="T95" fmla="*/ 38 h 49"/>
                <a:gd name="T96" fmla="*/ 24 w 49"/>
                <a:gd name="T97" fmla="*/ 38 h 49"/>
                <a:gd name="T98" fmla="*/ 18 w 49"/>
                <a:gd name="T99" fmla="*/ 38 h 49"/>
                <a:gd name="T100" fmla="*/ 13 w 49"/>
                <a:gd name="T101" fmla="*/ 35 h 49"/>
                <a:gd name="T102" fmla="*/ 10 w 49"/>
                <a:gd name="T103" fmla="*/ 30 h 49"/>
                <a:gd name="T104" fmla="*/ 9 w 49"/>
                <a:gd name="T105" fmla="*/ 24 h 49"/>
                <a:gd name="T106" fmla="*/ 9 w 49"/>
                <a:gd name="T107" fmla="*/ 24 h 49"/>
                <a:gd name="T108" fmla="*/ 10 w 49"/>
                <a:gd name="T109" fmla="*/ 18 h 49"/>
                <a:gd name="T110" fmla="*/ 13 w 49"/>
                <a:gd name="T111" fmla="*/ 13 h 49"/>
                <a:gd name="T112" fmla="*/ 18 w 49"/>
                <a:gd name="T113" fmla="*/ 10 h 49"/>
                <a:gd name="T114" fmla="*/ 24 w 49"/>
                <a:gd name="T115" fmla="*/ 9 h 49"/>
                <a:gd name="T116" fmla="*/ 24 w 49"/>
                <a:gd name="T11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24" y="49"/>
                  </a:moveTo>
                  <a:lnTo>
                    <a:pt x="24" y="49"/>
                  </a:lnTo>
                  <a:lnTo>
                    <a:pt x="29" y="49"/>
                  </a:lnTo>
                  <a:lnTo>
                    <a:pt x="33" y="47"/>
                  </a:lnTo>
                  <a:lnTo>
                    <a:pt x="41" y="41"/>
                  </a:lnTo>
                  <a:lnTo>
                    <a:pt x="44" y="38"/>
                  </a:lnTo>
                  <a:lnTo>
                    <a:pt x="47" y="33"/>
                  </a:lnTo>
                  <a:lnTo>
                    <a:pt x="49" y="29"/>
                  </a:lnTo>
                  <a:lnTo>
                    <a:pt x="49" y="24"/>
                  </a:lnTo>
                  <a:lnTo>
                    <a:pt x="49" y="24"/>
                  </a:lnTo>
                  <a:lnTo>
                    <a:pt x="49" y="19"/>
                  </a:lnTo>
                  <a:lnTo>
                    <a:pt x="47" y="15"/>
                  </a:lnTo>
                  <a:lnTo>
                    <a:pt x="44" y="10"/>
                  </a:lnTo>
                  <a:lnTo>
                    <a:pt x="43" y="6"/>
                  </a:lnTo>
                  <a:lnTo>
                    <a:pt x="38" y="4"/>
                  </a:lnTo>
                  <a:lnTo>
                    <a:pt x="33" y="1"/>
                  </a:lnTo>
                  <a:lnTo>
                    <a:pt x="29" y="0"/>
                  </a:lnTo>
                  <a:lnTo>
                    <a:pt x="24" y="0"/>
                  </a:lnTo>
                  <a:lnTo>
                    <a:pt x="24" y="0"/>
                  </a:lnTo>
                  <a:lnTo>
                    <a:pt x="20" y="0"/>
                  </a:lnTo>
                  <a:lnTo>
                    <a:pt x="15" y="1"/>
                  </a:lnTo>
                  <a:lnTo>
                    <a:pt x="10" y="4"/>
                  </a:lnTo>
                  <a:lnTo>
                    <a:pt x="7" y="6"/>
                  </a:lnTo>
                  <a:lnTo>
                    <a:pt x="4" y="10"/>
                  </a:lnTo>
                  <a:lnTo>
                    <a:pt x="1" y="15"/>
                  </a:lnTo>
                  <a:lnTo>
                    <a:pt x="0" y="19"/>
                  </a:lnTo>
                  <a:lnTo>
                    <a:pt x="0" y="24"/>
                  </a:lnTo>
                  <a:lnTo>
                    <a:pt x="0" y="24"/>
                  </a:lnTo>
                  <a:lnTo>
                    <a:pt x="0" y="29"/>
                  </a:lnTo>
                  <a:lnTo>
                    <a:pt x="1"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30"/>
                  </a:lnTo>
                  <a:lnTo>
                    <a:pt x="9" y="24"/>
                  </a:lnTo>
                  <a:lnTo>
                    <a:pt x="9" y="24"/>
                  </a:lnTo>
                  <a:lnTo>
                    <a:pt x="10" y="18"/>
                  </a:lnTo>
                  <a:lnTo>
                    <a:pt x="13" y="13"/>
                  </a:lnTo>
                  <a:lnTo>
                    <a:pt x="18"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365"/>
            <p:cNvSpPr>
              <a:spLocks noEditPoints="1"/>
            </p:cNvSpPr>
            <p:nvPr/>
          </p:nvSpPr>
          <p:spPr bwMode="auto">
            <a:xfrm>
              <a:off x="8450263" y="5910263"/>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19 h 49"/>
                <a:gd name="T24" fmla="*/ 47 w 50"/>
                <a:gd name="T25" fmla="*/ 15 h 49"/>
                <a:gd name="T26" fmla="*/ 43 w 50"/>
                <a:gd name="T27" fmla="*/ 6 h 49"/>
                <a:gd name="T28" fmla="*/ 35 w 50"/>
                <a:gd name="T29" fmla="*/ 1 h 49"/>
                <a:gd name="T30" fmla="*/ 30 w 50"/>
                <a:gd name="T31" fmla="*/ 0 h 49"/>
                <a:gd name="T32" fmla="*/ 26 w 50"/>
                <a:gd name="T33" fmla="*/ 0 h 49"/>
                <a:gd name="T34" fmla="*/ 26 w 50"/>
                <a:gd name="T35" fmla="*/ 0 h 49"/>
                <a:gd name="T36" fmla="*/ 20 w 50"/>
                <a:gd name="T37" fmla="*/ 0 h 49"/>
                <a:gd name="T38" fmla="*/ 15 w 50"/>
                <a:gd name="T39" fmla="*/ 1 h 49"/>
                <a:gd name="T40" fmla="*/ 10 w 50"/>
                <a:gd name="T41" fmla="*/ 3 h 49"/>
                <a:gd name="T42" fmla="*/ 7 w 50"/>
                <a:gd name="T43" fmla="*/ 6 h 49"/>
                <a:gd name="T44" fmla="*/ 4 w 50"/>
                <a:gd name="T45" fmla="*/ 10 h 49"/>
                <a:gd name="T46" fmla="*/ 3 w 50"/>
                <a:gd name="T47" fmla="*/ 13 h 49"/>
                <a:gd name="T48" fmla="*/ 1 w 50"/>
                <a:gd name="T49" fmla="*/ 18 h 49"/>
                <a:gd name="T50" fmla="*/ 0 w 50"/>
                <a:gd name="T51" fmla="*/ 24 h 49"/>
                <a:gd name="T52" fmla="*/ 0 w 50"/>
                <a:gd name="T53" fmla="*/ 24 h 49"/>
                <a:gd name="T54" fmla="*/ 1 w 50"/>
                <a:gd name="T55" fmla="*/ 29 h 49"/>
                <a:gd name="T56" fmla="*/ 3 w 50"/>
                <a:gd name="T57" fmla="*/ 33 h 49"/>
                <a:gd name="T58" fmla="*/ 4 w 50"/>
                <a:gd name="T59" fmla="*/ 38 h 49"/>
                <a:gd name="T60" fmla="*/ 7 w 50"/>
                <a:gd name="T61" fmla="*/ 41 h 49"/>
                <a:gd name="T62" fmla="*/ 10 w 50"/>
                <a:gd name="T63" fmla="*/ 44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30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19"/>
                  </a:lnTo>
                  <a:lnTo>
                    <a:pt x="47" y="15"/>
                  </a:lnTo>
                  <a:lnTo>
                    <a:pt x="43" y="6"/>
                  </a:lnTo>
                  <a:lnTo>
                    <a:pt x="35" y="1"/>
                  </a:lnTo>
                  <a:lnTo>
                    <a:pt x="30" y="0"/>
                  </a:lnTo>
                  <a:lnTo>
                    <a:pt x="26" y="0"/>
                  </a:lnTo>
                  <a:lnTo>
                    <a:pt x="26" y="0"/>
                  </a:lnTo>
                  <a:lnTo>
                    <a:pt x="20" y="0"/>
                  </a:lnTo>
                  <a:lnTo>
                    <a:pt x="15" y="1"/>
                  </a:lnTo>
                  <a:lnTo>
                    <a:pt x="10" y="3"/>
                  </a:lnTo>
                  <a:lnTo>
                    <a:pt x="7" y="6"/>
                  </a:lnTo>
                  <a:lnTo>
                    <a:pt x="4" y="10"/>
                  </a:lnTo>
                  <a:lnTo>
                    <a:pt x="3" y="13"/>
                  </a:lnTo>
                  <a:lnTo>
                    <a:pt x="1" y="18"/>
                  </a:lnTo>
                  <a:lnTo>
                    <a:pt x="0" y="24"/>
                  </a:lnTo>
                  <a:lnTo>
                    <a:pt x="0" y="24"/>
                  </a:lnTo>
                  <a:lnTo>
                    <a:pt x="1" y="29"/>
                  </a:lnTo>
                  <a:lnTo>
                    <a:pt x="3"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30"/>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366"/>
            <p:cNvSpPr>
              <a:spLocks noEditPoints="1"/>
            </p:cNvSpPr>
            <p:nvPr/>
          </p:nvSpPr>
          <p:spPr bwMode="auto">
            <a:xfrm>
              <a:off x="8294688" y="5800725"/>
              <a:ext cx="77788" cy="77788"/>
            </a:xfrm>
            <a:custGeom>
              <a:avLst/>
              <a:gdLst>
                <a:gd name="T0" fmla="*/ 24 w 49"/>
                <a:gd name="T1" fmla="*/ 49 h 49"/>
                <a:gd name="T2" fmla="*/ 24 w 49"/>
                <a:gd name="T3" fmla="*/ 49 h 49"/>
                <a:gd name="T4" fmla="*/ 29 w 49"/>
                <a:gd name="T5" fmla="*/ 49 h 49"/>
                <a:gd name="T6" fmla="*/ 33 w 49"/>
                <a:gd name="T7" fmla="*/ 47 h 49"/>
                <a:gd name="T8" fmla="*/ 38 w 49"/>
                <a:gd name="T9" fmla="*/ 44 h 49"/>
                <a:gd name="T10" fmla="*/ 41 w 49"/>
                <a:gd name="T11" fmla="*/ 41 h 49"/>
                <a:gd name="T12" fmla="*/ 44 w 49"/>
                <a:gd name="T13" fmla="*/ 38 h 49"/>
                <a:gd name="T14" fmla="*/ 47 w 49"/>
                <a:gd name="T15" fmla="*/ 33 h 49"/>
                <a:gd name="T16" fmla="*/ 49 w 49"/>
                <a:gd name="T17" fmla="*/ 29 h 49"/>
                <a:gd name="T18" fmla="*/ 49 w 49"/>
                <a:gd name="T19" fmla="*/ 24 h 49"/>
                <a:gd name="T20" fmla="*/ 49 w 49"/>
                <a:gd name="T21" fmla="*/ 24 h 49"/>
                <a:gd name="T22" fmla="*/ 49 w 49"/>
                <a:gd name="T23" fmla="*/ 20 h 49"/>
                <a:gd name="T24" fmla="*/ 47 w 49"/>
                <a:gd name="T25" fmla="*/ 15 h 49"/>
                <a:gd name="T26" fmla="*/ 44 w 49"/>
                <a:gd name="T27" fmla="*/ 10 h 49"/>
                <a:gd name="T28" fmla="*/ 41 w 49"/>
                <a:gd name="T29" fmla="*/ 6 h 49"/>
                <a:gd name="T30" fmla="*/ 38 w 49"/>
                <a:gd name="T31" fmla="*/ 3 h 49"/>
                <a:gd name="T32" fmla="*/ 33 w 49"/>
                <a:gd name="T33" fmla="*/ 1 h 49"/>
                <a:gd name="T34" fmla="*/ 29 w 49"/>
                <a:gd name="T35" fmla="*/ 0 h 49"/>
                <a:gd name="T36" fmla="*/ 24 w 49"/>
                <a:gd name="T37" fmla="*/ 0 h 49"/>
                <a:gd name="T38" fmla="*/ 24 w 49"/>
                <a:gd name="T39" fmla="*/ 0 h 49"/>
                <a:gd name="T40" fmla="*/ 20 w 49"/>
                <a:gd name="T41" fmla="*/ 0 h 49"/>
                <a:gd name="T42" fmla="*/ 15 w 49"/>
                <a:gd name="T43" fmla="*/ 1 h 49"/>
                <a:gd name="T44" fmla="*/ 10 w 49"/>
                <a:gd name="T45" fmla="*/ 3 h 49"/>
                <a:gd name="T46" fmla="*/ 7 w 49"/>
                <a:gd name="T47" fmla="*/ 6 h 49"/>
                <a:gd name="T48" fmla="*/ 4 w 49"/>
                <a:gd name="T49" fmla="*/ 10 h 49"/>
                <a:gd name="T50" fmla="*/ 1 w 49"/>
                <a:gd name="T51" fmla="*/ 15 h 49"/>
                <a:gd name="T52" fmla="*/ 0 w 49"/>
                <a:gd name="T53" fmla="*/ 20 h 49"/>
                <a:gd name="T54" fmla="*/ 0 w 49"/>
                <a:gd name="T55" fmla="*/ 24 h 49"/>
                <a:gd name="T56" fmla="*/ 0 w 49"/>
                <a:gd name="T57" fmla="*/ 24 h 49"/>
                <a:gd name="T58" fmla="*/ 0 w 49"/>
                <a:gd name="T59" fmla="*/ 29 h 49"/>
                <a:gd name="T60" fmla="*/ 1 w 49"/>
                <a:gd name="T61" fmla="*/ 33 h 49"/>
                <a:gd name="T62" fmla="*/ 7 w 49"/>
                <a:gd name="T63" fmla="*/ 41 h 49"/>
                <a:gd name="T64" fmla="*/ 15 w 49"/>
                <a:gd name="T65" fmla="*/ 47 h 49"/>
                <a:gd name="T66" fmla="*/ 20 w 49"/>
                <a:gd name="T67" fmla="*/ 49 h 49"/>
                <a:gd name="T68" fmla="*/ 24 w 49"/>
                <a:gd name="T69" fmla="*/ 49 h 49"/>
                <a:gd name="T70" fmla="*/ 24 w 49"/>
                <a:gd name="T71" fmla="*/ 49 h 49"/>
                <a:gd name="T72" fmla="*/ 24 w 49"/>
                <a:gd name="T73" fmla="*/ 9 h 49"/>
                <a:gd name="T74" fmla="*/ 24 w 49"/>
                <a:gd name="T75" fmla="*/ 9 h 49"/>
                <a:gd name="T76" fmla="*/ 30 w 49"/>
                <a:gd name="T77" fmla="*/ 10 h 49"/>
                <a:gd name="T78" fmla="*/ 35 w 49"/>
                <a:gd name="T79" fmla="*/ 13 h 49"/>
                <a:gd name="T80" fmla="*/ 38 w 49"/>
                <a:gd name="T81" fmla="*/ 18 h 49"/>
                <a:gd name="T82" fmla="*/ 39 w 49"/>
                <a:gd name="T83" fmla="*/ 24 h 49"/>
                <a:gd name="T84" fmla="*/ 39 w 49"/>
                <a:gd name="T85" fmla="*/ 24 h 49"/>
                <a:gd name="T86" fmla="*/ 38 w 49"/>
                <a:gd name="T87" fmla="*/ 30 h 49"/>
                <a:gd name="T88" fmla="*/ 35 w 49"/>
                <a:gd name="T89" fmla="*/ 35 h 49"/>
                <a:gd name="T90" fmla="*/ 30 w 49"/>
                <a:gd name="T91" fmla="*/ 38 h 49"/>
                <a:gd name="T92" fmla="*/ 24 w 49"/>
                <a:gd name="T93" fmla="*/ 38 h 49"/>
                <a:gd name="T94" fmla="*/ 24 w 49"/>
                <a:gd name="T95" fmla="*/ 38 h 49"/>
                <a:gd name="T96" fmla="*/ 18 w 49"/>
                <a:gd name="T97" fmla="*/ 38 h 49"/>
                <a:gd name="T98" fmla="*/ 13 w 49"/>
                <a:gd name="T99" fmla="*/ 35 h 49"/>
                <a:gd name="T100" fmla="*/ 10 w 49"/>
                <a:gd name="T101" fmla="*/ 29 h 49"/>
                <a:gd name="T102" fmla="*/ 9 w 49"/>
                <a:gd name="T103" fmla="*/ 24 h 49"/>
                <a:gd name="T104" fmla="*/ 9 w 49"/>
                <a:gd name="T105" fmla="*/ 24 h 49"/>
                <a:gd name="T106" fmla="*/ 10 w 49"/>
                <a:gd name="T107" fmla="*/ 18 h 49"/>
                <a:gd name="T108" fmla="*/ 13 w 49"/>
                <a:gd name="T109" fmla="*/ 13 h 49"/>
                <a:gd name="T110" fmla="*/ 20 w 49"/>
                <a:gd name="T111" fmla="*/ 10 h 49"/>
                <a:gd name="T112" fmla="*/ 24 w 49"/>
                <a:gd name="T113" fmla="*/ 9 h 49"/>
                <a:gd name="T114" fmla="*/ 24 w 49"/>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4" y="49"/>
                  </a:moveTo>
                  <a:lnTo>
                    <a:pt x="24" y="49"/>
                  </a:lnTo>
                  <a:lnTo>
                    <a:pt x="29" y="49"/>
                  </a:lnTo>
                  <a:lnTo>
                    <a:pt x="33" y="47"/>
                  </a:lnTo>
                  <a:lnTo>
                    <a:pt x="38" y="44"/>
                  </a:lnTo>
                  <a:lnTo>
                    <a:pt x="41" y="41"/>
                  </a:lnTo>
                  <a:lnTo>
                    <a:pt x="44" y="38"/>
                  </a:lnTo>
                  <a:lnTo>
                    <a:pt x="47" y="33"/>
                  </a:lnTo>
                  <a:lnTo>
                    <a:pt x="49" y="29"/>
                  </a:lnTo>
                  <a:lnTo>
                    <a:pt x="49" y="24"/>
                  </a:lnTo>
                  <a:lnTo>
                    <a:pt x="49" y="24"/>
                  </a:lnTo>
                  <a:lnTo>
                    <a:pt x="49" y="20"/>
                  </a:lnTo>
                  <a:lnTo>
                    <a:pt x="47" y="15"/>
                  </a:lnTo>
                  <a:lnTo>
                    <a:pt x="44" y="10"/>
                  </a:lnTo>
                  <a:lnTo>
                    <a:pt x="41" y="6"/>
                  </a:lnTo>
                  <a:lnTo>
                    <a:pt x="38" y="3"/>
                  </a:lnTo>
                  <a:lnTo>
                    <a:pt x="33" y="1"/>
                  </a:lnTo>
                  <a:lnTo>
                    <a:pt x="29" y="0"/>
                  </a:lnTo>
                  <a:lnTo>
                    <a:pt x="24" y="0"/>
                  </a:lnTo>
                  <a:lnTo>
                    <a:pt x="24" y="0"/>
                  </a:lnTo>
                  <a:lnTo>
                    <a:pt x="20" y="0"/>
                  </a:lnTo>
                  <a:lnTo>
                    <a:pt x="15" y="1"/>
                  </a:lnTo>
                  <a:lnTo>
                    <a:pt x="10" y="3"/>
                  </a:lnTo>
                  <a:lnTo>
                    <a:pt x="7" y="6"/>
                  </a:lnTo>
                  <a:lnTo>
                    <a:pt x="4" y="10"/>
                  </a:lnTo>
                  <a:lnTo>
                    <a:pt x="1" y="15"/>
                  </a:lnTo>
                  <a:lnTo>
                    <a:pt x="0" y="20"/>
                  </a:lnTo>
                  <a:lnTo>
                    <a:pt x="0" y="24"/>
                  </a:lnTo>
                  <a:lnTo>
                    <a:pt x="0" y="24"/>
                  </a:lnTo>
                  <a:lnTo>
                    <a:pt x="0" y="29"/>
                  </a:lnTo>
                  <a:lnTo>
                    <a:pt x="1" y="33"/>
                  </a:lnTo>
                  <a:lnTo>
                    <a:pt x="7" y="41"/>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29"/>
                  </a:lnTo>
                  <a:lnTo>
                    <a:pt x="9" y="24"/>
                  </a:lnTo>
                  <a:lnTo>
                    <a:pt x="9" y="24"/>
                  </a:lnTo>
                  <a:lnTo>
                    <a:pt x="10" y="18"/>
                  </a:lnTo>
                  <a:lnTo>
                    <a:pt x="13"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367"/>
            <p:cNvSpPr>
              <a:spLocks noEditPoints="1"/>
            </p:cNvSpPr>
            <p:nvPr/>
          </p:nvSpPr>
          <p:spPr bwMode="auto">
            <a:xfrm>
              <a:off x="8450263" y="5800725"/>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20 h 49"/>
                <a:gd name="T24" fmla="*/ 47 w 50"/>
                <a:gd name="T25" fmla="*/ 13 h 49"/>
                <a:gd name="T26" fmla="*/ 46 w 50"/>
                <a:gd name="T27" fmla="*/ 10 h 49"/>
                <a:gd name="T28" fmla="*/ 43 w 50"/>
                <a:gd name="T29" fmla="*/ 6 h 49"/>
                <a:gd name="T30" fmla="*/ 38 w 50"/>
                <a:gd name="T31" fmla="*/ 3 h 49"/>
                <a:gd name="T32" fmla="*/ 35 w 50"/>
                <a:gd name="T33" fmla="*/ 1 h 49"/>
                <a:gd name="T34" fmla="*/ 30 w 50"/>
                <a:gd name="T35" fmla="*/ 0 h 49"/>
                <a:gd name="T36" fmla="*/ 24 w 50"/>
                <a:gd name="T37" fmla="*/ 0 h 49"/>
                <a:gd name="T38" fmla="*/ 24 w 50"/>
                <a:gd name="T39" fmla="*/ 0 h 49"/>
                <a:gd name="T40" fmla="*/ 20 w 50"/>
                <a:gd name="T41" fmla="*/ 0 h 49"/>
                <a:gd name="T42" fmla="*/ 15 w 50"/>
                <a:gd name="T43" fmla="*/ 1 h 49"/>
                <a:gd name="T44" fmla="*/ 10 w 50"/>
                <a:gd name="T45" fmla="*/ 3 h 49"/>
                <a:gd name="T46" fmla="*/ 7 w 50"/>
                <a:gd name="T47" fmla="*/ 6 h 49"/>
                <a:gd name="T48" fmla="*/ 4 w 50"/>
                <a:gd name="T49" fmla="*/ 10 h 49"/>
                <a:gd name="T50" fmla="*/ 3 w 50"/>
                <a:gd name="T51" fmla="*/ 15 h 49"/>
                <a:gd name="T52" fmla="*/ 1 w 50"/>
                <a:gd name="T53" fmla="*/ 20 h 49"/>
                <a:gd name="T54" fmla="*/ 0 w 50"/>
                <a:gd name="T55" fmla="*/ 24 h 49"/>
                <a:gd name="T56" fmla="*/ 0 w 50"/>
                <a:gd name="T57" fmla="*/ 24 h 49"/>
                <a:gd name="T58" fmla="*/ 1 w 50"/>
                <a:gd name="T59" fmla="*/ 29 h 49"/>
                <a:gd name="T60" fmla="*/ 3 w 50"/>
                <a:gd name="T61" fmla="*/ 33 h 49"/>
                <a:gd name="T62" fmla="*/ 7 w 50"/>
                <a:gd name="T63" fmla="*/ 41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29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20"/>
                  </a:lnTo>
                  <a:lnTo>
                    <a:pt x="47" y="13"/>
                  </a:lnTo>
                  <a:lnTo>
                    <a:pt x="46" y="10"/>
                  </a:lnTo>
                  <a:lnTo>
                    <a:pt x="43" y="6"/>
                  </a:lnTo>
                  <a:lnTo>
                    <a:pt x="38" y="3"/>
                  </a:lnTo>
                  <a:lnTo>
                    <a:pt x="35" y="1"/>
                  </a:lnTo>
                  <a:lnTo>
                    <a:pt x="30" y="0"/>
                  </a:lnTo>
                  <a:lnTo>
                    <a:pt x="24" y="0"/>
                  </a:lnTo>
                  <a:lnTo>
                    <a:pt x="24" y="0"/>
                  </a:lnTo>
                  <a:lnTo>
                    <a:pt x="20" y="0"/>
                  </a:lnTo>
                  <a:lnTo>
                    <a:pt x="15" y="1"/>
                  </a:lnTo>
                  <a:lnTo>
                    <a:pt x="10" y="3"/>
                  </a:lnTo>
                  <a:lnTo>
                    <a:pt x="7" y="6"/>
                  </a:lnTo>
                  <a:lnTo>
                    <a:pt x="4" y="10"/>
                  </a:lnTo>
                  <a:lnTo>
                    <a:pt x="3" y="15"/>
                  </a:lnTo>
                  <a:lnTo>
                    <a:pt x="1" y="20"/>
                  </a:lnTo>
                  <a:lnTo>
                    <a:pt x="0" y="24"/>
                  </a:lnTo>
                  <a:lnTo>
                    <a:pt x="0" y="24"/>
                  </a:lnTo>
                  <a:lnTo>
                    <a:pt x="1" y="29"/>
                  </a:lnTo>
                  <a:lnTo>
                    <a:pt x="3" y="33"/>
                  </a:lnTo>
                  <a:lnTo>
                    <a:pt x="7" y="41"/>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29"/>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0" name="Freeform 368"/>
          <p:cNvSpPr>
            <a:spLocks noEditPoints="1"/>
          </p:cNvSpPr>
          <p:nvPr userDrawn="1"/>
        </p:nvSpPr>
        <p:spPr bwMode="auto">
          <a:xfrm>
            <a:off x="8988788" y="5491496"/>
            <a:ext cx="473088" cy="274877"/>
          </a:xfrm>
          <a:custGeom>
            <a:avLst/>
            <a:gdLst>
              <a:gd name="T0" fmla="*/ 250 w 253"/>
              <a:gd name="T1" fmla="*/ 15 h 196"/>
              <a:gd name="T2" fmla="*/ 201 w 253"/>
              <a:gd name="T3" fmla="*/ 30 h 196"/>
              <a:gd name="T4" fmla="*/ 182 w 253"/>
              <a:gd name="T5" fmla="*/ 35 h 196"/>
              <a:gd name="T6" fmla="*/ 135 w 253"/>
              <a:gd name="T7" fmla="*/ 26 h 196"/>
              <a:gd name="T8" fmla="*/ 98 w 253"/>
              <a:gd name="T9" fmla="*/ 18 h 196"/>
              <a:gd name="T10" fmla="*/ 57 w 253"/>
              <a:gd name="T11" fmla="*/ 29 h 196"/>
              <a:gd name="T12" fmla="*/ 0 w 253"/>
              <a:gd name="T13" fmla="*/ 0 h 196"/>
              <a:gd name="T14" fmla="*/ 0 w 253"/>
              <a:gd name="T15" fmla="*/ 98 h 196"/>
              <a:gd name="T16" fmla="*/ 20 w 253"/>
              <a:gd name="T17" fmla="*/ 107 h 196"/>
              <a:gd name="T18" fmla="*/ 30 w 253"/>
              <a:gd name="T19" fmla="*/ 141 h 196"/>
              <a:gd name="T20" fmla="*/ 49 w 253"/>
              <a:gd name="T21" fmla="*/ 158 h 196"/>
              <a:gd name="T22" fmla="*/ 70 w 253"/>
              <a:gd name="T23" fmla="*/ 173 h 196"/>
              <a:gd name="T24" fmla="*/ 92 w 253"/>
              <a:gd name="T25" fmla="*/ 190 h 196"/>
              <a:gd name="T26" fmla="*/ 116 w 253"/>
              <a:gd name="T27" fmla="*/ 194 h 196"/>
              <a:gd name="T28" fmla="*/ 142 w 253"/>
              <a:gd name="T29" fmla="*/ 187 h 196"/>
              <a:gd name="T30" fmla="*/ 176 w 253"/>
              <a:gd name="T31" fmla="*/ 179 h 196"/>
              <a:gd name="T32" fmla="*/ 196 w 253"/>
              <a:gd name="T33" fmla="*/ 168 h 196"/>
              <a:gd name="T34" fmla="*/ 219 w 253"/>
              <a:gd name="T35" fmla="*/ 147 h 196"/>
              <a:gd name="T36" fmla="*/ 227 w 253"/>
              <a:gd name="T37" fmla="*/ 118 h 196"/>
              <a:gd name="T38" fmla="*/ 240 w 253"/>
              <a:gd name="T39" fmla="*/ 118 h 196"/>
              <a:gd name="T40" fmla="*/ 240 w 253"/>
              <a:gd name="T41" fmla="*/ 109 h 196"/>
              <a:gd name="T42" fmla="*/ 40 w 253"/>
              <a:gd name="T43" fmla="*/ 141 h 196"/>
              <a:gd name="T44" fmla="*/ 58 w 253"/>
              <a:gd name="T45" fmla="*/ 136 h 196"/>
              <a:gd name="T46" fmla="*/ 73 w 253"/>
              <a:gd name="T47" fmla="*/ 161 h 196"/>
              <a:gd name="T48" fmla="*/ 60 w 253"/>
              <a:gd name="T49" fmla="*/ 151 h 196"/>
              <a:gd name="T50" fmla="*/ 86 w 253"/>
              <a:gd name="T51" fmla="*/ 142 h 196"/>
              <a:gd name="T52" fmla="*/ 93 w 253"/>
              <a:gd name="T53" fmla="*/ 176 h 196"/>
              <a:gd name="T54" fmla="*/ 80 w 253"/>
              <a:gd name="T55" fmla="*/ 167 h 196"/>
              <a:gd name="T56" fmla="*/ 113 w 253"/>
              <a:gd name="T57" fmla="*/ 151 h 196"/>
              <a:gd name="T58" fmla="*/ 107 w 253"/>
              <a:gd name="T59" fmla="*/ 162 h 196"/>
              <a:gd name="T60" fmla="*/ 106 w 253"/>
              <a:gd name="T61" fmla="*/ 188 h 196"/>
              <a:gd name="T62" fmla="*/ 118 w 253"/>
              <a:gd name="T63" fmla="*/ 164 h 196"/>
              <a:gd name="T64" fmla="*/ 213 w 253"/>
              <a:gd name="T65" fmla="*/ 139 h 196"/>
              <a:gd name="T66" fmla="*/ 168 w 253"/>
              <a:gd name="T67" fmla="*/ 132 h 196"/>
              <a:gd name="T68" fmla="*/ 187 w 253"/>
              <a:gd name="T69" fmla="*/ 150 h 196"/>
              <a:gd name="T70" fmla="*/ 187 w 253"/>
              <a:gd name="T71" fmla="*/ 162 h 196"/>
              <a:gd name="T72" fmla="*/ 147 w 253"/>
              <a:gd name="T73" fmla="*/ 148 h 196"/>
              <a:gd name="T74" fmla="*/ 171 w 253"/>
              <a:gd name="T75" fmla="*/ 170 h 196"/>
              <a:gd name="T76" fmla="*/ 141 w 253"/>
              <a:gd name="T77" fmla="*/ 171 h 196"/>
              <a:gd name="T78" fmla="*/ 138 w 253"/>
              <a:gd name="T79" fmla="*/ 181 h 196"/>
              <a:gd name="T80" fmla="*/ 130 w 253"/>
              <a:gd name="T81" fmla="*/ 167 h 196"/>
              <a:gd name="T82" fmla="*/ 121 w 253"/>
              <a:gd name="T83" fmla="*/ 155 h 196"/>
              <a:gd name="T84" fmla="*/ 101 w 253"/>
              <a:gd name="T85" fmla="*/ 136 h 196"/>
              <a:gd name="T86" fmla="*/ 73 w 253"/>
              <a:gd name="T87" fmla="*/ 130 h 196"/>
              <a:gd name="T88" fmla="*/ 37 w 253"/>
              <a:gd name="T89" fmla="*/ 118 h 196"/>
              <a:gd name="T90" fmla="*/ 24 w 253"/>
              <a:gd name="T91" fmla="*/ 98 h 196"/>
              <a:gd name="T92" fmla="*/ 81 w 253"/>
              <a:gd name="T93" fmla="*/ 35 h 196"/>
              <a:gd name="T94" fmla="*/ 121 w 253"/>
              <a:gd name="T95" fmla="*/ 32 h 196"/>
              <a:gd name="T96" fmla="*/ 73 w 253"/>
              <a:gd name="T97" fmla="*/ 49 h 196"/>
              <a:gd name="T98" fmla="*/ 98 w 253"/>
              <a:gd name="T99" fmla="*/ 76 h 196"/>
              <a:gd name="T100" fmla="*/ 129 w 253"/>
              <a:gd name="T101" fmla="*/ 75 h 196"/>
              <a:gd name="T102" fmla="*/ 168 w 253"/>
              <a:gd name="T103" fmla="*/ 109 h 196"/>
              <a:gd name="T104" fmla="*/ 216 w 253"/>
              <a:gd name="T105" fmla="*/ 121 h 196"/>
              <a:gd name="T106" fmla="*/ 179 w 253"/>
              <a:gd name="T107" fmla="*/ 96 h 196"/>
              <a:gd name="T108" fmla="*/ 167 w 253"/>
              <a:gd name="T109" fmla="*/ 92 h 196"/>
              <a:gd name="T110" fmla="*/ 139 w 253"/>
              <a:gd name="T111" fmla="*/ 73 h 196"/>
              <a:gd name="T112" fmla="*/ 112 w 253"/>
              <a:gd name="T113" fmla="*/ 66 h 196"/>
              <a:gd name="T114" fmla="*/ 83 w 253"/>
              <a:gd name="T115" fmla="*/ 52 h 196"/>
              <a:gd name="T116" fmla="*/ 148 w 253"/>
              <a:gd name="T117" fmla="*/ 30 h 196"/>
              <a:gd name="T118" fmla="*/ 199 w 253"/>
              <a:gd name="T119" fmla="*/ 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196">
                <a:moveTo>
                  <a:pt x="240" y="109"/>
                </a:moveTo>
                <a:lnTo>
                  <a:pt x="240" y="109"/>
                </a:lnTo>
                <a:lnTo>
                  <a:pt x="205" y="38"/>
                </a:lnTo>
                <a:lnTo>
                  <a:pt x="205" y="38"/>
                </a:lnTo>
                <a:lnTo>
                  <a:pt x="214" y="34"/>
                </a:lnTo>
                <a:lnTo>
                  <a:pt x="214" y="34"/>
                </a:lnTo>
                <a:lnTo>
                  <a:pt x="250" y="15"/>
                </a:lnTo>
                <a:lnTo>
                  <a:pt x="250" y="15"/>
                </a:lnTo>
                <a:lnTo>
                  <a:pt x="251" y="14"/>
                </a:lnTo>
                <a:lnTo>
                  <a:pt x="251" y="14"/>
                </a:lnTo>
                <a:lnTo>
                  <a:pt x="253" y="4"/>
                </a:lnTo>
                <a:lnTo>
                  <a:pt x="253" y="4"/>
                </a:lnTo>
                <a:lnTo>
                  <a:pt x="248" y="6"/>
                </a:lnTo>
                <a:lnTo>
                  <a:pt x="248" y="6"/>
                </a:lnTo>
                <a:lnTo>
                  <a:pt x="201" y="30"/>
                </a:lnTo>
                <a:lnTo>
                  <a:pt x="201" y="30"/>
                </a:lnTo>
                <a:lnTo>
                  <a:pt x="196" y="32"/>
                </a:lnTo>
                <a:lnTo>
                  <a:pt x="196" y="35"/>
                </a:lnTo>
                <a:lnTo>
                  <a:pt x="196" y="37"/>
                </a:lnTo>
                <a:lnTo>
                  <a:pt x="196" y="37"/>
                </a:lnTo>
                <a:lnTo>
                  <a:pt x="191" y="38"/>
                </a:lnTo>
                <a:lnTo>
                  <a:pt x="188" y="37"/>
                </a:lnTo>
                <a:lnTo>
                  <a:pt x="182" y="35"/>
                </a:lnTo>
                <a:lnTo>
                  <a:pt x="182" y="35"/>
                </a:lnTo>
                <a:lnTo>
                  <a:pt x="168" y="27"/>
                </a:lnTo>
                <a:lnTo>
                  <a:pt x="168" y="27"/>
                </a:lnTo>
                <a:lnTo>
                  <a:pt x="158" y="23"/>
                </a:lnTo>
                <a:lnTo>
                  <a:pt x="153" y="23"/>
                </a:lnTo>
                <a:lnTo>
                  <a:pt x="147" y="23"/>
                </a:lnTo>
                <a:lnTo>
                  <a:pt x="147" y="23"/>
                </a:lnTo>
                <a:lnTo>
                  <a:pt x="135" y="26"/>
                </a:lnTo>
                <a:lnTo>
                  <a:pt x="135" y="26"/>
                </a:lnTo>
                <a:lnTo>
                  <a:pt x="132" y="26"/>
                </a:lnTo>
                <a:lnTo>
                  <a:pt x="130" y="26"/>
                </a:lnTo>
                <a:lnTo>
                  <a:pt x="130" y="26"/>
                </a:lnTo>
                <a:lnTo>
                  <a:pt x="121" y="21"/>
                </a:lnTo>
                <a:lnTo>
                  <a:pt x="121" y="21"/>
                </a:lnTo>
                <a:lnTo>
                  <a:pt x="113" y="18"/>
                </a:lnTo>
                <a:lnTo>
                  <a:pt x="106" y="18"/>
                </a:lnTo>
                <a:lnTo>
                  <a:pt x="98" y="18"/>
                </a:lnTo>
                <a:lnTo>
                  <a:pt x="90" y="21"/>
                </a:lnTo>
                <a:lnTo>
                  <a:pt x="90" y="21"/>
                </a:lnTo>
                <a:lnTo>
                  <a:pt x="75" y="27"/>
                </a:lnTo>
                <a:lnTo>
                  <a:pt x="75" y="27"/>
                </a:lnTo>
                <a:lnTo>
                  <a:pt x="67" y="30"/>
                </a:lnTo>
                <a:lnTo>
                  <a:pt x="58" y="30"/>
                </a:lnTo>
                <a:lnTo>
                  <a:pt x="58" y="30"/>
                </a:lnTo>
                <a:lnTo>
                  <a:pt x="57" y="29"/>
                </a:lnTo>
                <a:lnTo>
                  <a:pt x="57" y="29"/>
                </a:lnTo>
                <a:lnTo>
                  <a:pt x="52" y="26"/>
                </a:lnTo>
                <a:lnTo>
                  <a:pt x="52" y="26"/>
                </a:lnTo>
                <a:lnTo>
                  <a:pt x="3" y="1"/>
                </a:lnTo>
                <a:lnTo>
                  <a:pt x="3" y="1"/>
                </a:lnTo>
                <a:lnTo>
                  <a:pt x="1" y="0"/>
                </a:lnTo>
                <a:lnTo>
                  <a:pt x="0" y="0"/>
                </a:lnTo>
                <a:lnTo>
                  <a:pt x="0" y="0"/>
                </a:lnTo>
                <a:lnTo>
                  <a:pt x="0" y="9"/>
                </a:lnTo>
                <a:lnTo>
                  <a:pt x="0" y="9"/>
                </a:lnTo>
                <a:lnTo>
                  <a:pt x="46" y="34"/>
                </a:lnTo>
                <a:lnTo>
                  <a:pt x="46" y="34"/>
                </a:lnTo>
                <a:lnTo>
                  <a:pt x="11" y="104"/>
                </a:lnTo>
                <a:lnTo>
                  <a:pt x="11" y="104"/>
                </a:lnTo>
                <a:lnTo>
                  <a:pt x="0" y="98"/>
                </a:lnTo>
                <a:lnTo>
                  <a:pt x="0" y="98"/>
                </a:lnTo>
                <a:lnTo>
                  <a:pt x="0" y="109"/>
                </a:lnTo>
                <a:lnTo>
                  <a:pt x="0" y="109"/>
                </a:lnTo>
                <a:lnTo>
                  <a:pt x="11" y="113"/>
                </a:lnTo>
                <a:lnTo>
                  <a:pt x="11" y="113"/>
                </a:lnTo>
                <a:lnTo>
                  <a:pt x="14" y="113"/>
                </a:lnTo>
                <a:lnTo>
                  <a:pt x="17" y="110"/>
                </a:lnTo>
                <a:lnTo>
                  <a:pt x="17" y="110"/>
                </a:lnTo>
                <a:lnTo>
                  <a:pt x="20" y="107"/>
                </a:lnTo>
                <a:lnTo>
                  <a:pt x="20" y="107"/>
                </a:lnTo>
                <a:lnTo>
                  <a:pt x="24" y="112"/>
                </a:lnTo>
                <a:lnTo>
                  <a:pt x="27" y="118"/>
                </a:lnTo>
                <a:lnTo>
                  <a:pt x="27" y="118"/>
                </a:lnTo>
                <a:lnTo>
                  <a:pt x="34" y="132"/>
                </a:lnTo>
                <a:lnTo>
                  <a:pt x="34" y="132"/>
                </a:lnTo>
                <a:lnTo>
                  <a:pt x="32" y="135"/>
                </a:lnTo>
                <a:lnTo>
                  <a:pt x="30" y="141"/>
                </a:lnTo>
                <a:lnTo>
                  <a:pt x="32" y="145"/>
                </a:lnTo>
                <a:lnTo>
                  <a:pt x="34" y="150"/>
                </a:lnTo>
                <a:lnTo>
                  <a:pt x="34" y="150"/>
                </a:lnTo>
                <a:lnTo>
                  <a:pt x="37" y="153"/>
                </a:lnTo>
                <a:lnTo>
                  <a:pt x="40" y="156"/>
                </a:lnTo>
                <a:lnTo>
                  <a:pt x="44" y="158"/>
                </a:lnTo>
                <a:lnTo>
                  <a:pt x="49" y="158"/>
                </a:lnTo>
                <a:lnTo>
                  <a:pt x="49" y="158"/>
                </a:lnTo>
                <a:lnTo>
                  <a:pt x="53" y="164"/>
                </a:lnTo>
                <a:lnTo>
                  <a:pt x="53" y="164"/>
                </a:lnTo>
                <a:lnTo>
                  <a:pt x="60" y="170"/>
                </a:lnTo>
                <a:lnTo>
                  <a:pt x="64" y="171"/>
                </a:lnTo>
                <a:lnTo>
                  <a:pt x="69" y="171"/>
                </a:lnTo>
                <a:lnTo>
                  <a:pt x="69" y="171"/>
                </a:lnTo>
                <a:lnTo>
                  <a:pt x="70" y="171"/>
                </a:lnTo>
                <a:lnTo>
                  <a:pt x="70" y="173"/>
                </a:lnTo>
                <a:lnTo>
                  <a:pt x="70" y="173"/>
                </a:lnTo>
                <a:lnTo>
                  <a:pt x="76" y="181"/>
                </a:lnTo>
                <a:lnTo>
                  <a:pt x="81" y="184"/>
                </a:lnTo>
                <a:lnTo>
                  <a:pt x="86" y="185"/>
                </a:lnTo>
                <a:lnTo>
                  <a:pt x="86" y="185"/>
                </a:lnTo>
                <a:lnTo>
                  <a:pt x="89" y="187"/>
                </a:lnTo>
                <a:lnTo>
                  <a:pt x="92" y="190"/>
                </a:lnTo>
                <a:lnTo>
                  <a:pt x="92" y="190"/>
                </a:lnTo>
                <a:lnTo>
                  <a:pt x="93" y="193"/>
                </a:lnTo>
                <a:lnTo>
                  <a:pt x="96" y="194"/>
                </a:lnTo>
                <a:lnTo>
                  <a:pt x="103" y="196"/>
                </a:lnTo>
                <a:lnTo>
                  <a:pt x="103" y="196"/>
                </a:lnTo>
                <a:lnTo>
                  <a:pt x="106" y="196"/>
                </a:lnTo>
                <a:lnTo>
                  <a:pt x="109" y="196"/>
                </a:lnTo>
                <a:lnTo>
                  <a:pt x="109" y="196"/>
                </a:lnTo>
                <a:lnTo>
                  <a:pt x="116" y="194"/>
                </a:lnTo>
                <a:lnTo>
                  <a:pt x="116" y="194"/>
                </a:lnTo>
                <a:lnTo>
                  <a:pt x="119" y="194"/>
                </a:lnTo>
                <a:lnTo>
                  <a:pt x="119" y="194"/>
                </a:lnTo>
                <a:lnTo>
                  <a:pt x="127" y="194"/>
                </a:lnTo>
                <a:lnTo>
                  <a:pt x="133" y="194"/>
                </a:lnTo>
                <a:lnTo>
                  <a:pt x="139" y="191"/>
                </a:lnTo>
                <a:lnTo>
                  <a:pt x="142" y="187"/>
                </a:lnTo>
                <a:lnTo>
                  <a:pt x="142" y="187"/>
                </a:lnTo>
                <a:lnTo>
                  <a:pt x="145" y="184"/>
                </a:lnTo>
                <a:lnTo>
                  <a:pt x="145" y="184"/>
                </a:lnTo>
                <a:lnTo>
                  <a:pt x="152" y="185"/>
                </a:lnTo>
                <a:lnTo>
                  <a:pt x="159" y="187"/>
                </a:lnTo>
                <a:lnTo>
                  <a:pt x="159" y="187"/>
                </a:lnTo>
                <a:lnTo>
                  <a:pt x="165" y="185"/>
                </a:lnTo>
                <a:lnTo>
                  <a:pt x="171" y="184"/>
                </a:lnTo>
                <a:lnTo>
                  <a:pt x="176" y="179"/>
                </a:lnTo>
                <a:lnTo>
                  <a:pt x="179" y="174"/>
                </a:lnTo>
                <a:lnTo>
                  <a:pt x="179" y="174"/>
                </a:lnTo>
                <a:lnTo>
                  <a:pt x="182" y="173"/>
                </a:lnTo>
                <a:lnTo>
                  <a:pt x="182" y="173"/>
                </a:lnTo>
                <a:lnTo>
                  <a:pt x="187" y="171"/>
                </a:lnTo>
                <a:lnTo>
                  <a:pt x="191" y="170"/>
                </a:lnTo>
                <a:lnTo>
                  <a:pt x="191" y="170"/>
                </a:lnTo>
                <a:lnTo>
                  <a:pt x="196" y="168"/>
                </a:lnTo>
                <a:lnTo>
                  <a:pt x="199" y="164"/>
                </a:lnTo>
                <a:lnTo>
                  <a:pt x="201" y="161"/>
                </a:lnTo>
                <a:lnTo>
                  <a:pt x="202" y="155"/>
                </a:lnTo>
                <a:lnTo>
                  <a:pt x="202" y="155"/>
                </a:lnTo>
                <a:lnTo>
                  <a:pt x="210" y="153"/>
                </a:lnTo>
                <a:lnTo>
                  <a:pt x="214" y="151"/>
                </a:lnTo>
                <a:lnTo>
                  <a:pt x="214" y="151"/>
                </a:lnTo>
                <a:lnTo>
                  <a:pt x="219" y="147"/>
                </a:lnTo>
                <a:lnTo>
                  <a:pt x="222" y="141"/>
                </a:lnTo>
                <a:lnTo>
                  <a:pt x="224" y="135"/>
                </a:lnTo>
                <a:lnTo>
                  <a:pt x="224" y="128"/>
                </a:lnTo>
                <a:lnTo>
                  <a:pt x="224" y="128"/>
                </a:lnTo>
                <a:lnTo>
                  <a:pt x="224" y="127"/>
                </a:lnTo>
                <a:lnTo>
                  <a:pt x="224" y="127"/>
                </a:lnTo>
                <a:lnTo>
                  <a:pt x="227" y="118"/>
                </a:lnTo>
                <a:lnTo>
                  <a:pt x="227" y="118"/>
                </a:lnTo>
                <a:lnTo>
                  <a:pt x="230" y="115"/>
                </a:lnTo>
                <a:lnTo>
                  <a:pt x="233" y="112"/>
                </a:lnTo>
                <a:lnTo>
                  <a:pt x="233" y="112"/>
                </a:lnTo>
                <a:lnTo>
                  <a:pt x="234" y="116"/>
                </a:lnTo>
                <a:lnTo>
                  <a:pt x="234" y="116"/>
                </a:lnTo>
                <a:lnTo>
                  <a:pt x="237" y="118"/>
                </a:lnTo>
                <a:lnTo>
                  <a:pt x="240" y="118"/>
                </a:lnTo>
                <a:lnTo>
                  <a:pt x="240" y="118"/>
                </a:lnTo>
                <a:lnTo>
                  <a:pt x="251" y="113"/>
                </a:lnTo>
                <a:lnTo>
                  <a:pt x="251" y="113"/>
                </a:lnTo>
                <a:lnTo>
                  <a:pt x="251" y="112"/>
                </a:lnTo>
                <a:lnTo>
                  <a:pt x="251" y="112"/>
                </a:lnTo>
                <a:lnTo>
                  <a:pt x="253" y="102"/>
                </a:lnTo>
                <a:lnTo>
                  <a:pt x="253" y="102"/>
                </a:lnTo>
                <a:lnTo>
                  <a:pt x="240" y="109"/>
                </a:lnTo>
                <a:lnTo>
                  <a:pt x="240" y="109"/>
                </a:lnTo>
                <a:close/>
                <a:moveTo>
                  <a:pt x="52" y="147"/>
                </a:moveTo>
                <a:lnTo>
                  <a:pt x="52" y="147"/>
                </a:lnTo>
                <a:lnTo>
                  <a:pt x="49" y="148"/>
                </a:lnTo>
                <a:lnTo>
                  <a:pt x="47" y="148"/>
                </a:lnTo>
                <a:lnTo>
                  <a:pt x="44" y="148"/>
                </a:lnTo>
                <a:lnTo>
                  <a:pt x="43" y="147"/>
                </a:lnTo>
                <a:lnTo>
                  <a:pt x="43" y="147"/>
                </a:lnTo>
                <a:lnTo>
                  <a:pt x="40" y="141"/>
                </a:lnTo>
                <a:lnTo>
                  <a:pt x="40" y="139"/>
                </a:lnTo>
                <a:lnTo>
                  <a:pt x="41" y="136"/>
                </a:lnTo>
                <a:lnTo>
                  <a:pt x="41" y="136"/>
                </a:lnTo>
                <a:lnTo>
                  <a:pt x="46" y="133"/>
                </a:lnTo>
                <a:lnTo>
                  <a:pt x="50" y="132"/>
                </a:lnTo>
                <a:lnTo>
                  <a:pt x="50" y="132"/>
                </a:lnTo>
                <a:lnTo>
                  <a:pt x="55" y="133"/>
                </a:lnTo>
                <a:lnTo>
                  <a:pt x="58" y="136"/>
                </a:lnTo>
                <a:lnTo>
                  <a:pt x="58" y="136"/>
                </a:lnTo>
                <a:lnTo>
                  <a:pt x="58" y="139"/>
                </a:lnTo>
                <a:lnTo>
                  <a:pt x="57" y="142"/>
                </a:lnTo>
                <a:lnTo>
                  <a:pt x="57" y="142"/>
                </a:lnTo>
                <a:lnTo>
                  <a:pt x="52" y="147"/>
                </a:lnTo>
                <a:lnTo>
                  <a:pt x="52" y="147"/>
                </a:lnTo>
                <a:close/>
                <a:moveTo>
                  <a:pt x="73" y="161"/>
                </a:moveTo>
                <a:lnTo>
                  <a:pt x="73" y="161"/>
                </a:lnTo>
                <a:lnTo>
                  <a:pt x="69" y="162"/>
                </a:lnTo>
                <a:lnTo>
                  <a:pt x="69" y="162"/>
                </a:lnTo>
                <a:lnTo>
                  <a:pt x="63" y="161"/>
                </a:lnTo>
                <a:lnTo>
                  <a:pt x="60" y="156"/>
                </a:lnTo>
                <a:lnTo>
                  <a:pt x="60" y="156"/>
                </a:lnTo>
                <a:lnTo>
                  <a:pt x="58" y="155"/>
                </a:lnTo>
                <a:lnTo>
                  <a:pt x="60" y="151"/>
                </a:lnTo>
                <a:lnTo>
                  <a:pt x="60" y="151"/>
                </a:lnTo>
                <a:lnTo>
                  <a:pt x="69" y="142"/>
                </a:lnTo>
                <a:lnTo>
                  <a:pt x="69" y="142"/>
                </a:lnTo>
                <a:lnTo>
                  <a:pt x="72" y="141"/>
                </a:lnTo>
                <a:lnTo>
                  <a:pt x="76" y="139"/>
                </a:lnTo>
                <a:lnTo>
                  <a:pt x="80" y="139"/>
                </a:lnTo>
                <a:lnTo>
                  <a:pt x="83" y="141"/>
                </a:lnTo>
                <a:lnTo>
                  <a:pt x="83" y="141"/>
                </a:lnTo>
                <a:lnTo>
                  <a:pt x="86" y="142"/>
                </a:lnTo>
                <a:lnTo>
                  <a:pt x="86" y="144"/>
                </a:lnTo>
                <a:lnTo>
                  <a:pt x="86" y="147"/>
                </a:lnTo>
                <a:lnTo>
                  <a:pt x="84" y="148"/>
                </a:lnTo>
                <a:lnTo>
                  <a:pt x="84" y="148"/>
                </a:lnTo>
                <a:lnTo>
                  <a:pt x="73" y="161"/>
                </a:lnTo>
                <a:lnTo>
                  <a:pt x="73" y="161"/>
                </a:lnTo>
                <a:close/>
                <a:moveTo>
                  <a:pt x="93" y="176"/>
                </a:moveTo>
                <a:lnTo>
                  <a:pt x="93" y="176"/>
                </a:lnTo>
                <a:lnTo>
                  <a:pt x="90" y="178"/>
                </a:lnTo>
                <a:lnTo>
                  <a:pt x="87" y="178"/>
                </a:lnTo>
                <a:lnTo>
                  <a:pt x="87" y="178"/>
                </a:lnTo>
                <a:lnTo>
                  <a:pt x="83" y="174"/>
                </a:lnTo>
                <a:lnTo>
                  <a:pt x="80" y="170"/>
                </a:lnTo>
                <a:lnTo>
                  <a:pt x="80" y="170"/>
                </a:lnTo>
                <a:lnTo>
                  <a:pt x="80" y="167"/>
                </a:lnTo>
                <a:lnTo>
                  <a:pt x="80" y="167"/>
                </a:lnTo>
                <a:lnTo>
                  <a:pt x="99" y="147"/>
                </a:lnTo>
                <a:lnTo>
                  <a:pt x="99" y="147"/>
                </a:lnTo>
                <a:lnTo>
                  <a:pt x="104" y="144"/>
                </a:lnTo>
                <a:lnTo>
                  <a:pt x="109" y="145"/>
                </a:lnTo>
                <a:lnTo>
                  <a:pt x="109" y="145"/>
                </a:lnTo>
                <a:lnTo>
                  <a:pt x="112" y="147"/>
                </a:lnTo>
                <a:lnTo>
                  <a:pt x="113" y="151"/>
                </a:lnTo>
                <a:lnTo>
                  <a:pt x="113" y="151"/>
                </a:lnTo>
                <a:lnTo>
                  <a:pt x="113" y="151"/>
                </a:lnTo>
                <a:lnTo>
                  <a:pt x="113" y="151"/>
                </a:lnTo>
                <a:lnTo>
                  <a:pt x="113" y="151"/>
                </a:lnTo>
                <a:lnTo>
                  <a:pt x="113" y="151"/>
                </a:lnTo>
                <a:lnTo>
                  <a:pt x="110" y="158"/>
                </a:lnTo>
                <a:lnTo>
                  <a:pt x="110" y="158"/>
                </a:lnTo>
                <a:lnTo>
                  <a:pt x="107" y="162"/>
                </a:lnTo>
                <a:lnTo>
                  <a:pt x="107" y="162"/>
                </a:lnTo>
                <a:lnTo>
                  <a:pt x="93" y="176"/>
                </a:lnTo>
                <a:lnTo>
                  <a:pt x="93" y="176"/>
                </a:lnTo>
                <a:close/>
                <a:moveTo>
                  <a:pt x="121" y="176"/>
                </a:moveTo>
                <a:lnTo>
                  <a:pt x="121" y="176"/>
                </a:lnTo>
                <a:lnTo>
                  <a:pt x="113" y="185"/>
                </a:lnTo>
                <a:lnTo>
                  <a:pt x="113" y="185"/>
                </a:lnTo>
                <a:lnTo>
                  <a:pt x="110" y="187"/>
                </a:lnTo>
                <a:lnTo>
                  <a:pt x="106" y="188"/>
                </a:lnTo>
                <a:lnTo>
                  <a:pt x="101" y="187"/>
                </a:lnTo>
                <a:lnTo>
                  <a:pt x="98" y="184"/>
                </a:lnTo>
                <a:lnTo>
                  <a:pt x="98" y="184"/>
                </a:lnTo>
                <a:lnTo>
                  <a:pt x="99" y="182"/>
                </a:lnTo>
                <a:lnTo>
                  <a:pt x="99" y="182"/>
                </a:lnTo>
                <a:lnTo>
                  <a:pt x="115" y="165"/>
                </a:lnTo>
                <a:lnTo>
                  <a:pt x="115" y="165"/>
                </a:lnTo>
                <a:lnTo>
                  <a:pt x="118" y="164"/>
                </a:lnTo>
                <a:lnTo>
                  <a:pt x="121" y="167"/>
                </a:lnTo>
                <a:lnTo>
                  <a:pt x="121" y="167"/>
                </a:lnTo>
                <a:lnTo>
                  <a:pt x="121" y="171"/>
                </a:lnTo>
                <a:lnTo>
                  <a:pt x="121" y="176"/>
                </a:lnTo>
                <a:lnTo>
                  <a:pt x="121" y="176"/>
                </a:lnTo>
                <a:close/>
                <a:moveTo>
                  <a:pt x="216" y="135"/>
                </a:moveTo>
                <a:lnTo>
                  <a:pt x="216" y="135"/>
                </a:lnTo>
                <a:lnTo>
                  <a:pt x="213" y="139"/>
                </a:lnTo>
                <a:lnTo>
                  <a:pt x="208" y="144"/>
                </a:lnTo>
                <a:lnTo>
                  <a:pt x="208" y="144"/>
                </a:lnTo>
                <a:lnTo>
                  <a:pt x="204" y="147"/>
                </a:lnTo>
                <a:lnTo>
                  <a:pt x="198" y="145"/>
                </a:lnTo>
                <a:lnTo>
                  <a:pt x="198" y="145"/>
                </a:lnTo>
                <a:lnTo>
                  <a:pt x="173" y="133"/>
                </a:lnTo>
                <a:lnTo>
                  <a:pt x="173" y="133"/>
                </a:lnTo>
                <a:lnTo>
                  <a:pt x="168" y="132"/>
                </a:lnTo>
                <a:lnTo>
                  <a:pt x="168" y="132"/>
                </a:lnTo>
                <a:lnTo>
                  <a:pt x="167" y="133"/>
                </a:lnTo>
                <a:lnTo>
                  <a:pt x="165" y="135"/>
                </a:lnTo>
                <a:lnTo>
                  <a:pt x="165" y="135"/>
                </a:lnTo>
                <a:lnTo>
                  <a:pt x="165" y="138"/>
                </a:lnTo>
                <a:lnTo>
                  <a:pt x="167" y="139"/>
                </a:lnTo>
                <a:lnTo>
                  <a:pt x="167" y="139"/>
                </a:lnTo>
                <a:lnTo>
                  <a:pt x="187" y="150"/>
                </a:lnTo>
                <a:lnTo>
                  <a:pt x="187" y="150"/>
                </a:lnTo>
                <a:lnTo>
                  <a:pt x="191" y="151"/>
                </a:lnTo>
                <a:lnTo>
                  <a:pt x="191" y="151"/>
                </a:lnTo>
                <a:lnTo>
                  <a:pt x="193" y="153"/>
                </a:lnTo>
                <a:lnTo>
                  <a:pt x="193" y="156"/>
                </a:lnTo>
                <a:lnTo>
                  <a:pt x="193" y="156"/>
                </a:lnTo>
                <a:lnTo>
                  <a:pt x="191" y="161"/>
                </a:lnTo>
                <a:lnTo>
                  <a:pt x="187" y="162"/>
                </a:lnTo>
                <a:lnTo>
                  <a:pt x="182" y="164"/>
                </a:lnTo>
                <a:lnTo>
                  <a:pt x="178" y="162"/>
                </a:lnTo>
                <a:lnTo>
                  <a:pt x="178" y="162"/>
                </a:lnTo>
                <a:lnTo>
                  <a:pt x="165" y="158"/>
                </a:lnTo>
                <a:lnTo>
                  <a:pt x="165" y="158"/>
                </a:lnTo>
                <a:lnTo>
                  <a:pt x="150" y="150"/>
                </a:lnTo>
                <a:lnTo>
                  <a:pt x="150" y="150"/>
                </a:lnTo>
                <a:lnTo>
                  <a:pt x="147" y="148"/>
                </a:lnTo>
                <a:lnTo>
                  <a:pt x="144" y="151"/>
                </a:lnTo>
                <a:lnTo>
                  <a:pt x="144" y="151"/>
                </a:lnTo>
                <a:lnTo>
                  <a:pt x="144" y="155"/>
                </a:lnTo>
                <a:lnTo>
                  <a:pt x="147" y="158"/>
                </a:lnTo>
                <a:lnTo>
                  <a:pt x="147" y="158"/>
                </a:lnTo>
                <a:lnTo>
                  <a:pt x="170" y="168"/>
                </a:lnTo>
                <a:lnTo>
                  <a:pt x="170" y="168"/>
                </a:lnTo>
                <a:lnTo>
                  <a:pt x="171" y="170"/>
                </a:lnTo>
                <a:lnTo>
                  <a:pt x="170" y="173"/>
                </a:lnTo>
                <a:lnTo>
                  <a:pt x="170" y="173"/>
                </a:lnTo>
                <a:lnTo>
                  <a:pt x="165" y="176"/>
                </a:lnTo>
                <a:lnTo>
                  <a:pt x="161" y="178"/>
                </a:lnTo>
                <a:lnTo>
                  <a:pt x="156" y="178"/>
                </a:lnTo>
                <a:lnTo>
                  <a:pt x="150" y="176"/>
                </a:lnTo>
                <a:lnTo>
                  <a:pt x="150" y="176"/>
                </a:lnTo>
                <a:lnTo>
                  <a:pt x="141" y="171"/>
                </a:lnTo>
                <a:lnTo>
                  <a:pt x="141" y="171"/>
                </a:lnTo>
                <a:lnTo>
                  <a:pt x="138" y="171"/>
                </a:lnTo>
                <a:lnTo>
                  <a:pt x="135" y="173"/>
                </a:lnTo>
                <a:lnTo>
                  <a:pt x="135" y="173"/>
                </a:lnTo>
                <a:lnTo>
                  <a:pt x="135" y="176"/>
                </a:lnTo>
                <a:lnTo>
                  <a:pt x="136" y="179"/>
                </a:lnTo>
                <a:lnTo>
                  <a:pt x="136" y="179"/>
                </a:lnTo>
                <a:lnTo>
                  <a:pt x="138" y="181"/>
                </a:lnTo>
                <a:lnTo>
                  <a:pt x="136" y="182"/>
                </a:lnTo>
                <a:lnTo>
                  <a:pt x="136" y="182"/>
                </a:lnTo>
                <a:lnTo>
                  <a:pt x="132" y="185"/>
                </a:lnTo>
                <a:lnTo>
                  <a:pt x="126" y="187"/>
                </a:lnTo>
                <a:lnTo>
                  <a:pt x="126" y="187"/>
                </a:lnTo>
                <a:lnTo>
                  <a:pt x="130" y="174"/>
                </a:lnTo>
                <a:lnTo>
                  <a:pt x="130" y="174"/>
                </a:lnTo>
                <a:lnTo>
                  <a:pt x="130" y="167"/>
                </a:lnTo>
                <a:lnTo>
                  <a:pt x="129" y="164"/>
                </a:lnTo>
                <a:lnTo>
                  <a:pt x="127" y="161"/>
                </a:lnTo>
                <a:lnTo>
                  <a:pt x="127" y="161"/>
                </a:lnTo>
                <a:lnTo>
                  <a:pt x="122" y="156"/>
                </a:lnTo>
                <a:lnTo>
                  <a:pt x="122" y="156"/>
                </a:lnTo>
                <a:lnTo>
                  <a:pt x="122" y="156"/>
                </a:lnTo>
                <a:lnTo>
                  <a:pt x="121" y="155"/>
                </a:lnTo>
                <a:lnTo>
                  <a:pt x="121" y="155"/>
                </a:lnTo>
                <a:lnTo>
                  <a:pt x="121" y="148"/>
                </a:lnTo>
                <a:lnTo>
                  <a:pt x="121" y="145"/>
                </a:lnTo>
                <a:lnTo>
                  <a:pt x="118" y="141"/>
                </a:lnTo>
                <a:lnTo>
                  <a:pt x="115" y="138"/>
                </a:lnTo>
                <a:lnTo>
                  <a:pt x="115" y="138"/>
                </a:lnTo>
                <a:lnTo>
                  <a:pt x="110" y="136"/>
                </a:lnTo>
                <a:lnTo>
                  <a:pt x="106" y="136"/>
                </a:lnTo>
                <a:lnTo>
                  <a:pt x="101" y="136"/>
                </a:lnTo>
                <a:lnTo>
                  <a:pt x="96" y="138"/>
                </a:lnTo>
                <a:lnTo>
                  <a:pt x="96" y="138"/>
                </a:lnTo>
                <a:lnTo>
                  <a:pt x="95" y="139"/>
                </a:lnTo>
                <a:lnTo>
                  <a:pt x="95" y="139"/>
                </a:lnTo>
                <a:lnTo>
                  <a:pt x="89" y="133"/>
                </a:lnTo>
                <a:lnTo>
                  <a:pt x="81" y="132"/>
                </a:lnTo>
                <a:lnTo>
                  <a:pt x="81" y="132"/>
                </a:lnTo>
                <a:lnTo>
                  <a:pt x="73" y="130"/>
                </a:lnTo>
                <a:lnTo>
                  <a:pt x="67" y="133"/>
                </a:lnTo>
                <a:lnTo>
                  <a:pt x="67" y="133"/>
                </a:lnTo>
                <a:lnTo>
                  <a:pt x="61" y="127"/>
                </a:lnTo>
                <a:lnTo>
                  <a:pt x="55" y="124"/>
                </a:lnTo>
                <a:lnTo>
                  <a:pt x="49" y="122"/>
                </a:lnTo>
                <a:lnTo>
                  <a:pt x="41" y="124"/>
                </a:lnTo>
                <a:lnTo>
                  <a:pt x="41" y="124"/>
                </a:lnTo>
                <a:lnTo>
                  <a:pt x="37" y="118"/>
                </a:lnTo>
                <a:lnTo>
                  <a:pt x="37" y="118"/>
                </a:lnTo>
                <a:lnTo>
                  <a:pt x="32" y="110"/>
                </a:lnTo>
                <a:lnTo>
                  <a:pt x="27" y="102"/>
                </a:lnTo>
                <a:lnTo>
                  <a:pt x="27" y="102"/>
                </a:lnTo>
                <a:lnTo>
                  <a:pt x="23" y="99"/>
                </a:lnTo>
                <a:lnTo>
                  <a:pt x="23" y="99"/>
                </a:lnTo>
                <a:lnTo>
                  <a:pt x="24" y="98"/>
                </a:lnTo>
                <a:lnTo>
                  <a:pt x="24" y="98"/>
                </a:lnTo>
                <a:lnTo>
                  <a:pt x="52" y="41"/>
                </a:lnTo>
                <a:lnTo>
                  <a:pt x="52" y="41"/>
                </a:lnTo>
                <a:lnTo>
                  <a:pt x="53" y="40"/>
                </a:lnTo>
                <a:lnTo>
                  <a:pt x="55" y="40"/>
                </a:lnTo>
                <a:lnTo>
                  <a:pt x="55" y="40"/>
                </a:lnTo>
                <a:lnTo>
                  <a:pt x="61" y="40"/>
                </a:lnTo>
                <a:lnTo>
                  <a:pt x="69" y="38"/>
                </a:lnTo>
                <a:lnTo>
                  <a:pt x="81" y="35"/>
                </a:lnTo>
                <a:lnTo>
                  <a:pt x="81" y="35"/>
                </a:lnTo>
                <a:lnTo>
                  <a:pt x="95" y="29"/>
                </a:lnTo>
                <a:lnTo>
                  <a:pt x="95" y="29"/>
                </a:lnTo>
                <a:lnTo>
                  <a:pt x="101" y="26"/>
                </a:lnTo>
                <a:lnTo>
                  <a:pt x="109" y="27"/>
                </a:lnTo>
                <a:lnTo>
                  <a:pt x="115" y="29"/>
                </a:lnTo>
                <a:lnTo>
                  <a:pt x="121" y="32"/>
                </a:lnTo>
                <a:lnTo>
                  <a:pt x="121" y="32"/>
                </a:lnTo>
                <a:lnTo>
                  <a:pt x="106" y="38"/>
                </a:lnTo>
                <a:lnTo>
                  <a:pt x="106" y="38"/>
                </a:lnTo>
                <a:lnTo>
                  <a:pt x="92" y="41"/>
                </a:lnTo>
                <a:lnTo>
                  <a:pt x="78" y="44"/>
                </a:lnTo>
                <a:lnTo>
                  <a:pt x="78" y="44"/>
                </a:lnTo>
                <a:lnTo>
                  <a:pt x="75" y="46"/>
                </a:lnTo>
                <a:lnTo>
                  <a:pt x="73" y="49"/>
                </a:lnTo>
                <a:lnTo>
                  <a:pt x="73" y="49"/>
                </a:lnTo>
                <a:lnTo>
                  <a:pt x="73" y="55"/>
                </a:lnTo>
                <a:lnTo>
                  <a:pt x="75" y="60"/>
                </a:lnTo>
                <a:lnTo>
                  <a:pt x="76" y="64"/>
                </a:lnTo>
                <a:lnTo>
                  <a:pt x="80" y="69"/>
                </a:lnTo>
                <a:lnTo>
                  <a:pt x="83" y="72"/>
                </a:lnTo>
                <a:lnTo>
                  <a:pt x="87" y="75"/>
                </a:lnTo>
                <a:lnTo>
                  <a:pt x="92" y="76"/>
                </a:lnTo>
                <a:lnTo>
                  <a:pt x="98" y="76"/>
                </a:lnTo>
                <a:lnTo>
                  <a:pt x="98" y="76"/>
                </a:lnTo>
                <a:lnTo>
                  <a:pt x="107" y="76"/>
                </a:lnTo>
                <a:lnTo>
                  <a:pt x="115" y="75"/>
                </a:lnTo>
                <a:lnTo>
                  <a:pt x="115" y="75"/>
                </a:lnTo>
                <a:lnTo>
                  <a:pt x="121" y="73"/>
                </a:lnTo>
                <a:lnTo>
                  <a:pt x="126" y="73"/>
                </a:lnTo>
                <a:lnTo>
                  <a:pt x="126" y="73"/>
                </a:lnTo>
                <a:lnTo>
                  <a:pt x="129" y="75"/>
                </a:lnTo>
                <a:lnTo>
                  <a:pt x="132" y="78"/>
                </a:lnTo>
                <a:lnTo>
                  <a:pt x="132" y="78"/>
                </a:lnTo>
                <a:lnTo>
                  <a:pt x="135" y="84"/>
                </a:lnTo>
                <a:lnTo>
                  <a:pt x="139" y="89"/>
                </a:lnTo>
                <a:lnTo>
                  <a:pt x="150" y="98"/>
                </a:lnTo>
                <a:lnTo>
                  <a:pt x="150" y="98"/>
                </a:lnTo>
                <a:lnTo>
                  <a:pt x="159" y="104"/>
                </a:lnTo>
                <a:lnTo>
                  <a:pt x="168" y="109"/>
                </a:lnTo>
                <a:lnTo>
                  <a:pt x="188" y="118"/>
                </a:lnTo>
                <a:lnTo>
                  <a:pt x="188" y="118"/>
                </a:lnTo>
                <a:lnTo>
                  <a:pt x="213" y="130"/>
                </a:lnTo>
                <a:lnTo>
                  <a:pt x="213" y="130"/>
                </a:lnTo>
                <a:lnTo>
                  <a:pt x="216" y="132"/>
                </a:lnTo>
                <a:lnTo>
                  <a:pt x="216" y="135"/>
                </a:lnTo>
                <a:lnTo>
                  <a:pt x="216" y="135"/>
                </a:lnTo>
                <a:close/>
                <a:moveTo>
                  <a:pt x="216" y="121"/>
                </a:moveTo>
                <a:lnTo>
                  <a:pt x="216" y="121"/>
                </a:lnTo>
                <a:lnTo>
                  <a:pt x="170" y="99"/>
                </a:lnTo>
                <a:lnTo>
                  <a:pt x="170" y="99"/>
                </a:lnTo>
                <a:lnTo>
                  <a:pt x="170" y="99"/>
                </a:lnTo>
                <a:lnTo>
                  <a:pt x="170" y="99"/>
                </a:lnTo>
                <a:lnTo>
                  <a:pt x="171" y="99"/>
                </a:lnTo>
                <a:lnTo>
                  <a:pt x="171" y="99"/>
                </a:lnTo>
                <a:lnTo>
                  <a:pt x="179" y="96"/>
                </a:lnTo>
                <a:lnTo>
                  <a:pt x="179" y="96"/>
                </a:lnTo>
                <a:lnTo>
                  <a:pt x="182" y="93"/>
                </a:lnTo>
                <a:lnTo>
                  <a:pt x="182" y="90"/>
                </a:lnTo>
                <a:lnTo>
                  <a:pt x="182" y="90"/>
                </a:lnTo>
                <a:lnTo>
                  <a:pt x="179" y="89"/>
                </a:lnTo>
                <a:lnTo>
                  <a:pt x="176" y="89"/>
                </a:lnTo>
                <a:lnTo>
                  <a:pt x="176" y="89"/>
                </a:lnTo>
                <a:lnTo>
                  <a:pt x="167" y="92"/>
                </a:lnTo>
                <a:lnTo>
                  <a:pt x="167" y="92"/>
                </a:lnTo>
                <a:lnTo>
                  <a:pt x="161" y="92"/>
                </a:lnTo>
                <a:lnTo>
                  <a:pt x="155" y="90"/>
                </a:lnTo>
                <a:lnTo>
                  <a:pt x="150" y="87"/>
                </a:lnTo>
                <a:lnTo>
                  <a:pt x="145" y="83"/>
                </a:lnTo>
                <a:lnTo>
                  <a:pt x="145" y="83"/>
                </a:lnTo>
                <a:lnTo>
                  <a:pt x="139" y="73"/>
                </a:lnTo>
                <a:lnTo>
                  <a:pt x="139" y="73"/>
                </a:lnTo>
                <a:lnTo>
                  <a:pt x="136" y="70"/>
                </a:lnTo>
                <a:lnTo>
                  <a:pt x="133" y="67"/>
                </a:lnTo>
                <a:lnTo>
                  <a:pt x="129" y="66"/>
                </a:lnTo>
                <a:lnTo>
                  <a:pt x="124" y="64"/>
                </a:lnTo>
                <a:lnTo>
                  <a:pt x="124" y="64"/>
                </a:lnTo>
                <a:lnTo>
                  <a:pt x="118" y="64"/>
                </a:lnTo>
                <a:lnTo>
                  <a:pt x="112" y="66"/>
                </a:lnTo>
                <a:lnTo>
                  <a:pt x="112" y="66"/>
                </a:lnTo>
                <a:lnTo>
                  <a:pt x="103" y="67"/>
                </a:lnTo>
                <a:lnTo>
                  <a:pt x="93" y="67"/>
                </a:lnTo>
                <a:lnTo>
                  <a:pt x="93" y="67"/>
                </a:lnTo>
                <a:lnTo>
                  <a:pt x="89" y="64"/>
                </a:lnTo>
                <a:lnTo>
                  <a:pt x="86" y="61"/>
                </a:lnTo>
                <a:lnTo>
                  <a:pt x="83" y="58"/>
                </a:lnTo>
                <a:lnTo>
                  <a:pt x="83" y="52"/>
                </a:lnTo>
                <a:lnTo>
                  <a:pt x="83" y="52"/>
                </a:lnTo>
                <a:lnTo>
                  <a:pt x="92" y="50"/>
                </a:lnTo>
                <a:lnTo>
                  <a:pt x="92" y="50"/>
                </a:lnTo>
                <a:lnTo>
                  <a:pt x="112" y="46"/>
                </a:lnTo>
                <a:lnTo>
                  <a:pt x="130" y="37"/>
                </a:lnTo>
                <a:lnTo>
                  <a:pt x="130" y="37"/>
                </a:lnTo>
                <a:lnTo>
                  <a:pt x="139" y="34"/>
                </a:lnTo>
                <a:lnTo>
                  <a:pt x="148" y="30"/>
                </a:lnTo>
                <a:lnTo>
                  <a:pt x="148" y="30"/>
                </a:lnTo>
                <a:lnTo>
                  <a:pt x="156" y="32"/>
                </a:lnTo>
                <a:lnTo>
                  <a:pt x="164" y="35"/>
                </a:lnTo>
                <a:lnTo>
                  <a:pt x="164" y="35"/>
                </a:lnTo>
                <a:lnTo>
                  <a:pt x="182" y="44"/>
                </a:lnTo>
                <a:lnTo>
                  <a:pt x="182" y="44"/>
                </a:lnTo>
                <a:lnTo>
                  <a:pt x="191" y="46"/>
                </a:lnTo>
                <a:lnTo>
                  <a:pt x="199" y="44"/>
                </a:lnTo>
                <a:lnTo>
                  <a:pt x="199" y="44"/>
                </a:lnTo>
                <a:lnTo>
                  <a:pt x="228" y="104"/>
                </a:lnTo>
                <a:lnTo>
                  <a:pt x="228" y="104"/>
                </a:lnTo>
                <a:lnTo>
                  <a:pt x="224" y="107"/>
                </a:lnTo>
                <a:lnTo>
                  <a:pt x="221" y="112"/>
                </a:lnTo>
                <a:lnTo>
                  <a:pt x="219" y="116"/>
                </a:lnTo>
                <a:lnTo>
                  <a:pt x="216" y="121"/>
                </a:lnTo>
                <a:lnTo>
                  <a:pt x="216" y="1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51" name="Group 50"/>
          <p:cNvGrpSpPr/>
          <p:nvPr userDrawn="1"/>
        </p:nvGrpSpPr>
        <p:grpSpPr>
          <a:xfrm>
            <a:off x="957629" y="3481806"/>
            <a:ext cx="1125688" cy="852680"/>
            <a:chOff x="4960938" y="0"/>
            <a:chExt cx="955675" cy="965200"/>
          </a:xfrm>
          <a:solidFill>
            <a:srgbClr val="8D2346"/>
          </a:solidFill>
        </p:grpSpPr>
        <p:sp>
          <p:nvSpPr>
            <p:cNvPr id="52" name="Freeform 369"/>
            <p:cNvSpPr>
              <a:spLocks/>
            </p:cNvSpPr>
            <p:nvPr/>
          </p:nvSpPr>
          <p:spPr bwMode="auto">
            <a:xfrm>
              <a:off x="5562601" y="146050"/>
              <a:ext cx="114300" cy="60325"/>
            </a:xfrm>
            <a:custGeom>
              <a:avLst/>
              <a:gdLst>
                <a:gd name="T0" fmla="*/ 3 w 72"/>
                <a:gd name="T1" fmla="*/ 9 h 38"/>
                <a:gd name="T2" fmla="*/ 3 w 72"/>
                <a:gd name="T3" fmla="*/ 9 h 38"/>
                <a:gd name="T4" fmla="*/ 15 w 72"/>
                <a:gd name="T5" fmla="*/ 15 h 38"/>
                <a:gd name="T6" fmla="*/ 15 w 72"/>
                <a:gd name="T7" fmla="*/ 15 h 38"/>
                <a:gd name="T8" fmla="*/ 39 w 72"/>
                <a:gd name="T9" fmla="*/ 27 h 38"/>
                <a:gd name="T10" fmla="*/ 52 w 72"/>
                <a:gd name="T11" fmla="*/ 34 h 38"/>
                <a:gd name="T12" fmla="*/ 66 w 72"/>
                <a:gd name="T13" fmla="*/ 38 h 38"/>
                <a:gd name="T14" fmla="*/ 66 w 72"/>
                <a:gd name="T15" fmla="*/ 38 h 38"/>
                <a:gd name="T16" fmla="*/ 66 w 72"/>
                <a:gd name="T17" fmla="*/ 38 h 38"/>
                <a:gd name="T18" fmla="*/ 69 w 72"/>
                <a:gd name="T19" fmla="*/ 37 h 38"/>
                <a:gd name="T20" fmla="*/ 72 w 72"/>
                <a:gd name="T21" fmla="*/ 34 h 38"/>
                <a:gd name="T22" fmla="*/ 72 w 72"/>
                <a:gd name="T23" fmla="*/ 34 h 38"/>
                <a:gd name="T24" fmla="*/ 70 w 72"/>
                <a:gd name="T25" fmla="*/ 31 h 38"/>
                <a:gd name="T26" fmla="*/ 70 w 72"/>
                <a:gd name="T27" fmla="*/ 31 h 38"/>
                <a:gd name="T28" fmla="*/ 67 w 72"/>
                <a:gd name="T29" fmla="*/ 27 h 38"/>
                <a:gd name="T30" fmla="*/ 67 w 72"/>
                <a:gd name="T31" fmla="*/ 27 h 38"/>
                <a:gd name="T32" fmla="*/ 55 w 72"/>
                <a:gd name="T33" fmla="*/ 23 h 38"/>
                <a:gd name="T34" fmla="*/ 43 w 72"/>
                <a:gd name="T35" fmla="*/ 18 h 38"/>
                <a:gd name="T36" fmla="*/ 20 w 72"/>
                <a:gd name="T37" fmla="*/ 6 h 38"/>
                <a:gd name="T38" fmla="*/ 18 w 72"/>
                <a:gd name="T39" fmla="*/ 6 h 38"/>
                <a:gd name="T40" fmla="*/ 18 w 72"/>
                <a:gd name="T41" fmla="*/ 6 h 38"/>
                <a:gd name="T42" fmla="*/ 7 w 72"/>
                <a:gd name="T43" fmla="*/ 0 h 38"/>
                <a:gd name="T44" fmla="*/ 7 w 72"/>
                <a:gd name="T45" fmla="*/ 0 h 38"/>
                <a:gd name="T46" fmla="*/ 3 w 72"/>
                <a:gd name="T47" fmla="*/ 0 h 38"/>
                <a:gd name="T48" fmla="*/ 0 w 72"/>
                <a:gd name="T49" fmla="*/ 3 h 38"/>
                <a:gd name="T50" fmla="*/ 0 w 72"/>
                <a:gd name="T51" fmla="*/ 3 h 38"/>
                <a:gd name="T52" fmla="*/ 0 w 72"/>
                <a:gd name="T53" fmla="*/ 6 h 38"/>
                <a:gd name="T54" fmla="*/ 0 w 72"/>
                <a:gd name="T55" fmla="*/ 6 h 38"/>
                <a:gd name="T56" fmla="*/ 3 w 72"/>
                <a:gd name="T57" fmla="*/ 9 h 38"/>
                <a:gd name="T58" fmla="*/ 3 w 72"/>
                <a:gd name="T5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38">
                  <a:moveTo>
                    <a:pt x="3" y="9"/>
                  </a:moveTo>
                  <a:lnTo>
                    <a:pt x="3" y="9"/>
                  </a:lnTo>
                  <a:lnTo>
                    <a:pt x="15" y="15"/>
                  </a:lnTo>
                  <a:lnTo>
                    <a:pt x="15" y="15"/>
                  </a:lnTo>
                  <a:lnTo>
                    <a:pt x="39" y="27"/>
                  </a:lnTo>
                  <a:lnTo>
                    <a:pt x="52" y="34"/>
                  </a:lnTo>
                  <a:lnTo>
                    <a:pt x="66" y="38"/>
                  </a:lnTo>
                  <a:lnTo>
                    <a:pt x="66" y="38"/>
                  </a:lnTo>
                  <a:lnTo>
                    <a:pt x="66" y="38"/>
                  </a:lnTo>
                  <a:lnTo>
                    <a:pt x="69" y="37"/>
                  </a:lnTo>
                  <a:lnTo>
                    <a:pt x="72" y="34"/>
                  </a:lnTo>
                  <a:lnTo>
                    <a:pt x="72" y="34"/>
                  </a:lnTo>
                  <a:lnTo>
                    <a:pt x="70" y="31"/>
                  </a:lnTo>
                  <a:lnTo>
                    <a:pt x="70" y="31"/>
                  </a:lnTo>
                  <a:lnTo>
                    <a:pt x="67" y="27"/>
                  </a:lnTo>
                  <a:lnTo>
                    <a:pt x="67" y="27"/>
                  </a:lnTo>
                  <a:lnTo>
                    <a:pt x="55" y="23"/>
                  </a:lnTo>
                  <a:lnTo>
                    <a:pt x="43" y="18"/>
                  </a:lnTo>
                  <a:lnTo>
                    <a:pt x="20" y="6"/>
                  </a:lnTo>
                  <a:lnTo>
                    <a:pt x="18" y="6"/>
                  </a:lnTo>
                  <a:lnTo>
                    <a:pt x="18" y="6"/>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3" name="Freeform 370"/>
            <p:cNvSpPr>
              <a:spLocks/>
            </p:cNvSpPr>
            <p:nvPr/>
          </p:nvSpPr>
          <p:spPr bwMode="auto">
            <a:xfrm>
              <a:off x="5632451" y="53975"/>
              <a:ext cx="173038" cy="77788"/>
            </a:xfrm>
            <a:custGeom>
              <a:avLst/>
              <a:gdLst>
                <a:gd name="T0" fmla="*/ 3 w 109"/>
                <a:gd name="T1" fmla="*/ 10 h 49"/>
                <a:gd name="T2" fmla="*/ 3 w 109"/>
                <a:gd name="T3" fmla="*/ 10 h 49"/>
                <a:gd name="T4" fmla="*/ 22 w 109"/>
                <a:gd name="T5" fmla="*/ 18 h 49"/>
                <a:gd name="T6" fmla="*/ 40 w 109"/>
                <a:gd name="T7" fmla="*/ 26 h 49"/>
                <a:gd name="T8" fmla="*/ 40 w 109"/>
                <a:gd name="T9" fmla="*/ 26 h 49"/>
                <a:gd name="T10" fmla="*/ 71 w 109"/>
                <a:gd name="T11" fmla="*/ 40 h 49"/>
                <a:gd name="T12" fmla="*/ 87 w 109"/>
                <a:gd name="T13" fmla="*/ 44 h 49"/>
                <a:gd name="T14" fmla="*/ 103 w 109"/>
                <a:gd name="T15" fmla="*/ 49 h 49"/>
                <a:gd name="T16" fmla="*/ 104 w 109"/>
                <a:gd name="T17" fmla="*/ 49 h 49"/>
                <a:gd name="T18" fmla="*/ 104 w 109"/>
                <a:gd name="T19" fmla="*/ 49 h 49"/>
                <a:gd name="T20" fmla="*/ 107 w 109"/>
                <a:gd name="T21" fmla="*/ 49 h 49"/>
                <a:gd name="T22" fmla="*/ 109 w 109"/>
                <a:gd name="T23" fmla="*/ 46 h 49"/>
                <a:gd name="T24" fmla="*/ 109 w 109"/>
                <a:gd name="T25" fmla="*/ 46 h 49"/>
                <a:gd name="T26" fmla="*/ 109 w 109"/>
                <a:gd name="T27" fmla="*/ 41 h 49"/>
                <a:gd name="T28" fmla="*/ 109 w 109"/>
                <a:gd name="T29" fmla="*/ 41 h 49"/>
                <a:gd name="T30" fmla="*/ 106 w 109"/>
                <a:gd name="T31" fmla="*/ 40 h 49"/>
                <a:gd name="T32" fmla="*/ 106 w 109"/>
                <a:gd name="T33" fmla="*/ 40 h 49"/>
                <a:gd name="T34" fmla="*/ 89 w 109"/>
                <a:gd name="T35" fmla="*/ 35 h 49"/>
                <a:gd name="T36" fmla="*/ 74 w 109"/>
                <a:gd name="T37" fmla="*/ 29 h 49"/>
                <a:gd name="T38" fmla="*/ 43 w 109"/>
                <a:gd name="T39" fmla="*/ 15 h 49"/>
                <a:gd name="T40" fmla="*/ 43 w 109"/>
                <a:gd name="T41" fmla="*/ 15 h 49"/>
                <a:gd name="T42" fmla="*/ 25 w 109"/>
                <a:gd name="T43" fmla="*/ 7 h 49"/>
                <a:gd name="T44" fmla="*/ 6 w 109"/>
                <a:gd name="T45" fmla="*/ 0 h 49"/>
                <a:gd name="T46" fmla="*/ 6 w 109"/>
                <a:gd name="T47" fmla="*/ 0 h 49"/>
                <a:gd name="T48" fmla="*/ 3 w 109"/>
                <a:gd name="T49" fmla="*/ 1 h 49"/>
                <a:gd name="T50" fmla="*/ 0 w 109"/>
                <a:gd name="T51" fmla="*/ 3 h 49"/>
                <a:gd name="T52" fmla="*/ 0 w 109"/>
                <a:gd name="T53" fmla="*/ 3 h 49"/>
                <a:gd name="T54" fmla="*/ 0 w 109"/>
                <a:gd name="T55" fmla="*/ 7 h 49"/>
                <a:gd name="T56" fmla="*/ 0 w 109"/>
                <a:gd name="T57" fmla="*/ 7 h 49"/>
                <a:gd name="T58" fmla="*/ 3 w 109"/>
                <a:gd name="T59" fmla="*/ 10 h 49"/>
                <a:gd name="T60" fmla="*/ 3 w 109"/>
                <a:gd name="T6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49">
                  <a:moveTo>
                    <a:pt x="3" y="10"/>
                  </a:moveTo>
                  <a:lnTo>
                    <a:pt x="3" y="10"/>
                  </a:lnTo>
                  <a:lnTo>
                    <a:pt x="22" y="18"/>
                  </a:lnTo>
                  <a:lnTo>
                    <a:pt x="40" y="26"/>
                  </a:lnTo>
                  <a:lnTo>
                    <a:pt x="40" y="26"/>
                  </a:lnTo>
                  <a:lnTo>
                    <a:pt x="71" y="40"/>
                  </a:lnTo>
                  <a:lnTo>
                    <a:pt x="87" y="44"/>
                  </a:lnTo>
                  <a:lnTo>
                    <a:pt x="103" y="49"/>
                  </a:lnTo>
                  <a:lnTo>
                    <a:pt x="104" y="49"/>
                  </a:lnTo>
                  <a:lnTo>
                    <a:pt x="104" y="49"/>
                  </a:lnTo>
                  <a:lnTo>
                    <a:pt x="107" y="49"/>
                  </a:lnTo>
                  <a:lnTo>
                    <a:pt x="109" y="46"/>
                  </a:lnTo>
                  <a:lnTo>
                    <a:pt x="109" y="46"/>
                  </a:lnTo>
                  <a:lnTo>
                    <a:pt x="109" y="41"/>
                  </a:lnTo>
                  <a:lnTo>
                    <a:pt x="109" y="41"/>
                  </a:lnTo>
                  <a:lnTo>
                    <a:pt x="106" y="40"/>
                  </a:lnTo>
                  <a:lnTo>
                    <a:pt x="106" y="40"/>
                  </a:lnTo>
                  <a:lnTo>
                    <a:pt x="89" y="35"/>
                  </a:lnTo>
                  <a:lnTo>
                    <a:pt x="74" y="29"/>
                  </a:lnTo>
                  <a:lnTo>
                    <a:pt x="43" y="15"/>
                  </a:lnTo>
                  <a:lnTo>
                    <a:pt x="43" y="15"/>
                  </a:lnTo>
                  <a:lnTo>
                    <a:pt x="25" y="7"/>
                  </a:lnTo>
                  <a:lnTo>
                    <a:pt x="6" y="0"/>
                  </a:lnTo>
                  <a:lnTo>
                    <a:pt x="6" y="0"/>
                  </a:lnTo>
                  <a:lnTo>
                    <a:pt x="3" y="1"/>
                  </a:lnTo>
                  <a:lnTo>
                    <a:pt x="0" y="3"/>
                  </a:lnTo>
                  <a:lnTo>
                    <a:pt x="0" y="3"/>
                  </a:lnTo>
                  <a:lnTo>
                    <a:pt x="0" y="7"/>
                  </a:lnTo>
                  <a:lnTo>
                    <a:pt x="0" y="7"/>
                  </a:lnTo>
                  <a:lnTo>
                    <a:pt x="3" y="1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4" name="Freeform 371"/>
            <p:cNvSpPr>
              <a:spLocks/>
            </p:cNvSpPr>
            <p:nvPr/>
          </p:nvSpPr>
          <p:spPr bwMode="auto">
            <a:xfrm>
              <a:off x="5549901" y="384175"/>
              <a:ext cx="17463" cy="17463"/>
            </a:xfrm>
            <a:custGeom>
              <a:avLst/>
              <a:gdLst>
                <a:gd name="T0" fmla="*/ 5 w 11"/>
                <a:gd name="T1" fmla="*/ 0 h 11"/>
                <a:gd name="T2" fmla="*/ 5 w 11"/>
                <a:gd name="T3" fmla="*/ 0 h 11"/>
                <a:gd name="T4" fmla="*/ 1 w 11"/>
                <a:gd name="T5" fmla="*/ 2 h 11"/>
                <a:gd name="T6" fmla="*/ 0 w 11"/>
                <a:gd name="T7" fmla="*/ 5 h 11"/>
                <a:gd name="T8" fmla="*/ 0 w 11"/>
                <a:gd name="T9" fmla="*/ 5 h 11"/>
                <a:gd name="T10" fmla="*/ 1 w 11"/>
                <a:gd name="T11" fmla="*/ 9 h 11"/>
                <a:gd name="T12" fmla="*/ 5 w 11"/>
                <a:gd name="T13" fmla="*/ 11 h 11"/>
                <a:gd name="T14" fmla="*/ 5 w 11"/>
                <a:gd name="T15" fmla="*/ 11 h 11"/>
                <a:gd name="T16" fmla="*/ 9 w 11"/>
                <a:gd name="T17" fmla="*/ 9 h 11"/>
                <a:gd name="T18" fmla="*/ 11 w 11"/>
                <a:gd name="T19" fmla="*/ 5 h 11"/>
                <a:gd name="T20" fmla="*/ 11 w 11"/>
                <a:gd name="T21" fmla="*/ 5 h 11"/>
                <a:gd name="T22" fmla="*/ 9 w 11"/>
                <a:gd name="T23" fmla="*/ 2 h 11"/>
                <a:gd name="T24" fmla="*/ 5 w 11"/>
                <a:gd name="T25" fmla="*/ 0 h 11"/>
                <a:gd name="T26" fmla="*/ 5 w 11"/>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5" y="0"/>
                  </a:moveTo>
                  <a:lnTo>
                    <a:pt x="5" y="0"/>
                  </a:lnTo>
                  <a:lnTo>
                    <a:pt x="1" y="2"/>
                  </a:lnTo>
                  <a:lnTo>
                    <a:pt x="0" y="5"/>
                  </a:lnTo>
                  <a:lnTo>
                    <a:pt x="0" y="5"/>
                  </a:lnTo>
                  <a:lnTo>
                    <a:pt x="1" y="9"/>
                  </a:lnTo>
                  <a:lnTo>
                    <a:pt x="5" y="11"/>
                  </a:lnTo>
                  <a:lnTo>
                    <a:pt x="5" y="11"/>
                  </a:lnTo>
                  <a:lnTo>
                    <a:pt x="9" y="9"/>
                  </a:lnTo>
                  <a:lnTo>
                    <a:pt x="11" y="5"/>
                  </a:lnTo>
                  <a:lnTo>
                    <a:pt x="11" y="5"/>
                  </a:lnTo>
                  <a:lnTo>
                    <a:pt x="9"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5" name="Freeform 372"/>
            <p:cNvSpPr>
              <a:spLocks/>
            </p:cNvSpPr>
            <p:nvPr/>
          </p:nvSpPr>
          <p:spPr bwMode="auto">
            <a:xfrm>
              <a:off x="5576888" y="92075"/>
              <a:ext cx="169863" cy="77788"/>
            </a:xfrm>
            <a:custGeom>
              <a:avLst/>
              <a:gdLst>
                <a:gd name="T0" fmla="*/ 3 w 107"/>
                <a:gd name="T1" fmla="*/ 9 h 49"/>
                <a:gd name="T2" fmla="*/ 3 w 107"/>
                <a:gd name="T3" fmla="*/ 9 h 49"/>
                <a:gd name="T4" fmla="*/ 24 w 107"/>
                <a:gd name="T5" fmla="*/ 17 h 49"/>
                <a:gd name="T6" fmla="*/ 43 w 107"/>
                <a:gd name="T7" fmla="*/ 26 h 49"/>
                <a:gd name="T8" fmla="*/ 43 w 107"/>
                <a:gd name="T9" fmla="*/ 26 h 49"/>
                <a:gd name="T10" fmla="*/ 72 w 107"/>
                <a:gd name="T11" fmla="*/ 40 h 49"/>
                <a:gd name="T12" fmla="*/ 86 w 107"/>
                <a:gd name="T13" fmla="*/ 45 h 49"/>
                <a:gd name="T14" fmla="*/ 101 w 107"/>
                <a:gd name="T15" fmla="*/ 49 h 49"/>
                <a:gd name="T16" fmla="*/ 102 w 107"/>
                <a:gd name="T17" fmla="*/ 49 h 49"/>
                <a:gd name="T18" fmla="*/ 102 w 107"/>
                <a:gd name="T19" fmla="*/ 49 h 49"/>
                <a:gd name="T20" fmla="*/ 106 w 107"/>
                <a:gd name="T21" fmla="*/ 48 h 49"/>
                <a:gd name="T22" fmla="*/ 107 w 107"/>
                <a:gd name="T23" fmla="*/ 46 h 49"/>
                <a:gd name="T24" fmla="*/ 107 w 107"/>
                <a:gd name="T25" fmla="*/ 46 h 49"/>
                <a:gd name="T26" fmla="*/ 107 w 107"/>
                <a:gd name="T27" fmla="*/ 42 h 49"/>
                <a:gd name="T28" fmla="*/ 107 w 107"/>
                <a:gd name="T29" fmla="*/ 42 h 49"/>
                <a:gd name="T30" fmla="*/ 104 w 107"/>
                <a:gd name="T31" fmla="*/ 40 h 49"/>
                <a:gd name="T32" fmla="*/ 104 w 107"/>
                <a:gd name="T33" fmla="*/ 40 h 49"/>
                <a:gd name="T34" fmla="*/ 89 w 107"/>
                <a:gd name="T35" fmla="*/ 35 h 49"/>
                <a:gd name="T36" fmla="*/ 73 w 107"/>
                <a:gd name="T37" fmla="*/ 29 h 49"/>
                <a:gd name="T38" fmla="*/ 46 w 107"/>
                <a:gd name="T39" fmla="*/ 17 h 49"/>
                <a:gd name="T40" fmla="*/ 46 w 107"/>
                <a:gd name="T41" fmla="*/ 17 h 49"/>
                <a:gd name="T42" fmla="*/ 26 w 107"/>
                <a:gd name="T43" fmla="*/ 8 h 49"/>
                <a:gd name="T44" fmla="*/ 7 w 107"/>
                <a:gd name="T45" fmla="*/ 0 h 49"/>
                <a:gd name="T46" fmla="*/ 7 w 107"/>
                <a:gd name="T47" fmla="*/ 0 h 49"/>
                <a:gd name="T48" fmla="*/ 3 w 107"/>
                <a:gd name="T49" fmla="*/ 0 h 49"/>
                <a:gd name="T50" fmla="*/ 0 w 107"/>
                <a:gd name="T51" fmla="*/ 3 h 49"/>
                <a:gd name="T52" fmla="*/ 0 w 107"/>
                <a:gd name="T53" fmla="*/ 3 h 49"/>
                <a:gd name="T54" fmla="*/ 0 w 107"/>
                <a:gd name="T55" fmla="*/ 6 h 49"/>
                <a:gd name="T56" fmla="*/ 0 w 107"/>
                <a:gd name="T57" fmla="*/ 6 h 49"/>
                <a:gd name="T58" fmla="*/ 3 w 107"/>
                <a:gd name="T59" fmla="*/ 9 h 49"/>
                <a:gd name="T60" fmla="*/ 3 w 107"/>
                <a:gd name="T6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 h="49">
                  <a:moveTo>
                    <a:pt x="3" y="9"/>
                  </a:moveTo>
                  <a:lnTo>
                    <a:pt x="3" y="9"/>
                  </a:lnTo>
                  <a:lnTo>
                    <a:pt x="24" y="17"/>
                  </a:lnTo>
                  <a:lnTo>
                    <a:pt x="43" y="26"/>
                  </a:lnTo>
                  <a:lnTo>
                    <a:pt x="43" y="26"/>
                  </a:lnTo>
                  <a:lnTo>
                    <a:pt x="72" y="40"/>
                  </a:lnTo>
                  <a:lnTo>
                    <a:pt x="86" y="45"/>
                  </a:lnTo>
                  <a:lnTo>
                    <a:pt x="101" y="49"/>
                  </a:lnTo>
                  <a:lnTo>
                    <a:pt x="102" y="49"/>
                  </a:lnTo>
                  <a:lnTo>
                    <a:pt x="102" y="49"/>
                  </a:lnTo>
                  <a:lnTo>
                    <a:pt x="106" y="48"/>
                  </a:lnTo>
                  <a:lnTo>
                    <a:pt x="107" y="46"/>
                  </a:lnTo>
                  <a:lnTo>
                    <a:pt x="107" y="46"/>
                  </a:lnTo>
                  <a:lnTo>
                    <a:pt x="107" y="42"/>
                  </a:lnTo>
                  <a:lnTo>
                    <a:pt x="107" y="42"/>
                  </a:lnTo>
                  <a:lnTo>
                    <a:pt x="104" y="40"/>
                  </a:lnTo>
                  <a:lnTo>
                    <a:pt x="104" y="40"/>
                  </a:lnTo>
                  <a:lnTo>
                    <a:pt x="89" y="35"/>
                  </a:lnTo>
                  <a:lnTo>
                    <a:pt x="73" y="29"/>
                  </a:lnTo>
                  <a:lnTo>
                    <a:pt x="46" y="17"/>
                  </a:lnTo>
                  <a:lnTo>
                    <a:pt x="46" y="17"/>
                  </a:lnTo>
                  <a:lnTo>
                    <a:pt x="26" y="8"/>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6" name="Freeform 373"/>
            <p:cNvSpPr>
              <a:spLocks/>
            </p:cNvSpPr>
            <p:nvPr/>
          </p:nvSpPr>
          <p:spPr bwMode="auto">
            <a:xfrm>
              <a:off x="5532438" y="196850"/>
              <a:ext cx="55563" cy="36513"/>
            </a:xfrm>
            <a:custGeom>
              <a:avLst/>
              <a:gdLst>
                <a:gd name="T0" fmla="*/ 2 w 35"/>
                <a:gd name="T1" fmla="*/ 9 h 23"/>
                <a:gd name="T2" fmla="*/ 2 w 35"/>
                <a:gd name="T3" fmla="*/ 9 h 23"/>
                <a:gd name="T4" fmla="*/ 28 w 35"/>
                <a:gd name="T5" fmla="*/ 23 h 23"/>
                <a:gd name="T6" fmla="*/ 28 w 35"/>
                <a:gd name="T7" fmla="*/ 23 h 23"/>
                <a:gd name="T8" fmla="*/ 29 w 35"/>
                <a:gd name="T9" fmla="*/ 23 h 23"/>
                <a:gd name="T10" fmla="*/ 29 w 35"/>
                <a:gd name="T11" fmla="*/ 23 h 23"/>
                <a:gd name="T12" fmla="*/ 32 w 35"/>
                <a:gd name="T13" fmla="*/ 23 h 23"/>
                <a:gd name="T14" fmla="*/ 35 w 35"/>
                <a:gd name="T15" fmla="*/ 20 h 23"/>
                <a:gd name="T16" fmla="*/ 35 w 35"/>
                <a:gd name="T17" fmla="*/ 20 h 23"/>
                <a:gd name="T18" fmla="*/ 35 w 35"/>
                <a:gd name="T19" fmla="*/ 17 h 23"/>
                <a:gd name="T20" fmla="*/ 32 w 35"/>
                <a:gd name="T21" fmla="*/ 14 h 23"/>
                <a:gd name="T22" fmla="*/ 32 w 35"/>
                <a:gd name="T23" fmla="*/ 14 h 23"/>
                <a:gd name="T24" fmla="*/ 8 w 35"/>
                <a:gd name="T25" fmla="*/ 0 h 23"/>
                <a:gd name="T26" fmla="*/ 8 w 35"/>
                <a:gd name="T27" fmla="*/ 0 h 23"/>
                <a:gd name="T28" fmla="*/ 3 w 35"/>
                <a:gd name="T29" fmla="*/ 0 h 23"/>
                <a:gd name="T30" fmla="*/ 0 w 35"/>
                <a:gd name="T31" fmla="*/ 2 h 23"/>
                <a:gd name="T32" fmla="*/ 0 w 35"/>
                <a:gd name="T33" fmla="*/ 2 h 23"/>
                <a:gd name="T34" fmla="*/ 0 w 35"/>
                <a:gd name="T35" fmla="*/ 6 h 23"/>
                <a:gd name="T36" fmla="*/ 0 w 35"/>
                <a:gd name="T37" fmla="*/ 6 h 23"/>
                <a:gd name="T38" fmla="*/ 2 w 35"/>
                <a:gd name="T39" fmla="*/ 9 h 23"/>
                <a:gd name="T40" fmla="*/ 2 w 35"/>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 y="9"/>
                  </a:moveTo>
                  <a:lnTo>
                    <a:pt x="2" y="9"/>
                  </a:lnTo>
                  <a:lnTo>
                    <a:pt x="28" y="23"/>
                  </a:lnTo>
                  <a:lnTo>
                    <a:pt x="28" y="23"/>
                  </a:lnTo>
                  <a:lnTo>
                    <a:pt x="29" y="23"/>
                  </a:lnTo>
                  <a:lnTo>
                    <a:pt x="29" y="23"/>
                  </a:lnTo>
                  <a:lnTo>
                    <a:pt x="32" y="23"/>
                  </a:lnTo>
                  <a:lnTo>
                    <a:pt x="35" y="20"/>
                  </a:lnTo>
                  <a:lnTo>
                    <a:pt x="35" y="20"/>
                  </a:lnTo>
                  <a:lnTo>
                    <a:pt x="35" y="17"/>
                  </a:lnTo>
                  <a:lnTo>
                    <a:pt x="32" y="14"/>
                  </a:lnTo>
                  <a:lnTo>
                    <a:pt x="32" y="14"/>
                  </a:lnTo>
                  <a:lnTo>
                    <a:pt x="8" y="0"/>
                  </a:lnTo>
                  <a:lnTo>
                    <a:pt x="8" y="0"/>
                  </a:lnTo>
                  <a:lnTo>
                    <a:pt x="3" y="0"/>
                  </a:lnTo>
                  <a:lnTo>
                    <a:pt x="0" y="2"/>
                  </a:lnTo>
                  <a:lnTo>
                    <a:pt x="0" y="2"/>
                  </a:lnTo>
                  <a:lnTo>
                    <a:pt x="0" y="6"/>
                  </a:lnTo>
                  <a:lnTo>
                    <a:pt x="0" y="6"/>
                  </a:lnTo>
                  <a:lnTo>
                    <a:pt x="2" y="9"/>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7" name="Freeform 374"/>
            <p:cNvSpPr>
              <a:spLocks/>
            </p:cNvSpPr>
            <p:nvPr/>
          </p:nvSpPr>
          <p:spPr bwMode="auto">
            <a:xfrm>
              <a:off x="5313363" y="384175"/>
              <a:ext cx="17463" cy="17463"/>
            </a:xfrm>
            <a:custGeom>
              <a:avLst/>
              <a:gdLst>
                <a:gd name="T0" fmla="*/ 6 w 11"/>
                <a:gd name="T1" fmla="*/ 11 h 11"/>
                <a:gd name="T2" fmla="*/ 6 w 11"/>
                <a:gd name="T3" fmla="*/ 11 h 11"/>
                <a:gd name="T4" fmla="*/ 9 w 11"/>
                <a:gd name="T5" fmla="*/ 9 h 11"/>
                <a:gd name="T6" fmla="*/ 11 w 11"/>
                <a:gd name="T7" fmla="*/ 5 h 11"/>
                <a:gd name="T8" fmla="*/ 11 w 11"/>
                <a:gd name="T9" fmla="*/ 5 h 11"/>
                <a:gd name="T10" fmla="*/ 9 w 11"/>
                <a:gd name="T11" fmla="*/ 2 h 11"/>
                <a:gd name="T12" fmla="*/ 6 w 11"/>
                <a:gd name="T13" fmla="*/ 0 h 11"/>
                <a:gd name="T14" fmla="*/ 6 w 11"/>
                <a:gd name="T15" fmla="*/ 0 h 11"/>
                <a:gd name="T16" fmla="*/ 2 w 11"/>
                <a:gd name="T17" fmla="*/ 2 h 11"/>
                <a:gd name="T18" fmla="*/ 0 w 11"/>
                <a:gd name="T19" fmla="*/ 5 h 11"/>
                <a:gd name="T20" fmla="*/ 0 w 11"/>
                <a:gd name="T21" fmla="*/ 5 h 11"/>
                <a:gd name="T22" fmla="*/ 2 w 11"/>
                <a:gd name="T23" fmla="*/ 9 h 11"/>
                <a:gd name="T24" fmla="*/ 6 w 11"/>
                <a:gd name="T25" fmla="*/ 11 h 11"/>
                <a:gd name="T26" fmla="*/ 6 w 11"/>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6" y="11"/>
                  </a:moveTo>
                  <a:lnTo>
                    <a:pt x="6" y="11"/>
                  </a:lnTo>
                  <a:lnTo>
                    <a:pt x="9" y="9"/>
                  </a:lnTo>
                  <a:lnTo>
                    <a:pt x="11" y="5"/>
                  </a:lnTo>
                  <a:lnTo>
                    <a:pt x="11" y="5"/>
                  </a:lnTo>
                  <a:lnTo>
                    <a:pt x="9" y="2"/>
                  </a:lnTo>
                  <a:lnTo>
                    <a:pt x="6" y="0"/>
                  </a:lnTo>
                  <a:lnTo>
                    <a:pt x="6" y="0"/>
                  </a:lnTo>
                  <a:lnTo>
                    <a:pt x="2" y="2"/>
                  </a:lnTo>
                  <a:lnTo>
                    <a:pt x="0" y="5"/>
                  </a:lnTo>
                  <a:lnTo>
                    <a:pt x="0" y="5"/>
                  </a:lnTo>
                  <a:lnTo>
                    <a:pt x="2" y="9"/>
                  </a:lnTo>
                  <a:lnTo>
                    <a:pt x="6" y="11"/>
                  </a:ln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8" name="Freeform 375"/>
            <p:cNvSpPr>
              <a:spLocks noEditPoints="1"/>
            </p:cNvSpPr>
            <p:nvPr/>
          </p:nvSpPr>
          <p:spPr bwMode="auto">
            <a:xfrm>
              <a:off x="4960938" y="0"/>
              <a:ext cx="955675" cy="965200"/>
            </a:xfrm>
            <a:custGeom>
              <a:avLst/>
              <a:gdLst>
                <a:gd name="T0" fmla="*/ 540 w 602"/>
                <a:gd name="T1" fmla="*/ 116 h 608"/>
                <a:gd name="T2" fmla="*/ 547 w 602"/>
                <a:gd name="T3" fmla="*/ 44 h 608"/>
                <a:gd name="T4" fmla="*/ 365 w 602"/>
                <a:gd name="T5" fmla="*/ 28 h 608"/>
                <a:gd name="T6" fmla="*/ 310 w 602"/>
                <a:gd name="T7" fmla="*/ 92 h 608"/>
                <a:gd name="T8" fmla="*/ 302 w 602"/>
                <a:gd name="T9" fmla="*/ 32 h 608"/>
                <a:gd name="T10" fmla="*/ 297 w 602"/>
                <a:gd name="T11" fmla="*/ 92 h 608"/>
                <a:gd name="T12" fmla="*/ 233 w 602"/>
                <a:gd name="T13" fmla="*/ 18 h 608"/>
                <a:gd name="T14" fmla="*/ 34 w 602"/>
                <a:gd name="T15" fmla="*/ 51 h 608"/>
                <a:gd name="T16" fmla="*/ 81 w 602"/>
                <a:gd name="T17" fmla="*/ 127 h 608"/>
                <a:gd name="T18" fmla="*/ 233 w 602"/>
                <a:gd name="T19" fmla="*/ 323 h 608"/>
                <a:gd name="T20" fmla="*/ 212 w 602"/>
                <a:gd name="T21" fmla="*/ 288 h 608"/>
                <a:gd name="T22" fmla="*/ 274 w 602"/>
                <a:gd name="T23" fmla="*/ 251 h 608"/>
                <a:gd name="T24" fmla="*/ 167 w 602"/>
                <a:gd name="T25" fmla="*/ 244 h 608"/>
                <a:gd name="T26" fmla="*/ 198 w 602"/>
                <a:gd name="T27" fmla="*/ 363 h 608"/>
                <a:gd name="T28" fmla="*/ 219 w 602"/>
                <a:gd name="T29" fmla="*/ 455 h 608"/>
                <a:gd name="T30" fmla="*/ 225 w 602"/>
                <a:gd name="T31" fmla="*/ 544 h 608"/>
                <a:gd name="T32" fmla="*/ 274 w 602"/>
                <a:gd name="T33" fmla="*/ 590 h 608"/>
                <a:gd name="T34" fmla="*/ 297 w 602"/>
                <a:gd name="T35" fmla="*/ 547 h 608"/>
                <a:gd name="T36" fmla="*/ 337 w 602"/>
                <a:gd name="T37" fmla="*/ 559 h 608"/>
                <a:gd name="T38" fmla="*/ 360 w 602"/>
                <a:gd name="T39" fmla="*/ 601 h 608"/>
                <a:gd name="T40" fmla="*/ 388 w 602"/>
                <a:gd name="T41" fmla="*/ 509 h 608"/>
                <a:gd name="T42" fmla="*/ 412 w 602"/>
                <a:gd name="T43" fmla="*/ 411 h 608"/>
                <a:gd name="T44" fmla="*/ 438 w 602"/>
                <a:gd name="T45" fmla="*/ 329 h 608"/>
                <a:gd name="T46" fmla="*/ 372 w 602"/>
                <a:gd name="T47" fmla="*/ 210 h 608"/>
                <a:gd name="T48" fmla="*/ 348 w 602"/>
                <a:gd name="T49" fmla="*/ 286 h 608"/>
                <a:gd name="T50" fmla="*/ 403 w 602"/>
                <a:gd name="T51" fmla="*/ 305 h 608"/>
                <a:gd name="T52" fmla="*/ 343 w 602"/>
                <a:gd name="T53" fmla="*/ 112 h 608"/>
                <a:gd name="T54" fmla="*/ 434 w 602"/>
                <a:gd name="T55" fmla="*/ 12 h 608"/>
                <a:gd name="T56" fmla="*/ 490 w 602"/>
                <a:gd name="T57" fmla="*/ 133 h 608"/>
                <a:gd name="T58" fmla="*/ 147 w 602"/>
                <a:gd name="T59" fmla="*/ 150 h 608"/>
                <a:gd name="T60" fmla="*/ 152 w 602"/>
                <a:gd name="T61" fmla="*/ 17 h 608"/>
                <a:gd name="T62" fmla="*/ 254 w 602"/>
                <a:gd name="T63" fmla="*/ 104 h 608"/>
                <a:gd name="T64" fmla="*/ 193 w 602"/>
                <a:gd name="T65" fmla="*/ 231 h 608"/>
                <a:gd name="T66" fmla="*/ 264 w 602"/>
                <a:gd name="T67" fmla="*/ 251 h 608"/>
                <a:gd name="T68" fmla="*/ 213 w 602"/>
                <a:gd name="T69" fmla="*/ 279 h 608"/>
                <a:gd name="T70" fmla="*/ 224 w 602"/>
                <a:gd name="T71" fmla="*/ 334 h 608"/>
                <a:gd name="T72" fmla="*/ 164 w 602"/>
                <a:gd name="T73" fmla="*/ 297 h 608"/>
                <a:gd name="T74" fmla="*/ 339 w 602"/>
                <a:gd name="T75" fmla="*/ 582 h 608"/>
                <a:gd name="T76" fmla="*/ 362 w 602"/>
                <a:gd name="T77" fmla="*/ 539 h 608"/>
                <a:gd name="T78" fmla="*/ 258 w 602"/>
                <a:gd name="T79" fmla="*/ 550 h 608"/>
                <a:gd name="T80" fmla="*/ 254 w 602"/>
                <a:gd name="T81" fmla="*/ 593 h 608"/>
                <a:gd name="T82" fmla="*/ 247 w 602"/>
                <a:gd name="T83" fmla="*/ 527 h 608"/>
                <a:gd name="T84" fmla="*/ 360 w 602"/>
                <a:gd name="T85" fmla="*/ 490 h 608"/>
                <a:gd name="T86" fmla="*/ 383 w 602"/>
                <a:gd name="T87" fmla="*/ 486 h 608"/>
                <a:gd name="T88" fmla="*/ 259 w 602"/>
                <a:gd name="T89" fmla="*/ 472 h 608"/>
                <a:gd name="T90" fmla="*/ 331 w 602"/>
                <a:gd name="T91" fmla="*/ 466 h 608"/>
                <a:gd name="T92" fmla="*/ 273 w 602"/>
                <a:gd name="T93" fmla="*/ 455 h 608"/>
                <a:gd name="T94" fmla="*/ 254 w 602"/>
                <a:gd name="T95" fmla="*/ 509 h 608"/>
                <a:gd name="T96" fmla="*/ 225 w 602"/>
                <a:gd name="T97" fmla="*/ 464 h 608"/>
                <a:gd name="T98" fmla="*/ 379 w 602"/>
                <a:gd name="T99" fmla="*/ 409 h 608"/>
                <a:gd name="T100" fmla="*/ 395 w 602"/>
                <a:gd name="T101" fmla="*/ 366 h 608"/>
                <a:gd name="T102" fmla="*/ 343 w 602"/>
                <a:gd name="T103" fmla="*/ 455 h 608"/>
                <a:gd name="T104" fmla="*/ 236 w 602"/>
                <a:gd name="T105" fmla="*/ 385 h 608"/>
                <a:gd name="T106" fmla="*/ 348 w 602"/>
                <a:gd name="T107" fmla="*/ 368 h 608"/>
                <a:gd name="T108" fmla="*/ 354 w 602"/>
                <a:gd name="T109" fmla="*/ 420 h 608"/>
                <a:gd name="T110" fmla="*/ 414 w 602"/>
                <a:gd name="T111" fmla="*/ 296 h 608"/>
                <a:gd name="T112" fmla="*/ 354 w 602"/>
                <a:gd name="T113" fmla="*/ 277 h 608"/>
                <a:gd name="T114" fmla="*/ 372 w 602"/>
                <a:gd name="T115" fmla="*/ 219 h 608"/>
                <a:gd name="T116" fmla="*/ 420 w 602"/>
                <a:gd name="T117" fmla="*/ 337 h 608"/>
                <a:gd name="T118" fmla="*/ 222 w 602"/>
                <a:gd name="T119" fmla="*/ 395 h 608"/>
                <a:gd name="T120" fmla="*/ 213 w 602"/>
                <a:gd name="T121" fmla="*/ 432 h 608"/>
                <a:gd name="T122" fmla="*/ 302 w 602"/>
                <a:gd name="T123" fmla="*/ 83 h 608"/>
                <a:gd name="T124" fmla="*/ 320 w 602"/>
                <a:gd name="T125" fmla="*/ 5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608">
                  <a:moveTo>
                    <a:pt x="310" y="190"/>
                  </a:moveTo>
                  <a:lnTo>
                    <a:pt x="310" y="190"/>
                  </a:lnTo>
                  <a:lnTo>
                    <a:pt x="331" y="190"/>
                  </a:lnTo>
                  <a:lnTo>
                    <a:pt x="351" y="188"/>
                  </a:lnTo>
                  <a:lnTo>
                    <a:pt x="371" y="185"/>
                  </a:lnTo>
                  <a:lnTo>
                    <a:pt x="392" y="181"/>
                  </a:lnTo>
                  <a:lnTo>
                    <a:pt x="411" y="176"/>
                  </a:lnTo>
                  <a:lnTo>
                    <a:pt x="431" y="170"/>
                  </a:lnTo>
                  <a:lnTo>
                    <a:pt x="451" y="164"/>
                  </a:lnTo>
                  <a:lnTo>
                    <a:pt x="469" y="156"/>
                  </a:lnTo>
                  <a:lnTo>
                    <a:pt x="487" y="147"/>
                  </a:lnTo>
                  <a:lnTo>
                    <a:pt x="504" y="138"/>
                  </a:lnTo>
                  <a:lnTo>
                    <a:pt x="523" y="127"/>
                  </a:lnTo>
                  <a:lnTo>
                    <a:pt x="540" y="116"/>
                  </a:lnTo>
                  <a:lnTo>
                    <a:pt x="556" y="104"/>
                  </a:lnTo>
                  <a:lnTo>
                    <a:pt x="572" y="92"/>
                  </a:lnTo>
                  <a:lnTo>
                    <a:pt x="587" y="78"/>
                  </a:lnTo>
                  <a:lnTo>
                    <a:pt x="602" y="63"/>
                  </a:lnTo>
                  <a:lnTo>
                    <a:pt x="602" y="63"/>
                  </a:lnTo>
                  <a:lnTo>
                    <a:pt x="602" y="60"/>
                  </a:lnTo>
                  <a:lnTo>
                    <a:pt x="602" y="57"/>
                  </a:lnTo>
                  <a:lnTo>
                    <a:pt x="602" y="57"/>
                  </a:lnTo>
                  <a:lnTo>
                    <a:pt x="601" y="55"/>
                  </a:lnTo>
                  <a:lnTo>
                    <a:pt x="598" y="54"/>
                  </a:lnTo>
                  <a:lnTo>
                    <a:pt x="598" y="54"/>
                  </a:lnTo>
                  <a:lnTo>
                    <a:pt x="586" y="52"/>
                  </a:lnTo>
                  <a:lnTo>
                    <a:pt x="572" y="51"/>
                  </a:lnTo>
                  <a:lnTo>
                    <a:pt x="547" y="44"/>
                  </a:lnTo>
                  <a:lnTo>
                    <a:pt x="521" y="35"/>
                  </a:lnTo>
                  <a:lnTo>
                    <a:pt x="495" y="23"/>
                  </a:lnTo>
                  <a:lnTo>
                    <a:pt x="495" y="23"/>
                  </a:lnTo>
                  <a:lnTo>
                    <a:pt x="474" y="14"/>
                  </a:lnTo>
                  <a:lnTo>
                    <a:pt x="454" y="8"/>
                  </a:lnTo>
                  <a:lnTo>
                    <a:pt x="435" y="2"/>
                  </a:lnTo>
                  <a:lnTo>
                    <a:pt x="426" y="0"/>
                  </a:lnTo>
                  <a:lnTo>
                    <a:pt x="417" y="0"/>
                  </a:lnTo>
                  <a:lnTo>
                    <a:pt x="417" y="0"/>
                  </a:lnTo>
                  <a:lnTo>
                    <a:pt x="400" y="2"/>
                  </a:lnTo>
                  <a:lnTo>
                    <a:pt x="388" y="5"/>
                  </a:lnTo>
                  <a:lnTo>
                    <a:pt x="379" y="11"/>
                  </a:lnTo>
                  <a:lnTo>
                    <a:pt x="371" y="18"/>
                  </a:lnTo>
                  <a:lnTo>
                    <a:pt x="365" y="28"/>
                  </a:lnTo>
                  <a:lnTo>
                    <a:pt x="360" y="38"/>
                  </a:lnTo>
                  <a:lnTo>
                    <a:pt x="354" y="61"/>
                  </a:lnTo>
                  <a:lnTo>
                    <a:pt x="354" y="61"/>
                  </a:lnTo>
                  <a:lnTo>
                    <a:pt x="350" y="80"/>
                  </a:lnTo>
                  <a:lnTo>
                    <a:pt x="346" y="87"/>
                  </a:lnTo>
                  <a:lnTo>
                    <a:pt x="342" y="95"/>
                  </a:lnTo>
                  <a:lnTo>
                    <a:pt x="337" y="103"/>
                  </a:lnTo>
                  <a:lnTo>
                    <a:pt x="330" y="107"/>
                  </a:lnTo>
                  <a:lnTo>
                    <a:pt x="322" y="112"/>
                  </a:lnTo>
                  <a:lnTo>
                    <a:pt x="311" y="115"/>
                  </a:lnTo>
                  <a:lnTo>
                    <a:pt x="307" y="115"/>
                  </a:lnTo>
                  <a:lnTo>
                    <a:pt x="307" y="92"/>
                  </a:lnTo>
                  <a:lnTo>
                    <a:pt x="310" y="92"/>
                  </a:lnTo>
                  <a:lnTo>
                    <a:pt x="310" y="92"/>
                  </a:lnTo>
                  <a:lnTo>
                    <a:pt x="319" y="87"/>
                  </a:lnTo>
                  <a:lnTo>
                    <a:pt x="325" y="81"/>
                  </a:lnTo>
                  <a:lnTo>
                    <a:pt x="330" y="72"/>
                  </a:lnTo>
                  <a:lnTo>
                    <a:pt x="331" y="63"/>
                  </a:lnTo>
                  <a:lnTo>
                    <a:pt x="331" y="63"/>
                  </a:lnTo>
                  <a:lnTo>
                    <a:pt x="331" y="57"/>
                  </a:lnTo>
                  <a:lnTo>
                    <a:pt x="330" y="51"/>
                  </a:lnTo>
                  <a:lnTo>
                    <a:pt x="327" y="46"/>
                  </a:lnTo>
                  <a:lnTo>
                    <a:pt x="323" y="41"/>
                  </a:lnTo>
                  <a:lnTo>
                    <a:pt x="319" y="38"/>
                  </a:lnTo>
                  <a:lnTo>
                    <a:pt x="314" y="35"/>
                  </a:lnTo>
                  <a:lnTo>
                    <a:pt x="308" y="34"/>
                  </a:lnTo>
                  <a:lnTo>
                    <a:pt x="302" y="32"/>
                  </a:lnTo>
                  <a:lnTo>
                    <a:pt x="302" y="32"/>
                  </a:lnTo>
                  <a:lnTo>
                    <a:pt x="296" y="34"/>
                  </a:lnTo>
                  <a:lnTo>
                    <a:pt x="290" y="35"/>
                  </a:lnTo>
                  <a:lnTo>
                    <a:pt x="285" y="38"/>
                  </a:lnTo>
                  <a:lnTo>
                    <a:pt x="281" y="41"/>
                  </a:lnTo>
                  <a:lnTo>
                    <a:pt x="277" y="46"/>
                  </a:lnTo>
                  <a:lnTo>
                    <a:pt x="274" y="51"/>
                  </a:lnTo>
                  <a:lnTo>
                    <a:pt x="273" y="57"/>
                  </a:lnTo>
                  <a:lnTo>
                    <a:pt x="273" y="63"/>
                  </a:lnTo>
                  <a:lnTo>
                    <a:pt x="273" y="63"/>
                  </a:lnTo>
                  <a:lnTo>
                    <a:pt x="274" y="72"/>
                  </a:lnTo>
                  <a:lnTo>
                    <a:pt x="279" y="81"/>
                  </a:lnTo>
                  <a:lnTo>
                    <a:pt x="285" y="87"/>
                  </a:lnTo>
                  <a:lnTo>
                    <a:pt x="294" y="92"/>
                  </a:lnTo>
                  <a:lnTo>
                    <a:pt x="297" y="92"/>
                  </a:lnTo>
                  <a:lnTo>
                    <a:pt x="297" y="115"/>
                  </a:lnTo>
                  <a:lnTo>
                    <a:pt x="293" y="115"/>
                  </a:lnTo>
                  <a:lnTo>
                    <a:pt x="293" y="115"/>
                  </a:lnTo>
                  <a:lnTo>
                    <a:pt x="282" y="112"/>
                  </a:lnTo>
                  <a:lnTo>
                    <a:pt x="274" y="107"/>
                  </a:lnTo>
                  <a:lnTo>
                    <a:pt x="267" y="103"/>
                  </a:lnTo>
                  <a:lnTo>
                    <a:pt x="262" y="95"/>
                  </a:lnTo>
                  <a:lnTo>
                    <a:pt x="258" y="87"/>
                  </a:lnTo>
                  <a:lnTo>
                    <a:pt x="254" y="80"/>
                  </a:lnTo>
                  <a:lnTo>
                    <a:pt x="250" y="61"/>
                  </a:lnTo>
                  <a:lnTo>
                    <a:pt x="250" y="61"/>
                  </a:lnTo>
                  <a:lnTo>
                    <a:pt x="244" y="38"/>
                  </a:lnTo>
                  <a:lnTo>
                    <a:pt x="239" y="28"/>
                  </a:lnTo>
                  <a:lnTo>
                    <a:pt x="233" y="18"/>
                  </a:lnTo>
                  <a:lnTo>
                    <a:pt x="225" y="11"/>
                  </a:lnTo>
                  <a:lnTo>
                    <a:pt x="216" y="5"/>
                  </a:lnTo>
                  <a:lnTo>
                    <a:pt x="204" y="2"/>
                  </a:lnTo>
                  <a:lnTo>
                    <a:pt x="187" y="0"/>
                  </a:lnTo>
                  <a:lnTo>
                    <a:pt x="187" y="0"/>
                  </a:lnTo>
                  <a:lnTo>
                    <a:pt x="178" y="0"/>
                  </a:lnTo>
                  <a:lnTo>
                    <a:pt x="169" y="2"/>
                  </a:lnTo>
                  <a:lnTo>
                    <a:pt x="150" y="8"/>
                  </a:lnTo>
                  <a:lnTo>
                    <a:pt x="130" y="14"/>
                  </a:lnTo>
                  <a:lnTo>
                    <a:pt x="109" y="23"/>
                  </a:lnTo>
                  <a:lnTo>
                    <a:pt x="109" y="23"/>
                  </a:lnTo>
                  <a:lnTo>
                    <a:pt x="86" y="34"/>
                  </a:lnTo>
                  <a:lnTo>
                    <a:pt x="60" y="43"/>
                  </a:lnTo>
                  <a:lnTo>
                    <a:pt x="34" y="51"/>
                  </a:lnTo>
                  <a:lnTo>
                    <a:pt x="20" y="52"/>
                  </a:lnTo>
                  <a:lnTo>
                    <a:pt x="6" y="54"/>
                  </a:lnTo>
                  <a:lnTo>
                    <a:pt x="6" y="54"/>
                  </a:lnTo>
                  <a:lnTo>
                    <a:pt x="3" y="55"/>
                  </a:lnTo>
                  <a:lnTo>
                    <a:pt x="2" y="57"/>
                  </a:lnTo>
                  <a:lnTo>
                    <a:pt x="2" y="57"/>
                  </a:lnTo>
                  <a:lnTo>
                    <a:pt x="0" y="60"/>
                  </a:lnTo>
                  <a:lnTo>
                    <a:pt x="2" y="63"/>
                  </a:lnTo>
                  <a:lnTo>
                    <a:pt x="2" y="63"/>
                  </a:lnTo>
                  <a:lnTo>
                    <a:pt x="17" y="78"/>
                  </a:lnTo>
                  <a:lnTo>
                    <a:pt x="32" y="92"/>
                  </a:lnTo>
                  <a:lnTo>
                    <a:pt x="48" y="104"/>
                  </a:lnTo>
                  <a:lnTo>
                    <a:pt x="64" y="116"/>
                  </a:lnTo>
                  <a:lnTo>
                    <a:pt x="81" y="127"/>
                  </a:lnTo>
                  <a:lnTo>
                    <a:pt x="100" y="138"/>
                  </a:lnTo>
                  <a:lnTo>
                    <a:pt x="117" y="147"/>
                  </a:lnTo>
                  <a:lnTo>
                    <a:pt x="135" y="156"/>
                  </a:lnTo>
                  <a:lnTo>
                    <a:pt x="153" y="164"/>
                  </a:lnTo>
                  <a:lnTo>
                    <a:pt x="173" y="170"/>
                  </a:lnTo>
                  <a:lnTo>
                    <a:pt x="193" y="176"/>
                  </a:lnTo>
                  <a:lnTo>
                    <a:pt x="212" y="181"/>
                  </a:lnTo>
                  <a:lnTo>
                    <a:pt x="233" y="185"/>
                  </a:lnTo>
                  <a:lnTo>
                    <a:pt x="253" y="188"/>
                  </a:lnTo>
                  <a:lnTo>
                    <a:pt x="273" y="190"/>
                  </a:lnTo>
                  <a:lnTo>
                    <a:pt x="294" y="190"/>
                  </a:lnTo>
                  <a:lnTo>
                    <a:pt x="297" y="190"/>
                  </a:lnTo>
                  <a:lnTo>
                    <a:pt x="297" y="323"/>
                  </a:lnTo>
                  <a:lnTo>
                    <a:pt x="233" y="323"/>
                  </a:lnTo>
                  <a:lnTo>
                    <a:pt x="233" y="323"/>
                  </a:lnTo>
                  <a:lnTo>
                    <a:pt x="222" y="323"/>
                  </a:lnTo>
                  <a:lnTo>
                    <a:pt x="215" y="319"/>
                  </a:lnTo>
                  <a:lnTo>
                    <a:pt x="207" y="313"/>
                  </a:lnTo>
                  <a:lnTo>
                    <a:pt x="201" y="305"/>
                  </a:lnTo>
                  <a:lnTo>
                    <a:pt x="201" y="305"/>
                  </a:lnTo>
                  <a:lnTo>
                    <a:pt x="199" y="302"/>
                  </a:lnTo>
                  <a:lnTo>
                    <a:pt x="199" y="299"/>
                  </a:lnTo>
                  <a:lnTo>
                    <a:pt x="201" y="296"/>
                  </a:lnTo>
                  <a:lnTo>
                    <a:pt x="202" y="293"/>
                  </a:lnTo>
                  <a:lnTo>
                    <a:pt x="202" y="293"/>
                  </a:lnTo>
                  <a:lnTo>
                    <a:pt x="205" y="290"/>
                  </a:lnTo>
                  <a:lnTo>
                    <a:pt x="209" y="290"/>
                  </a:lnTo>
                  <a:lnTo>
                    <a:pt x="212" y="288"/>
                  </a:lnTo>
                  <a:lnTo>
                    <a:pt x="215" y="290"/>
                  </a:lnTo>
                  <a:lnTo>
                    <a:pt x="215" y="290"/>
                  </a:lnTo>
                  <a:lnTo>
                    <a:pt x="224" y="293"/>
                  </a:lnTo>
                  <a:lnTo>
                    <a:pt x="233" y="293"/>
                  </a:lnTo>
                  <a:lnTo>
                    <a:pt x="233" y="293"/>
                  </a:lnTo>
                  <a:lnTo>
                    <a:pt x="241" y="293"/>
                  </a:lnTo>
                  <a:lnTo>
                    <a:pt x="248" y="290"/>
                  </a:lnTo>
                  <a:lnTo>
                    <a:pt x="256" y="286"/>
                  </a:lnTo>
                  <a:lnTo>
                    <a:pt x="262" y="280"/>
                  </a:lnTo>
                  <a:lnTo>
                    <a:pt x="267" y="274"/>
                  </a:lnTo>
                  <a:lnTo>
                    <a:pt x="271" y="268"/>
                  </a:lnTo>
                  <a:lnTo>
                    <a:pt x="273" y="259"/>
                  </a:lnTo>
                  <a:lnTo>
                    <a:pt x="274" y="251"/>
                  </a:lnTo>
                  <a:lnTo>
                    <a:pt x="274" y="251"/>
                  </a:lnTo>
                  <a:lnTo>
                    <a:pt x="273" y="242"/>
                  </a:lnTo>
                  <a:lnTo>
                    <a:pt x="271" y="234"/>
                  </a:lnTo>
                  <a:lnTo>
                    <a:pt x="267" y="228"/>
                  </a:lnTo>
                  <a:lnTo>
                    <a:pt x="262" y="222"/>
                  </a:lnTo>
                  <a:lnTo>
                    <a:pt x="256" y="216"/>
                  </a:lnTo>
                  <a:lnTo>
                    <a:pt x="248" y="213"/>
                  </a:lnTo>
                  <a:lnTo>
                    <a:pt x="241" y="210"/>
                  </a:lnTo>
                  <a:lnTo>
                    <a:pt x="231" y="210"/>
                  </a:lnTo>
                  <a:lnTo>
                    <a:pt x="231" y="210"/>
                  </a:lnTo>
                  <a:lnTo>
                    <a:pt x="216" y="211"/>
                  </a:lnTo>
                  <a:lnTo>
                    <a:pt x="201" y="216"/>
                  </a:lnTo>
                  <a:lnTo>
                    <a:pt x="189" y="222"/>
                  </a:lnTo>
                  <a:lnTo>
                    <a:pt x="176" y="233"/>
                  </a:lnTo>
                  <a:lnTo>
                    <a:pt x="167" y="244"/>
                  </a:lnTo>
                  <a:lnTo>
                    <a:pt x="159" y="257"/>
                  </a:lnTo>
                  <a:lnTo>
                    <a:pt x="155" y="273"/>
                  </a:lnTo>
                  <a:lnTo>
                    <a:pt x="153" y="288"/>
                  </a:lnTo>
                  <a:lnTo>
                    <a:pt x="153" y="288"/>
                  </a:lnTo>
                  <a:lnTo>
                    <a:pt x="153" y="299"/>
                  </a:lnTo>
                  <a:lnTo>
                    <a:pt x="156" y="309"/>
                  </a:lnTo>
                  <a:lnTo>
                    <a:pt x="159" y="320"/>
                  </a:lnTo>
                  <a:lnTo>
                    <a:pt x="166" y="329"/>
                  </a:lnTo>
                  <a:lnTo>
                    <a:pt x="172" y="339"/>
                  </a:lnTo>
                  <a:lnTo>
                    <a:pt x="178" y="346"/>
                  </a:lnTo>
                  <a:lnTo>
                    <a:pt x="187" y="352"/>
                  </a:lnTo>
                  <a:lnTo>
                    <a:pt x="196" y="358"/>
                  </a:lnTo>
                  <a:lnTo>
                    <a:pt x="199" y="360"/>
                  </a:lnTo>
                  <a:lnTo>
                    <a:pt x="198" y="363"/>
                  </a:lnTo>
                  <a:lnTo>
                    <a:pt x="198" y="363"/>
                  </a:lnTo>
                  <a:lnTo>
                    <a:pt x="195" y="371"/>
                  </a:lnTo>
                  <a:lnTo>
                    <a:pt x="192" y="378"/>
                  </a:lnTo>
                  <a:lnTo>
                    <a:pt x="190" y="386"/>
                  </a:lnTo>
                  <a:lnTo>
                    <a:pt x="190" y="395"/>
                  </a:lnTo>
                  <a:lnTo>
                    <a:pt x="190" y="395"/>
                  </a:lnTo>
                  <a:lnTo>
                    <a:pt x="190" y="403"/>
                  </a:lnTo>
                  <a:lnTo>
                    <a:pt x="192" y="411"/>
                  </a:lnTo>
                  <a:lnTo>
                    <a:pt x="198" y="426"/>
                  </a:lnTo>
                  <a:lnTo>
                    <a:pt x="205" y="440"/>
                  </a:lnTo>
                  <a:lnTo>
                    <a:pt x="212" y="446"/>
                  </a:lnTo>
                  <a:lnTo>
                    <a:pt x="218" y="450"/>
                  </a:lnTo>
                  <a:lnTo>
                    <a:pt x="219" y="452"/>
                  </a:lnTo>
                  <a:lnTo>
                    <a:pt x="219" y="455"/>
                  </a:lnTo>
                  <a:lnTo>
                    <a:pt x="219" y="455"/>
                  </a:lnTo>
                  <a:lnTo>
                    <a:pt x="215" y="461"/>
                  </a:lnTo>
                  <a:lnTo>
                    <a:pt x="213" y="469"/>
                  </a:lnTo>
                  <a:lnTo>
                    <a:pt x="212" y="476"/>
                  </a:lnTo>
                  <a:lnTo>
                    <a:pt x="210" y="486"/>
                  </a:lnTo>
                  <a:lnTo>
                    <a:pt x="210" y="486"/>
                  </a:lnTo>
                  <a:lnTo>
                    <a:pt x="212" y="498"/>
                  </a:lnTo>
                  <a:lnTo>
                    <a:pt x="216" y="509"/>
                  </a:lnTo>
                  <a:lnTo>
                    <a:pt x="221" y="519"/>
                  </a:lnTo>
                  <a:lnTo>
                    <a:pt x="228" y="529"/>
                  </a:lnTo>
                  <a:lnTo>
                    <a:pt x="230" y="530"/>
                  </a:lnTo>
                  <a:lnTo>
                    <a:pt x="230" y="533"/>
                  </a:lnTo>
                  <a:lnTo>
                    <a:pt x="230" y="533"/>
                  </a:lnTo>
                  <a:lnTo>
                    <a:pt x="225" y="544"/>
                  </a:lnTo>
                  <a:lnTo>
                    <a:pt x="224" y="556"/>
                  </a:lnTo>
                  <a:lnTo>
                    <a:pt x="224" y="568"/>
                  </a:lnTo>
                  <a:lnTo>
                    <a:pt x="227" y="579"/>
                  </a:lnTo>
                  <a:lnTo>
                    <a:pt x="227" y="579"/>
                  </a:lnTo>
                  <a:lnTo>
                    <a:pt x="230" y="585"/>
                  </a:lnTo>
                  <a:lnTo>
                    <a:pt x="236" y="593"/>
                  </a:lnTo>
                  <a:lnTo>
                    <a:pt x="239" y="597"/>
                  </a:lnTo>
                  <a:lnTo>
                    <a:pt x="244" y="601"/>
                  </a:lnTo>
                  <a:lnTo>
                    <a:pt x="248" y="602"/>
                  </a:lnTo>
                  <a:lnTo>
                    <a:pt x="254" y="604"/>
                  </a:lnTo>
                  <a:lnTo>
                    <a:pt x="254" y="604"/>
                  </a:lnTo>
                  <a:lnTo>
                    <a:pt x="262" y="602"/>
                  </a:lnTo>
                  <a:lnTo>
                    <a:pt x="270" y="597"/>
                  </a:lnTo>
                  <a:lnTo>
                    <a:pt x="274" y="590"/>
                  </a:lnTo>
                  <a:lnTo>
                    <a:pt x="276" y="582"/>
                  </a:lnTo>
                  <a:lnTo>
                    <a:pt x="276" y="582"/>
                  </a:lnTo>
                  <a:lnTo>
                    <a:pt x="274" y="578"/>
                  </a:lnTo>
                  <a:lnTo>
                    <a:pt x="274" y="573"/>
                  </a:lnTo>
                  <a:lnTo>
                    <a:pt x="270" y="568"/>
                  </a:lnTo>
                  <a:lnTo>
                    <a:pt x="270" y="568"/>
                  </a:lnTo>
                  <a:lnTo>
                    <a:pt x="267" y="564"/>
                  </a:lnTo>
                  <a:lnTo>
                    <a:pt x="267" y="559"/>
                  </a:lnTo>
                  <a:lnTo>
                    <a:pt x="267" y="559"/>
                  </a:lnTo>
                  <a:lnTo>
                    <a:pt x="267" y="555"/>
                  </a:lnTo>
                  <a:lnTo>
                    <a:pt x="270" y="550"/>
                  </a:lnTo>
                  <a:lnTo>
                    <a:pt x="273" y="548"/>
                  </a:lnTo>
                  <a:lnTo>
                    <a:pt x="277" y="547"/>
                  </a:lnTo>
                  <a:lnTo>
                    <a:pt x="297" y="547"/>
                  </a:lnTo>
                  <a:lnTo>
                    <a:pt x="297" y="604"/>
                  </a:lnTo>
                  <a:lnTo>
                    <a:pt x="297" y="604"/>
                  </a:lnTo>
                  <a:lnTo>
                    <a:pt x="299" y="607"/>
                  </a:lnTo>
                  <a:lnTo>
                    <a:pt x="302" y="608"/>
                  </a:lnTo>
                  <a:lnTo>
                    <a:pt x="302" y="608"/>
                  </a:lnTo>
                  <a:lnTo>
                    <a:pt x="305" y="607"/>
                  </a:lnTo>
                  <a:lnTo>
                    <a:pt x="307" y="604"/>
                  </a:lnTo>
                  <a:lnTo>
                    <a:pt x="307" y="547"/>
                  </a:lnTo>
                  <a:lnTo>
                    <a:pt x="327" y="547"/>
                  </a:lnTo>
                  <a:lnTo>
                    <a:pt x="327" y="547"/>
                  </a:lnTo>
                  <a:lnTo>
                    <a:pt x="331" y="548"/>
                  </a:lnTo>
                  <a:lnTo>
                    <a:pt x="334" y="550"/>
                  </a:lnTo>
                  <a:lnTo>
                    <a:pt x="337" y="555"/>
                  </a:lnTo>
                  <a:lnTo>
                    <a:pt x="337" y="559"/>
                  </a:lnTo>
                  <a:lnTo>
                    <a:pt x="337" y="559"/>
                  </a:lnTo>
                  <a:lnTo>
                    <a:pt x="337" y="564"/>
                  </a:lnTo>
                  <a:lnTo>
                    <a:pt x="334" y="567"/>
                  </a:lnTo>
                  <a:lnTo>
                    <a:pt x="334" y="567"/>
                  </a:lnTo>
                  <a:lnTo>
                    <a:pt x="330" y="573"/>
                  </a:lnTo>
                  <a:lnTo>
                    <a:pt x="328" y="582"/>
                  </a:lnTo>
                  <a:lnTo>
                    <a:pt x="328" y="582"/>
                  </a:lnTo>
                  <a:lnTo>
                    <a:pt x="330" y="590"/>
                  </a:lnTo>
                  <a:lnTo>
                    <a:pt x="334" y="597"/>
                  </a:lnTo>
                  <a:lnTo>
                    <a:pt x="342" y="602"/>
                  </a:lnTo>
                  <a:lnTo>
                    <a:pt x="350" y="604"/>
                  </a:lnTo>
                  <a:lnTo>
                    <a:pt x="350" y="604"/>
                  </a:lnTo>
                  <a:lnTo>
                    <a:pt x="356" y="602"/>
                  </a:lnTo>
                  <a:lnTo>
                    <a:pt x="360" y="601"/>
                  </a:lnTo>
                  <a:lnTo>
                    <a:pt x="365" y="597"/>
                  </a:lnTo>
                  <a:lnTo>
                    <a:pt x="368" y="593"/>
                  </a:lnTo>
                  <a:lnTo>
                    <a:pt x="374" y="585"/>
                  </a:lnTo>
                  <a:lnTo>
                    <a:pt x="377" y="579"/>
                  </a:lnTo>
                  <a:lnTo>
                    <a:pt x="377" y="579"/>
                  </a:lnTo>
                  <a:lnTo>
                    <a:pt x="380" y="568"/>
                  </a:lnTo>
                  <a:lnTo>
                    <a:pt x="380" y="556"/>
                  </a:lnTo>
                  <a:lnTo>
                    <a:pt x="379" y="544"/>
                  </a:lnTo>
                  <a:lnTo>
                    <a:pt x="374" y="533"/>
                  </a:lnTo>
                  <a:lnTo>
                    <a:pt x="372" y="530"/>
                  </a:lnTo>
                  <a:lnTo>
                    <a:pt x="376" y="529"/>
                  </a:lnTo>
                  <a:lnTo>
                    <a:pt x="376" y="529"/>
                  </a:lnTo>
                  <a:lnTo>
                    <a:pt x="383" y="519"/>
                  </a:lnTo>
                  <a:lnTo>
                    <a:pt x="388" y="509"/>
                  </a:lnTo>
                  <a:lnTo>
                    <a:pt x="392" y="498"/>
                  </a:lnTo>
                  <a:lnTo>
                    <a:pt x="394" y="486"/>
                  </a:lnTo>
                  <a:lnTo>
                    <a:pt x="394" y="486"/>
                  </a:lnTo>
                  <a:lnTo>
                    <a:pt x="392" y="476"/>
                  </a:lnTo>
                  <a:lnTo>
                    <a:pt x="391" y="469"/>
                  </a:lnTo>
                  <a:lnTo>
                    <a:pt x="389" y="461"/>
                  </a:lnTo>
                  <a:lnTo>
                    <a:pt x="385" y="455"/>
                  </a:lnTo>
                  <a:lnTo>
                    <a:pt x="385" y="452"/>
                  </a:lnTo>
                  <a:lnTo>
                    <a:pt x="386" y="450"/>
                  </a:lnTo>
                  <a:lnTo>
                    <a:pt x="386" y="450"/>
                  </a:lnTo>
                  <a:lnTo>
                    <a:pt x="392" y="446"/>
                  </a:lnTo>
                  <a:lnTo>
                    <a:pt x="399" y="440"/>
                  </a:lnTo>
                  <a:lnTo>
                    <a:pt x="406" y="426"/>
                  </a:lnTo>
                  <a:lnTo>
                    <a:pt x="412" y="411"/>
                  </a:lnTo>
                  <a:lnTo>
                    <a:pt x="414" y="403"/>
                  </a:lnTo>
                  <a:lnTo>
                    <a:pt x="414" y="395"/>
                  </a:lnTo>
                  <a:lnTo>
                    <a:pt x="414" y="395"/>
                  </a:lnTo>
                  <a:lnTo>
                    <a:pt x="414" y="386"/>
                  </a:lnTo>
                  <a:lnTo>
                    <a:pt x="412" y="378"/>
                  </a:lnTo>
                  <a:lnTo>
                    <a:pt x="409" y="371"/>
                  </a:lnTo>
                  <a:lnTo>
                    <a:pt x="406" y="363"/>
                  </a:lnTo>
                  <a:lnTo>
                    <a:pt x="405" y="360"/>
                  </a:lnTo>
                  <a:lnTo>
                    <a:pt x="408" y="358"/>
                  </a:lnTo>
                  <a:lnTo>
                    <a:pt x="408" y="358"/>
                  </a:lnTo>
                  <a:lnTo>
                    <a:pt x="417" y="352"/>
                  </a:lnTo>
                  <a:lnTo>
                    <a:pt x="426" y="346"/>
                  </a:lnTo>
                  <a:lnTo>
                    <a:pt x="432" y="339"/>
                  </a:lnTo>
                  <a:lnTo>
                    <a:pt x="438" y="329"/>
                  </a:lnTo>
                  <a:lnTo>
                    <a:pt x="445" y="320"/>
                  </a:lnTo>
                  <a:lnTo>
                    <a:pt x="448" y="309"/>
                  </a:lnTo>
                  <a:lnTo>
                    <a:pt x="451" y="299"/>
                  </a:lnTo>
                  <a:lnTo>
                    <a:pt x="451" y="288"/>
                  </a:lnTo>
                  <a:lnTo>
                    <a:pt x="451" y="288"/>
                  </a:lnTo>
                  <a:lnTo>
                    <a:pt x="449" y="273"/>
                  </a:lnTo>
                  <a:lnTo>
                    <a:pt x="445" y="257"/>
                  </a:lnTo>
                  <a:lnTo>
                    <a:pt x="437" y="244"/>
                  </a:lnTo>
                  <a:lnTo>
                    <a:pt x="428" y="233"/>
                  </a:lnTo>
                  <a:lnTo>
                    <a:pt x="415" y="224"/>
                  </a:lnTo>
                  <a:lnTo>
                    <a:pt x="403" y="216"/>
                  </a:lnTo>
                  <a:lnTo>
                    <a:pt x="388" y="211"/>
                  </a:lnTo>
                  <a:lnTo>
                    <a:pt x="372" y="210"/>
                  </a:lnTo>
                  <a:lnTo>
                    <a:pt x="372" y="210"/>
                  </a:lnTo>
                  <a:lnTo>
                    <a:pt x="363" y="210"/>
                  </a:lnTo>
                  <a:lnTo>
                    <a:pt x="356" y="213"/>
                  </a:lnTo>
                  <a:lnTo>
                    <a:pt x="348" y="216"/>
                  </a:lnTo>
                  <a:lnTo>
                    <a:pt x="342" y="222"/>
                  </a:lnTo>
                  <a:lnTo>
                    <a:pt x="337" y="228"/>
                  </a:lnTo>
                  <a:lnTo>
                    <a:pt x="333" y="234"/>
                  </a:lnTo>
                  <a:lnTo>
                    <a:pt x="331" y="242"/>
                  </a:lnTo>
                  <a:lnTo>
                    <a:pt x="330" y="251"/>
                  </a:lnTo>
                  <a:lnTo>
                    <a:pt x="330" y="251"/>
                  </a:lnTo>
                  <a:lnTo>
                    <a:pt x="331" y="259"/>
                  </a:lnTo>
                  <a:lnTo>
                    <a:pt x="333" y="268"/>
                  </a:lnTo>
                  <a:lnTo>
                    <a:pt x="337" y="274"/>
                  </a:lnTo>
                  <a:lnTo>
                    <a:pt x="342" y="280"/>
                  </a:lnTo>
                  <a:lnTo>
                    <a:pt x="348" y="286"/>
                  </a:lnTo>
                  <a:lnTo>
                    <a:pt x="356" y="290"/>
                  </a:lnTo>
                  <a:lnTo>
                    <a:pt x="363" y="293"/>
                  </a:lnTo>
                  <a:lnTo>
                    <a:pt x="371" y="293"/>
                  </a:lnTo>
                  <a:lnTo>
                    <a:pt x="371" y="293"/>
                  </a:lnTo>
                  <a:lnTo>
                    <a:pt x="380" y="293"/>
                  </a:lnTo>
                  <a:lnTo>
                    <a:pt x="389" y="290"/>
                  </a:lnTo>
                  <a:lnTo>
                    <a:pt x="389" y="290"/>
                  </a:lnTo>
                  <a:lnTo>
                    <a:pt x="394" y="288"/>
                  </a:lnTo>
                  <a:lnTo>
                    <a:pt x="399" y="290"/>
                  </a:lnTo>
                  <a:lnTo>
                    <a:pt x="403" y="294"/>
                  </a:lnTo>
                  <a:lnTo>
                    <a:pt x="405" y="299"/>
                  </a:lnTo>
                  <a:lnTo>
                    <a:pt x="405" y="299"/>
                  </a:lnTo>
                  <a:lnTo>
                    <a:pt x="405" y="302"/>
                  </a:lnTo>
                  <a:lnTo>
                    <a:pt x="403" y="305"/>
                  </a:lnTo>
                  <a:lnTo>
                    <a:pt x="400" y="311"/>
                  </a:lnTo>
                  <a:lnTo>
                    <a:pt x="394" y="316"/>
                  </a:lnTo>
                  <a:lnTo>
                    <a:pt x="389" y="319"/>
                  </a:lnTo>
                  <a:lnTo>
                    <a:pt x="389" y="319"/>
                  </a:lnTo>
                  <a:lnTo>
                    <a:pt x="382" y="323"/>
                  </a:lnTo>
                  <a:lnTo>
                    <a:pt x="371" y="323"/>
                  </a:lnTo>
                  <a:lnTo>
                    <a:pt x="307" y="323"/>
                  </a:lnTo>
                  <a:lnTo>
                    <a:pt x="307" y="190"/>
                  </a:lnTo>
                  <a:lnTo>
                    <a:pt x="310" y="190"/>
                  </a:lnTo>
                  <a:close/>
                  <a:moveTo>
                    <a:pt x="310" y="124"/>
                  </a:moveTo>
                  <a:lnTo>
                    <a:pt x="310" y="124"/>
                  </a:lnTo>
                  <a:lnTo>
                    <a:pt x="323" y="123"/>
                  </a:lnTo>
                  <a:lnTo>
                    <a:pt x="334" y="118"/>
                  </a:lnTo>
                  <a:lnTo>
                    <a:pt x="343" y="112"/>
                  </a:lnTo>
                  <a:lnTo>
                    <a:pt x="350" y="104"/>
                  </a:lnTo>
                  <a:lnTo>
                    <a:pt x="354" y="95"/>
                  </a:lnTo>
                  <a:lnTo>
                    <a:pt x="359" y="86"/>
                  </a:lnTo>
                  <a:lnTo>
                    <a:pt x="365" y="64"/>
                  </a:lnTo>
                  <a:lnTo>
                    <a:pt x="365" y="64"/>
                  </a:lnTo>
                  <a:lnTo>
                    <a:pt x="369" y="44"/>
                  </a:lnTo>
                  <a:lnTo>
                    <a:pt x="374" y="35"/>
                  </a:lnTo>
                  <a:lnTo>
                    <a:pt x="379" y="28"/>
                  </a:lnTo>
                  <a:lnTo>
                    <a:pt x="385" y="20"/>
                  </a:lnTo>
                  <a:lnTo>
                    <a:pt x="392" y="15"/>
                  </a:lnTo>
                  <a:lnTo>
                    <a:pt x="403" y="12"/>
                  </a:lnTo>
                  <a:lnTo>
                    <a:pt x="417" y="11"/>
                  </a:lnTo>
                  <a:lnTo>
                    <a:pt x="417" y="11"/>
                  </a:lnTo>
                  <a:lnTo>
                    <a:pt x="434" y="12"/>
                  </a:lnTo>
                  <a:lnTo>
                    <a:pt x="452" y="17"/>
                  </a:lnTo>
                  <a:lnTo>
                    <a:pt x="471" y="25"/>
                  </a:lnTo>
                  <a:lnTo>
                    <a:pt x="490" y="32"/>
                  </a:lnTo>
                  <a:lnTo>
                    <a:pt x="490" y="32"/>
                  </a:lnTo>
                  <a:lnTo>
                    <a:pt x="512" y="41"/>
                  </a:lnTo>
                  <a:lnTo>
                    <a:pt x="533" y="51"/>
                  </a:lnTo>
                  <a:lnTo>
                    <a:pt x="556" y="57"/>
                  </a:lnTo>
                  <a:lnTo>
                    <a:pt x="581" y="63"/>
                  </a:lnTo>
                  <a:lnTo>
                    <a:pt x="587" y="63"/>
                  </a:lnTo>
                  <a:lnTo>
                    <a:pt x="582" y="67"/>
                  </a:lnTo>
                  <a:lnTo>
                    <a:pt x="582" y="67"/>
                  </a:lnTo>
                  <a:lnTo>
                    <a:pt x="553" y="93"/>
                  </a:lnTo>
                  <a:lnTo>
                    <a:pt x="523" y="115"/>
                  </a:lnTo>
                  <a:lnTo>
                    <a:pt x="490" y="133"/>
                  </a:lnTo>
                  <a:lnTo>
                    <a:pt x="457" y="150"/>
                  </a:lnTo>
                  <a:lnTo>
                    <a:pt x="422" y="162"/>
                  </a:lnTo>
                  <a:lnTo>
                    <a:pt x="385" y="172"/>
                  </a:lnTo>
                  <a:lnTo>
                    <a:pt x="348" y="178"/>
                  </a:lnTo>
                  <a:lnTo>
                    <a:pt x="310" y="181"/>
                  </a:lnTo>
                  <a:lnTo>
                    <a:pt x="307" y="181"/>
                  </a:lnTo>
                  <a:lnTo>
                    <a:pt x="307" y="126"/>
                  </a:lnTo>
                  <a:lnTo>
                    <a:pt x="310" y="124"/>
                  </a:lnTo>
                  <a:close/>
                  <a:moveTo>
                    <a:pt x="294" y="181"/>
                  </a:moveTo>
                  <a:lnTo>
                    <a:pt x="294" y="181"/>
                  </a:lnTo>
                  <a:lnTo>
                    <a:pt x="256" y="178"/>
                  </a:lnTo>
                  <a:lnTo>
                    <a:pt x="219" y="172"/>
                  </a:lnTo>
                  <a:lnTo>
                    <a:pt x="182" y="162"/>
                  </a:lnTo>
                  <a:lnTo>
                    <a:pt x="147" y="150"/>
                  </a:lnTo>
                  <a:lnTo>
                    <a:pt x="113" y="133"/>
                  </a:lnTo>
                  <a:lnTo>
                    <a:pt x="81" y="115"/>
                  </a:lnTo>
                  <a:lnTo>
                    <a:pt x="51" y="93"/>
                  </a:lnTo>
                  <a:lnTo>
                    <a:pt x="22" y="67"/>
                  </a:lnTo>
                  <a:lnTo>
                    <a:pt x="17" y="63"/>
                  </a:lnTo>
                  <a:lnTo>
                    <a:pt x="23" y="63"/>
                  </a:lnTo>
                  <a:lnTo>
                    <a:pt x="23" y="63"/>
                  </a:lnTo>
                  <a:lnTo>
                    <a:pt x="48" y="57"/>
                  </a:lnTo>
                  <a:lnTo>
                    <a:pt x="71" y="51"/>
                  </a:lnTo>
                  <a:lnTo>
                    <a:pt x="92" y="41"/>
                  </a:lnTo>
                  <a:lnTo>
                    <a:pt x="113" y="32"/>
                  </a:lnTo>
                  <a:lnTo>
                    <a:pt x="113" y="32"/>
                  </a:lnTo>
                  <a:lnTo>
                    <a:pt x="133" y="25"/>
                  </a:lnTo>
                  <a:lnTo>
                    <a:pt x="152" y="17"/>
                  </a:lnTo>
                  <a:lnTo>
                    <a:pt x="170" y="12"/>
                  </a:lnTo>
                  <a:lnTo>
                    <a:pt x="187" y="11"/>
                  </a:lnTo>
                  <a:lnTo>
                    <a:pt x="187" y="11"/>
                  </a:lnTo>
                  <a:lnTo>
                    <a:pt x="201" y="12"/>
                  </a:lnTo>
                  <a:lnTo>
                    <a:pt x="212" y="15"/>
                  </a:lnTo>
                  <a:lnTo>
                    <a:pt x="219" y="20"/>
                  </a:lnTo>
                  <a:lnTo>
                    <a:pt x="225" y="28"/>
                  </a:lnTo>
                  <a:lnTo>
                    <a:pt x="230" y="35"/>
                  </a:lnTo>
                  <a:lnTo>
                    <a:pt x="235" y="44"/>
                  </a:lnTo>
                  <a:lnTo>
                    <a:pt x="239" y="64"/>
                  </a:lnTo>
                  <a:lnTo>
                    <a:pt x="239" y="64"/>
                  </a:lnTo>
                  <a:lnTo>
                    <a:pt x="245" y="86"/>
                  </a:lnTo>
                  <a:lnTo>
                    <a:pt x="250" y="95"/>
                  </a:lnTo>
                  <a:lnTo>
                    <a:pt x="254" y="104"/>
                  </a:lnTo>
                  <a:lnTo>
                    <a:pt x="261" y="112"/>
                  </a:lnTo>
                  <a:lnTo>
                    <a:pt x="270" y="118"/>
                  </a:lnTo>
                  <a:lnTo>
                    <a:pt x="281" y="123"/>
                  </a:lnTo>
                  <a:lnTo>
                    <a:pt x="294" y="124"/>
                  </a:lnTo>
                  <a:lnTo>
                    <a:pt x="297" y="126"/>
                  </a:lnTo>
                  <a:lnTo>
                    <a:pt x="297" y="181"/>
                  </a:lnTo>
                  <a:lnTo>
                    <a:pt x="294" y="181"/>
                  </a:lnTo>
                  <a:close/>
                  <a:moveTo>
                    <a:pt x="164" y="288"/>
                  </a:moveTo>
                  <a:lnTo>
                    <a:pt x="164" y="288"/>
                  </a:lnTo>
                  <a:lnTo>
                    <a:pt x="166" y="274"/>
                  </a:lnTo>
                  <a:lnTo>
                    <a:pt x="169" y="262"/>
                  </a:lnTo>
                  <a:lnTo>
                    <a:pt x="175" y="250"/>
                  </a:lnTo>
                  <a:lnTo>
                    <a:pt x="184" y="239"/>
                  </a:lnTo>
                  <a:lnTo>
                    <a:pt x="193" y="231"/>
                  </a:lnTo>
                  <a:lnTo>
                    <a:pt x="205" y="225"/>
                  </a:lnTo>
                  <a:lnTo>
                    <a:pt x="218" y="221"/>
                  </a:lnTo>
                  <a:lnTo>
                    <a:pt x="231" y="219"/>
                  </a:lnTo>
                  <a:lnTo>
                    <a:pt x="231" y="216"/>
                  </a:lnTo>
                  <a:lnTo>
                    <a:pt x="231" y="219"/>
                  </a:lnTo>
                  <a:lnTo>
                    <a:pt x="231" y="219"/>
                  </a:lnTo>
                  <a:lnTo>
                    <a:pt x="239" y="221"/>
                  </a:lnTo>
                  <a:lnTo>
                    <a:pt x="245" y="222"/>
                  </a:lnTo>
                  <a:lnTo>
                    <a:pt x="250" y="225"/>
                  </a:lnTo>
                  <a:lnTo>
                    <a:pt x="254" y="228"/>
                  </a:lnTo>
                  <a:lnTo>
                    <a:pt x="259" y="233"/>
                  </a:lnTo>
                  <a:lnTo>
                    <a:pt x="262" y="239"/>
                  </a:lnTo>
                  <a:lnTo>
                    <a:pt x="264" y="245"/>
                  </a:lnTo>
                  <a:lnTo>
                    <a:pt x="264" y="251"/>
                  </a:lnTo>
                  <a:lnTo>
                    <a:pt x="264" y="251"/>
                  </a:lnTo>
                  <a:lnTo>
                    <a:pt x="264" y="257"/>
                  </a:lnTo>
                  <a:lnTo>
                    <a:pt x="262" y="263"/>
                  </a:lnTo>
                  <a:lnTo>
                    <a:pt x="259" y="270"/>
                  </a:lnTo>
                  <a:lnTo>
                    <a:pt x="254" y="274"/>
                  </a:lnTo>
                  <a:lnTo>
                    <a:pt x="250" y="277"/>
                  </a:lnTo>
                  <a:lnTo>
                    <a:pt x="245" y="280"/>
                  </a:lnTo>
                  <a:lnTo>
                    <a:pt x="239" y="282"/>
                  </a:lnTo>
                  <a:lnTo>
                    <a:pt x="233" y="283"/>
                  </a:lnTo>
                  <a:lnTo>
                    <a:pt x="233" y="283"/>
                  </a:lnTo>
                  <a:lnTo>
                    <a:pt x="225" y="282"/>
                  </a:lnTo>
                  <a:lnTo>
                    <a:pt x="219" y="280"/>
                  </a:lnTo>
                  <a:lnTo>
                    <a:pt x="219" y="280"/>
                  </a:lnTo>
                  <a:lnTo>
                    <a:pt x="213" y="279"/>
                  </a:lnTo>
                  <a:lnTo>
                    <a:pt x="207" y="279"/>
                  </a:lnTo>
                  <a:lnTo>
                    <a:pt x="201" y="282"/>
                  </a:lnTo>
                  <a:lnTo>
                    <a:pt x="195" y="285"/>
                  </a:lnTo>
                  <a:lnTo>
                    <a:pt x="195" y="285"/>
                  </a:lnTo>
                  <a:lnTo>
                    <a:pt x="192" y="291"/>
                  </a:lnTo>
                  <a:lnTo>
                    <a:pt x="189" y="297"/>
                  </a:lnTo>
                  <a:lnTo>
                    <a:pt x="190" y="303"/>
                  </a:lnTo>
                  <a:lnTo>
                    <a:pt x="192" y="311"/>
                  </a:lnTo>
                  <a:lnTo>
                    <a:pt x="192" y="311"/>
                  </a:lnTo>
                  <a:lnTo>
                    <a:pt x="196" y="317"/>
                  </a:lnTo>
                  <a:lnTo>
                    <a:pt x="202" y="323"/>
                  </a:lnTo>
                  <a:lnTo>
                    <a:pt x="210" y="329"/>
                  </a:lnTo>
                  <a:lnTo>
                    <a:pt x="218" y="332"/>
                  </a:lnTo>
                  <a:lnTo>
                    <a:pt x="224" y="334"/>
                  </a:lnTo>
                  <a:lnTo>
                    <a:pt x="219" y="337"/>
                  </a:lnTo>
                  <a:lnTo>
                    <a:pt x="219" y="337"/>
                  </a:lnTo>
                  <a:lnTo>
                    <a:pt x="213" y="343"/>
                  </a:lnTo>
                  <a:lnTo>
                    <a:pt x="207" y="349"/>
                  </a:lnTo>
                  <a:lnTo>
                    <a:pt x="205" y="351"/>
                  </a:lnTo>
                  <a:lnTo>
                    <a:pt x="202" y="351"/>
                  </a:lnTo>
                  <a:lnTo>
                    <a:pt x="202" y="351"/>
                  </a:lnTo>
                  <a:lnTo>
                    <a:pt x="195" y="345"/>
                  </a:lnTo>
                  <a:lnTo>
                    <a:pt x="187" y="340"/>
                  </a:lnTo>
                  <a:lnTo>
                    <a:pt x="179" y="332"/>
                  </a:lnTo>
                  <a:lnTo>
                    <a:pt x="175" y="325"/>
                  </a:lnTo>
                  <a:lnTo>
                    <a:pt x="170" y="317"/>
                  </a:lnTo>
                  <a:lnTo>
                    <a:pt x="166" y="308"/>
                  </a:lnTo>
                  <a:lnTo>
                    <a:pt x="164" y="297"/>
                  </a:lnTo>
                  <a:lnTo>
                    <a:pt x="164" y="288"/>
                  </a:lnTo>
                  <a:lnTo>
                    <a:pt x="164" y="288"/>
                  </a:lnTo>
                  <a:close/>
                  <a:moveTo>
                    <a:pt x="368" y="576"/>
                  </a:moveTo>
                  <a:lnTo>
                    <a:pt x="368" y="576"/>
                  </a:lnTo>
                  <a:lnTo>
                    <a:pt x="365" y="579"/>
                  </a:lnTo>
                  <a:lnTo>
                    <a:pt x="362" y="585"/>
                  </a:lnTo>
                  <a:lnTo>
                    <a:pt x="357" y="591"/>
                  </a:lnTo>
                  <a:lnTo>
                    <a:pt x="353" y="593"/>
                  </a:lnTo>
                  <a:lnTo>
                    <a:pt x="350" y="593"/>
                  </a:lnTo>
                  <a:lnTo>
                    <a:pt x="350" y="593"/>
                  </a:lnTo>
                  <a:lnTo>
                    <a:pt x="345" y="593"/>
                  </a:lnTo>
                  <a:lnTo>
                    <a:pt x="342" y="590"/>
                  </a:lnTo>
                  <a:lnTo>
                    <a:pt x="339" y="587"/>
                  </a:lnTo>
                  <a:lnTo>
                    <a:pt x="339" y="582"/>
                  </a:lnTo>
                  <a:lnTo>
                    <a:pt x="339" y="582"/>
                  </a:lnTo>
                  <a:lnTo>
                    <a:pt x="339" y="578"/>
                  </a:lnTo>
                  <a:lnTo>
                    <a:pt x="342" y="574"/>
                  </a:lnTo>
                  <a:lnTo>
                    <a:pt x="342" y="574"/>
                  </a:lnTo>
                  <a:lnTo>
                    <a:pt x="346" y="567"/>
                  </a:lnTo>
                  <a:lnTo>
                    <a:pt x="348" y="559"/>
                  </a:lnTo>
                  <a:lnTo>
                    <a:pt x="348" y="559"/>
                  </a:lnTo>
                  <a:lnTo>
                    <a:pt x="348" y="555"/>
                  </a:lnTo>
                  <a:lnTo>
                    <a:pt x="346" y="550"/>
                  </a:lnTo>
                  <a:lnTo>
                    <a:pt x="345" y="545"/>
                  </a:lnTo>
                  <a:lnTo>
                    <a:pt x="348" y="545"/>
                  </a:lnTo>
                  <a:lnTo>
                    <a:pt x="348" y="545"/>
                  </a:lnTo>
                  <a:lnTo>
                    <a:pt x="356" y="542"/>
                  </a:lnTo>
                  <a:lnTo>
                    <a:pt x="362" y="539"/>
                  </a:lnTo>
                  <a:lnTo>
                    <a:pt x="365" y="538"/>
                  </a:lnTo>
                  <a:lnTo>
                    <a:pt x="366" y="541"/>
                  </a:lnTo>
                  <a:lnTo>
                    <a:pt x="366" y="541"/>
                  </a:lnTo>
                  <a:lnTo>
                    <a:pt x="369" y="548"/>
                  </a:lnTo>
                  <a:lnTo>
                    <a:pt x="371" y="558"/>
                  </a:lnTo>
                  <a:lnTo>
                    <a:pt x="369" y="567"/>
                  </a:lnTo>
                  <a:lnTo>
                    <a:pt x="368" y="576"/>
                  </a:lnTo>
                  <a:lnTo>
                    <a:pt x="368" y="576"/>
                  </a:lnTo>
                  <a:close/>
                  <a:moveTo>
                    <a:pt x="331" y="538"/>
                  </a:moveTo>
                  <a:lnTo>
                    <a:pt x="277" y="538"/>
                  </a:lnTo>
                  <a:lnTo>
                    <a:pt x="277" y="538"/>
                  </a:lnTo>
                  <a:lnTo>
                    <a:pt x="268" y="539"/>
                  </a:lnTo>
                  <a:lnTo>
                    <a:pt x="262" y="544"/>
                  </a:lnTo>
                  <a:lnTo>
                    <a:pt x="258" y="550"/>
                  </a:lnTo>
                  <a:lnTo>
                    <a:pt x="256" y="559"/>
                  </a:lnTo>
                  <a:lnTo>
                    <a:pt x="256" y="559"/>
                  </a:lnTo>
                  <a:lnTo>
                    <a:pt x="256" y="562"/>
                  </a:lnTo>
                  <a:lnTo>
                    <a:pt x="258" y="567"/>
                  </a:lnTo>
                  <a:lnTo>
                    <a:pt x="261" y="573"/>
                  </a:lnTo>
                  <a:lnTo>
                    <a:pt x="261" y="573"/>
                  </a:lnTo>
                  <a:lnTo>
                    <a:pt x="264" y="578"/>
                  </a:lnTo>
                  <a:lnTo>
                    <a:pt x="265" y="582"/>
                  </a:lnTo>
                  <a:lnTo>
                    <a:pt x="265" y="582"/>
                  </a:lnTo>
                  <a:lnTo>
                    <a:pt x="265" y="587"/>
                  </a:lnTo>
                  <a:lnTo>
                    <a:pt x="262" y="590"/>
                  </a:lnTo>
                  <a:lnTo>
                    <a:pt x="259" y="593"/>
                  </a:lnTo>
                  <a:lnTo>
                    <a:pt x="254" y="593"/>
                  </a:lnTo>
                  <a:lnTo>
                    <a:pt x="254" y="593"/>
                  </a:lnTo>
                  <a:lnTo>
                    <a:pt x="251" y="593"/>
                  </a:lnTo>
                  <a:lnTo>
                    <a:pt x="247" y="591"/>
                  </a:lnTo>
                  <a:lnTo>
                    <a:pt x="242" y="585"/>
                  </a:lnTo>
                  <a:lnTo>
                    <a:pt x="239" y="579"/>
                  </a:lnTo>
                  <a:lnTo>
                    <a:pt x="236" y="576"/>
                  </a:lnTo>
                  <a:lnTo>
                    <a:pt x="236" y="576"/>
                  </a:lnTo>
                  <a:lnTo>
                    <a:pt x="235" y="570"/>
                  </a:lnTo>
                  <a:lnTo>
                    <a:pt x="233" y="562"/>
                  </a:lnTo>
                  <a:lnTo>
                    <a:pt x="233" y="556"/>
                  </a:lnTo>
                  <a:lnTo>
                    <a:pt x="235" y="550"/>
                  </a:lnTo>
                  <a:lnTo>
                    <a:pt x="236" y="544"/>
                  </a:lnTo>
                  <a:lnTo>
                    <a:pt x="239" y="538"/>
                  </a:lnTo>
                  <a:lnTo>
                    <a:pt x="242" y="533"/>
                  </a:lnTo>
                  <a:lnTo>
                    <a:pt x="247" y="527"/>
                  </a:lnTo>
                  <a:lnTo>
                    <a:pt x="247" y="527"/>
                  </a:lnTo>
                  <a:lnTo>
                    <a:pt x="253" y="522"/>
                  </a:lnTo>
                  <a:lnTo>
                    <a:pt x="261" y="518"/>
                  </a:lnTo>
                  <a:lnTo>
                    <a:pt x="268" y="515"/>
                  </a:lnTo>
                  <a:lnTo>
                    <a:pt x="277" y="515"/>
                  </a:lnTo>
                  <a:lnTo>
                    <a:pt x="331" y="515"/>
                  </a:lnTo>
                  <a:lnTo>
                    <a:pt x="331" y="515"/>
                  </a:lnTo>
                  <a:lnTo>
                    <a:pt x="337" y="515"/>
                  </a:lnTo>
                  <a:lnTo>
                    <a:pt x="342" y="512"/>
                  </a:lnTo>
                  <a:lnTo>
                    <a:pt x="348" y="510"/>
                  </a:lnTo>
                  <a:lnTo>
                    <a:pt x="351" y="506"/>
                  </a:lnTo>
                  <a:lnTo>
                    <a:pt x="356" y="501"/>
                  </a:lnTo>
                  <a:lnTo>
                    <a:pt x="359" y="496"/>
                  </a:lnTo>
                  <a:lnTo>
                    <a:pt x="360" y="490"/>
                  </a:lnTo>
                  <a:lnTo>
                    <a:pt x="360" y="486"/>
                  </a:lnTo>
                  <a:lnTo>
                    <a:pt x="360" y="486"/>
                  </a:lnTo>
                  <a:lnTo>
                    <a:pt x="359" y="476"/>
                  </a:lnTo>
                  <a:lnTo>
                    <a:pt x="356" y="469"/>
                  </a:lnTo>
                  <a:lnTo>
                    <a:pt x="353" y="464"/>
                  </a:lnTo>
                  <a:lnTo>
                    <a:pt x="357" y="464"/>
                  </a:lnTo>
                  <a:lnTo>
                    <a:pt x="357" y="464"/>
                  </a:lnTo>
                  <a:lnTo>
                    <a:pt x="365" y="461"/>
                  </a:lnTo>
                  <a:lnTo>
                    <a:pt x="372" y="460"/>
                  </a:lnTo>
                  <a:lnTo>
                    <a:pt x="376" y="458"/>
                  </a:lnTo>
                  <a:lnTo>
                    <a:pt x="377" y="460"/>
                  </a:lnTo>
                  <a:lnTo>
                    <a:pt x="377" y="460"/>
                  </a:lnTo>
                  <a:lnTo>
                    <a:pt x="382" y="472"/>
                  </a:lnTo>
                  <a:lnTo>
                    <a:pt x="383" y="486"/>
                  </a:lnTo>
                  <a:lnTo>
                    <a:pt x="383" y="486"/>
                  </a:lnTo>
                  <a:lnTo>
                    <a:pt x="382" y="495"/>
                  </a:lnTo>
                  <a:lnTo>
                    <a:pt x="379" y="506"/>
                  </a:lnTo>
                  <a:lnTo>
                    <a:pt x="374" y="515"/>
                  </a:lnTo>
                  <a:lnTo>
                    <a:pt x="368" y="522"/>
                  </a:lnTo>
                  <a:lnTo>
                    <a:pt x="360" y="529"/>
                  </a:lnTo>
                  <a:lnTo>
                    <a:pt x="351" y="533"/>
                  </a:lnTo>
                  <a:lnTo>
                    <a:pt x="342" y="536"/>
                  </a:lnTo>
                  <a:lnTo>
                    <a:pt x="331" y="538"/>
                  </a:lnTo>
                  <a:lnTo>
                    <a:pt x="331" y="538"/>
                  </a:lnTo>
                  <a:close/>
                  <a:moveTo>
                    <a:pt x="254" y="486"/>
                  </a:moveTo>
                  <a:lnTo>
                    <a:pt x="254" y="486"/>
                  </a:lnTo>
                  <a:lnTo>
                    <a:pt x="256" y="478"/>
                  </a:lnTo>
                  <a:lnTo>
                    <a:pt x="259" y="472"/>
                  </a:lnTo>
                  <a:lnTo>
                    <a:pt x="265" y="467"/>
                  </a:lnTo>
                  <a:lnTo>
                    <a:pt x="273" y="466"/>
                  </a:lnTo>
                  <a:lnTo>
                    <a:pt x="297" y="466"/>
                  </a:lnTo>
                  <a:lnTo>
                    <a:pt x="297" y="504"/>
                  </a:lnTo>
                  <a:lnTo>
                    <a:pt x="273" y="504"/>
                  </a:lnTo>
                  <a:lnTo>
                    <a:pt x="273" y="504"/>
                  </a:lnTo>
                  <a:lnTo>
                    <a:pt x="265" y="502"/>
                  </a:lnTo>
                  <a:lnTo>
                    <a:pt x="259" y="498"/>
                  </a:lnTo>
                  <a:lnTo>
                    <a:pt x="256" y="492"/>
                  </a:lnTo>
                  <a:lnTo>
                    <a:pt x="254" y="486"/>
                  </a:lnTo>
                  <a:lnTo>
                    <a:pt x="254" y="486"/>
                  </a:lnTo>
                  <a:close/>
                  <a:moveTo>
                    <a:pt x="307" y="504"/>
                  </a:moveTo>
                  <a:lnTo>
                    <a:pt x="307" y="466"/>
                  </a:lnTo>
                  <a:lnTo>
                    <a:pt x="331" y="466"/>
                  </a:lnTo>
                  <a:lnTo>
                    <a:pt x="331" y="466"/>
                  </a:lnTo>
                  <a:lnTo>
                    <a:pt x="339" y="467"/>
                  </a:lnTo>
                  <a:lnTo>
                    <a:pt x="345" y="472"/>
                  </a:lnTo>
                  <a:lnTo>
                    <a:pt x="348" y="478"/>
                  </a:lnTo>
                  <a:lnTo>
                    <a:pt x="350" y="486"/>
                  </a:lnTo>
                  <a:lnTo>
                    <a:pt x="350" y="486"/>
                  </a:lnTo>
                  <a:lnTo>
                    <a:pt x="348" y="492"/>
                  </a:lnTo>
                  <a:lnTo>
                    <a:pt x="345" y="498"/>
                  </a:lnTo>
                  <a:lnTo>
                    <a:pt x="339" y="502"/>
                  </a:lnTo>
                  <a:lnTo>
                    <a:pt x="331" y="504"/>
                  </a:lnTo>
                  <a:lnTo>
                    <a:pt x="307" y="504"/>
                  </a:lnTo>
                  <a:close/>
                  <a:moveTo>
                    <a:pt x="343" y="455"/>
                  </a:moveTo>
                  <a:lnTo>
                    <a:pt x="273" y="455"/>
                  </a:lnTo>
                  <a:lnTo>
                    <a:pt x="273" y="455"/>
                  </a:lnTo>
                  <a:lnTo>
                    <a:pt x="267" y="455"/>
                  </a:lnTo>
                  <a:lnTo>
                    <a:pt x="262" y="458"/>
                  </a:lnTo>
                  <a:lnTo>
                    <a:pt x="256" y="460"/>
                  </a:lnTo>
                  <a:lnTo>
                    <a:pt x="253" y="464"/>
                  </a:lnTo>
                  <a:lnTo>
                    <a:pt x="248" y="469"/>
                  </a:lnTo>
                  <a:lnTo>
                    <a:pt x="245" y="473"/>
                  </a:lnTo>
                  <a:lnTo>
                    <a:pt x="244" y="479"/>
                  </a:lnTo>
                  <a:lnTo>
                    <a:pt x="244" y="486"/>
                  </a:lnTo>
                  <a:lnTo>
                    <a:pt x="244" y="486"/>
                  </a:lnTo>
                  <a:lnTo>
                    <a:pt x="244" y="490"/>
                  </a:lnTo>
                  <a:lnTo>
                    <a:pt x="245" y="496"/>
                  </a:lnTo>
                  <a:lnTo>
                    <a:pt x="248" y="501"/>
                  </a:lnTo>
                  <a:lnTo>
                    <a:pt x="253" y="506"/>
                  </a:lnTo>
                  <a:lnTo>
                    <a:pt x="254" y="509"/>
                  </a:lnTo>
                  <a:lnTo>
                    <a:pt x="251" y="510"/>
                  </a:lnTo>
                  <a:lnTo>
                    <a:pt x="251" y="510"/>
                  </a:lnTo>
                  <a:lnTo>
                    <a:pt x="245" y="515"/>
                  </a:lnTo>
                  <a:lnTo>
                    <a:pt x="239" y="521"/>
                  </a:lnTo>
                  <a:lnTo>
                    <a:pt x="236" y="522"/>
                  </a:lnTo>
                  <a:lnTo>
                    <a:pt x="235" y="519"/>
                  </a:lnTo>
                  <a:lnTo>
                    <a:pt x="235" y="519"/>
                  </a:lnTo>
                  <a:lnTo>
                    <a:pt x="228" y="512"/>
                  </a:lnTo>
                  <a:lnTo>
                    <a:pt x="224" y="504"/>
                  </a:lnTo>
                  <a:lnTo>
                    <a:pt x="222" y="495"/>
                  </a:lnTo>
                  <a:lnTo>
                    <a:pt x="221" y="486"/>
                  </a:lnTo>
                  <a:lnTo>
                    <a:pt x="221" y="486"/>
                  </a:lnTo>
                  <a:lnTo>
                    <a:pt x="222" y="475"/>
                  </a:lnTo>
                  <a:lnTo>
                    <a:pt x="225" y="464"/>
                  </a:lnTo>
                  <a:lnTo>
                    <a:pt x="230" y="455"/>
                  </a:lnTo>
                  <a:lnTo>
                    <a:pt x="236" y="447"/>
                  </a:lnTo>
                  <a:lnTo>
                    <a:pt x="244" y="441"/>
                  </a:lnTo>
                  <a:lnTo>
                    <a:pt x="253" y="437"/>
                  </a:lnTo>
                  <a:lnTo>
                    <a:pt x="262" y="434"/>
                  </a:lnTo>
                  <a:lnTo>
                    <a:pt x="273" y="432"/>
                  </a:lnTo>
                  <a:lnTo>
                    <a:pt x="343" y="432"/>
                  </a:lnTo>
                  <a:lnTo>
                    <a:pt x="343" y="432"/>
                  </a:lnTo>
                  <a:lnTo>
                    <a:pt x="351" y="432"/>
                  </a:lnTo>
                  <a:lnTo>
                    <a:pt x="357" y="429"/>
                  </a:lnTo>
                  <a:lnTo>
                    <a:pt x="365" y="426"/>
                  </a:lnTo>
                  <a:lnTo>
                    <a:pt x="369" y="421"/>
                  </a:lnTo>
                  <a:lnTo>
                    <a:pt x="374" y="415"/>
                  </a:lnTo>
                  <a:lnTo>
                    <a:pt x="379" y="409"/>
                  </a:lnTo>
                  <a:lnTo>
                    <a:pt x="380" y="403"/>
                  </a:lnTo>
                  <a:lnTo>
                    <a:pt x="382" y="395"/>
                  </a:lnTo>
                  <a:lnTo>
                    <a:pt x="382" y="395"/>
                  </a:lnTo>
                  <a:lnTo>
                    <a:pt x="380" y="389"/>
                  </a:lnTo>
                  <a:lnTo>
                    <a:pt x="379" y="383"/>
                  </a:lnTo>
                  <a:lnTo>
                    <a:pt x="377" y="377"/>
                  </a:lnTo>
                  <a:lnTo>
                    <a:pt x="374" y="372"/>
                  </a:lnTo>
                  <a:lnTo>
                    <a:pt x="369" y="368"/>
                  </a:lnTo>
                  <a:lnTo>
                    <a:pt x="376" y="368"/>
                  </a:lnTo>
                  <a:lnTo>
                    <a:pt x="376" y="368"/>
                  </a:lnTo>
                  <a:lnTo>
                    <a:pt x="385" y="366"/>
                  </a:lnTo>
                  <a:lnTo>
                    <a:pt x="392" y="365"/>
                  </a:lnTo>
                  <a:lnTo>
                    <a:pt x="395" y="363"/>
                  </a:lnTo>
                  <a:lnTo>
                    <a:pt x="395" y="366"/>
                  </a:lnTo>
                  <a:lnTo>
                    <a:pt x="395" y="366"/>
                  </a:lnTo>
                  <a:lnTo>
                    <a:pt x="400" y="372"/>
                  </a:lnTo>
                  <a:lnTo>
                    <a:pt x="402" y="380"/>
                  </a:lnTo>
                  <a:lnTo>
                    <a:pt x="403" y="388"/>
                  </a:lnTo>
                  <a:lnTo>
                    <a:pt x="403" y="395"/>
                  </a:lnTo>
                  <a:lnTo>
                    <a:pt x="403" y="395"/>
                  </a:lnTo>
                  <a:lnTo>
                    <a:pt x="402" y="407"/>
                  </a:lnTo>
                  <a:lnTo>
                    <a:pt x="399" y="418"/>
                  </a:lnTo>
                  <a:lnTo>
                    <a:pt x="392" y="429"/>
                  </a:lnTo>
                  <a:lnTo>
                    <a:pt x="386" y="438"/>
                  </a:lnTo>
                  <a:lnTo>
                    <a:pt x="377" y="444"/>
                  </a:lnTo>
                  <a:lnTo>
                    <a:pt x="366" y="450"/>
                  </a:lnTo>
                  <a:lnTo>
                    <a:pt x="356" y="453"/>
                  </a:lnTo>
                  <a:lnTo>
                    <a:pt x="343" y="455"/>
                  </a:lnTo>
                  <a:lnTo>
                    <a:pt x="343" y="455"/>
                  </a:lnTo>
                  <a:close/>
                  <a:moveTo>
                    <a:pt x="261" y="423"/>
                  </a:moveTo>
                  <a:lnTo>
                    <a:pt x="261" y="423"/>
                  </a:lnTo>
                  <a:lnTo>
                    <a:pt x="256" y="421"/>
                  </a:lnTo>
                  <a:lnTo>
                    <a:pt x="250" y="420"/>
                  </a:lnTo>
                  <a:lnTo>
                    <a:pt x="245" y="418"/>
                  </a:lnTo>
                  <a:lnTo>
                    <a:pt x="241" y="414"/>
                  </a:lnTo>
                  <a:lnTo>
                    <a:pt x="238" y="411"/>
                  </a:lnTo>
                  <a:lnTo>
                    <a:pt x="236" y="406"/>
                  </a:lnTo>
                  <a:lnTo>
                    <a:pt x="235" y="400"/>
                  </a:lnTo>
                  <a:lnTo>
                    <a:pt x="233" y="395"/>
                  </a:lnTo>
                  <a:lnTo>
                    <a:pt x="233" y="395"/>
                  </a:lnTo>
                  <a:lnTo>
                    <a:pt x="235" y="389"/>
                  </a:lnTo>
                  <a:lnTo>
                    <a:pt x="236" y="385"/>
                  </a:lnTo>
                  <a:lnTo>
                    <a:pt x="238" y="380"/>
                  </a:lnTo>
                  <a:lnTo>
                    <a:pt x="241" y="375"/>
                  </a:lnTo>
                  <a:lnTo>
                    <a:pt x="245" y="372"/>
                  </a:lnTo>
                  <a:lnTo>
                    <a:pt x="250" y="369"/>
                  </a:lnTo>
                  <a:lnTo>
                    <a:pt x="256" y="368"/>
                  </a:lnTo>
                  <a:lnTo>
                    <a:pt x="261" y="368"/>
                  </a:lnTo>
                  <a:lnTo>
                    <a:pt x="297" y="368"/>
                  </a:lnTo>
                  <a:lnTo>
                    <a:pt x="297" y="423"/>
                  </a:lnTo>
                  <a:lnTo>
                    <a:pt x="261" y="423"/>
                  </a:lnTo>
                  <a:close/>
                  <a:moveTo>
                    <a:pt x="307" y="423"/>
                  </a:moveTo>
                  <a:lnTo>
                    <a:pt x="307" y="368"/>
                  </a:lnTo>
                  <a:lnTo>
                    <a:pt x="343" y="368"/>
                  </a:lnTo>
                  <a:lnTo>
                    <a:pt x="343" y="368"/>
                  </a:lnTo>
                  <a:lnTo>
                    <a:pt x="348" y="368"/>
                  </a:lnTo>
                  <a:lnTo>
                    <a:pt x="354" y="369"/>
                  </a:lnTo>
                  <a:lnTo>
                    <a:pt x="359" y="372"/>
                  </a:lnTo>
                  <a:lnTo>
                    <a:pt x="363" y="375"/>
                  </a:lnTo>
                  <a:lnTo>
                    <a:pt x="366" y="380"/>
                  </a:lnTo>
                  <a:lnTo>
                    <a:pt x="368" y="385"/>
                  </a:lnTo>
                  <a:lnTo>
                    <a:pt x="369" y="389"/>
                  </a:lnTo>
                  <a:lnTo>
                    <a:pt x="371" y="395"/>
                  </a:lnTo>
                  <a:lnTo>
                    <a:pt x="371" y="395"/>
                  </a:lnTo>
                  <a:lnTo>
                    <a:pt x="369" y="400"/>
                  </a:lnTo>
                  <a:lnTo>
                    <a:pt x="368" y="406"/>
                  </a:lnTo>
                  <a:lnTo>
                    <a:pt x="366" y="411"/>
                  </a:lnTo>
                  <a:lnTo>
                    <a:pt x="363" y="414"/>
                  </a:lnTo>
                  <a:lnTo>
                    <a:pt x="359" y="418"/>
                  </a:lnTo>
                  <a:lnTo>
                    <a:pt x="354" y="420"/>
                  </a:lnTo>
                  <a:lnTo>
                    <a:pt x="348" y="421"/>
                  </a:lnTo>
                  <a:lnTo>
                    <a:pt x="343" y="423"/>
                  </a:lnTo>
                  <a:lnTo>
                    <a:pt x="307" y="423"/>
                  </a:lnTo>
                  <a:close/>
                  <a:moveTo>
                    <a:pt x="371" y="334"/>
                  </a:moveTo>
                  <a:lnTo>
                    <a:pt x="371" y="334"/>
                  </a:lnTo>
                  <a:lnTo>
                    <a:pt x="383" y="332"/>
                  </a:lnTo>
                  <a:lnTo>
                    <a:pt x="395" y="328"/>
                  </a:lnTo>
                  <a:lnTo>
                    <a:pt x="395" y="328"/>
                  </a:lnTo>
                  <a:lnTo>
                    <a:pt x="403" y="322"/>
                  </a:lnTo>
                  <a:lnTo>
                    <a:pt x="409" y="314"/>
                  </a:lnTo>
                  <a:lnTo>
                    <a:pt x="414" y="306"/>
                  </a:lnTo>
                  <a:lnTo>
                    <a:pt x="415" y="302"/>
                  </a:lnTo>
                  <a:lnTo>
                    <a:pt x="414" y="296"/>
                  </a:lnTo>
                  <a:lnTo>
                    <a:pt x="414" y="296"/>
                  </a:lnTo>
                  <a:lnTo>
                    <a:pt x="412" y="290"/>
                  </a:lnTo>
                  <a:lnTo>
                    <a:pt x="408" y="283"/>
                  </a:lnTo>
                  <a:lnTo>
                    <a:pt x="400" y="280"/>
                  </a:lnTo>
                  <a:lnTo>
                    <a:pt x="394" y="279"/>
                  </a:lnTo>
                  <a:lnTo>
                    <a:pt x="394" y="279"/>
                  </a:lnTo>
                  <a:lnTo>
                    <a:pt x="389" y="279"/>
                  </a:lnTo>
                  <a:lnTo>
                    <a:pt x="385" y="280"/>
                  </a:lnTo>
                  <a:lnTo>
                    <a:pt x="385" y="280"/>
                  </a:lnTo>
                  <a:lnTo>
                    <a:pt x="379" y="282"/>
                  </a:lnTo>
                  <a:lnTo>
                    <a:pt x="371" y="283"/>
                  </a:lnTo>
                  <a:lnTo>
                    <a:pt x="371" y="283"/>
                  </a:lnTo>
                  <a:lnTo>
                    <a:pt x="365" y="282"/>
                  </a:lnTo>
                  <a:lnTo>
                    <a:pt x="359" y="280"/>
                  </a:lnTo>
                  <a:lnTo>
                    <a:pt x="354" y="277"/>
                  </a:lnTo>
                  <a:lnTo>
                    <a:pt x="350" y="274"/>
                  </a:lnTo>
                  <a:lnTo>
                    <a:pt x="345" y="270"/>
                  </a:lnTo>
                  <a:lnTo>
                    <a:pt x="342" y="263"/>
                  </a:lnTo>
                  <a:lnTo>
                    <a:pt x="340" y="257"/>
                  </a:lnTo>
                  <a:lnTo>
                    <a:pt x="340" y="251"/>
                  </a:lnTo>
                  <a:lnTo>
                    <a:pt x="340" y="251"/>
                  </a:lnTo>
                  <a:lnTo>
                    <a:pt x="340" y="245"/>
                  </a:lnTo>
                  <a:lnTo>
                    <a:pt x="342" y="239"/>
                  </a:lnTo>
                  <a:lnTo>
                    <a:pt x="345" y="233"/>
                  </a:lnTo>
                  <a:lnTo>
                    <a:pt x="350" y="228"/>
                  </a:lnTo>
                  <a:lnTo>
                    <a:pt x="354" y="225"/>
                  </a:lnTo>
                  <a:lnTo>
                    <a:pt x="360" y="222"/>
                  </a:lnTo>
                  <a:lnTo>
                    <a:pt x="366" y="221"/>
                  </a:lnTo>
                  <a:lnTo>
                    <a:pt x="372" y="219"/>
                  </a:lnTo>
                  <a:lnTo>
                    <a:pt x="372" y="219"/>
                  </a:lnTo>
                  <a:lnTo>
                    <a:pt x="386" y="221"/>
                  </a:lnTo>
                  <a:lnTo>
                    <a:pt x="399" y="225"/>
                  </a:lnTo>
                  <a:lnTo>
                    <a:pt x="411" y="231"/>
                  </a:lnTo>
                  <a:lnTo>
                    <a:pt x="420" y="239"/>
                  </a:lnTo>
                  <a:lnTo>
                    <a:pt x="429" y="250"/>
                  </a:lnTo>
                  <a:lnTo>
                    <a:pt x="435" y="262"/>
                  </a:lnTo>
                  <a:lnTo>
                    <a:pt x="438" y="274"/>
                  </a:lnTo>
                  <a:lnTo>
                    <a:pt x="440" y="288"/>
                  </a:lnTo>
                  <a:lnTo>
                    <a:pt x="440" y="288"/>
                  </a:lnTo>
                  <a:lnTo>
                    <a:pt x="438" y="302"/>
                  </a:lnTo>
                  <a:lnTo>
                    <a:pt x="435" y="314"/>
                  </a:lnTo>
                  <a:lnTo>
                    <a:pt x="429" y="326"/>
                  </a:lnTo>
                  <a:lnTo>
                    <a:pt x="420" y="337"/>
                  </a:lnTo>
                  <a:lnTo>
                    <a:pt x="411" y="345"/>
                  </a:lnTo>
                  <a:lnTo>
                    <a:pt x="399" y="351"/>
                  </a:lnTo>
                  <a:lnTo>
                    <a:pt x="386" y="355"/>
                  </a:lnTo>
                  <a:lnTo>
                    <a:pt x="371" y="357"/>
                  </a:lnTo>
                  <a:lnTo>
                    <a:pt x="261" y="357"/>
                  </a:lnTo>
                  <a:lnTo>
                    <a:pt x="261" y="357"/>
                  </a:lnTo>
                  <a:lnTo>
                    <a:pt x="253" y="357"/>
                  </a:lnTo>
                  <a:lnTo>
                    <a:pt x="247" y="360"/>
                  </a:lnTo>
                  <a:lnTo>
                    <a:pt x="239" y="363"/>
                  </a:lnTo>
                  <a:lnTo>
                    <a:pt x="235" y="368"/>
                  </a:lnTo>
                  <a:lnTo>
                    <a:pt x="230" y="374"/>
                  </a:lnTo>
                  <a:lnTo>
                    <a:pt x="225" y="380"/>
                  </a:lnTo>
                  <a:lnTo>
                    <a:pt x="224" y="388"/>
                  </a:lnTo>
                  <a:lnTo>
                    <a:pt x="222" y="395"/>
                  </a:lnTo>
                  <a:lnTo>
                    <a:pt x="222" y="395"/>
                  </a:lnTo>
                  <a:lnTo>
                    <a:pt x="224" y="404"/>
                  </a:lnTo>
                  <a:lnTo>
                    <a:pt x="227" y="412"/>
                  </a:lnTo>
                  <a:lnTo>
                    <a:pt x="233" y="420"/>
                  </a:lnTo>
                  <a:lnTo>
                    <a:pt x="241" y="426"/>
                  </a:lnTo>
                  <a:lnTo>
                    <a:pt x="244" y="429"/>
                  </a:lnTo>
                  <a:lnTo>
                    <a:pt x="241" y="432"/>
                  </a:lnTo>
                  <a:lnTo>
                    <a:pt x="241" y="432"/>
                  </a:lnTo>
                  <a:lnTo>
                    <a:pt x="233" y="437"/>
                  </a:lnTo>
                  <a:lnTo>
                    <a:pt x="228" y="441"/>
                  </a:lnTo>
                  <a:lnTo>
                    <a:pt x="225" y="444"/>
                  </a:lnTo>
                  <a:lnTo>
                    <a:pt x="224" y="443"/>
                  </a:lnTo>
                  <a:lnTo>
                    <a:pt x="224" y="443"/>
                  </a:lnTo>
                  <a:lnTo>
                    <a:pt x="213" y="432"/>
                  </a:lnTo>
                  <a:lnTo>
                    <a:pt x="207" y="421"/>
                  </a:lnTo>
                  <a:lnTo>
                    <a:pt x="202" y="409"/>
                  </a:lnTo>
                  <a:lnTo>
                    <a:pt x="201" y="395"/>
                  </a:lnTo>
                  <a:lnTo>
                    <a:pt x="201" y="395"/>
                  </a:lnTo>
                  <a:lnTo>
                    <a:pt x="202" y="383"/>
                  </a:lnTo>
                  <a:lnTo>
                    <a:pt x="205" y="371"/>
                  </a:lnTo>
                  <a:lnTo>
                    <a:pt x="212" y="362"/>
                  </a:lnTo>
                  <a:lnTo>
                    <a:pt x="218" y="352"/>
                  </a:lnTo>
                  <a:lnTo>
                    <a:pt x="227" y="345"/>
                  </a:lnTo>
                  <a:lnTo>
                    <a:pt x="238" y="339"/>
                  </a:lnTo>
                  <a:lnTo>
                    <a:pt x="248" y="335"/>
                  </a:lnTo>
                  <a:lnTo>
                    <a:pt x="261" y="334"/>
                  </a:lnTo>
                  <a:lnTo>
                    <a:pt x="371" y="334"/>
                  </a:lnTo>
                  <a:close/>
                  <a:moveTo>
                    <a:pt x="302" y="83"/>
                  </a:moveTo>
                  <a:lnTo>
                    <a:pt x="302" y="83"/>
                  </a:lnTo>
                  <a:lnTo>
                    <a:pt x="294" y="81"/>
                  </a:lnTo>
                  <a:lnTo>
                    <a:pt x="288" y="77"/>
                  </a:lnTo>
                  <a:lnTo>
                    <a:pt x="284" y="70"/>
                  </a:lnTo>
                  <a:lnTo>
                    <a:pt x="282" y="63"/>
                  </a:lnTo>
                  <a:lnTo>
                    <a:pt x="282" y="63"/>
                  </a:lnTo>
                  <a:lnTo>
                    <a:pt x="284" y="55"/>
                  </a:lnTo>
                  <a:lnTo>
                    <a:pt x="288" y="49"/>
                  </a:lnTo>
                  <a:lnTo>
                    <a:pt x="294" y="44"/>
                  </a:lnTo>
                  <a:lnTo>
                    <a:pt x="302" y="43"/>
                  </a:lnTo>
                  <a:lnTo>
                    <a:pt x="302" y="43"/>
                  </a:lnTo>
                  <a:lnTo>
                    <a:pt x="310" y="44"/>
                  </a:lnTo>
                  <a:lnTo>
                    <a:pt x="316" y="49"/>
                  </a:lnTo>
                  <a:lnTo>
                    <a:pt x="320" y="55"/>
                  </a:lnTo>
                  <a:lnTo>
                    <a:pt x="322" y="63"/>
                  </a:lnTo>
                  <a:lnTo>
                    <a:pt x="322" y="63"/>
                  </a:lnTo>
                  <a:lnTo>
                    <a:pt x="320" y="70"/>
                  </a:lnTo>
                  <a:lnTo>
                    <a:pt x="316" y="77"/>
                  </a:lnTo>
                  <a:lnTo>
                    <a:pt x="310" y="81"/>
                  </a:lnTo>
                  <a:lnTo>
                    <a:pt x="302" y="83"/>
                  </a:lnTo>
                  <a:lnTo>
                    <a:pt x="302"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9" name="Freeform 376"/>
            <p:cNvSpPr>
              <a:spLocks/>
            </p:cNvSpPr>
            <p:nvPr/>
          </p:nvSpPr>
          <p:spPr bwMode="auto">
            <a:xfrm>
              <a:off x="5292726" y="196850"/>
              <a:ext cx="55563" cy="36513"/>
            </a:xfrm>
            <a:custGeom>
              <a:avLst/>
              <a:gdLst>
                <a:gd name="T0" fmla="*/ 27 w 35"/>
                <a:gd name="T1" fmla="*/ 0 h 23"/>
                <a:gd name="T2" fmla="*/ 27 w 35"/>
                <a:gd name="T3" fmla="*/ 0 h 23"/>
                <a:gd name="T4" fmla="*/ 3 w 35"/>
                <a:gd name="T5" fmla="*/ 14 h 23"/>
                <a:gd name="T6" fmla="*/ 3 w 35"/>
                <a:gd name="T7" fmla="*/ 14 h 23"/>
                <a:gd name="T8" fmla="*/ 0 w 35"/>
                <a:gd name="T9" fmla="*/ 17 h 23"/>
                <a:gd name="T10" fmla="*/ 0 w 35"/>
                <a:gd name="T11" fmla="*/ 20 h 23"/>
                <a:gd name="T12" fmla="*/ 0 w 35"/>
                <a:gd name="T13" fmla="*/ 20 h 23"/>
                <a:gd name="T14" fmla="*/ 3 w 35"/>
                <a:gd name="T15" fmla="*/ 23 h 23"/>
                <a:gd name="T16" fmla="*/ 4 w 35"/>
                <a:gd name="T17" fmla="*/ 23 h 23"/>
                <a:gd name="T18" fmla="*/ 4 w 35"/>
                <a:gd name="T19" fmla="*/ 23 h 23"/>
                <a:gd name="T20" fmla="*/ 7 w 35"/>
                <a:gd name="T21" fmla="*/ 23 h 23"/>
                <a:gd name="T22" fmla="*/ 7 w 35"/>
                <a:gd name="T23" fmla="*/ 23 h 23"/>
                <a:gd name="T24" fmla="*/ 33 w 35"/>
                <a:gd name="T25" fmla="*/ 9 h 23"/>
                <a:gd name="T26" fmla="*/ 33 w 35"/>
                <a:gd name="T27" fmla="*/ 9 h 23"/>
                <a:gd name="T28" fmla="*/ 35 w 35"/>
                <a:gd name="T29" fmla="*/ 6 h 23"/>
                <a:gd name="T30" fmla="*/ 35 w 35"/>
                <a:gd name="T31" fmla="*/ 6 h 23"/>
                <a:gd name="T32" fmla="*/ 35 w 35"/>
                <a:gd name="T33" fmla="*/ 2 h 23"/>
                <a:gd name="T34" fmla="*/ 35 w 35"/>
                <a:gd name="T35" fmla="*/ 2 h 23"/>
                <a:gd name="T36" fmla="*/ 32 w 35"/>
                <a:gd name="T37" fmla="*/ 0 h 23"/>
                <a:gd name="T38" fmla="*/ 27 w 35"/>
                <a:gd name="T39" fmla="*/ 0 h 23"/>
                <a:gd name="T40" fmla="*/ 27 w 3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7" y="0"/>
                  </a:moveTo>
                  <a:lnTo>
                    <a:pt x="27" y="0"/>
                  </a:lnTo>
                  <a:lnTo>
                    <a:pt x="3" y="14"/>
                  </a:lnTo>
                  <a:lnTo>
                    <a:pt x="3" y="14"/>
                  </a:lnTo>
                  <a:lnTo>
                    <a:pt x="0" y="17"/>
                  </a:lnTo>
                  <a:lnTo>
                    <a:pt x="0" y="20"/>
                  </a:lnTo>
                  <a:lnTo>
                    <a:pt x="0" y="20"/>
                  </a:lnTo>
                  <a:lnTo>
                    <a:pt x="3" y="23"/>
                  </a:lnTo>
                  <a:lnTo>
                    <a:pt x="4" y="23"/>
                  </a:lnTo>
                  <a:lnTo>
                    <a:pt x="4" y="23"/>
                  </a:lnTo>
                  <a:lnTo>
                    <a:pt x="7" y="23"/>
                  </a:lnTo>
                  <a:lnTo>
                    <a:pt x="7" y="23"/>
                  </a:lnTo>
                  <a:lnTo>
                    <a:pt x="33" y="9"/>
                  </a:lnTo>
                  <a:lnTo>
                    <a:pt x="33" y="9"/>
                  </a:lnTo>
                  <a:lnTo>
                    <a:pt x="35" y="6"/>
                  </a:lnTo>
                  <a:lnTo>
                    <a:pt x="35" y="6"/>
                  </a:lnTo>
                  <a:lnTo>
                    <a:pt x="35" y="2"/>
                  </a:lnTo>
                  <a:lnTo>
                    <a:pt x="35" y="2"/>
                  </a:lnTo>
                  <a:lnTo>
                    <a:pt x="32"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0" name="Freeform 377"/>
            <p:cNvSpPr>
              <a:spLocks/>
            </p:cNvSpPr>
            <p:nvPr/>
          </p:nvSpPr>
          <p:spPr bwMode="auto">
            <a:xfrm>
              <a:off x="5075238" y="53975"/>
              <a:ext cx="173038" cy="77788"/>
            </a:xfrm>
            <a:custGeom>
              <a:avLst/>
              <a:gdLst>
                <a:gd name="T0" fmla="*/ 106 w 109"/>
                <a:gd name="T1" fmla="*/ 10 h 49"/>
                <a:gd name="T2" fmla="*/ 106 w 109"/>
                <a:gd name="T3" fmla="*/ 10 h 49"/>
                <a:gd name="T4" fmla="*/ 109 w 109"/>
                <a:gd name="T5" fmla="*/ 7 h 49"/>
                <a:gd name="T6" fmla="*/ 109 w 109"/>
                <a:gd name="T7" fmla="*/ 7 h 49"/>
                <a:gd name="T8" fmla="*/ 109 w 109"/>
                <a:gd name="T9" fmla="*/ 3 h 49"/>
                <a:gd name="T10" fmla="*/ 109 w 109"/>
                <a:gd name="T11" fmla="*/ 3 h 49"/>
                <a:gd name="T12" fmla="*/ 106 w 109"/>
                <a:gd name="T13" fmla="*/ 1 h 49"/>
                <a:gd name="T14" fmla="*/ 103 w 109"/>
                <a:gd name="T15" fmla="*/ 0 h 49"/>
                <a:gd name="T16" fmla="*/ 103 w 109"/>
                <a:gd name="T17" fmla="*/ 0 h 49"/>
                <a:gd name="T18" fmla="*/ 84 w 109"/>
                <a:gd name="T19" fmla="*/ 7 h 49"/>
                <a:gd name="T20" fmla="*/ 66 w 109"/>
                <a:gd name="T21" fmla="*/ 15 h 49"/>
                <a:gd name="T22" fmla="*/ 66 w 109"/>
                <a:gd name="T23" fmla="*/ 15 h 49"/>
                <a:gd name="T24" fmla="*/ 35 w 109"/>
                <a:gd name="T25" fmla="*/ 29 h 49"/>
                <a:gd name="T26" fmla="*/ 20 w 109"/>
                <a:gd name="T27" fmla="*/ 35 h 49"/>
                <a:gd name="T28" fmla="*/ 3 w 109"/>
                <a:gd name="T29" fmla="*/ 40 h 49"/>
                <a:gd name="T30" fmla="*/ 3 w 109"/>
                <a:gd name="T31" fmla="*/ 40 h 49"/>
                <a:gd name="T32" fmla="*/ 0 w 109"/>
                <a:gd name="T33" fmla="*/ 41 h 49"/>
                <a:gd name="T34" fmla="*/ 0 w 109"/>
                <a:gd name="T35" fmla="*/ 41 h 49"/>
                <a:gd name="T36" fmla="*/ 0 w 109"/>
                <a:gd name="T37" fmla="*/ 46 h 49"/>
                <a:gd name="T38" fmla="*/ 0 w 109"/>
                <a:gd name="T39" fmla="*/ 46 h 49"/>
                <a:gd name="T40" fmla="*/ 2 w 109"/>
                <a:gd name="T41" fmla="*/ 49 h 49"/>
                <a:gd name="T42" fmla="*/ 5 w 109"/>
                <a:gd name="T43" fmla="*/ 49 h 49"/>
                <a:gd name="T44" fmla="*/ 5 w 109"/>
                <a:gd name="T45" fmla="*/ 49 h 49"/>
                <a:gd name="T46" fmla="*/ 6 w 109"/>
                <a:gd name="T47" fmla="*/ 49 h 49"/>
                <a:gd name="T48" fmla="*/ 6 w 109"/>
                <a:gd name="T49" fmla="*/ 49 h 49"/>
                <a:gd name="T50" fmla="*/ 22 w 109"/>
                <a:gd name="T51" fmla="*/ 44 h 49"/>
                <a:gd name="T52" fmla="*/ 38 w 109"/>
                <a:gd name="T53" fmla="*/ 40 h 49"/>
                <a:gd name="T54" fmla="*/ 69 w 109"/>
                <a:gd name="T55" fmla="*/ 26 h 49"/>
                <a:gd name="T56" fmla="*/ 69 w 109"/>
                <a:gd name="T57" fmla="*/ 26 h 49"/>
                <a:gd name="T58" fmla="*/ 87 w 109"/>
                <a:gd name="T59" fmla="*/ 18 h 49"/>
                <a:gd name="T60" fmla="*/ 106 w 109"/>
                <a:gd name="T61" fmla="*/ 10 h 49"/>
                <a:gd name="T62" fmla="*/ 106 w 109"/>
                <a:gd name="T63"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49">
                  <a:moveTo>
                    <a:pt x="106" y="10"/>
                  </a:moveTo>
                  <a:lnTo>
                    <a:pt x="106" y="10"/>
                  </a:lnTo>
                  <a:lnTo>
                    <a:pt x="109" y="7"/>
                  </a:lnTo>
                  <a:lnTo>
                    <a:pt x="109" y="7"/>
                  </a:lnTo>
                  <a:lnTo>
                    <a:pt x="109" y="3"/>
                  </a:lnTo>
                  <a:lnTo>
                    <a:pt x="109" y="3"/>
                  </a:lnTo>
                  <a:lnTo>
                    <a:pt x="106" y="1"/>
                  </a:lnTo>
                  <a:lnTo>
                    <a:pt x="103" y="0"/>
                  </a:lnTo>
                  <a:lnTo>
                    <a:pt x="103" y="0"/>
                  </a:lnTo>
                  <a:lnTo>
                    <a:pt x="84" y="7"/>
                  </a:lnTo>
                  <a:lnTo>
                    <a:pt x="66" y="15"/>
                  </a:lnTo>
                  <a:lnTo>
                    <a:pt x="66" y="15"/>
                  </a:lnTo>
                  <a:lnTo>
                    <a:pt x="35" y="29"/>
                  </a:lnTo>
                  <a:lnTo>
                    <a:pt x="20" y="35"/>
                  </a:lnTo>
                  <a:lnTo>
                    <a:pt x="3" y="40"/>
                  </a:lnTo>
                  <a:lnTo>
                    <a:pt x="3" y="40"/>
                  </a:lnTo>
                  <a:lnTo>
                    <a:pt x="0" y="41"/>
                  </a:lnTo>
                  <a:lnTo>
                    <a:pt x="0" y="41"/>
                  </a:lnTo>
                  <a:lnTo>
                    <a:pt x="0" y="46"/>
                  </a:lnTo>
                  <a:lnTo>
                    <a:pt x="0" y="46"/>
                  </a:lnTo>
                  <a:lnTo>
                    <a:pt x="2" y="49"/>
                  </a:lnTo>
                  <a:lnTo>
                    <a:pt x="5" y="49"/>
                  </a:lnTo>
                  <a:lnTo>
                    <a:pt x="5" y="49"/>
                  </a:lnTo>
                  <a:lnTo>
                    <a:pt x="6" y="49"/>
                  </a:lnTo>
                  <a:lnTo>
                    <a:pt x="6" y="49"/>
                  </a:lnTo>
                  <a:lnTo>
                    <a:pt x="22" y="44"/>
                  </a:lnTo>
                  <a:lnTo>
                    <a:pt x="38" y="40"/>
                  </a:lnTo>
                  <a:lnTo>
                    <a:pt x="69" y="26"/>
                  </a:lnTo>
                  <a:lnTo>
                    <a:pt x="69" y="26"/>
                  </a:lnTo>
                  <a:lnTo>
                    <a:pt x="87" y="18"/>
                  </a:lnTo>
                  <a:lnTo>
                    <a:pt x="106" y="10"/>
                  </a:lnTo>
                  <a:lnTo>
                    <a:pt x="10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1" name="Freeform 378"/>
            <p:cNvSpPr>
              <a:spLocks/>
            </p:cNvSpPr>
            <p:nvPr/>
          </p:nvSpPr>
          <p:spPr bwMode="auto">
            <a:xfrm>
              <a:off x="5203826" y="146050"/>
              <a:ext cx="114300" cy="60325"/>
            </a:xfrm>
            <a:custGeom>
              <a:avLst/>
              <a:gdLst>
                <a:gd name="T0" fmla="*/ 59 w 72"/>
                <a:gd name="T1" fmla="*/ 15 h 38"/>
                <a:gd name="T2" fmla="*/ 59 w 72"/>
                <a:gd name="T3" fmla="*/ 15 h 38"/>
                <a:gd name="T4" fmla="*/ 69 w 72"/>
                <a:gd name="T5" fmla="*/ 9 h 38"/>
                <a:gd name="T6" fmla="*/ 69 w 72"/>
                <a:gd name="T7" fmla="*/ 9 h 38"/>
                <a:gd name="T8" fmla="*/ 72 w 72"/>
                <a:gd name="T9" fmla="*/ 6 h 38"/>
                <a:gd name="T10" fmla="*/ 72 w 72"/>
                <a:gd name="T11" fmla="*/ 6 h 38"/>
                <a:gd name="T12" fmla="*/ 72 w 72"/>
                <a:gd name="T13" fmla="*/ 3 h 38"/>
                <a:gd name="T14" fmla="*/ 72 w 72"/>
                <a:gd name="T15" fmla="*/ 3 h 38"/>
                <a:gd name="T16" fmla="*/ 69 w 72"/>
                <a:gd name="T17" fmla="*/ 0 h 38"/>
                <a:gd name="T18" fmla="*/ 65 w 72"/>
                <a:gd name="T19" fmla="*/ 0 h 38"/>
                <a:gd name="T20" fmla="*/ 65 w 72"/>
                <a:gd name="T21" fmla="*/ 0 h 38"/>
                <a:gd name="T22" fmla="*/ 54 w 72"/>
                <a:gd name="T23" fmla="*/ 6 h 38"/>
                <a:gd name="T24" fmla="*/ 52 w 72"/>
                <a:gd name="T25" fmla="*/ 6 h 38"/>
                <a:gd name="T26" fmla="*/ 52 w 72"/>
                <a:gd name="T27" fmla="*/ 6 h 38"/>
                <a:gd name="T28" fmla="*/ 29 w 72"/>
                <a:gd name="T29" fmla="*/ 18 h 38"/>
                <a:gd name="T30" fmla="*/ 17 w 72"/>
                <a:gd name="T31" fmla="*/ 23 h 38"/>
                <a:gd name="T32" fmla="*/ 5 w 72"/>
                <a:gd name="T33" fmla="*/ 27 h 38"/>
                <a:gd name="T34" fmla="*/ 5 w 72"/>
                <a:gd name="T35" fmla="*/ 27 h 38"/>
                <a:gd name="T36" fmla="*/ 2 w 72"/>
                <a:gd name="T37" fmla="*/ 31 h 38"/>
                <a:gd name="T38" fmla="*/ 2 w 72"/>
                <a:gd name="T39" fmla="*/ 31 h 38"/>
                <a:gd name="T40" fmla="*/ 0 w 72"/>
                <a:gd name="T41" fmla="*/ 34 h 38"/>
                <a:gd name="T42" fmla="*/ 0 w 72"/>
                <a:gd name="T43" fmla="*/ 34 h 38"/>
                <a:gd name="T44" fmla="*/ 3 w 72"/>
                <a:gd name="T45" fmla="*/ 37 h 38"/>
                <a:gd name="T46" fmla="*/ 6 w 72"/>
                <a:gd name="T47" fmla="*/ 38 h 38"/>
                <a:gd name="T48" fmla="*/ 6 w 72"/>
                <a:gd name="T49" fmla="*/ 38 h 38"/>
                <a:gd name="T50" fmla="*/ 6 w 72"/>
                <a:gd name="T51" fmla="*/ 38 h 38"/>
                <a:gd name="T52" fmla="*/ 6 w 72"/>
                <a:gd name="T53" fmla="*/ 38 h 38"/>
                <a:gd name="T54" fmla="*/ 20 w 72"/>
                <a:gd name="T55" fmla="*/ 34 h 38"/>
                <a:gd name="T56" fmla="*/ 33 w 72"/>
                <a:gd name="T57" fmla="*/ 27 h 38"/>
                <a:gd name="T58" fmla="*/ 57 w 72"/>
                <a:gd name="T59" fmla="*/ 15 h 38"/>
                <a:gd name="T60" fmla="*/ 59 w 72"/>
                <a:gd name="T6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38">
                  <a:moveTo>
                    <a:pt x="59" y="15"/>
                  </a:moveTo>
                  <a:lnTo>
                    <a:pt x="59" y="15"/>
                  </a:lnTo>
                  <a:lnTo>
                    <a:pt x="69" y="9"/>
                  </a:lnTo>
                  <a:lnTo>
                    <a:pt x="69" y="9"/>
                  </a:lnTo>
                  <a:lnTo>
                    <a:pt x="72" y="6"/>
                  </a:lnTo>
                  <a:lnTo>
                    <a:pt x="72" y="6"/>
                  </a:lnTo>
                  <a:lnTo>
                    <a:pt x="72" y="3"/>
                  </a:lnTo>
                  <a:lnTo>
                    <a:pt x="72" y="3"/>
                  </a:lnTo>
                  <a:lnTo>
                    <a:pt x="69" y="0"/>
                  </a:lnTo>
                  <a:lnTo>
                    <a:pt x="65" y="0"/>
                  </a:lnTo>
                  <a:lnTo>
                    <a:pt x="65" y="0"/>
                  </a:lnTo>
                  <a:lnTo>
                    <a:pt x="54" y="6"/>
                  </a:lnTo>
                  <a:lnTo>
                    <a:pt x="52" y="6"/>
                  </a:lnTo>
                  <a:lnTo>
                    <a:pt x="52" y="6"/>
                  </a:lnTo>
                  <a:lnTo>
                    <a:pt x="29" y="18"/>
                  </a:lnTo>
                  <a:lnTo>
                    <a:pt x="17" y="23"/>
                  </a:lnTo>
                  <a:lnTo>
                    <a:pt x="5" y="27"/>
                  </a:lnTo>
                  <a:lnTo>
                    <a:pt x="5" y="27"/>
                  </a:lnTo>
                  <a:lnTo>
                    <a:pt x="2" y="31"/>
                  </a:lnTo>
                  <a:lnTo>
                    <a:pt x="2" y="31"/>
                  </a:lnTo>
                  <a:lnTo>
                    <a:pt x="0" y="34"/>
                  </a:lnTo>
                  <a:lnTo>
                    <a:pt x="0" y="34"/>
                  </a:lnTo>
                  <a:lnTo>
                    <a:pt x="3" y="37"/>
                  </a:lnTo>
                  <a:lnTo>
                    <a:pt x="6" y="38"/>
                  </a:lnTo>
                  <a:lnTo>
                    <a:pt x="6" y="38"/>
                  </a:lnTo>
                  <a:lnTo>
                    <a:pt x="6" y="38"/>
                  </a:lnTo>
                  <a:lnTo>
                    <a:pt x="6" y="38"/>
                  </a:lnTo>
                  <a:lnTo>
                    <a:pt x="20" y="34"/>
                  </a:lnTo>
                  <a:lnTo>
                    <a:pt x="33" y="27"/>
                  </a:lnTo>
                  <a:lnTo>
                    <a:pt x="57" y="15"/>
                  </a:lnTo>
                  <a:lnTo>
                    <a:pt x="5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2" name="Freeform 379"/>
            <p:cNvSpPr>
              <a:spLocks/>
            </p:cNvSpPr>
            <p:nvPr/>
          </p:nvSpPr>
          <p:spPr bwMode="auto">
            <a:xfrm>
              <a:off x="5133976" y="92075"/>
              <a:ext cx="169863" cy="77788"/>
            </a:xfrm>
            <a:custGeom>
              <a:avLst/>
              <a:gdLst>
                <a:gd name="T0" fmla="*/ 104 w 107"/>
                <a:gd name="T1" fmla="*/ 9 h 49"/>
                <a:gd name="T2" fmla="*/ 104 w 107"/>
                <a:gd name="T3" fmla="*/ 9 h 49"/>
                <a:gd name="T4" fmla="*/ 107 w 107"/>
                <a:gd name="T5" fmla="*/ 6 h 49"/>
                <a:gd name="T6" fmla="*/ 107 w 107"/>
                <a:gd name="T7" fmla="*/ 6 h 49"/>
                <a:gd name="T8" fmla="*/ 107 w 107"/>
                <a:gd name="T9" fmla="*/ 3 h 49"/>
                <a:gd name="T10" fmla="*/ 107 w 107"/>
                <a:gd name="T11" fmla="*/ 3 h 49"/>
                <a:gd name="T12" fmla="*/ 104 w 107"/>
                <a:gd name="T13" fmla="*/ 0 h 49"/>
                <a:gd name="T14" fmla="*/ 100 w 107"/>
                <a:gd name="T15" fmla="*/ 0 h 49"/>
                <a:gd name="T16" fmla="*/ 100 w 107"/>
                <a:gd name="T17" fmla="*/ 0 h 49"/>
                <a:gd name="T18" fmla="*/ 81 w 107"/>
                <a:gd name="T19" fmla="*/ 8 h 49"/>
                <a:gd name="T20" fmla="*/ 61 w 107"/>
                <a:gd name="T21" fmla="*/ 17 h 49"/>
                <a:gd name="T22" fmla="*/ 61 w 107"/>
                <a:gd name="T23" fmla="*/ 17 h 49"/>
                <a:gd name="T24" fmla="*/ 34 w 107"/>
                <a:gd name="T25" fmla="*/ 29 h 49"/>
                <a:gd name="T26" fmla="*/ 18 w 107"/>
                <a:gd name="T27" fmla="*/ 35 h 49"/>
                <a:gd name="T28" fmla="*/ 3 w 107"/>
                <a:gd name="T29" fmla="*/ 40 h 49"/>
                <a:gd name="T30" fmla="*/ 3 w 107"/>
                <a:gd name="T31" fmla="*/ 40 h 49"/>
                <a:gd name="T32" fmla="*/ 0 w 107"/>
                <a:gd name="T33" fmla="*/ 42 h 49"/>
                <a:gd name="T34" fmla="*/ 0 w 107"/>
                <a:gd name="T35" fmla="*/ 42 h 49"/>
                <a:gd name="T36" fmla="*/ 0 w 107"/>
                <a:gd name="T37" fmla="*/ 46 h 49"/>
                <a:gd name="T38" fmla="*/ 0 w 107"/>
                <a:gd name="T39" fmla="*/ 46 h 49"/>
                <a:gd name="T40" fmla="*/ 1 w 107"/>
                <a:gd name="T41" fmla="*/ 48 h 49"/>
                <a:gd name="T42" fmla="*/ 4 w 107"/>
                <a:gd name="T43" fmla="*/ 49 h 49"/>
                <a:gd name="T44" fmla="*/ 4 w 107"/>
                <a:gd name="T45" fmla="*/ 49 h 49"/>
                <a:gd name="T46" fmla="*/ 6 w 107"/>
                <a:gd name="T47" fmla="*/ 49 h 49"/>
                <a:gd name="T48" fmla="*/ 6 w 107"/>
                <a:gd name="T49" fmla="*/ 49 h 49"/>
                <a:gd name="T50" fmla="*/ 21 w 107"/>
                <a:gd name="T51" fmla="*/ 45 h 49"/>
                <a:gd name="T52" fmla="*/ 35 w 107"/>
                <a:gd name="T53" fmla="*/ 40 h 49"/>
                <a:gd name="T54" fmla="*/ 64 w 107"/>
                <a:gd name="T55" fmla="*/ 26 h 49"/>
                <a:gd name="T56" fmla="*/ 64 w 107"/>
                <a:gd name="T57" fmla="*/ 26 h 49"/>
                <a:gd name="T58" fmla="*/ 83 w 107"/>
                <a:gd name="T59" fmla="*/ 17 h 49"/>
                <a:gd name="T60" fmla="*/ 104 w 107"/>
                <a:gd name="T61" fmla="*/ 9 h 49"/>
                <a:gd name="T62" fmla="*/ 104 w 107"/>
                <a:gd name="T63"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49">
                  <a:moveTo>
                    <a:pt x="104" y="9"/>
                  </a:moveTo>
                  <a:lnTo>
                    <a:pt x="104" y="9"/>
                  </a:lnTo>
                  <a:lnTo>
                    <a:pt x="107" y="6"/>
                  </a:lnTo>
                  <a:lnTo>
                    <a:pt x="107" y="6"/>
                  </a:lnTo>
                  <a:lnTo>
                    <a:pt x="107" y="3"/>
                  </a:lnTo>
                  <a:lnTo>
                    <a:pt x="107" y="3"/>
                  </a:lnTo>
                  <a:lnTo>
                    <a:pt x="104" y="0"/>
                  </a:lnTo>
                  <a:lnTo>
                    <a:pt x="100" y="0"/>
                  </a:lnTo>
                  <a:lnTo>
                    <a:pt x="100" y="0"/>
                  </a:lnTo>
                  <a:lnTo>
                    <a:pt x="81" y="8"/>
                  </a:lnTo>
                  <a:lnTo>
                    <a:pt x="61" y="17"/>
                  </a:lnTo>
                  <a:lnTo>
                    <a:pt x="61" y="17"/>
                  </a:lnTo>
                  <a:lnTo>
                    <a:pt x="34" y="29"/>
                  </a:lnTo>
                  <a:lnTo>
                    <a:pt x="18" y="35"/>
                  </a:lnTo>
                  <a:lnTo>
                    <a:pt x="3" y="40"/>
                  </a:lnTo>
                  <a:lnTo>
                    <a:pt x="3" y="40"/>
                  </a:lnTo>
                  <a:lnTo>
                    <a:pt x="0" y="42"/>
                  </a:lnTo>
                  <a:lnTo>
                    <a:pt x="0" y="42"/>
                  </a:lnTo>
                  <a:lnTo>
                    <a:pt x="0" y="46"/>
                  </a:lnTo>
                  <a:lnTo>
                    <a:pt x="0" y="46"/>
                  </a:lnTo>
                  <a:lnTo>
                    <a:pt x="1" y="48"/>
                  </a:lnTo>
                  <a:lnTo>
                    <a:pt x="4" y="49"/>
                  </a:lnTo>
                  <a:lnTo>
                    <a:pt x="4" y="49"/>
                  </a:lnTo>
                  <a:lnTo>
                    <a:pt x="6" y="49"/>
                  </a:lnTo>
                  <a:lnTo>
                    <a:pt x="6" y="49"/>
                  </a:lnTo>
                  <a:lnTo>
                    <a:pt x="21" y="45"/>
                  </a:lnTo>
                  <a:lnTo>
                    <a:pt x="35" y="40"/>
                  </a:lnTo>
                  <a:lnTo>
                    <a:pt x="64" y="26"/>
                  </a:lnTo>
                  <a:lnTo>
                    <a:pt x="64" y="26"/>
                  </a:lnTo>
                  <a:lnTo>
                    <a:pt x="83" y="17"/>
                  </a:lnTo>
                  <a:lnTo>
                    <a:pt x="104" y="9"/>
                  </a:lnTo>
                  <a:lnTo>
                    <a:pt x="10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grpSp>
      <p:grpSp>
        <p:nvGrpSpPr>
          <p:cNvPr id="63" name="Group 62"/>
          <p:cNvGrpSpPr/>
          <p:nvPr userDrawn="1"/>
        </p:nvGrpSpPr>
        <p:grpSpPr>
          <a:xfrm>
            <a:off x="2548925" y="3558940"/>
            <a:ext cx="1110728" cy="719448"/>
            <a:chOff x="6311901" y="87313"/>
            <a:chExt cx="942975" cy="814387"/>
          </a:xfrm>
        </p:grpSpPr>
        <p:sp>
          <p:nvSpPr>
            <p:cNvPr id="64" name="Freeform 380"/>
            <p:cNvSpPr>
              <a:spLocks noEditPoints="1"/>
            </p:cNvSpPr>
            <p:nvPr/>
          </p:nvSpPr>
          <p:spPr bwMode="auto">
            <a:xfrm>
              <a:off x="6311901" y="87313"/>
              <a:ext cx="942975" cy="703263"/>
            </a:xfrm>
            <a:custGeom>
              <a:avLst/>
              <a:gdLst>
                <a:gd name="T0" fmla="*/ 490 w 594"/>
                <a:gd name="T1" fmla="*/ 0 h 443"/>
                <a:gd name="T2" fmla="*/ 0 w 594"/>
                <a:gd name="T3" fmla="*/ 0 h 443"/>
                <a:gd name="T4" fmla="*/ 0 w 594"/>
                <a:gd name="T5" fmla="*/ 443 h 443"/>
                <a:gd name="T6" fmla="*/ 378 w 594"/>
                <a:gd name="T7" fmla="*/ 443 h 443"/>
                <a:gd name="T8" fmla="*/ 378 w 594"/>
                <a:gd name="T9" fmla="*/ 434 h 443"/>
                <a:gd name="T10" fmla="*/ 9 w 594"/>
                <a:gd name="T11" fmla="*/ 434 h 443"/>
                <a:gd name="T12" fmla="*/ 9 w 594"/>
                <a:gd name="T13" fmla="*/ 9 h 443"/>
                <a:gd name="T14" fmla="*/ 482 w 594"/>
                <a:gd name="T15" fmla="*/ 9 h 443"/>
                <a:gd name="T16" fmla="*/ 482 w 594"/>
                <a:gd name="T17" fmla="*/ 48 h 443"/>
                <a:gd name="T18" fmla="*/ 482 w 594"/>
                <a:gd name="T19" fmla="*/ 48 h 443"/>
                <a:gd name="T20" fmla="*/ 482 w 594"/>
                <a:gd name="T21" fmla="*/ 112 h 443"/>
                <a:gd name="T22" fmla="*/ 585 w 594"/>
                <a:gd name="T23" fmla="*/ 112 h 443"/>
                <a:gd name="T24" fmla="*/ 585 w 594"/>
                <a:gd name="T25" fmla="*/ 434 h 443"/>
                <a:gd name="T26" fmla="*/ 519 w 594"/>
                <a:gd name="T27" fmla="*/ 434 h 443"/>
                <a:gd name="T28" fmla="*/ 519 w 594"/>
                <a:gd name="T29" fmla="*/ 443 h 443"/>
                <a:gd name="T30" fmla="*/ 594 w 594"/>
                <a:gd name="T31" fmla="*/ 443 h 443"/>
                <a:gd name="T32" fmla="*/ 594 w 594"/>
                <a:gd name="T33" fmla="*/ 106 h 443"/>
                <a:gd name="T34" fmla="*/ 490 w 594"/>
                <a:gd name="T35" fmla="*/ 0 h 443"/>
                <a:gd name="T36" fmla="*/ 492 w 594"/>
                <a:gd name="T37" fmla="*/ 103 h 443"/>
                <a:gd name="T38" fmla="*/ 492 w 594"/>
                <a:gd name="T39" fmla="*/ 15 h 443"/>
                <a:gd name="T40" fmla="*/ 577 w 594"/>
                <a:gd name="T41" fmla="*/ 103 h 443"/>
                <a:gd name="T42" fmla="*/ 492 w 594"/>
                <a:gd name="T43" fmla="*/ 10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 h="443">
                  <a:moveTo>
                    <a:pt x="490" y="0"/>
                  </a:moveTo>
                  <a:lnTo>
                    <a:pt x="0" y="0"/>
                  </a:lnTo>
                  <a:lnTo>
                    <a:pt x="0" y="443"/>
                  </a:lnTo>
                  <a:lnTo>
                    <a:pt x="378" y="443"/>
                  </a:lnTo>
                  <a:lnTo>
                    <a:pt x="378" y="434"/>
                  </a:lnTo>
                  <a:lnTo>
                    <a:pt x="9" y="434"/>
                  </a:lnTo>
                  <a:lnTo>
                    <a:pt x="9" y="9"/>
                  </a:lnTo>
                  <a:lnTo>
                    <a:pt x="482" y="9"/>
                  </a:lnTo>
                  <a:lnTo>
                    <a:pt x="482" y="48"/>
                  </a:lnTo>
                  <a:lnTo>
                    <a:pt x="482" y="48"/>
                  </a:lnTo>
                  <a:lnTo>
                    <a:pt x="482" y="112"/>
                  </a:lnTo>
                  <a:lnTo>
                    <a:pt x="585" y="112"/>
                  </a:lnTo>
                  <a:lnTo>
                    <a:pt x="585" y="434"/>
                  </a:lnTo>
                  <a:lnTo>
                    <a:pt x="519" y="434"/>
                  </a:lnTo>
                  <a:lnTo>
                    <a:pt x="519" y="443"/>
                  </a:lnTo>
                  <a:lnTo>
                    <a:pt x="594" y="443"/>
                  </a:lnTo>
                  <a:lnTo>
                    <a:pt x="594" y="106"/>
                  </a:lnTo>
                  <a:lnTo>
                    <a:pt x="490" y="0"/>
                  </a:lnTo>
                  <a:close/>
                  <a:moveTo>
                    <a:pt x="492" y="103"/>
                  </a:moveTo>
                  <a:lnTo>
                    <a:pt x="492" y="15"/>
                  </a:lnTo>
                  <a:lnTo>
                    <a:pt x="577" y="103"/>
                  </a:lnTo>
                  <a:lnTo>
                    <a:pt x="492"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381"/>
            <p:cNvSpPr>
              <a:spLocks noEditPoints="1"/>
            </p:cNvSpPr>
            <p:nvPr/>
          </p:nvSpPr>
          <p:spPr bwMode="auto">
            <a:xfrm>
              <a:off x="6972301" y="566738"/>
              <a:ext cx="104775" cy="104775"/>
            </a:xfrm>
            <a:custGeom>
              <a:avLst/>
              <a:gdLst>
                <a:gd name="T0" fmla="*/ 33 w 66"/>
                <a:gd name="T1" fmla="*/ 0 h 66"/>
                <a:gd name="T2" fmla="*/ 20 w 66"/>
                <a:gd name="T3" fmla="*/ 3 h 66"/>
                <a:gd name="T4" fmla="*/ 10 w 66"/>
                <a:gd name="T5" fmla="*/ 11 h 66"/>
                <a:gd name="T6" fmla="*/ 2 w 66"/>
                <a:gd name="T7" fmla="*/ 20 h 66"/>
                <a:gd name="T8" fmla="*/ 0 w 66"/>
                <a:gd name="T9" fmla="*/ 34 h 66"/>
                <a:gd name="T10" fmla="*/ 0 w 66"/>
                <a:gd name="T11" fmla="*/ 40 h 66"/>
                <a:gd name="T12" fmla="*/ 5 w 66"/>
                <a:gd name="T13" fmla="*/ 52 h 66"/>
                <a:gd name="T14" fmla="*/ 14 w 66"/>
                <a:gd name="T15" fmla="*/ 61 h 66"/>
                <a:gd name="T16" fmla="*/ 27 w 66"/>
                <a:gd name="T17" fmla="*/ 66 h 66"/>
                <a:gd name="T18" fmla="*/ 33 w 66"/>
                <a:gd name="T19" fmla="*/ 66 h 66"/>
                <a:gd name="T20" fmla="*/ 46 w 66"/>
                <a:gd name="T21" fmla="*/ 64 h 66"/>
                <a:gd name="T22" fmla="*/ 57 w 66"/>
                <a:gd name="T23" fmla="*/ 57 h 66"/>
                <a:gd name="T24" fmla="*/ 63 w 66"/>
                <a:gd name="T25" fmla="*/ 46 h 66"/>
                <a:gd name="T26" fmla="*/ 66 w 66"/>
                <a:gd name="T27" fmla="*/ 34 h 66"/>
                <a:gd name="T28" fmla="*/ 65 w 66"/>
                <a:gd name="T29" fmla="*/ 26 h 66"/>
                <a:gd name="T30" fmla="*/ 60 w 66"/>
                <a:gd name="T31" fmla="*/ 15 h 66"/>
                <a:gd name="T32" fmla="*/ 51 w 66"/>
                <a:gd name="T33" fmla="*/ 6 h 66"/>
                <a:gd name="T34" fmla="*/ 40 w 66"/>
                <a:gd name="T35" fmla="*/ 1 h 66"/>
                <a:gd name="T36" fmla="*/ 33 w 66"/>
                <a:gd name="T37" fmla="*/ 0 h 66"/>
                <a:gd name="T38" fmla="*/ 33 w 66"/>
                <a:gd name="T39" fmla="*/ 57 h 66"/>
                <a:gd name="T40" fmla="*/ 23 w 66"/>
                <a:gd name="T41" fmla="*/ 55 h 66"/>
                <a:gd name="T42" fmla="*/ 11 w 66"/>
                <a:gd name="T43" fmla="*/ 43 h 66"/>
                <a:gd name="T44" fmla="*/ 10 w 66"/>
                <a:gd name="T45" fmla="*/ 34 h 66"/>
                <a:gd name="T46" fmla="*/ 10 w 66"/>
                <a:gd name="T47" fmla="*/ 29 h 66"/>
                <a:gd name="T48" fmla="*/ 16 w 66"/>
                <a:gd name="T49" fmla="*/ 17 h 66"/>
                <a:gd name="T50" fmla="*/ 28 w 66"/>
                <a:gd name="T51" fmla="*/ 11 h 66"/>
                <a:gd name="T52" fmla="*/ 33 w 66"/>
                <a:gd name="T53" fmla="*/ 9 h 66"/>
                <a:gd name="T54" fmla="*/ 42 w 66"/>
                <a:gd name="T55" fmla="*/ 12 h 66"/>
                <a:gd name="T56" fmla="*/ 54 w 66"/>
                <a:gd name="T57" fmla="*/ 24 h 66"/>
                <a:gd name="T58" fmla="*/ 57 w 66"/>
                <a:gd name="T59" fmla="*/ 34 h 66"/>
                <a:gd name="T60" fmla="*/ 56 w 66"/>
                <a:gd name="T61" fmla="*/ 38 h 66"/>
                <a:gd name="T62" fmla="*/ 50 w 66"/>
                <a:gd name="T63" fmla="*/ 50 h 66"/>
                <a:gd name="T64" fmla="*/ 37 w 66"/>
                <a:gd name="T65" fmla="*/ 57 h 66"/>
                <a:gd name="T66" fmla="*/ 33 w 66"/>
                <a:gd name="T6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66">
                  <a:moveTo>
                    <a:pt x="33" y="0"/>
                  </a:moveTo>
                  <a:lnTo>
                    <a:pt x="33" y="0"/>
                  </a:lnTo>
                  <a:lnTo>
                    <a:pt x="27" y="1"/>
                  </a:lnTo>
                  <a:lnTo>
                    <a:pt x="20" y="3"/>
                  </a:lnTo>
                  <a:lnTo>
                    <a:pt x="14" y="6"/>
                  </a:lnTo>
                  <a:lnTo>
                    <a:pt x="10" y="11"/>
                  </a:lnTo>
                  <a:lnTo>
                    <a:pt x="5" y="15"/>
                  </a:lnTo>
                  <a:lnTo>
                    <a:pt x="2" y="20"/>
                  </a:lnTo>
                  <a:lnTo>
                    <a:pt x="0" y="26"/>
                  </a:lnTo>
                  <a:lnTo>
                    <a:pt x="0" y="34"/>
                  </a:lnTo>
                  <a:lnTo>
                    <a:pt x="0" y="34"/>
                  </a:lnTo>
                  <a:lnTo>
                    <a:pt x="0" y="40"/>
                  </a:lnTo>
                  <a:lnTo>
                    <a:pt x="2" y="46"/>
                  </a:lnTo>
                  <a:lnTo>
                    <a:pt x="5" y="52"/>
                  </a:lnTo>
                  <a:lnTo>
                    <a:pt x="10" y="57"/>
                  </a:lnTo>
                  <a:lnTo>
                    <a:pt x="14" y="61"/>
                  </a:lnTo>
                  <a:lnTo>
                    <a:pt x="20" y="64"/>
                  </a:lnTo>
                  <a:lnTo>
                    <a:pt x="27" y="66"/>
                  </a:lnTo>
                  <a:lnTo>
                    <a:pt x="33" y="66"/>
                  </a:lnTo>
                  <a:lnTo>
                    <a:pt x="33" y="66"/>
                  </a:lnTo>
                  <a:lnTo>
                    <a:pt x="40" y="66"/>
                  </a:lnTo>
                  <a:lnTo>
                    <a:pt x="46" y="64"/>
                  </a:lnTo>
                  <a:lnTo>
                    <a:pt x="51" y="61"/>
                  </a:lnTo>
                  <a:lnTo>
                    <a:pt x="57" y="57"/>
                  </a:lnTo>
                  <a:lnTo>
                    <a:pt x="60" y="52"/>
                  </a:lnTo>
                  <a:lnTo>
                    <a:pt x="63" y="46"/>
                  </a:lnTo>
                  <a:lnTo>
                    <a:pt x="65" y="40"/>
                  </a:lnTo>
                  <a:lnTo>
                    <a:pt x="66" y="34"/>
                  </a:lnTo>
                  <a:lnTo>
                    <a:pt x="66" y="34"/>
                  </a:lnTo>
                  <a:lnTo>
                    <a:pt x="65" y="26"/>
                  </a:lnTo>
                  <a:lnTo>
                    <a:pt x="63" y="20"/>
                  </a:lnTo>
                  <a:lnTo>
                    <a:pt x="60" y="15"/>
                  </a:lnTo>
                  <a:lnTo>
                    <a:pt x="57" y="11"/>
                  </a:lnTo>
                  <a:lnTo>
                    <a:pt x="51" y="6"/>
                  </a:lnTo>
                  <a:lnTo>
                    <a:pt x="46" y="3"/>
                  </a:lnTo>
                  <a:lnTo>
                    <a:pt x="40" y="1"/>
                  </a:lnTo>
                  <a:lnTo>
                    <a:pt x="33" y="0"/>
                  </a:lnTo>
                  <a:lnTo>
                    <a:pt x="33" y="0"/>
                  </a:lnTo>
                  <a:close/>
                  <a:moveTo>
                    <a:pt x="33" y="57"/>
                  </a:moveTo>
                  <a:lnTo>
                    <a:pt x="33" y="57"/>
                  </a:lnTo>
                  <a:lnTo>
                    <a:pt x="28" y="57"/>
                  </a:lnTo>
                  <a:lnTo>
                    <a:pt x="23" y="55"/>
                  </a:lnTo>
                  <a:lnTo>
                    <a:pt x="16" y="50"/>
                  </a:lnTo>
                  <a:lnTo>
                    <a:pt x="11" y="43"/>
                  </a:lnTo>
                  <a:lnTo>
                    <a:pt x="10" y="38"/>
                  </a:lnTo>
                  <a:lnTo>
                    <a:pt x="10" y="34"/>
                  </a:lnTo>
                  <a:lnTo>
                    <a:pt x="10" y="34"/>
                  </a:lnTo>
                  <a:lnTo>
                    <a:pt x="10" y="29"/>
                  </a:lnTo>
                  <a:lnTo>
                    <a:pt x="11" y="24"/>
                  </a:lnTo>
                  <a:lnTo>
                    <a:pt x="16" y="17"/>
                  </a:lnTo>
                  <a:lnTo>
                    <a:pt x="23" y="12"/>
                  </a:lnTo>
                  <a:lnTo>
                    <a:pt x="28" y="11"/>
                  </a:lnTo>
                  <a:lnTo>
                    <a:pt x="33" y="9"/>
                  </a:lnTo>
                  <a:lnTo>
                    <a:pt x="33" y="9"/>
                  </a:lnTo>
                  <a:lnTo>
                    <a:pt x="37" y="11"/>
                  </a:lnTo>
                  <a:lnTo>
                    <a:pt x="42" y="12"/>
                  </a:lnTo>
                  <a:lnTo>
                    <a:pt x="50" y="17"/>
                  </a:lnTo>
                  <a:lnTo>
                    <a:pt x="54" y="24"/>
                  </a:lnTo>
                  <a:lnTo>
                    <a:pt x="56" y="29"/>
                  </a:lnTo>
                  <a:lnTo>
                    <a:pt x="57" y="34"/>
                  </a:lnTo>
                  <a:lnTo>
                    <a:pt x="57" y="34"/>
                  </a:lnTo>
                  <a:lnTo>
                    <a:pt x="56" y="38"/>
                  </a:lnTo>
                  <a:lnTo>
                    <a:pt x="54" y="43"/>
                  </a:lnTo>
                  <a:lnTo>
                    <a:pt x="50" y="50"/>
                  </a:lnTo>
                  <a:lnTo>
                    <a:pt x="42" y="55"/>
                  </a:lnTo>
                  <a:lnTo>
                    <a:pt x="37" y="57"/>
                  </a:lnTo>
                  <a:lnTo>
                    <a:pt x="33" y="57"/>
                  </a:lnTo>
                  <a:lnTo>
                    <a:pt x="33"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382"/>
            <p:cNvSpPr>
              <a:spLocks noEditPoints="1"/>
            </p:cNvSpPr>
            <p:nvPr/>
          </p:nvSpPr>
          <p:spPr bwMode="auto">
            <a:xfrm>
              <a:off x="6911976" y="508000"/>
              <a:ext cx="223838" cy="393700"/>
            </a:xfrm>
            <a:custGeom>
              <a:avLst/>
              <a:gdLst>
                <a:gd name="T0" fmla="*/ 71 w 141"/>
                <a:gd name="T1" fmla="*/ 0 h 248"/>
                <a:gd name="T2" fmla="*/ 43 w 141"/>
                <a:gd name="T3" fmla="*/ 5 h 248"/>
                <a:gd name="T4" fmla="*/ 22 w 141"/>
                <a:gd name="T5" fmla="*/ 20 h 248"/>
                <a:gd name="T6" fmla="*/ 6 w 141"/>
                <a:gd name="T7" fmla="*/ 43 h 248"/>
                <a:gd name="T8" fmla="*/ 0 w 141"/>
                <a:gd name="T9" fmla="*/ 71 h 248"/>
                <a:gd name="T10" fmla="*/ 2 w 141"/>
                <a:gd name="T11" fmla="*/ 86 h 248"/>
                <a:gd name="T12" fmla="*/ 15 w 141"/>
                <a:gd name="T13" fmla="*/ 114 h 248"/>
                <a:gd name="T14" fmla="*/ 28 w 141"/>
                <a:gd name="T15" fmla="*/ 126 h 248"/>
                <a:gd name="T16" fmla="*/ 71 w 141"/>
                <a:gd name="T17" fmla="*/ 216 h 248"/>
                <a:gd name="T18" fmla="*/ 112 w 141"/>
                <a:gd name="T19" fmla="*/ 127 h 248"/>
                <a:gd name="T20" fmla="*/ 114 w 141"/>
                <a:gd name="T21" fmla="*/ 126 h 248"/>
                <a:gd name="T22" fmla="*/ 126 w 141"/>
                <a:gd name="T23" fmla="*/ 115 h 248"/>
                <a:gd name="T24" fmla="*/ 140 w 141"/>
                <a:gd name="T25" fmla="*/ 86 h 248"/>
                <a:gd name="T26" fmla="*/ 141 w 141"/>
                <a:gd name="T27" fmla="*/ 71 h 248"/>
                <a:gd name="T28" fmla="*/ 141 w 141"/>
                <a:gd name="T29" fmla="*/ 55 h 248"/>
                <a:gd name="T30" fmla="*/ 130 w 141"/>
                <a:gd name="T31" fmla="*/ 31 h 248"/>
                <a:gd name="T32" fmla="*/ 110 w 141"/>
                <a:gd name="T33" fmla="*/ 12 h 248"/>
                <a:gd name="T34" fmla="*/ 86 w 141"/>
                <a:gd name="T35" fmla="*/ 2 h 248"/>
                <a:gd name="T36" fmla="*/ 71 w 141"/>
                <a:gd name="T37" fmla="*/ 0 h 248"/>
                <a:gd name="T38" fmla="*/ 71 w 141"/>
                <a:gd name="T39" fmla="*/ 204 h 248"/>
                <a:gd name="T40" fmla="*/ 37 w 141"/>
                <a:gd name="T41" fmla="*/ 132 h 248"/>
                <a:gd name="T42" fmla="*/ 43 w 141"/>
                <a:gd name="T43" fmla="*/ 135 h 248"/>
                <a:gd name="T44" fmla="*/ 71 w 141"/>
                <a:gd name="T45" fmla="*/ 141 h 248"/>
                <a:gd name="T46" fmla="*/ 84 w 141"/>
                <a:gd name="T47" fmla="*/ 140 h 248"/>
                <a:gd name="T48" fmla="*/ 103 w 141"/>
                <a:gd name="T49" fmla="*/ 133 h 248"/>
                <a:gd name="T50" fmla="*/ 71 w 141"/>
                <a:gd name="T51" fmla="*/ 132 h 248"/>
                <a:gd name="T52" fmla="*/ 58 w 141"/>
                <a:gd name="T53" fmla="*/ 130 h 248"/>
                <a:gd name="T54" fmla="*/ 37 w 141"/>
                <a:gd name="T55" fmla="*/ 121 h 248"/>
                <a:gd name="T56" fmla="*/ 20 w 141"/>
                <a:gd name="T57" fmla="*/ 104 h 248"/>
                <a:gd name="T58" fmla="*/ 11 w 141"/>
                <a:gd name="T59" fmla="*/ 83 h 248"/>
                <a:gd name="T60" fmla="*/ 9 w 141"/>
                <a:gd name="T61" fmla="*/ 71 h 248"/>
                <a:gd name="T62" fmla="*/ 14 w 141"/>
                <a:gd name="T63" fmla="*/ 46 h 248"/>
                <a:gd name="T64" fmla="*/ 28 w 141"/>
                <a:gd name="T65" fmla="*/ 28 h 248"/>
                <a:gd name="T66" fmla="*/ 48 w 141"/>
                <a:gd name="T67" fmla="*/ 14 h 248"/>
                <a:gd name="T68" fmla="*/ 71 w 141"/>
                <a:gd name="T69" fmla="*/ 9 h 248"/>
                <a:gd name="T70" fmla="*/ 83 w 141"/>
                <a:gd name="T71" fmla="*/ 11 h 248"/>
                <a:gd name="T72" fmla="*/ 106 w 141"/>
                <a:gd name="T73" fmla="*/ 20 h 248"/>
                <a:gd name="T74" fmla="*/ 121 w 141"/>
                <a:gd name="T75" fmla="*/ 35 h 248"/>
                <a:gd name="T76" fmla="*/ 130 w 141"/>
                <a:gd name="T77" fmla="*/ 58 h 248"/>
                <a:gd name="T78" fmla="*/ 132 w 141"/>
                <a:gd name="T79" fmla="*/ 71 h 248"/>
                <a:gd name="T80" fmla="*/ 127 w 141"/>
                <a:gd name="T81" fmla="*/ 94 h 248"/>
                <a:gd name="T82" fmla="*/ 115 w 141"/>
                <a:gd name="T83" fmla="*/ 114 h 248"/>
                <a:gd name="T84" fmla="*/ 95 w 141"/>
                <a:gd name="T85" fmla="*/ 127 h 248"/>
                <a:gd name="T86" fmla="*/ 71 w 141"/>
                <a:gd name="T87" fmla="*/ 1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248">
                  <a:moveTo>
                    <a:pt x="71" y="0"/>
                  </a:moveTo>
                  <a:lnTo>
                    <a:pt x="71" y="0"/>
                  </a:lnTo>
                  <a:lnTo>
                    <a:pt x="57" y="2"/>
                  </a:lnTo>
                  <a:lnTo>
                    <a:pt x="43" y="5"/>
                  </a:lnTo>
                  <a:lnTo>
                    <a:pt x="32" y="12"/>
                  </a:lnTo>
                  <a:lnTo>
                    <a:pt x="22" y="20"/>
                  </a:lnTo>
                  <a:lnTo>
                    <a:pt x="12" y="31"/>
                  </a:lnTo>
                  <a:lnTo>
                    <a:pt x="6" y="43"/>
                  </a:lnTo>
                  <a:lnTo>
                    <a:pt x="2" y="55"/>
                  </a:lnTo>
                  <a:lnTo>
                    <a:pt x="0" y="71"/>
                  </a:lnTo>
                  <a:lnTo>
                    <a:pt x="0" y="71"/>
                  </a:lnTo>
                  <a:lnTo>
                    <a:pt x="2" y="86"/>
                  </a:lnTo>
                  <a:lnTo>
                    <a:pt x="6" y="100"/>
                  </a:lnTo>
                  <a:lnTo>
                    <a:pt x="15" y="114"/>
                  </a:lnTo>
                  <a:lnTo>
                    <a:pt x="26" y="124"/>
                  </a:lnTo>
                  <a:lnTo>
                    <a:pt x="28" y="126"/>
                  </a:lnTo>
                  <a:lnTo>
                    <a:pt x="28" y="248"/>
                  </a:lnTo>
                  <a:lnTo>
                    <a:pt x="71" y="216"/>
                  </a:lnTo>
                  <a:lnTo>
                    <a:pt x="112" y="247"/>
                  </a:lnTo>
                  <a:lnTo>
                    <a:pt x="112" y="127"/>
                  </a:lnTo>
                  <a:lnTo>
                    <a:pt x="114" y="126"/>
                  </a:lnTo>
                  <a:lnTo>
                    <a:pt x="114" y="126"/>
                  </a:lnTo>
                  <a:lnTo>
                    <a:pt x="120" y="121"/>
                  </a:lnTo>
                  <a:lnTo>
                    <a:pt x="126" y="115"/>
                  </a:lnTo>
                  <a:lnTo>
                    <a:pt x="135" y="101"/>
                  </a:lnTo>
                  <a:lnTo>
                    <a:pt x="140" y="86"/>
                  </a:lnTo>
                  <a:lnTo>
                    <a:pt x="141" y="78"/>
                  </a:lnTo>
                  <a:lnTo>
                    <a:pt x="141" y="71"/>
                  </a:lnTo>
                  <a:lnTo>
                    <a:pt x="141" y="71"/>
                  </a:lnTo>
                  <a:lnTo>
                    <a:pt x="141" y="55"/>
                  </a:lnTo>
                  <a:lnTo>
                    <a:pt x="137" y="43"/>
                  </a:lnTo>
                  <a:lnTo>
                    <a:pt x="130" y="31"/>
                  </a:lnTo>
                  <a:lnTo>
                    <a:pt x="121" y="20"/>
                  </a:lnTo>
                  <a:lnTo>
                    <a:pt x="110" y="12"/>
                  </a:lnTo>
                  <a:lnTo>
                    <a:pt x="98" y="5"/>
                  </a:lnTo>
                  <a:lnTo>
                    <a:pt x="86" y="2"/>
                  </a:lnTo>
                  <a:lnTo>
                    <a:pt x="71" y="0"/>
                  </a:lnTo>
                  <a:lnTo>
                    <a:pt x="71" y="0"/>
                  </a:lnTo>
                  <a:close/>
                  <a:moveTo>
                    <a:pt x="103" y="228"/>
                  </a:moveTo>
                  <a:lnTo>
                    <a:pt x="71" y="204"/>
                  </a:lnTo>
                  <a:lnTo>
                    <a:pt x="37" y="230"/>
                  </a:lnTo>
                  <a:lnTo>
                    <a:pt x="37" y="132"/>
                  </a:lnTo>
                  <a:lnTo>
                    <a:pt x="43" y="135"/>
                  </a:lnTo>
                  <a:lnTo>
                    <a:pt x="43" y="135"/>
                  </a:lnTo>
                  <a:lnTo>
                    <a:pt x="57" y="140"/>
                  </a:lnTo>
                  <a:lnTo>
                    <a:pt x="71" y="141"/>
                  </a:lnTo>
                  <a:lnTo>
                    <a:pt x="71" y="141"/>
                  </a:lnTo>
                  <a:lnTo>
                    <a:pt x="84" y="140"/>
                  </a:lnTo>
                  <a:lnTo>
                    <a:pt x="97" y="137"/>
                  </a:lnTo>
                  <a:lnTo>
                    <a:pt x="103" y="133"/>
                  </a:lnTo>
                  <a:lnTo>
                    <a:pt x="103" y="228"/>
                  </a:lnTo>
                  <a:close/>
                  <a:moveTo>
                    <a:pt x="71" y="132"/>
                  </a:moveTo>
                  <a:lnTo>
                    <a:pt x="71" y="132"/>
                  </a:lnTo>
                  <a:lnTo>
                    <a:pt x="58" y="130"/>
                  </a:lnTo>
                  <a:lnTo>
                    <a:pt x="48" y="127"/>
                  </a:lnTo>
                  <a:lnTo>
                    <a:pt x="37" y="121"/>
                  </a:lnTo>
                  <a:lnTo>
                    <a:pt x="28" y="114"/>
                  </a:lnTo>
                  <a:lnTo>
                    <a:pt x="20" y="104"/>
                  </a:lnTo>
                  <a:lnTo>
                    <a:pt x="14" y="94"/>
                  </a:lnTo>
                  <a:lnTo>
                    <a:pt x="11" y="83"/>
                  </a:lnTo>
                  <a:lnTo>
                    <a:pt x="9" y="71"/>
                  </a:lnTo>
                  <a:lnTo>
                    <a:pt x="9" y="71"/>
                  </a:lnTo>
                  <a:lnTo>
                    <a:pt x="11" y="58"/>
                  </a:lnTo>
                  <a:lnTo>
                    <a:pt x="14" y="46"/>
                  </a:lnTo>
                  <a:lnTo>
                    <a:pt x="20" y="35"/>
                  </a:lnTo>
                  <a:lnTo>
                    <a:pt x="28" y="28"/>
                  </a:lnTo>
                  <a:lnTo>
                    <a:pt x="37" y="20"/>
                  </a:lnTo>
                  <a:lnTo>
                    <a:pt x="48" y="14"/>
                  </a:lnTo>
                  <a:lnTo>
                    <a:pt x="58" y="11"/>
                  </a:lnTo>
                  <a:lnTo>
                    <a:pt x="71" y="9"/>
                  </a:lnTo>
                  <a:lnTo>
                    <a:pt x="71" y="9"/>
                  </a:lnTo>
                  <a:lnTo>
                    <a:pt x="83" y="11"/>
                  </a:lnTo>
                  <a:lnTo>
                    <a:pt x="95" y="14"/>
                  </a:lnTo>
                  <a:lnTo>
                    <a:pt x="106" y="20"/>
                  </a:lnTo>
                  <a:lnTo>
                    <a:pt x="115" y="28"/>
                  </a:lnTo>
                  <a:lnTo>
                    <a:pt x="121" y="35"/>
                  </a:lnTo>
                  <a:lnTo>
                    <a:pt x="127" y="46"/>
                  </a:lnTo>
                  <a:lnTo>
                    <a:pt x="130" y="58"/>
                  </a:lnTo>
                  <a:lnTo>
                    <a:pt x="132" y="71"/>
                  </a:lnTo>
                  <a:lnTo>
                    <a:pt x="132" y="71"/>
                  </a:lnTo>
                  <a:lnTo>
                    <a:pt x="130" y="83"/>
                  </a:lnTo>
                  <a:lnTo>
                    <a:pt x="127" y="94"/>
                  </a:lnTo>
                  <a:lnTo>
                    <a:pt x="121" y="104"/>
                  </a:lnTo>
                  <a:lnTo>
                    <a:pt x="115" y="114"/>
                  </a:lnTo>
                  <a:lnTo>
                    <a:pt x="106" y="121"/>
                  </a:lnTo>
                  <a:lnTo>
                    <a:pt x="95" y="127"/>
                  </a:lnTo>
                  <a:lnTo>
                    <a:pt x="83" y="130"/>
                  </a:lnTo>
                  <a:lnTo>
                    <a:pt x="71" y="132"/>
                  </a:lnTo>
                  <a:lnTo>
                    <a:pt x="71" y="1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Rectangle 383"/>
            <p:cNvSpPr>
              <a:spLocks noChangeArrowheads="1"/>
            </p:cNvSpPr>
            <p:nvPr/>
          </p:nvSpPr>
          <p:spPr bwMode="auto">
            <a:xfrm>
              <a:off x="6551613" y="357188"/>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Rectangle 384"/>
            <p:cNvSpPr>
              <a:spLocks noChangeArrowheads="1"/>
            </p:cNvSpPr>
            <p:nvPr/>
          </p:nvSpPr>
          <p:spPr bwMode="auto">
            <a:xfrm>
              <a:off x="6551613" y="415925"/>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Rectangle 385"/>
            <p:cNvSpPr>
              <a:spLocks noChangeArrowheads="1"/>
            </p:cNvSpPr>
            <p:nvPr/>
          </p:nvSpPr>
          <p:spPr bwMode="auto">
            <a:xfrm>
              <a:off x="6686551" y="476250"/>
              <a:ext cx="1651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Rectangle 386"/>
            <p:cNvSpPr>
              <a:spLocks noChangeArrowheads="1"/>
            </p:cNvSpPr>
            <p:nvPr/>
          </p:nvSpPr>
          <p:spPr bwMode="auto">
            <a:xfrm>
              <a:off x="6551613" y="268288"/>
              <a:ext cx="1047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Rectangle 387"/>
            <p:cNvSpPr>
              <a:spLocks noChangeArrowheads="1"/>
            </p:cNvSpPr>
            <p:nvPr/>
          </p:nvSpPr>
          <p:spPr bwMode="auto">
            <a:xfrm>
              <a:off x="7180263" y="581025"/>
              <a:ext cx="14288" cy="1746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Rectangle 388"/>
            <p:cNvSpPr>
              <a:spLocks noChangeArrowheads="1"/>
            </p:cNvSpPr>
            <p:nvPr/>
          </p:nvSpPr>
          <p:spPr bwMode="auto">
            <a:xfrm>
              <a:off x="7180263" y="703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Rectangle 389"/>
            <p:cNvSpPr>
              <a:spLocks noChangeArrowheads="1"/>
            </p:cNvSpPr>
            <p:nvPr/>
          </p:nvSpPr>
          <p:spPr bwMode="auto">
            <a:xfrm>
              <a:off x="7180263" y="641350"/>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Rectangle 390"/>
            <p:cNvSpPr>
              <a:spLocks noChangeArrowheads="1"/>
            </p:cNvSpPr>
            <p:nvPr/>
          </p:nvSpPr>
          <p:spPr bwMode="auto">
            <a:xfrm>
              <a:off x="7180263" y="52228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Rectangle 391"/>
            <p:cNvSpPr>
              <a:spLocks noChangeArrowheads="1"/>
            </p:cNvSpPr>
            <p:nvPr/>
          </p:nvSpPr>
          <p:spPr bwMode="auto">
            <a:xfrm>
              <a:off x="7180263" y="34290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Rectangle 392"/>
            <p:cNvSpPr>
              <a:spLocks noChangeArrowheads="1"/>
            </p:cNvSpPr>
            <p:nvPr/>
          </p:nvSpPr>
          <p:spPr bwMode="auto">
            <a:xfrm>
              <a:off x="7180263" y="4619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Rectangle 393"/>
            <p:cNvSpPr>
              <a:spLocks noChangeArrowheads="1"/>
            </p:cNvSpPr>
            <p:nvPr/>
          </p:nvSpPr>
          <p:spPr bwMode="auto">
            <a:xfrm>
              <a:off x="7180263" y="403225"/>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Rectangle 394"/>
            <p:cNvSpPr>
              <a:spLocks noChangeArrowheads="1"/>
            </p:cNvSpPr>
            <p:nvPr/>
          </p:nvSpPr>
          <p:spPr bwMode="auto">
            <a:xfrm>
              <a:off x="70199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Rectangle 395"/>
            <p:cNvSpPr>
              <a:spLocks noChangeArrowheads="1"/>
            </p:cNvSpPr>
            <p:nvPr/>
          </p:nvSpPr>
          <p:spPr bwMode="auto">
            <a:xfrm>
              <a:off x="6899276"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Rectangle 396"/>
            <p:cNvSpPr>
              <a:spLocks noChangeArrowheads="1"/>
            </p:cNvSpPr>
            <p:nvPr/>
          </p:nvSpPr>
          <p:spPr bwMode="auto">
            <a:xfrm>
              <a:off x="66659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Rectangle 397"/>
            <p:cNvSpPr>
              <a:spLocks noChangeArrowheads="1"/>
            </p:cNvSpPr>
            <p:nvPr/>
          </p:nvSpPr>
          <p:spPr bwMode="auto">
            <a:xfrm>
              <a:off x="66087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Rectangle 398"/>
            <p:cNvSpPr>
              <a:spLocks noChangeArrowheads="1"/>
            </p:cNvSpPr>
            <p:nvPr/>
          </p:nvSpPr>
          <p:spPr bwMode="auto">
            <a:xfrm>
              <a:off x="6961188"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Rectangle 399"/>
            <p:cNvSpPr>
              <a:spLocks noChangeArrowheads="1"/>
            </p:cNvSpPr>
            <p:nvPr/>
          </p:nvSpPr>
          <p:spPr bwMode="auto">
            <a:xfrm>
              <a:off x="68421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Rectangle 400"/>
            <p:cNvSpPr>
              <a:spLocks noChangeArrowheads="1"/>
            </p:cNvSpPr>
            <p:nvPr/>
          </p:nvSpPr>
          <p:spPr bwMode="auto">
            <a:xfrm>
              <a:off x="64309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401"/>
            <p:cNvSpPr>
              <a:spLocks noChangeArrowheads="1"/>
            </p:cNvSpPr>
            <p:nvPr/>
          </p:nvSpPr>
          <p:spPr bwMode="auto">
            <a:xfrm>
              <a:off x="64881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Rectangle 402"/>
            <p:cNvSpPr>
              <a:spLocks noChangeArrowheads="1"/>
            </p:cNvSpPr>
            <p:nvPr/>
          </p:nvSpPr>
          <p:spPr bwMode="auto">
            <a:xfrm>
              <a:off x="6724651"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Rectangle 403"/>
            <p:cNvSpPr>
              <a:spLocks noChangeArrowheads="1"/>
            </p:cNvSpPr>
            <p:nvPr/>
          </p:nvSpPr>
          <p:spPr bwMode="auto">
            <a:xfrm>
              <a:off x="6783388"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Rectangle 404"/>
            <p:cNvSpPr>
              <a:spLocks noChangeArrowheads="1"/>
            </p:cNvSpPr>
            <p:nvPr/>
          </p:nvSpPr>
          <p:spPr bwMode="auto">
            <a:xfrm>
              <a:off x="6550026"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Rectangle 405"/>
            <p:cNvSpPr>
              <a:spLocks noChangeArrowheads="1"/>
            </p:cNvSpPr>
            <p:nvPr/>
          </p:nvSpPr>
          <p:spPr bwMode="auto">
            <a:xfrm>
              <a:off x="63722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Rectangle 406"/>
            <p:cNvSpPr>
              <a:spLocks noChangeArrowheads="1"/>
            </p:cNvSpPr>
            <p:nvPr/>
          </p:nvSpPr>
          <p:spPr bwMode="auto">
            <a:xfrm>
              <a:off x="6372226" y="2619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Rectangle 407"/>
            <p:cNvSpPr>
              <a:spLocks noChangeArrowheads="1"/>
            </p:cNvSpPr>
            <p:nvPr/>
          </p:nvSpPr>
          <p:spPr bwMode="auto">
            <a:xfrm>
              <a:off x="6372226" y="3762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Rectangle 408"/>
            <p:cNvSpPr>
              <a:spLocks noChangeArrowheads="1"/>
            </p:cNvSpPr>
            <p:nvPr/>
          </p:nvSpPr>
          <p:spPr bwMode="auto">
            <a:xfrm>
              <a:off x="6372226" y="433388"/>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409"/>
            <p:cNvSpPr>
              <a:spLocks noChangeArrowheads="1"/>
            </p:cNvSpPr>
            <p:nvPr/>
          </p:nvSpPr>
          <p:spPr bwMode="auto">
            <a:xfrm>
              <a:off x="6372226" y="4905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Rectangle 410"/>
            <p:cNvSpPr>
              <a:spLocks noChangeArrowheads="1"/>
            </p:cNvSpPr>
            <p:nvPr/>
          </p:nvSpPr>
          <p:spPr bwMode="auto">
            <a:xfrm>
              <a:off x="6372226" y="6032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Rectangle 411"/>
            <p:cNvSpPr>
              <a:spLocks noChangeArrowheads="1"/>
            </p:cNvSpPr>
            <p:nvPr/>
          </p:nvSpPr>
          <p:spPr bwMode="auto">
            <a:xfrm>
              <a:off x="6372226" y="3206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Rectangle 412"/>
            <p:cNvSpPr>
              <a:spLocks noChangeArrowheads="1"/>
            </p:cNvSpPr>
            <p:nvPr/>
          </p:nvSpPr>
          <p:spPr bwMode="auto">
            <a:xfrm>
              <a:off x="6372226" y="2063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Rectangle 413"/>
            <p:cNvSpPr>
              <a:spLocks noChangeArrowheads="1"/>
            </p:cNvSpPr>
            <p:nvPr/>
          </p:nvSpPr>
          <p:spPr bwMode="auto">
            <a:xfrm>
              <a:off x="6372226" y="547688"/>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Rectangle 414"/>
            <p:cNvSpPr>
              <a:spLocks noChangeArrowheads="1"/>
            </p:cNvSpPr>
            <p:nvPr/>
          </p:nvSpPr>
          <p:spPr bwMode="auto">
            <a:xfrm>
              <a:off x="6372226" y="65881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Rectangle 415"/>
            <p:cNvSpPr>
              <a:spLocks noChangeArrowheads="1"/>
            </p:cNvSpPr>
            <p:nvPr/>
          </p:nvSpPr>
          <p:spPr bwMode="auto">
            <a:xfrm>
              <a:off x="63722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Rectangle 416"/>
            <p:cNvSpPr>
              <a:spLocks noChangeArrowheads="1"/>
            </p:cNvSpPr>
            <p:nvPr/>
          </p:nvSpPr>
          <p:spPr bwMode="auto">
            <a:xfrm>
              <a:off x="67802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Rectangle 417"/>
            <p:cNvSpPr>
              <a:spLocks noChangeArrowheads="1"/>
            </p:cNvSpPr>
            <p:nvPr/>
          </p:nvSpPr>
          <p:spPr bwMode="auto">
            <a:xfrm>
              <a:off x="6899276" y="717550"/>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Rectangle 418"/>
            <p:cNvSpPr>
              <a:spLocks noChangeArrowheads="1"/>
            </p:cNvSpPr>
            <p:nvPr/>
          </p:nvSpPr>
          <p:spPr bwMode="auto">
            <a:xfrm>
              <a:off x="64881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Rectangle 419"/>
            <p:cNvSpPr>
              <a:spLocks noChangeArrowheads="1"/>
            </p:cNvSpPr>
            <p:nvPr/>
          </p:nvSpPr>
          <p:spPr bwMode="auto">
            <a:xfrm>
              <a:off x="67230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Rectangle 420"/>
            <p:cNvSpPr>
              <a:spLocks noChangeArrowheads="1"/>
            </p:cNvSpPr>
            <p:nvPr/>
          </p:nvSpPr>
          <p:spPr bwMode="auto">
            <a:xfrm>
              <a:off x="6842126" y="717550"/>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Rectangle 421"/>
            <p:cNvSpPr>
              <a:spLocks noChangeArrowheads="1"/>
            </p:cNvSpPr>
            <p:nvPr/>
          </p:nvSpPr>
          <p:spPr bwMode="auto">
            <a:xfrm>
              <a:off x="64309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Rectangle 422"/>
            <p:cNvSpPr>
              <a:spLocks noChangeArrowheads="1"/>
            </p:cNvSpPr>
            <p:nvPr/>
          </p:nvSpPr>
          <p:spPr bwMode="auto">
            <a:xfrm>
              <a:off x="6546851"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Rectangle 423"/>
            <p:cNvSpPr>
              <a:spLocks noChangeArrowheads="1"/>
            </p:cNvSpPr>
            <p:nvPr/>
          </p:nvSpPr>
          <p:spPr bwMode="auto">
            <a:xfrm>
              <a:off x="6605588"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Rectangle 424"/>
            <p:cNvSpPr>
              <a:spLocks noChangeArrowheads="1"/>
            </p:cNvSpPr>
            <p:nvPr/>
          </p:nvSpPr>
          <p:spPr bwMode="auto">
            <a:xfrm>
              <a:off x="66643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425"/>
            <p:cNvSpPr>
              <a:spLocks/>
            </p:cNvSpPr>
            <p:nvPr/>
          </p:nvSpPr>
          <p:spPr bwMode="auto">
            <a:xfrm>
              <a:off x="6472238" y="542925"/>
              <a:ext cx="106363" cy="106363"/>
            </a:xfrm>
            <a:custGeom>
              <a:avLst/>
              <a:gdLst>
                <a:gd name="T0" fmla="*/ 67 w 67"/>
                <a:gd name="T1" fmla="*/ 29 h 67"/>
                <a:gd name="T2" fmla="*/ 38 w 67"/>
                <a:gd name="T3" fmla="*/ 29 h 67"/>
                <a:gd name="T4" fmla="*/ 38 w 67"/>
                <a:gd name="T5" fmla="*/ 0 h 67"/>
                <a:gd name="T6" fmla="*/ 29 w 67"/>
                <a:gd name="T7" fmla="*/ 0 h 67"/>
                <a:gd name="T8" fmla="*/ 29 w 67"/>
                <a:gd name="T9" fmla="*/ 29 h 67"/>
                <a:gd name="T10" fmla="*/ 0 w 67"/>
                <a:gd name="T11" fmla="*/ 29 h 67"/>
                <a:gd name="T12" fmla="*/ 0 w 67"/>
                <a:gd name="T13" fmla="*/ 38 h 67"/>
                <a:gd name="T14" fmla="*/ 29 w 67"/>
                <a:gd name="T15" fmla="*/ 38 h 67"/>
                <a:gd name="T16" fmla="*/ 29 w 67"/>
                <a:gd name="T17" fmla="*/ 67 h 67"/>
                <a:gd name="T18" fmla="*/ 38 w 67"/>
                <a:gd name="T19" fmla="*/ 67 h 67"/>
                <a:gd name="T20" fmla="*/ 38 w 67"/>
                <a:gd name="T21" fmla="*/ 38 h 67"/>
                <a:gd name="T22" fmla="*/ 67 w 67"/>
                <a:gd name="T23" fmla="*/ 38 h 67"/>
                <a:gd name="T24" fmla="*/ 67 w 67"/>
                <a:gd name="T25"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67" y="29"/>
                  </a:moveTo>
                  <a:lnTo>
                    <a:pt x="38" y="29"/>
                  </a:lnTo>
                  <a:lnTo>
                    <a:pt x="38" y="0"/>
                  </a:lnTo>
                  <a:lnTo>
                    <a:pt x="29" y="0"/>
                  </a:lnTo>
                  <a:lnTo>
                    <a:pt x="29" y="29"/>
                  </a:lnTo>
                  <a:lnTo>
                    <a:pt x="0" y="29"/>
                  </a:lnTo>
                  <a:lnTo>
                    <a:pt x="0" y="38"/>
                  </a:lnTo>
                  <a:lnTo>
                    <a:pt x="29" y="38"/>
                  </a:lnTo>
                  <a:lnTo>
                    <a:pt x="29" y="67"/>
                  </a:lnTo>
                  <a:lnTo>
                    <a:pt x="38" y="67"/>
                  </a:lnTo>
                  <a:lnTo>
                    <a:pt x="38" y="38"/>
                  </a:lnTo>
                  <a:lnTo>
                    <a:pt x="67" y="38"/>
                  </a:lnTo>
                  <a:lnTo>
                    <a:pt x="67" y="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10" name="Group 109"/>
          <p:cNvGrpSpPr/>
          <p:nvPr userDrawn="1"/>
        </p:nvGrpSpPr>
        <p:grpSpPr>
          <a:xfrm>
            <a:off x="7685460" y="6215151"/>
            <a:ext cx="220649" cy="173902"/>
            <a:chOff x="6307138" y="6634163"/>
            <a:chExt cx="187325" cy="196850"/>
          </a:xfrm>
        </p:grpSpPr>
        <p:sp>
          <p:nvSpPr>
            <p:cNvPr id="111" name="Freeform 426"/>
            <p:cNvSpPr>
              <a:spLocks/>
            </p:cNvSpPr>
            <p:nvPr/>
          </p:nvSpPr>
          <p:spPr bwMode="auto">
            <a:xfrm>
              <a:off x="6307138" y="6689725"/>
              <a:ext cx="46038" cy="122238"/>
            </a:xfrm>
            <a:custGeom>
              <a:avLst/>
              <a:gdLst>
                <a:gd name="T0" fmla="*/ 21 w 29"/>
                <a:gd name="T1" fmla="*/ 69 h 77"/>
                <a:gd name="T2" fmla="*/ 21 w 29"/>
                <a:gd name="T3" fmla="*/ 69 h 77"/>
                <a:gd name="T4" fmla="*/ 16 w 29"/>
                <a:gd name="T5" fmla="*/ 69 h 77"/>
                <a:gd name="T6" fmla="*/ 16 w 29"/>
                <a:gd name="T7" fmla="*/ 45 h 77"/>
                <a:gd name="T8" fmla="*/ 16 w 29"/>
                <a:gd name="T9" fmla="*/ 20 h 77"/>
                <a:gd name="T10" fmla="*/ 16 w 29"/>
                <a:gd name="T11" fmla="*/ 14 h 77"/>
                <a:gd name="T12" fmla="*/ 10 w 29"/>
                <a:gd name="T13" fmla="*/ 14 h 77"/>
                <a:gd name="T14" fmla="*/ 10 w 29"/>
                <a:gd name="T15" fmla="*/ 20 h 77"/>
                <a:gd name="T16" fmla="*/ 10 w 29"/>
                <a:gd name="T17" fmla="*/ 37 h 77"/>
                <a:gd name="T18" fmla="*/ 9 w 29"/>
                <a:gd name="T19" fmla="*/ 37 h 77"/>
                <a:gd name="T20" fmla="*/ 9 w 29"/>
                <a:gd name="T21" fmla="*/ 37 h 77"/>
                <a:gd name="T22" fmla="*/ 7 w 29"/>
                <a:gd name="T23" fmla="*/ 37 h 77"/>
                <a:gd name="T24" fmla="*/ 6 w 29"/>
                <a:gd name="T25" fmla="*/ 36 h 77"/>
                <a:gd name="T26" fmla="*/ 6 w 29"/>
                <a:gd name="T27" fmla="*/ 9 h 77"/>
                <a:gd name="T28" fmla="*/ 6 w 29"/>
                <a:gd name="T29" fmla="*/ 9 h 77"/>
                <a:gd name="T30" fmla="*/ 7 w 29"/>
                <a:gd name="T31" fmla="*/ 8 h 77"/>
                <a:gd name="T32" fmla="*/ 9 w 29"/>
                <a:gd name="T33" fmla="*/ 6 h 77"/>
                <a:gd name="T34" fmla="*/ 26 w 29"/>
                <a:gd name="T35" fmla="*/ 6 h 77"/>
                <a:gd name="T36" fmla="*/ 26 w 29"/>
                <a:gd name="T37" fmla="*/ 0 h 77"/>
                <a:gd name="T38" fmla="*/ 9 w 29"/>
                <a:gd name="T39" fmla="*/ 0 h 77"/>
                <a:gd name="T40" fmla="*/ 9 w 29"/>
                <a:gd name="T41" fmla="*/ 0 h 77"/>
                <a:gd name="T42" fmla="*/ 4 w 29"/>
                <a:gd name="T43" fmla="*/ 0 h 77"/>
                <a:gd name="T44" fmla="*/ 3 w 29"/>
                <a:gd name="T45" fmla="*/ 3 h 77"/>
                <a:gd name="T46" fmla="*/ 0 w 29"/>
                <a:gd name="T47" fmla="*/ 5 h 77"/>
                <a:gd name="T48" fmla="*/ 0 w 29"/>
                <a:gd name="T49" fmla="*/ 9 h 77"/>
                <a:gd name="T50" fmla="*/ 0 w 29"/>
                <a:gd name="T51" fmla="*/ 36 h 77"/>
                <a:gd name="T52" fmla="*/ 0 w 29"/>
                <a:gd name="T53" fmla="*/ 36 h 77"/>
                <a:gd name="T54" fmla="*/ 0 w 29"/>
                <a:gd name="T55" fmla="*/ 39 h 77"/>
                <a:gd name="T56" fmla="*/ 3 w 29"/>
                <a:gd name="T57" fmla="*/ 42 h 77"/>
                <a:gd name="T58" fmla="*/ 4 w 29"/>
                <a:gd name="T59" fmla="*/ 43 h 77"/>
                <a:gd name="T60" fmla="*/ 9 w 29"/>
                <a:gd name="T61" fmla="*/ 45 h 77"/>
                <a:gd name="T62" fmla="*/ 10 w 29"/>
                <a:gd name="T63" fmla="*/ 45 h 77"/>
                <a:gd name="T64" fmla="*/ 10 w 29"/>
                <a:gd name="T65" fmla="*/ 71 h 77"/>
                <a:gd name="T66" fmla="*/ 10 w 29"/>
                <a:gd name="T67" fmla="*/ 71 h 77"/>
                <a:gd name="T68" fmla="*/ 10 w 29"/>
                <a:gd name="T69" fmla="*/ 72 h 77"/>
                <a:gd name="T70" fmla="*/ 12 w 29"/>
                <a:gd name="T71" fmla="*/ 75 h 77"/>
                <a:gd name="T72" fmla="*/ 15 w 29"/>
                <a:gd name="T73" fmla="*/ 75 h 77"/>
                <a:gd name="T74" fmla="*/ 19 w 29"/>
                <a:gd name="T75" fmla="*/ 77 h 77"/>
                <a:gd name="T76" fmla="*/ 19 w 29"/>
                <a:gd name="T77" fmla="*/ 77 h 77"/>
                <a:gd name="T78" fmla="*/ 23 w 29"/>
                <a:gd name="T79" fmla="*/ 75 h 77"/>
                <a:gd name="T80" fmla="*/ 26 w 29"/>
                <a:gd name="T81" fmla="*/ 75 h 77"/>
                <a:gd name="T82" fmla="*/ 27 w 29"/>
                <a:gd name="T83" fmla="*/ 72 h 77"/>
                <a:gd name="T84" fmla="*/ 29 w 29"/>
                <a:gd name="T85" fmla="*/ 71 h 77"/>
                <a:gd name="T86" fmla="*/ 29 w 29"/>
                <a:gd name="T87" fmla="*/ 54 h 77"/>
                <a:gd name="T88" fmla="*/ 21 w 29"/>
                <a:gd name="T89" fmla="*/ 54 h 77"/>
                <a:gd name="T90" fmla="*/ 21 w 29"/>
                <a:gd name="T9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77">
                  <a:moveTo>
                    <a:pt x="21" y="69"/>
                  </a:moveTo>
                  <a:lnTo>
                    <a:pt x="21" y="69"/>
                  </a:lnTo>
                  <a:lnTo>
                    <a:pt x="16" y="69"/>
                  </a:lnTo>
                  <a:lnTo>
                    <a:pt x="16" y="45"/>
                  </a:lnTo>
                  <a:lnTo>
                    <a:pt x="16" y="20"/>
                  </a:lnTo>
                  <a:lnTo>
                    <a:pt x="16" y="14"/>
                  </a:lnTo>
                  <a:lnTo>
                    <a:pt x="10" y="14"/>
                  </a:lnTo>
                  <a:lnTo>
                    <a:pt x="10" y="20"/>
                  </a:lnTo>
                  <a:lnTo>
                    <a:pt x="10" y="37"/>
                  </a:lnTo>
                  <a:lnTo>
                    <a:pt x="9" y="37"/>
                  </a:lnTo>
                  <a:lnTo>
                    <a:pt x="9" y="37"/>
                  </a:lnTo>
                  <a:lnTo>
                    <a:pt x="7" y="37"/>
                  </a:lnTo>
                  <a:lnTo>
                    <a:pt x="6" y="36"/>
                  </a:lnTo>
                  <a:lnTo>
                    <a:pt x="6" y="9"/>
                  </a:lnTo>
                  <a:lnTo>
                    <a:pt x="6" y="9"/>
                  </a:lnTo>
                  <a:lnTo>
                    <a:pt x="7" y="8"/>
                  </a:lnTo>
                  <a:lnTo>
                    <a:pt x="9" y="6"/>
                  </a:lnTo>
                  <a:lnTo>
                    <a:pt x="26" y="6"/>
                  </a:lnTo>
                  <a:lnTo>
                    <a:pt x="26" y="0"/>
                  </a:lnTo>
                  <a:lnTo>
                    <a:pt x="9" y="0"/>
                  </a:lnTo>
                  <a:lnTo>
                    <a:pt x="9" y="0"/>
                  </a:lnTo>
                  <a:lnTo>
                    <a:pt x="4" y="0"/>
                  </a:lnTo>
                  <a:lnTo>
                    <a:pt x="3" y="3"/>
                  </a:lnTo>
                  <a:lnTo>
                    <a:pt x="0" y="5"/>
                  </a:lnTo>
                  <a:lnTo>
                    <a:pt x="0" y="9"/>
                  </a:lnTo>
                  <a:lnTo>
                    <a:pt x="0" y="36"/>
                  </a:lnTo>
                  <a:lnTo>
                    <a:pt x="0" y="36"/>
                  </a:lnTo>
                  <a:lnTo>
                    <a:pt x="0" y="39"/>
                  </a:lnTo>
                  <a:lnTo>
                    <a:pt x="3" y="42"/>
                  </a:lnTo>
                  <a:lnTo>
                    <a:pt x="4" y="43"/>
                  </a:lnTo>
                  <a:lnTo>
                    <a:pt x="9" y="45"/>
                  </a:lnTo>
                  <a:lnTo>
                    <a:pt x="10" y="45"/>
                  </a:lnTo>
                  <a:lnTo>
                    <a:pt x="10" y="71"/>
                  </a:lnTo>
                  <a:lnTo>
                    <a:pt x="10" y="71"/>
                  </a:lnTo>
                  <a:lnTo>
                    <a:pt x="10" y="72"/>
                  </a:lnTo>
                  <a:lnTo>
                    <a:pt x="12" y="75"/>
                  </a:lnTo>
                  <a:lnTo>
                    <a:pt x="15" y="75"/>
                  </a:lnTo>
                  <a:lnTo>
                    <a:pt x="19" y="77"/>
                  </a:lnTo>
                  <a:lnTo>
                    <a:pt x="19" y="77"/>
                  </a:lnTo>
                  <a:lnTo>
                    <a:pt x="23" y="75"/>
                  </a:lnTo>
                  <a:lnTo>
                    <a:pt x="26" y="75"/>
                  </a:lnTo>
                  <a:lnTo>
                    <a:pt x="27" y="72"/>
                  </a:lnTo>
                  <a:lnTo>
                    <a:pt x="29" y="71"/>
                  </a:lnTo>
                  <a:lnTo>
                    <a:pt x="29" y="54"/>
                  </a:lnTo>
                  <a:lnTo>
                    <a:pt x="21" y="54"/>
                  </a:lnTo>
                  <a:lnTo>
                    <a:pt x="21"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427"/>
            <p:cNvSpPr>
              <a:spLocks noEditPoints="1"/>
            </p:cNvSpPr>
            <p:nvPr/>
          </p:nvSpPr>
          <p:spPr bwMode="auto">
            <a:xfrm>
              <a:off x="6327776" y="6648450"/>
              <a:ext cx="36513" cy="36513"/>
            </a:xfrm>
            <a:custGeom>
              <a:avLst/>
              <a:gdLst>
                <a:gd name="T0" fmla="*/ 11 w 23"/>
                <a:gd name="T1" fmla="*/ 23 h 23"/>
                <a:gd name="T2" fmla="*/ 11 w 23"/>
                <a:gd name="T3" fmla="*/ 23 h 23"/>
                <a:gd name="T4" fmla="*/ 16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6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6 w 23"/>
                <a:gd name="T49" fmla="*/ 8 h 23"/>
                <a:gd name="T50" fmla="*/ 17 w 23"/>
                <a:gd name="T51" fmla="*/ 11 h 23"/>
                <a:gd name="T52" fmla="*/ 17 w 23"/>
                <a:gd name="T53" fmla="*/ 11 h 23"/>
                <a:gd name="T54" fmla="*/ 16 w 23"/>
                <a:gd name="T55" fmla="*/ 16 h 23"/>
                <a:gd name="T56" fmla="*/ 11 w 23"/>
                <a:gd name="T57" fmla="*/ 17 h 23"/>
                <a:gd name="T58" fmla="*/ 11 w 23"/>
                <a:gd name="T59" fmla="*/ 17 h 23"/>
                <a:gd name="T60" fmla="*/ 8 w 23"/>
                <a:gd name="T61" fmla="*/ 16 h 23"/>
                <a:gd name="T62" fmla="*/ 6 w 23"/>
                <a:gd name="T63" fmla="*/ 11 h 23"/>
                <a:gd name="T64" fmla="*/ 6 w 23"/>
                <a:gd name="T65" fmla="*/ 11 h 23"/>
                <a:gd name="T66" fmla="*/ 8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6" y="23"/>
                  </a:lnTo>
                  <a:lnTo>
                    <a:pt x="20" y="20"/>
                  </a:lnTo>
                  <a:lnTo>
                    <a:pt x="23" y="17"/>
                  </a:lnTo>
                  <a:lnTo>
                    <a:pt x="23" y="11"/>
                  </a:lnTo>
                  <a:lnTo>
                    <a:pt x="23" y="11"/>
                  </a:lnTo>
                  <a:lnTo>
                    <a:pt x="23" y="6"/>
                  </a:lnTo>
                  <a:lnTo>
                    <a:pt x="20" y="3"/>
                  </a:lnTo>
                  <a:lnTo>
                    <a:pt x="16"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6" y="8"/>
                  </a:lnTo>
                  <a:lnTo>
                    <a:pt x="17" y="11"/>
                  </a:lnTo>
                  <a:lnTo>
                    <a:pt x="17" y="11"/>
                  </a:lnTo>
                  <a:lnTo>
                    <a:pt x="16" y="16"/>
                  </a:lnTo>
                  <a:lnTo>
                    <a:pt x="11" y="17"/>
                  </a:lnTo>
                  <a:lnTo>
                    <a:pt x="11" y="17"/>
                  </a:lnTo>
                  <a:lnTo>
                    <a:pt x="8" y="16"/>
                  </a:lnTo>
                  <a:lnTo>
                    <a:pt x="6" y="11"/>
                  </a:lnTo>
                  <a:lnTo>
                    <a:pt x="6" y="11"/>
                  </a:lnTo>
                  <a:lnTo>
                    <a:pt x="8"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428"/>
            <p:cNvSpPr>
              <a:spLocks noEditPoints="1"/>
            </p:cNvSpPr>
            <p:nvPr/>
          </p:nvSpPr>
          <p:spPr bwMode="auto">
            <a:xfrm>
              <a:off x="6435726" y="6648450"/>
              <a:ext cx="36513" cy="36513"/>
            </a:xfrm>
            <a:custGeom>
              <a:avLst/>
              <a:gdLst>
                <a:gd name="T0" fmla="*/ 11 w 23"/>
                <a:gd name="T1" fmla="*/ 23 h 23"/>
                <a:gd name="T2" fmla="*/ 11 w 23"/>
                <a:gd name="T3" fmla="*/ 23 h 23"/>
                <a:gd name="T4" fmla="*/ 15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5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5 w 23"/>
                <a:gd name="T49" fmla="*/ 8 h 23"/>
                <a:gd name="T50" fmla="*/ 17 w 23"/>
                <a:gd name="T51" fmla="*/ 11 h 23"/>
                <a:gd name="T52" fmla="*/ 17 w 23"/>
                <a:gd name="T53" fmla="*/ 11 h 23"/>
                <a:gd name="T54" fmla="*/ 15 w 23"/>
                <a:gd name="T55" fmla="*/ 16 h 23"/>
                <a:gd name="T56" fmla="*/ 11 w 23"/>
                <a:gd name="T57" fmla="*/ 17 h 23"/>
                <a:gd name="T58" fmla="*/ 11 w 23"/>
                <a:gd name="T59" fmla="*/ 17 h 23"/>
                <a:gd name="T60" fmla="*/ 7 w 23"/>
                <a:gd name="T61" fmla="*/ 16 h 23"/>
                <a:gd name="T62" fmla="*/ 6 w 23"/>
                <a:gd name="T63" fmla="*/ 11 h 23"/>
                <a:gd name="T64" fmla="*/ 6 w 23"/>
                <a:gd name="T65" fmla="*/ 11 h 23"/>
                <a:gd name="T66" fmla="*/ 7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5" y="23"/>
                  </a:lnTo>
                  <a:lnTo>
                    <a:pt x="20" y="20"/>
                  </a:lnTo>
                  <a:lnTo>
                    <a:pt x="23" y="17"/>
                  </a:lnTo>
                  <a:lnTo>
                    <a:pt x="23" y="11"/>
                  </a:lnTo>
                  <a:lnTo>
                    <a:pt x="23" y="11"/>
                  </a:lnTo>
                  <a:lnTo>
                    <a:pt x="23" y="6"/>
                  </a:lnTo>
                  <a:lnTo>
                    <a:pt x="20" y="3"/>
                  </a:lnTo>
                  <a:lnTo>
                    <a:pt x="15"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5" y="8"/>
                  </a:lnTo>
                  <a:lnTo>
                    <a:pt x="17" y="11"/>
                  </a:lnTo>
                  <a:lnTo>
                    <a:pt x="17" y="11"/>
                  </a:lnTo>
                  <a:lnTo>
                    <a:pt x="15" y="16"/>
                  </a:lnTo>
                  <a:lnTo>
                    <a:pt x="11" y="17"/>
                  </a:lnTo>
                  <a:lnTo>
                    <a:pt x="11" y="17"/>
                  </a:lnTo>
                  <a:lnTo>
                    <a:pt x="7" y="16"/>
                  </a:lnTo>
                  <a:lnTo>
                    <a:pt x="6" y="11"/>
                  </a:lnTo>
                  <a:lnTo>
                    <a:pt x="6" y="11"/>
                  </a:lnTo>
                  <a:lnTo>
                    <a:pt x="7"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429"/>
            <p:cNvSpPr>
              <a:spLocks/>
            </p:cNvSpPr>
            <p:nvPr/>
          </p:nvSpPr>
          <p:spPr bwMode="auto">
            <a:xfrm>
              <a:off x="6446838" y="6689725"/>
              <a:ext cx="47625" cy="122238"/>
            </a:xfrm>
            <a:custGeom>
              <a:avLst/>
              <a:gdLst>
                <a:gd name="T0" fmla="*/ 20 w 30"/>
                <a:gd name="T1" fmla="*/ 0 h 77"/>
                <a:gd name="T2" fmla="*/ 4 w 30"/>
                <a:gd name="T3" fmla="*/ 0 h 77"/>
                <a:gd name="T4" fmla="*/ 4 w 30"/>
                <a:gd name="T5" fmla="*/ 6 h 77"/>
                <a:gd name="T6" fmla="*/ 20 w 30"/>
                <a:gd name="T7" fmla="*/ 6 h 77"/>
                <a:gd name="T8" fmla="*/ 20 w 30"/>
                <a:gd name="T9" fmla="*/ 6 h 77"/>
                <a:gd name="T10" fmla="*/ 22 w 30"/>
                <a:gd name="T11" fmla="*/ 8 h 77"/>
                <a:gd name="T12" fmla="*/ 22 w 30"/>
                <a:gd name="T13" fmla="*/ 9 h 77"/>
                <a:gd name="T14" fmla="*/ 22 w 30"/>
                <a:gd name="T15" fmla="*/ 36 h 77"/>
                <a:gd name="T16" fmla="*/ 22 w 30"/>
                <a:gd name="T17" fmla="*/ 36 h 77"/>
                <a:gd name="T18" fmla="*/ 22 w 30"/>
                <a:gd name="T19" fmla="*/ 37 h 77"/>
                <a:gd name="T20" fmla="*/ 20 w 30"/>
                <a:gd name="T21" fmla="*/ 37 h 77"/>
                <a:gd name="T22" fmla="*/ 19 w 30"/>
                <a:gd name="T23" fmla="*/ 37 h 77"/>
                <a:gd name="T24" fmla="*/ 19 w 30"/>
                <a:gd name="T25" fmla="*/ 20 h 77"/>
                <a:gd name="T26" fmla="*/ 19 w 30"/>
                <a:gd name="T27" fmla="*/ 14 h 77"/>
                <a:gd name="T28" fmla="*/ 13 w 30"/>
                <a:gd name="T29" fmla="*/ 14 h 77"/>
                <a:gd name="T30" fmla="*/ 13 w 30"/>
                <a:gd name="T31" fmla="*/ 20 h 77"/>
                <a:gd name="T32" fmla="*/ 13 w 30"/>
                <a:gd name="T33" fmla="*/ 45 h 77"/>
                <a:gd name="T34" fmla="*/ 13 w 30"/>
                <a:gd name="T35" fmla="*/ 69 h 77"/>
                <a:gd name="T36" fmla="*/ 13 w 30"/>
                <a:gd name="T37" fmla="*/ 69 h 77"/>
                <a:gd name="T38" fmla="*/ 7 w 30"/>
                <a:gd name="T39" fmla="*/ 69 h 77"/>
                <a:gd name="T40" fmla="*/ 7 w 30"/>
                <a:gd name="T41" fmla="*/ 54 h 77"/>
                <a:gd name="T42" fmla="*/ 0 w 30"/>
                <a:gd name="T43" fmla="*/ 54 h 77"/>
                <a:gd name="T44" fmla="*/ 0 w 30"/>
                <a:gd name="T45" fmla="*/ 71 h 77"/>
                <a:gd name="T46" fmla="*/ 0 w 30"/>
                <a:gd name="T47" fmla="*/ 71 h 77"/>
                <a:gd name="T48" fmla="*/ 0 w 30"/>
                <a:gd name="T49" fmla="*/ 72 h 77"/>
                <a:gd name="T50" fmla="*/ 4 w 30"/>
                <a:gd name="T51" fmla="*/ 75 h 77"/>
                <a:gd name="T52" fmla="*/ 7 w 30"/>
                <a:gd name="T53" fmla="*/ 75 h 77"/>
                <a:gd name="T54" fmla="*/ 10 w 30"/>
                <a:gd name="T55" fmla="*/ 77 h 77"/>
                <a:gd name="T56" fmla="*/ 10 w 30"/>
                <a:gd name="T57" fmla="*/ 77 h 77"/>
                <a:gd name="T58" fmla="*/ 13 w 30"/>
                <a:gd name="T59" fmla="*/ 75 h 77"/>
                <a:gd name="T60" fmla="*/ 16 w 30"/>
                <a:gd name="T61" fmla="*/ 75 h 77"/>
                <a:gd name="T62" fmla="*/ 19 w 30"/>
                <a:gd name="T63" fmla="*/ 72 h 77"/>
                <a:gd name="T64" fmla="*/ 19 w 30"/>
                <a:gd name="T65" fmla="*/ 71 h 77"/>
                <a:gd name="T66" fmla="*/ 19 w 30"/>
                <a:gd name="T67" fmla="*/ 45 h 77"/>
                <a:gd name="T68" fmla="*/ 20 w 30"/>
                <a:gd name="T69" fmla="*/ 45 h 77"/>
                <a:gd name="T70" fmla="*/ 20 w 30"/>
                <a:gd name="T71" fmla="*/ 45 h 77"/>
                <a:gd name="T72" fmla="*/ 23 w 30"/>
                <a:gd name="T73" fmla="*/ 43 h 77"/>
                <a:gd name="T74" fmla="*/ 26 w 30"/>
                <a:gd name="T75" fmla="*/ 42 h 77"/>
                <a:gd name="T76" fmla="*/ 28 w 30"/>
                <a:gd name="T77" fmla="*/ 39 h 77"/>
                <a:gd name="T78" fmla="*/ 30 w 30"/>
                <a:gd name="T79" fmla="*/ 36 h 77"/>
                <a:gd name="T80" fmla="*/ 30 w 30"/>
                <a:gd name="T81" fmla="*/ 9 h 77"/>
                <a:gd name="T82" fmla="*/ 30 w 30"/>
                <a:gd name="T83" fmla="*/ 9 h 77"/>
                <a:gd name="T84" fmla="*/ 28 w 30"/>
                <a:gd name="T85" fmla="*/ 5 h 77"/>
                <a:gd name="T86" fmla="*/ 26 w 30"/>
                <a:gd name="T87" fmla="*/ 3 h 77"/>
                <a:gd name="T88" fmla="*/ 23 w 30"/>
                <a:gd name="T89" fmla="*/ 0 h 77"/>
                <a:gd name="T90" fmla="*/ 20 w 30"/>
                <a:gd name="T91" fmla="*/ 0 h 77"/>
                <a:gd name="T92" fmla="*/ 20 w 30"/>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77">
                  <a:moveTo>
                    <a:pt x="20" y="0"/>
                  </a:moveTo>
                  <a:lnTo>
                    <a:pt x="4" y="0"/>
                  </a:lnTo>
                  <a:lnTo>
                    <a:pt x="4" y="6"/>
                  </a:lnTo>
                  <a:lnTo>
                    <a:pt x="20" y="6"/>
                  </a:lnTo>
                  <a:lnTo>
                    <a:pt x="20" y="6"/>
                  </a:lnTo>
                  <a:lnTo>
                    <a:pt x="22" y="8"/>
                  </a:lnTo>
                  <a:lnTo>
                    <a:pt x="22" y="9"/>
                  </a:lnTo>
                  <a:lnTo>
                    <a:pt x="22" y="36"/>
                  </a:lnTo>
                  <a:lnTo>
                    <a:pt x="22" y="36"/>
                  </a:lnTo>
                  <a:lnTo>
                    <a:pt x="22" y="37"/>
                  </a:lnTo>
                  <a:lnTo>
                    <a:pt x="20" y="37"/>
                  </a:lnTo>
                  <a:lnTo>
                    <a:pt x="19" y="37"/>
                  </a:lnTo>
                  <a:lnTo>
                    <a:pt x="19" y="20"/>
                  </a:lnTo>
                  <a:lnTo>
                    <a:pt x="19" y="14"/>
                  </a:lnTo>
                  <a:lnTo>
                    <a:pt x="13" y="14"/>
                  </a:lnTo>
                  <a:lnTo>
                    <a:pt x="13" y="20"/>
                  </a:lnTo>
                  <a:lnTo>
                    <a:pt x="13" y="45"/>
                  </a:lnTo>
                  <a:lnTo>
                    <a:pt x="13" y="69"/>
                  </a:lnTo>
                  <a:lnTo>
                    <a:pt x="13" y="69"/>
                  </a:lnTo>
                  <a:lnTo>
                    <a:pt x="7" y="69"/>
                  </a:lnTo>
                  <a:lnTo>
                    <a:pt x="7" y="54"/>
                  </a:lnTo>
                  <a:lnTo>
                    <a:pt x="0" y="54"/>
                  </a:lnTo>
                  <a:lnTo>
                    <a:pt x="0" y="71"/>
                  </a:lnTo>
                  <a:lnTo>
                    <a:pt x="0" y="71"/>
                  </a:lnTo>
                  <a:lnTo>
                    <a:pt x="0" y="72"/>
                  </a:lnTo>
                  <a:lnTo>
                    <a:pt x="4" y="75"/>
                  </a:lnTo>
                  <a:lnTo>
                    <a:pt x="7" y="75"/>
                  </a:lnTo>
                  <a:lnTo>
                    <a:pt x="10" y="77"/>
                  </a:lnTo>
                  <a:lnTo>
                    <a:pt x="10" y="77"/>
                  </a:lnTo>
                  <a:lnTo>
                    <a:pt x="13" y="75"/>
                  </a:lnTo>
                  <a:lnTo>
                    <a:pt x="16" y="75"/>
                  </a:lnTo>
                  <a:lnTo>
                    <a:pt x="19" y="72"/>
                  </a:lnTo>
                  <a:lnTo>
                    <a:pt x="19" y="71"/>
                  </a:lnTo>
                  <a:lnTo>
                    <a:pt x="19" y="45"/>
                  </a:lnTo>
                  <a:lnTo>
                    <a:pt x="20" y="45"/>
                  </a:lnTo>
                  <a:lnTo>
                    <a:pt x="20" y="45"/>
                  </a:lnTo>
                  <a:lnTo>
                    <a:pt x="23" y="43"/>
                  </a:lnTo>
                  <a:lnTo>
                    <a:pt x="26" y="42"/>
                  </a:lnTo>
                  <a:lnTo>
                    <a:pt x="28" y="39"/>
                  </a:lnTo>
                  <a:lnTo>
                    <a:pt x="30" y="36"/>
                  </a:lnTo>
                  <a:lnTo>
                    <a:pt x="30" y="9"/>
                  </a:lnTo>
                  <a:lnTo>
                    <a:pt x="30" y="9"/>
                  </a:lnTo>
                  <a:lnTo>
                    <a:pt x="28" y="5"/>
                  </a:lnTo>
                  <a:lnTo>
                    <a:pt x="26" y="3"/>
                  </a:lnTo>
                  <a:lnTo>
                    <a:pt x="23" y="0"/>
                  </a:lnTo>
                  <a:lnTo>
                    <a:pt x="20" y="0"/>
                  </a:lnTo>
                  <a:lnTo>
                    <a:pt x="20"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430"/>
            <p:cNvSpPr>
              <a:spLocks noEditPoints="1"/>
            </p:cNvSpPr>
            <p:nvPr/>
          </p:nvSpPr>
          <p:spPr bwMode="auto">
            <a:xfrm>
              <a:off x="6376988" y="6634163"/>
              <a:ext cx="44450" cy="44450"/>
            </a:xfrm>
            <a:custGeom>
              <a:avLst/>
              <a:gdLst>
                <a:gd name="T0" fmla="*/ 14 w 28"/>
                <a:gd name="T1" fmla="*/ 28 h 28"/>
                <a:gd name="T2" fmla="*/ 14 w 28"/>
                <a:gd name="T3" fmla="*/ 28 h 28"/>
                <a:gd name="T4" fmla="*/ 20 w 28"/>
                <a:gd name="T5" fmla="*/ 28 h 28"/>
                <a:gd name="T6" fmla="*/ 25 w 28"/>
                <a:gd name="T7" fmla="*/ 25 h 28"/>
                <a:gd name="T8" fmla="*/ 28 w 28"/>
                <a:gd name="T9" fmla="*/ 20 h 28"/>
                <a:gd name="T10" fmla="*/ 28 w 28"/>
                <a:gd name="T11" fmla="*/ 14 h 28"/>
                <a:gd name="T12" fmla="*/ 28 w 28"/>
                <a:gd name="T13" fmla="*/ 14 h 28"/>
                <a:gd name="T14" fmla="*/ 28 w 28"/>
                <a:gd name="T15" fmla="*/ 9 h 28"/>
                <a:gd name="T16" fmla="*/ 25 w 28"/>
                <a:gd name="T17" fmla="*/ 5 h 28"/>
                <a:gd name="T18" fmla="*/ 20 w 28"/>
                <a:gd name="T19" fmla="*/ 2 h 28"/>
                <a:gd name="T20" fmla="*/ 14 w 28"/>
                <a:gd name="T21" fmla="*/ 0 h 28"/>
                <a:gd name="T22" fmla="*/ 14 w 28"/>
                <a:gd name="T23" fmla="*/ 0 h 28"/>
                <a:gd name="T24" fmla="*/ 9 w 28"/>
                <a:gd name="T25" fmla="*/ 2 h 28"/>
                <a:gd name="T26" fmla="*/ 5 w 28"/>
                <a:gd name="T27" fmla="*/ 5 h 28"/>
                <a:gd name="T28" fmla="*/ 2 w 28"/>
                <a:gd name="T29" fmla="*/ 9 h 28"/>
                <a:gd name="T30" fmla="*/ 0 w 28"/>
                <a:gd name="T31" fmla="*/ 14 h 28"/>
                <a:gd name="T32" fmla="*/ 0 w 28"/>
                <a:gd name="T33" fmla="*/ 14 h 28"/>
                <a:gd name="T34" fmla="*/ 2 w 28"/>
                <a:gd name="T35" fmla="*/ 20 h 28"/>
                <a:gd name="T36" fmla="*/ 5 w 28"/>
                <a:gd name="T37" fmla="*/ 25 h 28"/>
                <a:gd name="T38" fmla="*/ 9 w 28"/>
                <a:gd name="T39" fmla="*/ 28 h 28"/>
                <a:gd name="T40" fmla="*/ 14 w 28"/>
                <a:gd name="T41" fmla="*/ 28 h 28"/>
                <a:gd name="T42" fmla="*/ 14 w 28"/>
                <a:gd name="T43" fmla="*/ 28 h 28"/>
                <a:gd name="T44" fmla="*/ 14 w 28"/>
                <a:gd name="T45" fmla="*/ 8 h 28"/>
                <a:gd name="T46" fmla="*/ 14 w 28"/>
                <a:gd name="T47" fmla="*/ 8 h 28"/>
                <a:gd name="T48" fmla="*/ 17 w 28"/>
                <a:gd name="T49" fmla="*/ 8 h 28"/>
                <a:gd name="T50" fmla="*/ 20 w 28"/>
                <a:gd name="T51" fmla="*/ 9 h 28"/>
                <a:gd name="T52" fmla="*/ 21 w 28"/>
                <a:gd name="T53" fmla="*/ 12 h 28"/>
                <a:gd name="T54" fmla="*/ 21 w 28"/>
                <a:gd name="T55" fmla="*/ 14 h 28"/>
                <a:gd name="T56" fmla="*/ 21 w 28"/>
                <a:gd name="T57" fmla="*/ 14 h 28"/>
                <a:gd name="T58" fmla="*/ 21 w 28"/>
                <a:gd name="T59" fmla="*/ 17 h 28"/>
                <a:gd name="T60" fmla="*/ 20 w 28"/>
                <a:gd name="T61" fmla="*/ 20 h 28"/>
                <a:gd name="T62" fmla="*/ 17 w 28"/>
                <a:gd name="T63" fmla="*/ 22 h 28"/>
                <a:gd name="T64" fmla="*/ 14 w 28"/>
                <a:gd name="T65" fmla="*/ 22 h 28"/>
                <a:gd name="T66" fmla="*/ 14 w 28"/>
                <a:gd name="T67" fmla="*/ 22 h 28"/>
                <a:gd name="T68" fmla="*/ 12 w 28"/>
                <a:gd name="T69" fmla="*/ 22 h 28"/>
                <a:gd name="T70" fmla="*/ 9 w 28"/>
                <a:gd name="T71" fmla="*/ 20 h 28"/>
                <a:gd name="T72" fmla="*/ 8 w 28"/>
                <a:gd name="T73" fmla="*/ 17 h 28"/>
                <a:gd name="T74" fmla="*/ 8 w 28"/>
                <a:gd name="T75" fmla="*/ 14 h 28"/>
                <a:gd name="T76" fmla="*/ 8 w 28"/>
                <a:gd name="T77" fmla="*/ 14 h 28"/>
                <a:gd name="T78" fmla="*/ 8 w 28"/>
                <a:gd name="T79" fmla="*/ 12 h 28"/>
                <a:gd name="T80" fmla="*/ 9 w 28"/>
                <a:gd name="T81" fmla="*/ 9 h 28"/>
                <a:gd name="T82" fmla="*/ 12 w 28"/>
                <a:gd name="T83" fmla="*/ 8 h 28"/>
                <a:gd name="T84" fmla="*/ 14 w 28"/>
                <a:gd name="T85" fmla="*/ 8 h 28"/>
                <a:gd name="T86" fmla="*/ 14 w 28"/>
                <a:gd name="T8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8">
                  <a:moveTo>
                    <a:pt x="14" y="28"/>
                  </a:moveTo>
                  <a:lnTo>
                    <a:pt x="14" y="28"/>
                  </a:lnTo>
                  <a:lnTo>
                    <a:pt x="20" y="28"/>
                  </a:lnTo>
                  <a:lnTo>
                    <a:pt x="25" y="25"/>
                  </a:lnTo>
                  <a:lnTo>
                    <a:pt x="28" y="20"/>
                  </a:lnTo>
                  <a:lnTo>
                    <a:pt x="28" y="14"/>
                  </a:lnTo>
                  <a:lnTo>
                    <a:pt x="28" y="14"/>
                  </a:lnTo>
                  <a:lnTo>
                    <a:pt x="28" y="9"/>
                  </a:lnTo>
                  <a:lnTo>
                    <a:pt x="25" y="5"/>
                  </a:lnTo>
                  <a:lnTo>
                    <a:pt x="20" y="2"/>
                  </a:lnTo>
                  <a:lnTo>
                    <a:pt x="14" y="0"/>
                  </a:lnTo>
                  <a:lnTo>
                    <a:pt x="14" y="0"/>
                  </a:lnTo>
                  <a:lnTo>
                    <a:pt x="9" y="2"/>
                  </a:lnTo>
                  <a:lnTo>
                    <a:pt x="5" y="5"/>
                  </a:lnTo>
                  <a:lnTo>
                    <a:pt x="2" y="9"/>
                  </a:lnTo>
                  <a:lnTo>
                    <a:pt x="0" y="14"/>
                  </a:lnTo>
                  <a:lnTo>
                    <a:pt x="0" y="14"/>
                  </a:lnTo>
                  <a:lnTo>
                    <a:pt x="2" y="20"/>
                  </a:lnTo>
                  <a:lnTo>
                    <a:pt x="5" y="25"/>
                  </a:lnTo>
                  <a:lnTo>
                    <a:pt x="9" y="28"/>
                  </a:lnTo>
                  <a:lnTo>
                    <a:pt x="14" y="28"/>
                  </a:lnTo>
                  <a:lnTo>
                    <a:pt x="14" y="28"/>
                  </a:lnTo>
                  <a:close/>
                  <a:moveTo>
                    <a:pt x="14" y="8"/>
                  </a:moveTo>
                  <a:lnTo>
                    <a:pt x="14" y="8"/>
                  </a:lnTo>
                  <a:lnTo>
                    <a:pt x="17" y="8"/>
                  </a:lnTo>
                  <a:lnTo>
                    <a:pt x="20" y="9"/>
                  </a:lnTo>
                  <a:lnTo>
                    <a:pt x="21" y="12"/>
                  </a:lnTo>
                  <a:lnTo>
                    <a:pt x="21" y="14"/>
                  </a:lnTo>
                  <a:lnTo>
                    <a:pt x="21" y="14"/>
                  </a:lnTo>
                  <a:lnTo>
                    <a:pt x="21" y="17"/>
                  </a:lnTo>
                  <a:lnTo>
                    <a:pt x="20" y="20"/>
                  </a:lnTo>
                  <a:lnTo>
                    <a:pt x="17" y="22"/>
                  </a:lnTo>
                  <a:lnTo>
                    <a:pt x="14" y="22"/>
                  </a:lnTo>
                  <a:lnTo>
                    <a:pt x="14" y="22"/>
                  </a:lnTo>
                  <a:lnTo>
                    <a:pt x="12" y="22"/>
                  </a:lnTo>
                  <a:lnTo>
                    <a:pt x="9" y="20"/>
                  </a:lnTo>
                  <a:lnTo>
                    <a:pt x="8" y="17"/>
                  </a:lnTo>
                  <a:lnTo>
                    <a:pt x="8" y="14"/>
                  </a:lnTo>
                  <a:lnTo>
                    <a:pt x="8" y="14"/>
                  </a:lnTo>
                  <a:lnTo>
                    <a:pt x="8" y="12"/>
                  </a:lnTo>
                  <a:lnTo>
                    <a:pt x="9" y="9"/>
                  </a:lnTo>
                  <a:lnTo>
                    <a:pt x="12" y="8"/>
                  </a:lnTo>
                  <a:lnTo>
                    <a:pt x="14" y="8"/>
                  </a:lnTo>
                  <a:lnTo>
                    <a:pt x="1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431"/>
            <p:cNvSpPr>
              <a:spLocks noEditPoints="1"/>
            </p:cNvSpPr>
            <p:nvPr/>
          </p:nvSpPr>
          <p:spPr bwMode="auto">
            <a:xfrm>
              <a:off x="6353176" y="6684963"/>
              <a:ext cx="93663" cy="146050"/>
            </a:xfrm>
            <a:custGeom>
              <a:avLst/>
              <a:gdLst>
                <a:gd name="T0" fmla="*/ 9 w 59"/>
                <a:gd name="T1" fmla="*/ 0 h 92"/>
                <a:gd name="T2" fmla="*/ 6 w 59"/>
                <a:gd name="T3" fmla="*/ 2 h 92"/>
                <a:gd name="T4" fmla="*/ 0 w 59"/>
                <a:gd name="T5" fmla="*/ 6 h 92"/>
                <a:gd name="T6" fmla="*/ 0 w 59"/>
                <a:gd name="T7" fmla="*/ 43 h 92"/>
                <a:gd name="T8" fmla="*/ 0 w 59"/>
                <a:gd name="T9" fmla="*/ 48 h 92"/>
                <a:gd name="T10" fmla="*/ 6 w 59"/>
                <a:gd name="T11" fmla="*/ 52 h 92"/>
                <a:gd name="T12" fmla="*/ 12 w 59"/>
                <a:gd name="T13" fmla="*/ 52 h 92"/>
                <a:gd name="T14" fmla="*/ 12 w 59"/>
                <a:gd name="T15" fmla="*/ 86 h 92"/>
                <a:gd name="T16" fmla="*/ 15 w 59"/>
                <a:gd name="T17" fmla="*/ 91 h 92"/>
                <a:gd name="T18" fmla="*/ 23 w 59"/>
                <a:gd name="T19" fmla="*/ 92 h 92"/>
                <a:gd name="T20" fmla="*/ 29 w 59"/>
                <a:gd name="T21" fmla="*/ 91 h 92"/>
                <a:gd name="T22" fmla="*/ 36 w 59"/>
                <a:gd name="T23" fmla="*/ 92 h 92"/>
                <a:gd name="T24" fmla="*/ 41 w 59"/>
                <a:gd name="T25" fmla="*/ 92 h 92"/>
                <a:gd name="T26" fmla="*/ 46 w 59"/>
                <a:gd name="T27" fmla="*/ 88 h 92"/>
                <a:gd name="T28" fmla="*/ 47 w 59"/>
                <a:gd name="T29" fmla="*/ 52 h 92"/>
                <a:gd name="T30" fmla="*/ 49 w 59"/>
                <a:gd name="T31" fmla="*/ 52 h 92"/>
                <a:gd name="T32" fmla="*/ 56 w 59"/>
                <a:gd name="T33" fmla="*/ 51 h 92"/>
                <a:gd name="T34" fmla="*/ 59 w 59"/>
                <a:gd name="T35" fmla="*/ 43 h 92"/>
                <a:gd name="T36" fmla="*/ 59 w 59"/>
                <a:gd name="T37" fmla="*/ 11 h 92"/>
                <a:gd name="T38" fmla="*/ 56 w 59"/>
                <a:gd name="T39" fmla="*/ 3 h 92"/>
                <a:gd name="T40" fmla="*/ 49 w 59"/>
                <a:gd name="T41" fmla="*/ 0 h 92"/>
                <a:gd name="T42" fmla="*/ 33 w 59"/>
                <a:gd name="T43" fmla="*/ 86 h 92"/>
                <a:gd name="T44" fmla="*/ 33 w 59"/>
                <a:gd name="T45" fmla="*/ 86 h 92"/>
                <a:gd name="T46" fmla="*/ 33 w 59"/>
                <a:gd name="T47" fmla="*/ 84 h 92"/>
                <a:gd name="T48" fmla="*/ 33 w 59"/>
                <a:gd name="T49" fmla="*/ 86 h 92"/>
                <a:gd name="T50" fmla="*/ 52 w 59"/>
                <a:gd name="T51" fmla="*/ 43 h 92"/>
                <a:gd name="T52" fmla="*/ 49 w 59"/>
                <a:gd name="T53" fmla="*/ 46 h 92"/>
                <a:gd name="T54" fmla="*/ 47 w 59"/>
                <a:gd name="T55" fmla="*/ 25 h 92"/>
                <a:gd name="T56" fmla="*/ 40 w 59"/>
                <a:gd name="T57" fmla="*/ 17 h 92"/>
                <a:gd name="T58" fmla="*/ 40 w 59"/>
                <a:gd name="T59" fmla="*/ 49 h 92"/>
                <a:gd name="T60" fmla="*/ 40 w 59"/>
                <a:gd name="T61" fmla="*/ 84 h 92"/>
                <a:gd name="T62" fmla="*/ 33 w 59"/>
                <a:gd name="T63" fmla="*/ 84 h 92"/>
                <a:gd name="T64" fmla="*/ 26 w 59"/>
                <a:gd name="T65" fmla="*/ 48 h 92"/>
                <a:gd name="T66" fmla="*/ 26 w 59"/>
                <a:gd name="T67" fmla="*/ 84 h 92"/>
                <a:gd name="T68" fmla="*/ 20 w 59"/>
                <a:gd name="T69" fmla="*/ 84 h 92"/>
                <a:gd name="T70" fmla="*/ 20 w 59"/>
                <a:gd name="T71" fmla="*/ 25 h 92"/>
                <a:gd name="T72" fmla="*/ 12 w 59"/>
                <a:gd name="T73" fmla="*/ 17 h 92"/>
                <a:gd name="T74" fmla="*/ 12 w 59"/>
                <a:gd name="T75" fmla="*/ 46 h 92"/>
                <a:gd name="T76" fmla="*/ 9 w 59"/>
                <a:gd name="T77" fmla="*/ 46 h 92"/>
                <a:gd name="T78" fmla="*/ 6 w 59"/>
                <a:gd name="T79" fmla="*/ 43 h 92"/>
                <a:gd name="T80" fmla="*/ 6 w 59"/>
                <a:gd name="T81" fmla="*/ 11 h 92"/>
                <a:gd name="T82" fmla="*/ 9 w 59"/>
                <a:gd name="T83" fmla="*/ 8 h 92"/>
                <a:gd name="T84" fmla="*/ 49 w 59"/>
                <a:gd name="T85" fmla="*/ 8 h 92"/>
                <a:gd name="T86" fmla="*/ 52 w 59"/>
                <a:gd name="T87"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92">
                  <a:moveTo>
                    <a:pt x="49" y="0"/>
                  </a:moveTo>
                  <a:lnTo>
                    <a:pt x="9" y="0"/>
                  </a:lnTo>
                  <a:lnTo>
                    <a:pt x="9" y="0"/>
                  </a:lnTo>
                  <a:lnTo>
                    <a:pt x="6" y="2"/>
                  </a:lnTo>
                  <a:lnTo>
                    <a:pt x="3" y="3"/>
                  </a:lnTo>
                  <a:lnTo>
                    <a:pt x="0" y="6"/>
                  </a:lnTo>
                  <a:lnTo>
                    <a:pt x="0" y="11"/>
                  </a:lnTo>
                  <a:lnTo>
                    <a:pt x="0" y="43"/>
                  </a:lnTo>
                  <a:lnTo>
                    <a:pt x="0" y="43"/>
                  </a:lnTo>
                  <a:lnTo>
                    <a:pt x="0" y="48"/>
                  </a:lnTo>
                  <a:lnTo>
                    <a:pt x="3" y="51"/>
                  </a:lnTo>
                  <a:lnTo>
                    <a:pt x="6" y="52"/>
                  </a:lnTo>
                  <a:lnTo>
                    <a:pt x="9" y="52"/>
                  </a:lnTo>
                  <a:lnTo>
                    <a:pt x="12" y="52"/>
                  </a:lnTo>
                  <a:lnTo>
                    <a:pt x="12" y="86"/>
                  </a:lnTo>
                  <a:lnTo>
                    <a:pt x="12" y="86"/>
                  </a:lnTo>
                  <a:lnTo>
                    <a:pt x="13" y="88"/>
                  </a:lnTo>
                  <a:lnTo>
                    <a:pt x="15" y="91"/>
                  </a:lnTo>
                  <a:lnTo>
                    <a:pt x="18" y="91"/>
                  </a:lnTo>
                  <a:lnTo>
                    <a:pt x="23" y="92"/>
                  </a:lnTo>
                  <a:lnTo>
                    <a:pt x="23" y="92"/>
                  </a:lnTo>
                  <a:lnTo>
                    <a:pt x="29" y="91"/>
                  </a:lnTo>
                  <a:lnTo>
                    <a:pt x="29" y="91"/>
                  </a:lnTo>
                  <a:lnTo>
                    <a:pt x="36" y="92"/>
                  </a:lnTo>
                  <a:lnTo>
                    <a:pt x="36" y="92"/>
                  </a:lnTo>
                  <a:lnTo>
                    <a:pt x="41" y="92"/>
                  </a:lnTo>
                  <a:lnTo>
                    <a:pt x="44" y="91"/>
                  </a:lnTo>
                  <a:lnTo>
                    <a:pt x="46" y="88"/>
                  </a:lnTo>
                  <a:lnTo>
                    <a:pt x="47" y="86"/>
                  </a:lnTo>
                  <a:lnTo>
                    <a:pt x="47" y="52"/>
                  </a:lnTo>
                  <a:lnTo>
                    <a:pt x="49" y="52"/>
                  </a:lnTo>
                  <a:lnTo>
                    <a:pt x="49" y="52"/>
                  </a:lnTo>
                  <a:lnTo>
                    <a:pt x="53" y="52"/>
                  </a:lnTo>
                  <a:lnTo>
                    <a:pt x="56" y="51"/>
                  </a:lnTo>
                  <a:lnTo>
                    <a:pt x="58" y="48"/>
                  </a:lnTo>
                  <a:lnTo>
                    <a:pt x="59" y="43"/>
                  </a:lnTo>
                  <a:lnTo>
                    <a:pt x="59" y="11"/>
                  </a:lnTo>
                  <a:lnTo>
                    <a:pt x="59" y="11"/>
                  </a:lnTo>
                  <a:lnTo>
                    <a:pt x="58" y="6"/>
                  </a:lnTo>
                  <a:lnTo>
                    <a:pt x="56" y="3"/>
                  </a:lnTo>
                  <a:lnTo>
                    <a:pt x="53" y="2"/>
                  </a:lnTo>
                  <a:lnTo>
                    <a:pt x="49" y="0"/>
                  </a:lnTo>
                  <a:lnTo>
                    <a:pt x="49" y="0"/>
                  </a:lnTo>
                  <a:close/>
                  <a:moveTo>
                    <a:pt x="33" y="86"/>
                  </a:moveTo>
                  <a:lnTo>
                    <a:pt x="33" y="86"/>
                  </a:lnTo>
                  <a:lnTo>
                    <a:pt x="33" y="86"/>
                  </a:lnTo>
                  <a:lnTo>
                    <a:pt x="33" y="84"/>
                  </a:lnTo>
                  <a:lnTo>
                    <a:pt x="33" y="84"/>
                  </a:lnTo>
                  <a:lnTo>
                    <a:pt x="33" y="86"/>
                  </a:lnTo>
                  <a:lnTo>
                    <a:pt x="33" y="86"/>
                  </a:lnTo>
                  <a:close/>
                  <a:moveTo>
                    <a:pt x="52" y="43"/>
                  </a:moveTo>
                  <a:lnTo>
                    <a:pt x="52" y="43"/>
                  </a:lnTo>
                  <a:lnTo>
                    <a:pt x="52" y="45"/>
                  </a:lnTo>
                  <a:lnTo>
                    <a:pt x="49" y="46"/>
                  </a:lnTo>
                  <a:lnTo>
                    <a:pt x="47" y="46"/>
                  </a:lnTo>
                  <a:lnTo>
                    <a:pt x="47" y="25"/>
                  </a:lnTo>
                  <a:lnTo>
                    <a:pt x="47" y="17"/>
                  </a:lnTo>
                  <a:lnTo>
                    <a:pt x="40" y="17"/>
                  </a:lnTo>
                  <a:lnTo>
                    <a:pt x="40" y="25"/>
                  </a:lnTo>
                  <a:lnTo>
                    <a:pt x="40" y="49"/>
                  </a:lnTo>
                  <a:lnTo>
                    <a:pt x="40" y="52"/>
                  </a:lnTo>
                  <a:lnTo>
                    <a:pt x="40" y="84"/>
                  </a:lnTo>
                  <a:lnTo>
                    <a:pt x="40" y="84"/>
                  </a:lnTo>
                  <a:lnTo>
                    <a:pt x="33" y="84"/>
                  </a:lnTo>
                  <a:lnTo>
                    <a:pt x="33" y="48"/>
                  </a:lnTo>
                  <a:lnTo>
                    <a:pt x="26" y="48"/>
                  </a:lnTo>
                  <a:lnTo>
                    <a:pt x="26" y="84"/>
                  </a:lnTo>
                  <a:lnTo>
                    <a:pt x="26" y="84"/>
                  </a:lnTo>
                  <a:lnTo>
                    <a:pt x="23" y="84"/>
                  </a:lnTo>
                  <a:lnTo>
                    <a:pt x="20" y="84"/>
                  </a:lnTo>
                  <a:lnTo>
                    <a:pt x="20" y="52"/>
                  </a:lnTo>
                  <a:lnTo>
                    <a:pt x="20" y="25"/>
                  </a:lnTo>
                  <a:lnTo>
                    <a:pt x="20" y="17"/>
                  </a:lnTo>
                  <a:lnTo>
                    <a:pt x="12" y="17"/>
                  </a:lnTo>
                  <a:lnTo>
                    <a:pt x="12" y="25"/>
                  </a:lnTo>
                  <a:lnTo>
                    <a:pt x="12" y="46"/>
                  </a:lnTo>
                  <a:lnTo>
                    <a:pt x="9" y="46"/>
                  </a:lnTo>
                  <a:lnTo>
                    <a:pt x="9" y="46"/>
                  </a:lnTo>
                  <a:lnTo>
                    <a:pt x="7" y="45"/>
                  </a:lnTo>
                  <a:lnTo>
                    <a:pt x="6" y="43"/>
                  </a:lnTo>
                  <a:lnTo>
                    <a:pt x="6" y="11"/>
                  </a:lnTo>
                  <a:lnTo>
                    <a:pt x="6" y="11"/>
                  </a:lnTo>
                  <a:lnTo>
                    <a:pt x="7" y="8"/>
                  </a:lnTo>
                  <a:lnTo>
                    <a:pt x="9" y="8"/>
                  </a:lnTo>
                  <a:lnTo>
                    <a:pt x="49" y="8"/>
                  </a:lnTo>
                  <a:lnTo>
                    <a:pt x="49" y="8"/>
                  </a:lnTo>
                  <a:lnTo>
                    <a:pt x="52" y="8"/>
                  </a:lnTo>
                  <a:lnTo>
                    <a:pt x="52" y="11"/>
                  </a:lnTo>
                  <a:lnTo>
                    <a:pt x="52"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17" name="Freeform 432"/>
          <p:cNvSpPr>
            <a:spLocks noEditPoints="1"/>
          </p:cNvSpPr>
          <p:nvPr userDrawn="1"/>
        </p:nvSpPr>
        <p:spPr bwMode="auto">
          <a:xfrm>
            <a:off x="8420335" y="6226371"/>
            <a:ext cx="196341" cy="158476"/>
          </a:xfrm>
          <a:custGeom>
            <a:avLst/>
            <a:gdLst>
              <a:gd name="T0" fmla="*/ 97 w 105"/>
              <a:gd name="T1" fmla="*/ 43 h 113"/>
              <a:gd name="T2" fmla="*/ 97 w 105"/>
              <a:gd name="T3" fmla="*/ 41 h 113"/>
              <a:gd name="T4" fmla="*/ 97 w 105"/>
              <a:gd name="T5" fmla="*/ 12 h 113"/>
              <a:gd name="T6" fmla="*/ 94 w 105"/>
              <a:gd name="T7" fmla="*/ 9 h 113"/>
              <a:gd name="T8" fmla="*/ 76 w 105"/>
              <a:gd name="T9" fmla="*/ 9 h 113"/>
              <a:gd name="T10" fmla="*/ 72 w 105"/>
              <a:gd name="T11" fmla="*/ 12 h 113"/>
              <a:gd name="T12" fmla="*/ 54 w 105"/>
              <a:gd name="T13" fmla="*/ 1 h 113"/>
              <a:gd name="T14" fmla="*/ 53 w 105"/>
              <a:gd name="T15" fmla="*/ 0 h 113"/>
              <a:gd name="T16" fmla="*/ 0 w 105"/>
              <a:gd name="T17" fmla="*/ 50 h 113"/>
              <a:gd name="T18" fmla="*/ 3 w 105"/>
              <a:gd name="T19" fmla="*/ 55 h 113"/>
              <a:gd name="T20" fmla="*/ 7 w 105"/>
              <a:gd name="T21" fmla="*/ 108 h 113"/>
              <a:gd name="T22" fmla="*/ 8 w 105"/>
              <a:gd name="T23" fmla="*/ 112 h 113"/>
              <a:gd name="T24" fmla="*/ 39 w 105"/>
              <a:gd name="T25" fmla="*/ 112 h 113"/>
              <a:gd name="T26" fmla="*/ 42 w 105"/>
              <a:gd name="T27" fmla="*/ 112 h 113"/>
              <a:gd name="T28" fmla="*/ 42 w 105"/>
              <a:gd name="T29" fmla="*/ 67 h 113"/>
              <a:gd name="T30" fmla="*/ 62 w 105"/>
              <a:gd name="T31" fmla="*/ 108 h 113"/>
              <a:gd name="T32" fmla="*/ 63 w 105"/>
              <a:gd name="T33" fmla="*/ 112 h 113"/>
              <a:gd name="T34" fmla="*/ 65 w 105"/>
              <a:gd name="T35" fmla="*/ 113 h 113"/>
              <a:gd name="T36" fmla="*/ 95 w 105"/>
              <a:gd name="T37" fmla="*/ 112 h 113"/>
              <a:gd name="T38" fmla="*/ 97 w 105"/>
              <a:gd name="T39" fmla="*/ 112 h 113"/>
              <a:gd name="T40" fmla="*/ 98 w 105"/>
              <a:gd name="T41" fmla="*/ 53 h 113"/>
              <a:gd name="T42" fmla="*/ 100 w 105"/>
              <a:gd name="T43" fmla="*/ 55 h 113"/>
              <a:gd name="T44" fmla="*/ 102 w 105"/>
              <a:gd name="T45" fmla="*/ 56 h 113"/>
              <a:gd name="T46" fmla="*/ 105 w 105"/>
              <a:gd name="T47" fmla="*/ 55 h 113"/>
              <a:gd name="T48" fmla="*/ 105 w 105"/>
              <a:gd name="T49" fmla="*/ 50 h 113"/>
              <a:gd name="T50" fmla="*/ 79 w 105"/>
              <a:gd name="T51" fmla="*/ 24 h 113"/>
              <a:gd name="T52" fmla="*/ 91 w 105"/>
              <a:gd name="T53" fmla="*/ 15 h 113"/>
              <a:gd name="T54" fmla="*/ 79 w 105"/>
              <a:gd name="T55" fmla="*/ 26 h 113"/>
              <a:gd name="T56" fmla="*/ 79 w 105"/>
              <a:gd name="T57" fmla="*/ 24 h 113"/>
              <a:gd name="T58" fmla="*/ 68 w 105"/>
              <a:gd name="T59" fmla="*/ 105 h 113"/>
              <a:gd name="T60" fmla="*/ 68 w 105"/>
              <a:gd name="T61" fmla="*/ 64 h 113"/>
              <a:gd name="T62" fmla="*/ 68 w 105"/>
              <a:gd name="T63" fmla="*/ 63 h 113"/>
              <a:gd name="T64" fmla="*/ 39 w 105"/>
              <a:gd name="T65" fmla="*/ 61 h 113"/>
              <a:gd name="T66" fmla="*/ 37 w 105"/>
              <a:gd name="T67" fmla="*/ 63 h 113"/>
              <a:gd name="T68" fmla="*/ 36 w 105"/>
              <a:gd name="T69" fmla="*/ 105 h 113"/>
              <a:gd name="T70" fmla="*/ 13 w 105"/>
              <a:gd name="T71" fmla="*/ 47 h 113"/>
              <a:gd name="T72" fmla="*/ 13 w 105"/>
              <a:gd name="T73" fmla="*/ 47 h 113"/>
              <a:gd name="T74" fmla="*/ 92 w 105"/>
              <a:gd name="T75" fmla="*/ 47 h 113"/>
              <a:gd name="T76" fmla="*/ 92 w 105"/>
              <a:gd name="T77" fmla="*/ 47 h 113"/>
              <a:gd name="T78" fmla="*/ 68 w 105"/>
              <a:gd name="T79"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13">
                <a:moveTo>
                  <a:pt x="105" y="50"/>
                </a:moveTo>
                <a:lnTo>
                  <a:pt x="97" y="43"/>
                </a:lnTo>
                <a:lnTo>
                  <a:pt x="97" y="43"/>
                </a:lnTo>
                <a:lnTo>
                  <a:pt x="97" y="41"/>
                </a:lnTo>
                <a:lnTo>
                  <a:pt x="97" y="12"/>
                </a:lnTo>
                <a:lnTo>
                  <a:pt x="97" y="12"/>
                </a:lnTo>
                <a:lnTo>
                  <a:pt x="97" y="10"/>
                </a:lnTo>
                <a:lnTo>
                  <a:pt x="94" y="9"/>
                </a:lnTo>
                <a:lnTo>
                  <a:pt x="76" y="9"/>
                </a:lnTo>
                <a:lnTo>
                  <a:pt x="76" y="9"/>
                </a:lnTo>
                <a:lnTo>
                  <a:pt x="74" y="10"/>
                </a:lnTo>
                <a:lnTo>
                  <a:pt x="72" y="12"/>
                </a:lnTo>
                <a:lnTo>
                  <a:pt x="72" y="20"/>
                </a:lnTo>
                <a:lnTo>
                  <a:pt x="54" y="1"/>
                </a:lnTo>
                <a:lnTo>
                  <a:pt x="54" y="1"/>
                </a:lnTo>
                <a:lnTo>
                  <a:pt x="53" y="0"/>
                </a:lnTo>
                <a:lnTo>
                  <a:pt x="49" y="1"/>
                </a:lnTo>
                <a:lnTo>
                  <a:pt x="0" y="50"/>
                </a:lnTo>
                <a:lnTo>
                  <a:pt x="2" y="53"/>
                </a:lnTo>
                <a:lnTo>
                  <a:pt x="3" y="55"/>
                </a:lnTo>
                <a:lnTo>
                  <a:pt x="7" y="53"/>
                </a:lnTo>
                <a:lnTo>
                  <a:pt x="7" y="108"/>
                </a:lnTo>
                <a:lnTo>
                  <a:pt x="7" y="108"/>
                </a:lnTo>
                <a:lnTo>
                  <a:pt x="8" y="112"/>
                </a:lnTo>
                <a:lnTo>
                  <a:pt x="10" y="112"/>
                </a:lnTo>
                <a:lnTo>
                  <a:pt x="39" y="112"/>
                </a:lnTo>
                <a:lnTo>
                  <a:pt x="39" y="112"/>
                </a:lnTo>
                <a:lnTo>
                  <a:pt x="42" y="112"/>
                </a:lnTo>
                <a:lnTo>
                  <a:pt x="42" y="108"/>
                </a:lnTo>
                <a:lnTo>
                  <a:pt x="42" y="67"/>
                </a:lnTo>
                <a:lnTo>
                  <a:pt x="62" y="67"/>
                </a:lnTo>
                <a:lnTo>
                  <a:pt x="62" y="108"/>
                </a:lnTo>
                <a:lnTo>
                  <a:pt x="62" y="108"/>
                </a:lnTo>
                <a:lnTo>
                  <a:pt x="63" y="112"/>
                </a:lnTo>
                <a:lnTo>
                  <a:pt x="63" y="112"/>
                </a:lnTo>
                <a:lnTo>
                  <a:pt x="65" y="113"/>
                </a:lnTo>
                <a:lnTo>
                  <a:pt x="65" y="113"/>
                </a:lnTo>
                <a:lnTo>
                  <a:pt x="95" y="112"/>
                </a:lnTo>
                <a:lnTo>
                  <a:pt x="95" y="112"/>
                </a:lnTo>
                <a:lnTo>
                  <a:pt x="97" y="112"/>
                </a:lnTo>
                <a:lnTo>
                  <a:pt x="98" y="108"/>
                </a:lnTo>
                <a:lnTo>
                  <a:pt x="98" y="53"/>
                </a:lnTo>
                <a:lnTo>
                  <a:pt x="100" y="55"/>
                </a:lnTo>
                <a:lnTo>
                  <a:pt x="100" y="55"/>
                </a:lnTo>
                <a:lnTo>
                  <a:pt x="102" y="56"/>
                </a:lnTo>
                <a:lnTo>
                  <a:pt x="102" y="56"/>
                </a:lnTo>
                <a:lnTo>
                  <a:pt x="105" y="55"/>
                </a:lnTo>
                <a:lnTo>
                  <a:pt x="105" y="55"/>
                </a:lnTo>
                <a:lnTo>
                  <a:pt x="105" y="52"/>
                </a:lnTo>
                <a:lnTo>
                  <a:pt x="105" y="50"/>
                </a:lnTo>
                <a:lnTo>
                  <a:pt x="105" y="50"/>
                </a:lnTo>
                <a:close/>
                <a:moveTo>
                  <a:pt x="79" y="24"/>
                </a:moveTo>
                <a:lnTo>
                  <a:pt x="79" y="15"/>
                </a:lnTo>
                <a:lnTo>
                  <a:pt x="91" y="15"/>
                </a:lnTo>
                <a:lnTo>
                  <a:pt x="91" y="38"/>
                </a:lnTo>
                <a:lnTo>
                  <a:pt x="79" y="26"/>
                </a:lnTo>
                <a:lnTo>
                  <a:pt x="79" y="26"/>
                </a:lnTo>
                <a:lnTo>
                  <a:pt x="79" y="24"/>
                </a:lnTo>
                <a:lnTo>
                  <a:pt x="79" y="24"/>
                </a:lnTo>
                <a:close/>
                <a:moveTo>
                  <a:pt x="68" y="105"/>
                </a:moveTo>
                <a:lnTo>
                  <a:pt x="68" y="64"/>
                </a:lnTo>
                <a:lnTo>
                  <a:pt x="68" y="64"/>
                </a:lnTo>
                <a:lnTo>
                  <a:pt x="68" y="63"/>
                </a:lnTo>
                <a:lnTo>
                  <a:pt x="68" y="63"/>
                </a:lnTo>
                <a:lnTo>
                  <a:pt x="65" y="61"/>
                </a:lnTo>
                <a:lnTo>
                  <a:pt x="39" y="61"/>
                </a:lnTo>
                <a:lnTo>
                  <a:pt x="39" y="61"/>
                </a:lnTo>
                <a:lnTo>
                  <a:pt x="37" y="63"/>
                </a:lnTo>
                <a:lnTo>
                  <a:pt x="36" y="64"/>
                </a:lnTo>
                <a:lnTo>
                  <a:pt x="36" y="105"/>
                </a:lnTo>
                <a:lnTo>
                  <a:pt x="13" y="105"/>
                </a:lnTo>
                <a:lnTo>
                  <a:pt x="13" y="47"/>
                </a:lnTo>
                <a:lnTo>
                  <a:pt x="13" y="47"/>
                </a:lnTo>
                <a:lnTo>
                  <a:pt x="13" y="47"/>
                </a:lnTo>
                <a:lnTo>
                  <a:pt x="53" y="7"/>
                </a:lnTo>
                <a:lnTo>
                  <a:pt x="92" y="47"/>
                </a:lnTo>
                <a:lnTo>
                  <a:pt x="92" y="47"/>
                </a:lnTo>
                <a:lnTo>
                  <a:pt x="92" y="47"/>
                </a:lnTo>
                <a:lnTo>
                  <a:pt x="92" y="105"/>
                </a:lnTo>
                <a:lnTo>
                  <a:pt x="68" y="10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433"/>
          <p:cNvSpPr>
            <a:spLocks noEditPoints="1"/>
          </p:cNvSpPr>
          <p:nvPr userDrawn="1"/>
        </p:nvSpPr>
        <p:spPr bwMode="auto">
          <a:xfrm>
            <a:off x="4411242" y="6238992"/>
            <a:ext cx="207561" cy="152866"/>
          </a:xfrm>
          <a:custGeom>
            <a:avLst/>
            <a:gdLst>
              <a:gd name="T0" fmla="*/ 102 w 111"/>
              <a:gd name="T1" fmla="*/ 11 h 109"/>
              <a:gd name="T2" fmla="*/ 89 w 111"/>
              <a:gd name="T3" fmla="*/ 11 h 109"/>
              <a:gd name="T4" fmla="*/ 80 w 111"/>
              <a:gd name="T5" fmla="*/ 20 h 109"/>
              <a:gd name="T6" fmla="*/ 80 w 111"/>
              <a:gd name="T7" fmla="*/ 32 h 109"/>
              <a:gd name="T8" fmla="*/ 92 w 111"/>
              <a:gd name="T9" fmla="*/ 96 h 109"/>
              <a:gd name="T10" fmla="*/ 92 w 111"/>
              <a:gd name="T11" fmla="*/ 98 h 109"/>
              <a:gd name="T12" fmla="*/ 88 w 111"/>
              <a:gd name="T13" fmla="*/ 104 h 109"/>
              <a:gd name="T14" fmla="*/ 80 w 111"/>
              <a:gd name="T15" fmla="*/ 104 h 109"/>
              <a:gd name="T16" fmla="*/ 76 w 111"/>
              <a:gd name="T17" fmla="*/ 101 h 109"/>
              <a:gd name="T18" fmla="*/ 74 w 111"/>
              <a:gd name="T19" fmla="*/ 72 h 109"/>
              <a:gd name="T20" fmla="*/ 71 w 111"/>
              <a:gd name="T21" fmla="*/ 66 h 109"/>
              <a:gd name="T22" fmla="*/ 62 w 111"/>
              <a:gd name="T23" fmla="*/ 63 h 109"/>
              <a:gd name="T24" fmla="*/ 49 w 111"/>
              <a:gd name="T25" fmla="*/ 70 h 109"/>
              <a:gd name="T26" fmla="*/ 49 w 111"/>
              <a:gd name="T27" fmla="*/ 96 h 109"/>
              <a:gd name="T28" fmla="*/ 40 w 111"/>
              <a:gd name="T29" fmla="*/ 104 h 109"/>
              <a:gd name="T30" fmla="*/ 31 w 111"/>
              <a:gd name="T31" fmla="*/ 103 h 109"/>
              <a:gd name="T32" fmla="*/ 28 w 111"/>
              <a:gd name="T33" fmla="*/ 75 h 109"/>
              <a:gd name="T34" fmla="*/ 43 w 111"/>
              <a:gd name="T35" fmla="*/ 67 h 109"/>
              <a:gd name="T36" fmla="*/ 49 w 111"/>
              <a:gd name="T37" fmla="*/ 50 h 109"/>
              <a:gd name="T38" fmla="*/ 48 w 111"/>
              <a:gd name="T39" fmla="*/ 12 h 109"/>
              <a:gd name="T40" fmla="*/ 36 w 111"/>
              <a:gd name="T41" fmla="*/ 3 h 109"/>
              <a:gd name="T42" fmla="*/ 36 w 111"/>
              <a:gd name="T43" fmla="*/ 11 h 109"/>
              <a:gd name="T44" fmla="*/ 42 w 111"/>
              <a:gd name="T45" fmla="*/ 11 h 109"/>
              <a:gd name="T46" fmla="*/ 45 w 111"/>
              <a:gd name="T47" fmla="*/ 50 h 109"/>
              <a:gd name="T48" fmla="*/ 40 w 111"/>
              <a:gd name="T49" fmla="*/ 64 h 109"/>
              <a:gd name="T50" fmla="*/ 33 w 111"/>
              <a:gd name="T51" fmla="*/ 69 h 109"/>
              <a:gd name="T52" fmla="*/ 13 w 111"/>
              <a:gd name="T53" fmla="*/ 66 h 109"/>
              <a:gd name="T54" fmla="*/ 5 w 111"/>
              <a:gd name="T55" fmla="*/ 50 h 109"/>
              <a:gd name="T56" fmla="*/ 8 w 111"/>
              <a:gd name="T57" fmla="*/ 11 h 109"/>
              <a:gd name="T58" fmla="*/ 19 w 111"/>
              <a:gd name="T59" fmla="*/ 11 h 109"/>
              <a:gd name="T60" fmla="*/ 14 w 111"/>
              <a:gd name="T61" fmla="*/ 3 h 109"/>
              <a:gd name="T62" fmla="*/ 5 w 111"/>
              <a:gd name="T63" fmla="*/ 8 h 109"/>
              <a:gd name="T64" fmla="*/ 0 w 111"/>
              <a:gd name="T65" fmla="*/ 17 h 109"/>
              <a:gd name="T66" fmla="*/ 2 w 111"/>
              <a:gd name="T67" fmla="*/ 55 h 109"/>
              <a:gd name="T68" fmla="*/ 23 w 111"/>
              <a:gd name="T69" fmla="*/ 75 h 109"/>
              <a:gd name="T70" fmla="*/ 23 w 111"/>
              <a:gd name="T71" fmla="*/ 99 h 109"/>
              <a:gd name="T72" fmla="*/ 36 w 111"/>
              <a:gd name="T73" fmla="*/ 109 h 109"/>
              <a:gd name="T74" fmla="*/ 48 w 111"/>
              <a:gd name="T75" fmla="*/ 107 h 109"/>
              <a:gd name="T76" fmla="*/ 53 w 111"/>
              <a:gd name="T77" fmla="*/ 99 h 109"/>
              <a:gd name="T78" fmla="*/ 54 w 111"/>
              <a:gd name="T79" fmla="*/ 75 h 109"/>
              <a:gd name="T80" fmla="*/ 62 w 111"/>
              <a:gd name="T81" fmla="*/ 66 h 109"/>
              <a:gd name="T82" fmla="*/ 68 w 111"/>
              <a:gd name="T83" fmla="*/ 69 h 109"/>
              <a:gd name="T84" fmla="*/ 71 w 111"/>
              <a:gd name="T85" fmla="*/ 75 h 109"/>
              <a:gd name="T86" fmla="*/ 71 w 111"/>
              <a:gd name="T87" fmla="*/ 96 h 109"/>
              <a:gd name="T88" fmla="*/ 76 w 111"/>
              <a:gd name="T89" fmla="*/ 107 h 109"/>
              <a:gd name="T90" fmla="*/ 85 w 111"/>
              <a:gd name="T91" fmla="*/ 109 h 109"/>
              <a:gd name="T92" fmla="*/ 94 w 111"/>
              <a:gd name="T93" fmla="*/ 106 h 109"/>
              <a:gd name="T94" fmla="*/ 97 w 111"/>
              <a:gd name="T95" fmla="*/ 96 h 109"/>
              <a:gd name="T96" fmla="*/ 100 w 111"/>
              <a:gd name="T97" fmla="*/ 41 h 109"/>
              <a:gd name="T98" fmla="*/ 111 w 111"/>
              <a:gd name="T99" fmla="*/ 29 h 109"/>
              <a:gd name="T100" fmla="*/ 111 w 111"/>
              <a:gd name="T101" fmla="*/ 26 h 109"/>
              <a:gd name="T102" fmla="*/ 105 w 111"/>
              <a:gd name="T103" fmla="*/ 32 h 109"/>
              <a:gd name="T104" fmla="*/ 95 w 111"/>
              <a:gd name="T105" fmla="*/ 37 h 109"/>
              <a:gd name="T106" fmla="*/ 88 w 111"/>
              <a:gd name="T107" fmla="*/ 34 h 109"/>
              <a:gd name="T108" fmla="*/ 85 w 111"/>
              <a:gd name="T109" fmla="*/ 21 h 109"/>
              <a:gd name="T110" fmla="*/ 92 w 111"/>
              <a:gd name="T111" fmla="*/ 15 h 109"/>
              <a:gd name="T112" fmla="*/ 102 w 111"/>
              <a:gd name="T113" fmla="*/ 17 h 109"/>
              <a:gd name="T114" fmla="*/ 106 w 111"/>
              <a:gd name="T115" fmla="*/ 26 h 109"/>
              <a:gd name="T116" fmla="*/ 105 w 111"/>
              <a:gd name="T117"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109">
                <a:moveTo>
                  <a:pt x="109" y="20"/>
                </a:moveTo>
                <a:lnTo>
                  <a:pt x="109" y="20"/>
                </a:lnTo>
                <a:lnTo>
                  <a:pt x="106" y="15"/>
                </a:lnTo>
                <a:lnTo>
                  <a:pt x="102" y="11"/>
                </a:lnTo>
                <a:lnTo>
                  <a:pt x="102" y="11"/>
                </a:lnTo>
                <a:lnTo>
                  <a:pt x="95" y="11"/>
                </a:lnTo>
                <a:lnTo>
                  <a:pt x="95" y="11"/>
                </a:lnTo>
                <a:lnTo>
                  <a:pt x="89" y="11"/>
                </a:lnTo>
                <a:lnTo>
                  <a:pt x="89" y="11"/>
                </a:lnTo>
                <a:lnTo>
                  <a:pt x="85" y="15"/>
                </a:lnTo>
                <a:lnTo>
                  <a:pt x="80" y="20"/>
                </a:lnTo>
                <a:lnTo>
                  <a:pt x="80" y="20"/>
                </a:lnTo>
                <a:lnTo>
                  <a:pt x="80" y="26"/>
                </a:lnTo>
                <a:lnTo>
                  <a:pt x="80" y="26"/>
                </a:lnTo>
                <a:lnTo>
                  <a:pt x="80" y="26"/>
                </a:lnTo>
                <a:lnTo>
                  <a:pt x="80" y="32"/>
                </a:lnTo>
                <a:lnTo>
                  <a:pt x="83" y="37"/>
                </a:lnTo>
                <a:lnTo>
                  <a:pt x="88" y="40"/>
                </a:lnTo>
                <a:lnTo>
                  <a:pt x="92" y="41"/>
                </a:lnTo>
                <a:lnTo>
                  <a:pt x="92" y="96"/>
                </a:lnTo>
                <a:lnTo>
                  <a:pt x="92" y="96"/>
                </a:lnTo>
                <a:lnTo>
                  <a:pt x="92" y="96"/>
                </a:lnTo>
                <a:lnTo>
                  <a:pt x="92" y="98"/>
                </a:lnTo>
                <a:lnTo>
                  <a:pt x="92" y="98"/>
                </a:lnTo>
                <a:lnTo>
                  <a:pt x="91" y="103"/>
                </a:lnTo>
                <a:lnTo>
                  <a:pt x="91" y="103"/>
                </a:lnTo>
                <a:lnTo>
                  <a:pt x="88" y="104"/>
                </a:lnTo>
                <a:lnTo>
                  <a:pt x="88" y="104"/>
                </a:lnTo>
                <a:lnTo>
                  <a:pt x="85" y="104"/>
                </a:lnTo>
                <a:lnTo>
                  <a:pt x="83" y="104"/>
                </a:lnTo>
                <a:lnTo>
                  <a:pt x="83" y="104"/>
                </a:lnTo>
                <a:lnTo>
                  <a:pt x="80" y="104"/>
                </a:lnTo>
                <a:lnTo>
                  <a:pt x="77" y="103"/>
                </a:lnTo>
                <a:lnTo>
                  <a:pt x="77" y="103"/>
                </a:lnTo>
                <a:lnTo>
                  <a:pt x="76" y="101"/>
                </a:lnTo>
                <a:lnTo>
                  <a:pt x="76" y="101"/>
                </a:lnTo>
                <a:lnTo>
                  <a:pt x="74" y="96"/>
                </a:lnTo>
                <a:lnTo>
                  <a:pt x="74" y="75"/>
                </a:lnTo>
                <a:lnTo>
                  <a:pt x="74" y="75"/>
                </a:lnTo>
                <a:lnTo>
                  <a:pt x="74" y="72"/>
                </a:lnTo>
                <a:lnTo>
                  <a:pt x="72" y="67"/>
                </a:lnTo>
                <a:lnTo>
                  <a:pt x="72" y="67"/>
                </a:lnTo>
                <a:lnTo>
                  <a:pt x="71" y="66"/>
                </a:lnTo>
                <a:lnTo>
                  <a:pt x="71" y="66"/>
                </a:lnTo>
                <a:lnTo>
                  <a:pt x="66" y="63"/>
                </a:lnTo>
                <a:lnTo>
                  <a:pt x="62" y="63"/>
                </a:lnTo>
                <a:lnTo>
                  <a:pt x="62" y="63"/>
                </a:lnTo>
                <a:lnTo>
                  <a:pt x="62" y="63"/>
                </a:lnTo>
                <a:lnTo>
                  <a:pt x="56" y="64"/>
                </a:lnTo>
                <a:lnTo>
                  <a:pt x="51" y="67"/>
                </a:lnTo>
                <a:lnTo>
                  <a:pt x="51" y="67"/>
                </a:lnTo>
                <a:lnTo>
                  <a:pt x="49" y="70"/>
                </a:lnTo>
                <a:lnTo>
                  <a:pt x="49" y="70"/>
                </a:lnTo>
                <a:lnTo>
                  <a:pt x="49" y="75"/>
                </a:lnTo>
                <a:lnTo>
                  <a:pt x="49" y="96"/>
                </a:lnTo>
                <a:lnTo>
                  <a:pt x="49" y="96"/>
                </a:lnTo>
                <a:lnTo>
                  <a:pt x="48" y="99"/>
                </a:lnTo>
                <a:lnTo>
                  <a:pt x="48" y="99"/>
                </a:lnTo>
                <a:lnTo>
                  <a:pt x="45" y="103"/>
                </a:lnTo>
                <a:lnTo>
                  <a:pt x="40" y="104"/>
                </a:lnTo>
                <a:lnTo>
                  <a:pt x="36" y="104"/>
                </a:lnTo>
                <a:lnTo>
                  <a:pt x="36" y="104"/>
                </a:lnTo>
                <a:lnTo>
                  <a:pt x="31" y="103"/>
                </a:lnTo>
                <a:lnTo>
                  <a:pt x="31" y="103"/>
                </a:lnTo>
                <a:lnTo>
                  <a:pt x="28" y="99"/>
                </a:lnTo>
                <a:lnTo>
                  <a:pt x="28" y="96"/>
                </a:lnTo>
                <a:lnTo>
                  <a:pt x="28" y="75"/>
                </a:lnTo>
                <a:lnTo>
                  <a:pt x="28" y="75"/>
                </a:lnTo>
                <a:lnTo>
                  <a:pt x="33" y="75"/>
                </a:lnTo>
                <a:lnTo>
                  <a:pt x="33" y="75"/>
                </a:lnTo>
                <a:lnTo>
                  <a:pt x="39" y="72"/>
                </a:lnTo>
                <a:lnTo>
                  <a:pt x="43" y="67"/>
                </a:lnTo>
                <a:lnTo>
                  <a:pt x="46" y="63"/>
                </a:lnTo>
                <a:lnTo>
                  <a:pt x="49" y="55"/>
                </a:lnTo>
                <a:lnTo>
                  <a:pt x="49" y="55"/>
                </a:lnTo>
                <a:lnTo>
                  <a:pt x="49" y="50"/>
                </a:lnTo>
                <a:lnTo>
                  <a:pt x="49" y="17"/>
                </a:lnTo>
                <a:lnTo>
                  <a:pt x="49" y="17"/>
                </a:lnTo>
                <a:lnTo>
                  <a:pt x="48" y="12"/>
                </a:lnTo>
                <a:lnTo>
                  <a:pt x="48" y="12"/>
                </a:lnTo>
                <a:lnTo>
                  <a:pt x="45" y="6"/>
                </a:lnTo>
                <a:lnTo>
                  <a:pt x="39" y="3"/>
                </a:lnTo>
                <a:lnTo>
                  <a:pt x="39" y="3"/>
                </a:lnTo>
                <a:lnTo>
                  <a:pt x="36" y="3"/>
                </a:lnTo>
                <a:lnTo>
                  <a:pt x="36" y="0"/>
                </a:lnTo>
                <a:lnTo>
                  <a:pt x="31" y="0"/>
                </a:lnTo>
                <a:lnTo>
                  <a:pt x="31" y="11"/>
                </a:lnTo>
                <a:lnTo>
                  <a:pt x="36" y="11"/>
                </a:lnTo>
                <a:lnTo>
                  <a:pt x="36" y="8"/>
                </a:lnTo>
                <a:lnTo>
                  <a:pt x="36" y="8"/>
                </a:lnTo>
                <a:lnTo>
                  <a:pt x="40" y="8"/>
                </a:lnTo>
                <a:lnTo>
                  <a:pt x="42" y="11"/>
                </a:lnTo>
                <a:lnTo>
                  <a:pt x="45" y="14"/>
                </a:lnTo>
                <a:lnTo>
                  <a:pt x="45" y="17"/>
                </a:lnTo>
                <a:lnTo>
                  <a:pt x="45" y="50"/>
                </a:lnTo>
                <a:lnTo>
                  <a:pt x="45" y="50"/>
                </a:lnTo>
                <a:lnTo>
                  <a:pt x="45" y="55"/>
                </a:lnTo>
                <a:lnTo>
                  <a:pt x="45" y="55"/>
                </a:lnTo>
                <a:lnTo>
                  <a:pt x="43" y="60"/>
                </a:lnTo>
                <a:lnTo>
                  <a:pt x="40" y="64"/>
                </a:lnTo>
                <a:lnTo>
                  <a:pt x="40" y="64"/>
                </a:lnTo>
                <a:lnTo>
                  <a:pt x="39" y="66"/>
                </a:lnTo>
                <a:lnTo>
                  <a:pt x="39" y="66"/>
                </a:lnTo>
                <a:lnTo>
                  <a:pt x="33" y="69"/>
                </a:lnTo>
                <a:lnTo>
                  <a:pt x="25" y="70"/>
                </a:lnTo>
                <a:lnTo>
                  <a:pt x="25" y="70"/>
                </a:lnTo>
                <a:lnTo>
                  <a:pt x="19" y="70"/>
                </a:lnTo>
                <a:lnTo>
                  <a:pt x="13" y="66"/>
                </a:lnTo>
                <a:lnTo>
                  <a:pt x="8" y="61"/>
                </a:lnTo>
                <a:lnTo>
                  <a:pt x="7" y="55"/>
                </a:lnTo>
                <a:lnTo>
                  <a:pt x="7" y="55"/>
                </a:lnTo>
                <a:lnTo>
                  <a:pt x="5" y="50"/>
                </a:lnTo>
                <a:lnTo>
                  <a:pt x="5" y="17"/>
                </a:lnTo>
                <a:lnTo>
                  <a:pt x="5" y="17"/>
                </a:lnTo>
                <a:lnTo>
                  <a:pt x="7" y="14"/>
                </a:lnTo>
                <a:lnTo>
                  <a:pt x="8" y="11"/>
                </a:lnTo>
                <a:lnTo>
                  <a:pt x="11" y="8"/>
                </a:lnTo>
                <a:lnTo>
                  <a:pt x="14" y="8"/>
                </a:lnTo>
                <a:lnTo>
                  <a:pt x="14" y="11"/>
                </a:lnTo>
                <a:lnTo>
                  <a:pt x="19" y="11"/>
                </a:lnTo>
                <a:lnTo>
                  <a:pt x="19" y="0"/>
                </a:lnTo>
                <a:lnTo>
                  <a:pt x="14" y="0"/>
                </a:lnTo>
                <a:lnTo>
                  <a:pt x="14" y="3"/>
                </a:lnTo>
                <a:lnTo>
                  <a:pt x="14" y="3"/>
                </a:lnTo>
                <a:lnTo>
                  <a:pt x="11" y="3"/>
                </a:lnTo>
                <a:lnTo>
                  <a:pt x="7" y="6"/>
                </a:lnTo>
                <a:lnTo>
                  <a:pt x="7" y="6"/>
                </a:lnTo>
                <a:lnTo>
                  <a:pt x="5" y="8"/>
                </a:lnTo>
                <a:lnTo>
                  <a:pt x="5" y="8"/>
                </a:lnTo>
                <a:lnTo>
                  <a:pt x="2" y="12"/>
                </a:lnTo>
                <a:lnTo>
                  <a:pt x="2" y="12"/>
                </a:lnTo>
                <a:lnTo>
                  <a:pt x="0" y="17"/>
                </a:lnTo>
                <a:lnTo>
                  <a:pt x="0" y="50"/>
                </a:lnTo>
                <a:lnTo>
                  <a:pt x="0" y="50"/>
                </a:lnTo>
                <a:lnTo>
                  <a:pt x="2" y="55"/>
                </a:lnTo>
                <a:lnTo>
                  <a:pt x="2" y="55"/>
                </a:lnTo>
                <a:lnTo>
                  <a:pt x="4" y="63"/>
                </a:lnTo>
                <a:lnTo>
                  <a:pt x="10" y="69"/>
                </a:lnTo>
                <a:lnTo>
                  <a:pt x="16" y="73"/>
                </a:lnTo>
                <a:lnTo>
                  <a:pt x="23" y="75"/>
                </a:lnTo>
                <a:lnTo>
                  <a:pt x="23" y="86"/>
                </a:lnTo>
                <a:lnTo>
                  <a:pt x="23" y="96"/>
                </a:lnTo>
                <a:lnTo>
                  <a:pt x="23" y="96"/>
                </a:lnTo>
                <a:lnTo>
                  <a:pt x="23" y="99"/>
                </a:lnTo>
                <a:lnTo>
                  <a:pt x="25" y="103"/>
                </a:lnTo>
                <a:lnTo>
                  <a:pt x="25" y="103"/>
                </a:lnTo>
                <a:lnTo>
                  <a:pt x="30" y="107"/>
                </a:lnTo>
                <a:lnTo>
                  <a:pt x="36" y="109"/>
                </a:lnTo>
                <a:lnTo>
                  <a:pt x="40" y="109"/>
                </a:lnTo>
                <a:lnTo>
                  <a:pt x="40" y="109"/>
                </a:lnTo>
                <a:lnTo>
                  <a:pt x="45" y="109"/>
                </a:lnTo>
                <a:lnTo>
                  <a:pt x="48" y="107"/>
                </a:lnTo>
                <a:lnTo>
                  <a:pt x="48" y="107"/>
                </a:lnTo>
                <a:lnTo>
                  <a:pt x="51" y="104"/>
                </a:lnTo>
                <a:lnTo>
                  <a:pt x="51" y="104"/>
                </a:lnTo>
                <a:lnTo>
                  <a:pt x="53" y="99"/>
                </a:lnTo>
                <a:lnTo>
                  <a:pt x="53" y="99"/>
                </a:lnTo>
                <a:lnTo>
                  <a:pt x="54" y="96"/>
                </a:lnTo>
                <a:lnTo>
                  <a:pt x="54" y="75"/>
                </a:lnTo>
                <a:lnTo>
                  <a:pt x="54" y="75"/>
                </a:lnTo>
                <a:lnTo>
                  <a:pt x="54" y="72"/>
                </a:lnTo>
                <a:lnTo>
                  <a:pt x="56" y="69"/>
                </a:lnTo>
                <a:lnTo>
                  <a:pt x="59" y="67"/>
                </a:lnTo>
                <a:lnTo>
                  <a:pt x="62" y="66"/>
                </a:lnTo>
                <a:lnTo>
                  <a:pt x="62" y="66"/>
                </a:lnTo>
                <a:lnTo>
                  <a:pt x="65" y="67"/>
                </a:lnTo>
                <a:lnTo>
                  <a:pt x="65" y="67"/>
                </a:lnTo>
                <a:lnTo>
                  <a:pt x="68" y="69"/>
                </a:lnTo>
                <a:lnTo>
                  <a:pt x="68" y="69"/>
                </a:lnTo>
                <a:lnTo>
                  <a:pt x="69" y="72"/>
                </a:lnTo>
                <a:lnTo>
                  <a:pt x="69" y="72"/>
                </a:lnTo>
                <a:lnTo>
                  <a:pt x="71" y="75"/>
                </a:lnTo>
                <a:lnTo>
                  <a:pt x="71" y="86"/>
                </a:lnTo>
                <a:lnTo>
                  <a:pt x="71" y="96"/>
                </a:lnTo>
                <a:lnTo>
                  <a:pt x="71" y="96"/>
                </a:lnTo>
                <a:lnTo>
                  <a:pt x="71" y="96"/>
                </a:lnTo>
                <a:lnTo>
                  <a:pt x="71" y="101"/>
                </a:lnTo>
                <a:lnTo>
                  <a:pt x="74" y="106"/>
                </a:lnTo>
                <a:lnTo>
                  <a:pt x="74" y="106"/>
                </a:lnTo>
                <a:lnTo>
                  <a:pt x="76" y="107"/>
                </a:lnTo>
                <a:lnTo>
                  <a:pt x="76" y="107"/>
                </a:lnTo>
                <a:lnTo>
                  <a:pt x="79" y="109"/>
                </a:lnTo>
                <a:lnTo>
                  <a:pt x="83" y="109"/>
                </a:lnTo>
                <a:lnTo>
                  <a:pt x="85" y="109"/>
                </a:lnTo>
                <a:lnTo>
                  <a:pt x="85" y="109"/>
                </a:lnTo>
                <a:lnTo>
                  <a:pt x="89" y="109"/>
                </a:lnTo>
                <a:lnTo>
                  <a:pt x="89" y="109"/>
                </a:lnTo>
                <a:lnTo>
                  <a:pt x="94" y="106"/>
                </a:lnTo>
                <a:lnTo>
                  <a:pt x="94" y="106"/>
                </a:lnTo>
                <a:lnTo>
                  <a:pt x="97" y="101"/>
                </a:lnTo>
                <a:lnTo>
                  <a:pt x="97" y="101"/>
                </a:lnTo>
                <a:lnTo>
                  <a:pt x="97" y="96"/>
                </a:lnTo>
                <a:lnTo>
                  <a:pt x="97" y="41"/>
                </a:lnTo>
                <a:lnTo>
                  <a:pt x="97" y="41"/>
                </a:lnTo>
                <a:lnTo>
                  <a:pt x="100" y="41"/>
                </a:lnTo>
                <a:lnTo>
                  <a:pt x="100" y="41"/>
                </a:lnTo>
                <a:lnTo>
                  <a:pt x="105" y="38"/>
                </a:lnTo>
                <a:lnTo>
                  <a:pt x="105" y="38"/>
                </a:lnTo>
                <a:lnTo>
                  <a:pt x="109" y="34"/>
                </a:lnTo>
                <a:lnTo>
                  <a:pt x="111" y="29"/>
                </a:lnTo>
                <a:lnTo>
                  <a:pt x="111" y="29"/>
                </a:lnTo>
                <a:lnTo>
                  <a:pt x="111" y="26"/>
                </a:lnTo>
                <a:lnTo>
                  <a:pt x="111" y="26"/>
                </a:lnTo>
                <a:lnTo>
                  <a:pt x="111" y="26"/>
                </a:lnTo>
                <a:lnTo>
                  <a:pt x="109" y="20"/>
                </a:lnTo>
                <a:lnTo>
                  <a:pt x="109" y="20"/>
                </a:lnTo>
                <a:close/>
                <a:moveTo>
                  <a:pt x="105" y="32"/>
                </a:moveTo>
                <a:lnTo>
                  <a:pt x="105" y="32"/>
                </a:lnTo>
                <a:lnTo>
                  <a:pt x="103" y="34"/>
                </a:lnTo>
                <a:lnTo>
                  <a:pt x="103" y="34"/>
                </a:lnTo>
                <a:lnTo>
                  <a:pt x="100" y="37"/>
                </a:lnTo>
                <a:lnTo>
                  <a:pt x="95" y="37"/>
                </a:lnTo>
                <a:lnTo>
                  <a:pt x="95" y="37"/>
                </a:lnTo>
                <a:lnTo>
                  <a:pt x="91" y="37"/>
                </a:lnTo>
                <a:lnTo>
                  <a:pt x="88" y="34"/>
                </a:lnTo>
                <a:lnTo>
                  <a:pt x="88" y="34"/>
                </a:lnTo>
                <a:lnTo>
                  <a:pt x="85" y="31"/>
                </a:lnTo>
                <a:lnTo>
                  <a:pt x="83" y="26"/>
                </a:lnTo>
                <a:lnTo>
                  <a:pt x="83" y="26"/>
                </a:lnTo>
                <a:lnTo>
                  <a:pt x="85" y="21"/>
                </a:lnTo>
                <a:lnTo>
                  <a:pt x="85" y="21"/>
                </a:lnTo>
                <a:lnTo>
                  <a:pt x="86" y="18"/>
                </a:lnTo>
                <a:lnTo>
                  <a:pt x="89" y="17"/>
                </a:lnTo>
                <a:lnTo>
                  <a:pt x="92" y="15"/>
                </a:lnTo>
                <a:lnTo>
                  <a:pt x="95" y="15"/>
                </a:lnTo>
                <a:lnTo>
                  <a:pt x="95" y="15"/>
                </a:lnTo>
                <a:lnTo>
                  <a:pt x="99" y="15"/>
                </a:lnTo>
                <a:lnTo>
                  <a:pt x="102" y="17"/>
                </a:lnTo>
                <a:lnTo>
                  <a:pt x="103" y="18"/>
                </a:lnTo>
                <a:lnTo>
                  <a:pt x="106" y="21"/>
                </a:lnTo>
                <a:lnTo>
                  <a:pt x="106" y="21"/>
                </a:lnTo>
                <a:lnTo>
                  <a:pt x="106" y="26"/>
                </a:lnTo>
                <a:lnTo>
                  <a:pt x="106" y="26"/>
                </a:lnTo>
                <a:lnTo>
                  <a:pt x="106" y="29"/>
                </a:lnTo>
                <a:lnTo>
                  <a:pt x="105" y="32"/>
                </a:lnTo>
                <a:lnTo>
                  <a:pt x="105"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19" name="Group 118"/>
          <p:cNvGrpSpPr/>
          <p:nvPr userDrawn="1"/>
        </p:nvGrpSpPr>
        <p:grpSpPr>
          <a:xfrm>
            <a:off x="8078141" y="6219359"/>
            <a:ext cx="179513" cy="173903"/>
            <a:chOff x="6640513" y="6638925"/>
            <a:chExt cx="152401" cy="196851"/>
          </a:xfrm>
        </p:grpSpPr>
        <p:sp>
          <p:nvSpPr>
            <p:cNvPr id="120" name="Freeform 434"/>
            <p:cNvSpPr>
              <a:spLocks/>
            </p:cNvSpPr>
            <p:nvPr/>
          </p:nvSpPr>
          <p:spPr bwMode="auto">
            <a:xfrm>
              <a:off x="6692901" y="6694488"/>
              <a:ext cx="100013" cy="131763"/>
            </a:xfrm>
            <a:custGeom>
              <a:avLst/>
              <a:gdLst>
                <a:gd name="T0" fmla="*/ 63 w 63"/>
                <a:gd name="T1" fmla="*/ 69 h 83"/>
                <a:gd name="T2" fmla="*/ 63 w 63"/>
                <a:gd name="T3" fmla="*/ 69 h 83"/>
                <a:gd name="T4" fmla="*/ 60 w 63"/>
                <a:gd name="T5" fmla="*/ 68 h 83"/>
                <a:gd name="T6" fmla="*/ 58 w 63"/>
                <a:gd name="T7" fmla="*/ 68 h 83"/>
                <a:gd name="T8" fmla="*/ 58 w 63"/>
                <a:gd name="T9" fmla="*/ 68 h 83"/>
                <a:gd name="T10" fmla="*/ 57 w 63"/>
                <a:gd name="T11" fmla="*/ 68 h 83"/>
                <a:gd name="T12" fmla="*/ 48 w 63"/>
                <a:gd name="T13" fmla="*/ 71 h 83"/>
                <a:gd name="T14" fmla="*/ 37 w 63"/>
                <a:gd name="T15" fmla="*/ 40 h 83"/>
                <a:gd name="T16" fmla="*/ 8 w 63"/>
                <a:gd name="T17" fmla="*/ 40 h 83"/>
                <a:gd name="T18" fmla="*/ 8 w 63"/>
                <a:gd name="T19" fmla="*/ 23 h 83"/>
                <a:gd name="T20" fmla="*/ 34 w 63"/>
                <a:gd name="T21" fmla="*/ 23 h 83"/>
                <a:gd name="T22" fmla="*/ 34 w 63"/>
                <a:gd name="T23" fmla="*/ 23 h 83"/>
                <a:gd name="T24" fmla="*/ 37 w 63"/>
                <a:gd name="T25" fmla="*/ 22 h 83"/>
                <a:gd name="T26" fmla="*/ 39 w 63"/>
                <a:gd name="T27" fmla="*/ 19 h 83"/>
                <a:gd name="T28" fmla="*/ 39 w 63"/>
                <a:gd name="T29" fmla="*/ 19 h 83"/>
                <a:gd name="T30" fmla="*/ 37 w 63"/>
                <a:gd name="T31" fmla="*/ 16 h 83"/>
                <a:gd name="T32" fmla="*/ 34 w 63"/>
                <a:gd name="T33" fmla="*/ 14 h 83"/>
                <a:gd name="T34" fmla="*/ 8 w 63"/>
                <a:gd name="T35" fmla="*/ 14 h 83"/>
                <a:gd name="T36" fmla="*/ 8 w 63"/>
                <a:gd name="T37" fmla="*/ 5 h 83"/>
                <a:gd name="T38" fmla="*/ 8 w 63"/>
                <a:gd name="T39" fmla="*/ 5 h 83"/>
                <a:gd name="T40" fmla="*/ 6 w 63"/>
                <a:gd name="T41" fmla="*/ 2 h 83"/>
                <a:gd name="T42" fmla="*/ 3 w 63"/>
                <a:gd name="T43" fmla="*/ 0 h 83"/>
                <a:gd name="T44" fmla="*/ 3 w 63"/>
                <a:gd name="T45" fmla="*/ 0 h 83"/>
                <a:gd name="T46" fmla="*/ 2 w 63"/>
                <a:gd name="T47" fmla="*/ 2 h 83"/>
                <a:gd name="T48" fmla="*/ 0 w 63"/>
                <a:gd name="T49" fmla="*/ 5 h 83"/>
                <a:gd name="T50" fmla="*/ 0 w 63"/>
                <a:gd name="T51" fmla="*/ 49 h 83"/>
                <a:gd name="T52" fmla="*/ 31 w 63"/>
                <a:gd name="T53" fmla="*/ 49 h 83"/>
                <a:gd name="T54" fmla="*/ 43 w 63"/>
                <a:gd name="T55" fmla="*/ 83 h 83"/>
                <a:gd name="T56" fmla="*/ 60 w 63"/>
                <a:gd name="T57" fmla="*/ 75 h 83"/>
                <a:gd name="T58" fmla="*/ 60 w 63"/>
                <a:gd name="T59" fmla="*/ 75 h 83"/>
                <a:gd name="T60" fmla="*/ 62 w 63"/>
                <a:gd name="T61" fmla="*/ 74 h 83"/>
                <a:gd name="T62" fmla="*/ 62 w 63"/>
                <a:gd name="T63" fmla="*/ 74 h 83"/>
                <a:gd name="T64" fmla="*/ 63 w 63"/>
                <a:gd name="T65" fmla="*/ 72 h 83"/>
                <a:gd name="T66" fmla="*/ 63 w 63"/>
                <a:gd name="T67" fmla="*/ 72 h 83"/>
                <a:gd name="T68" fmla="*/ 63 w 63"/>
                <a:gd name="T69" fmla="*/ 69 h 83"/>
                <a:gd name="T70" fmla="*/ 63 w 63"/>
                <a:gd name="T71"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83">
                  <a:moveTo>
                    <a:pt x="63" y="69"/>
                  </a:moveTo>
                  <a:lnTo>
                    <a:pt x="63" y="69"/>
                  </a:lnTo>
                  <a:lnTo>
                    <a:pt x="60" y="68"/>
                  </a:lnTo>
                  <a:lnTo>
                    <a:pt x="58" y="68"/>
                  </a:lnTo>
                  <a:lnTo>
                    <a:pt x="58" y="68"/>
                  </a:lnTo>
                  <a:lnTo>
                    <a:pt x="57" y="68"/>
                  </a:lnTo>
                  <a:lnTo>
                    <a:pt x="48" y="71"/>
                  </a:lnTo>
                  <a:lnTo>
                    <a:pt x="37" y="40"/>
                  </a:lnTo>
                  <a:lnTo>
                    <a:pt x="8" y="40"/>
                  </a:lnTo>
                  <a:lnTo>
                    <a:pt x="8" y="23"/>
                  </a:lnTo>
                  <a:lnTo>
                    <a:pt x="34" y="23"/>
                  </a:lnTo>
                  <a:lnTo>
                    <a:pt x="34" y="23"/>
                  </a:lnTo>
                  <a:lnTo>
                    <a:pt x="37" y="22"/>
                  </a:lnTo>
                  <a:lnTo>
                    <a:pt x="39" y="19"/>
                  </a:lnTo>
                  <a:lnTo>
                    <a:pt x="39" y="19"/>
                  </a:lnTo>
                  <a:lnTo>
                    <a:pt x="37" y="16"/>
                  </a:lnTo>
                  <a:lnTo>
                    <a:pt x="34" y="14"/>
                  </a:lnTo>
                  <a:lnTo>
                    <a:pt x="8" y="14"/>
                  </a:lnTo>
                  <a:lnTo>
                    <a:pt x="8" y="5"/>
                  </a:lnTo>
                  <a:lnTo>
                    <a:pt x="8" y="5"/>
                  </a:lnTo>
                  <a:lnTo>
                    <a:pt x="6" y="2"/>
                  </a:lnTo>
                  <a:lnTo>
                    <a:pt x="3" y="0"/>
                  </a:lnTo>
                  <a:lnTo>
                    <a:pt x="3" y="0"/>
                  </a:lnTo>
                  <a:lnTo>
                    <a:pt x="2" y="2"/>
                  </a:lnTo>
                  <a:lnTo>
                    <a:pt x="0" y="5"/>
                  </a:lnTo>
                  <a:lnTo>
                    <a:pt x="0" y="49"/>
                  </a:lnTo>
                  <a:lnTo>
                    <a:pt x="31" y="49"/>
                  </a:lnTo>
                  <a:lnTo>
                    <a:pt x="43" y="83"/>
                  </a:lnTo>
                  <a:lnTo>
                    <a:pt x="60" y="75"/>
                  </a:lnTo>
                  <a:lnTo>
                    <a:pt x="60" y="75"/>
                  </a:lnTo>
                  <a:lnTo>
                    <a:pt x="62" y="74"/>
                  </a:lnTo>
                  <a:lnTo>
                    <a:pt x="62" y="74"/>
                  </a:lnTo>
                  <a:lnTo>
                    <a:pt x="63" y="72"/>
                  </a:lnTo>
                  <a:lnTo>
                    <a:pt x="63" y="72"/>
                  </a:lnTo>
                  <a:lnTo>
                    <a:pt x="63" y="69"/>
                  </a:lnTo>
                  <a:lnTo>
                    <a:pt x="63"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435"/>
            <p:cNvSpPr>
              <a:spLocks noEditPoints="1"/>
            </p:cNvSpPr>
            <p:nvPr/>
          </p:nvSpPr>
          <p:spPr bwMode="auto">
            <a:xfrm>
              <a:off x="6675438" y="6638925"/>
              <a:ext cx="44450" cy="49213"/>
            </a:xfrm>
            <a:custGeom>
              <a:avLst/>
              <a:gdLst>
                <a:gd name="T0" fmla="*/ 14 w 28"/>
                <a:gd name="T1" fmla="*/ 31 h 31"/>
                <a:gd name="T2" fmla="*/ 14 w 28"/>
                <a:gd name="T3" fmla="*/ 31 h 31"/>
                <a:gd name="T4" fmla="*/ 20 w 28"/>
                <a:gd name="T5" fmla="*/ 29 h 31"/>
                <a:gd name="T6" fmla="*/ 25 w 28"/>
                <a:gd name="T7" fmla="*/ 26 h 31"/>
                <a:gd name="T8" fmla="*/ 28 w 28"/>
                <a:gd name="T9" fmla="*/ 22 h 31"/>
                <a:gd name="T10" fmla="*/ 28 w 28"/>
                <a:gd name="T11" fmla="*/ 15 h 31"/>
                <a:gd name="T12" fmla="*/ 28 w 28"/>
                <a:gd name="T13" fmla="*/ 15 h 31"/>
                <a:gd name="T14" fmla="*/ 28 w 28"/>
                <a:gd name="T15" fmla="*/ 9 h 31"/>
                <a:gd name="T16" fmla="*/ 25 w 28"/>
                <a:gd name="T17" fmla="*/ 5 h 31"/>
                <a:gd name="T18" fmla="*/ 20 w 28"/>
                <a:gd name="T19" fmla="*/ 2 h 31"/>
                <a:gd name="T20" fmla="*/ 14 w 28"/>
                <a:gd name="T21" fmla="*/ 0 h 31"/>
                <a:gd name="T22" fmla="*/ 14 w 28"/>
                <a:gd name="T23" fmla="*/ 0 h 31"/>
                <a:gd name="T24" fmla="*/ 10 w 28"/>
                <a:gd name="T25" fmla="*/ 2 h 31"/>
                <a:gd name="T26" fmla="*/ 5 w 28"/>
                <a:gd name="T27" fmla="*/ 5 h 31"/>
                <a:gd name="T28" fmla="*/ 2 w 28"/>
                <a:gd name="T29" fmla="*/ 9 h 31"/>
                <a:gd name="T30" fmla="*/ 0 w 28"/>
                <a:gd name="T31" fmla="*/ 15 h 31"/>
                <a:gd name="T32" fmla="*/ 0 w 28"/>
                <a:gd name="T33" fmla="*/ 15 h 31"/>
                <a:gd name="T34" fmla="*/ 2 w 28"/>
                <a:gd name="T35" fmla="*/ 22 h 31"/>
                <a:gd name="T36" fmla="*/ 5 w 28"/>
                <a:gd name="T37" fmla="*/ 26 h 31"/>
                <a:gd name="T38" fmla="*/ 10 w 28"/>
                <a:gd name="T39" fmla="*/ 29 h 31"/>
                <a:gd name="T40" fmla="*/ 14 w 28"/>
                <a:gd name="T41" fmla="*/ 31 h 31"/>
                <a:gd name="T42" fmla="*/ 14 w 28"/>
                <a:gd name="T43" fmla="*/ 31 h 31"/>
                <a:gd name="T44" fmla="*/ 8 w 28"/>
                <a:gd name="T45" fmla="*/ 15 h 31"/>
                <a:gd name="T46" fmla="*/ 8 w 28"/>
                <a:gd name="T47" fmla="*/ 15 h 31"/>
                <a:gd name="T48" fmla="*/ 8 w 28"/>
                <a:gd name="T49" fmla="*/ 12 h 31"/>
                <a:gd name="T50" fmla="*/ 10 w 28"/>
                <a:gd name="T51" fmla="*/ 11 h 31"/>
                <a:gd name="T52" fmla="*/ 11 w 28"/>
                <a:gd name="T53" fmla="*/ 8 h 31"/>
                <a:gd name="T54" fmla="*/ 14 w 28"/>
                <a:gd name="T55" fmla="*/ 8 h 31"/>
                <a:gd name="T56" fmla="*/ 14 w 28"/>
                <a:gd name="T57" fmla="*/ 8 h 31"/>
                <a:gd name="T58" fmla="*/ 17 w 28"/>
                <a:gd name="T59" fmla="*/ 8 h 31"/>
                <a:gd name="T60" fmla="*/ 19 w 28"/>
                <a:gd name="T61" fmla="*/ 11 h 31"/>
                <a:gd name="T62" fmla="*/ 20 w 28"/>
                <a:gd name="T63" fmla="*/ 12 h 31"/>
                <a:gd name="T64" fmla="*/ 22 w 28"/>
                <a:gd name="T65" fmla="*/ 15 h 31"/>
                <a:gd name="T66" fmla="*/ 22 w 28"/>
                <a:gd name="T67" fmla="*/ 15 h 31"/>
                <a:gd name="T68" fmla="*/ 20 w 28"/>
                <a:gd name="T69" fmla="*/ 19 h 31"/>
                <a:gd name="T70" fmla="*/ 19 w 28"/>
                <a:gd name="T71" fmla="*/ 22 h 31"/>
                <a:gd name="T72" fmla="*/ 17 w 28"/>
                <a:gd name="T73" fmla="*/ 23 h 31"/>
                <a:gd name="T74" fmla="*/ 14 w 28"/>
                <a:gd name="T75" fmla="*/ 23 h 31"/>
                <a:gd name="T76" fmla="*/ 14 w 28"/>
                <a:gd name="T77" fmla="*/ 23 h 31"/>
                <a:gd name="T78" fmla="*/ 11 w 28"/>
                <a:gd name="T79" fmla="*/ 23 h 31"/>
                <a:gd name="T80" fmla="*/ 10 w 28"/>
                <a:gd name="T81" fmla="*/ 22 h 31"/>
                <a:gd name="T82" fmla="*/ 8 w 28"/>
                <a:gd name="T83" fmla="*/ 19 h 31"/>
                <a:gd name="T84" fmla="*/ 8 w 28"/>
                <a:gd name="T85" fmla="*/ 15 h 31"/>
                <a:gd name="T86" fmla="*/ 8 w 28"/>
                <a:gd name="T8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1">
                  <a:moveTo>
                    <a:pt x="14" y="31"/>
                  </a:moveTo>
                  <a:lnTo>
                    <a:pt x="14" y="31"/>
                  </a:lnTo>
                  <a:lnTo>
                    <a:pt x="20" y="29"/>
                  </a:lnTo>
                  <a:lnTo>
                    <a:pt x="25" y="26"/>
                  </a:lnTo>
                  <a:lnTo>
                    <a:pt x="28" y="22"/>
                  </a:lnTo>
                  <a:lnTo>
                    <a:pt x="28" y="15"/>
                  </a:lnTo>
                  <a:lnTo>
                    <a:pt x="28" y="15"/>
                  </a:lnTo>
                  <a:lnTo>
                    <a:pt x="28" y="9"/>
                  </a:lnTo>
                  <a:lnTo>
                    <a:pt x="25" y="5"/>
                  </a:lnTo>
                  <a:lnTo>
                    <a:pt x="20" y="2"/>
                  </a:lnTo>
                  <a:lnTo>
                    <a:pt x="14" y="0"/>
                  </a:lnTo>
                  <a:lnTo>
                    <a:pt x="14" y="0"/>
                  </a:lnTo>
                  <a:lnTo>
                    <a:pt x="10" y="2"/>
                  </a:lnTo>
                  <a:lnTo>
                    <a:pt x="5" y="5"/>
                  </a:lnTo>
                  <a:lnTo>
                    <a:pt x="2" y="9"/>
                  </a:lnTo>
                  <a:lnTo>
                    <a:pt x="0" y="15"/>
                  </a:lnTo>
                  <a:lnTo>
                    <a:pt x="0" y="15"/>
                  </a:lnTo>
                  <a:lnTo>
                    <a:pt x="2" y="22"/>
                  </a:lnTo>
                  <a:lnTo>
                    <a:pt x="5" y="26"/>
                  </a:lnTo>
                  <a:lnTo>
                    <a:pt x="10" y="29"/>
                  </a:lnTo>
                  <a:lnTo>
                    <a:pt x="14" y="31"/>
                  </a:lnTo>
                  <a:lnTo>
                    <a:pt x="14" y="31"/>
                  </a:lnTo>
                  <a:close/>
                  <a:moveTo>
                    <a:pt x="8" y="15"/>
                  </a:moveTo>
                  <a:lnTo>
                    <a:pt x="8" y="15"/>
                  </a:lnTo>
                  <a:lnTo>
                    <a:pt x="8" y="12"/>
                  </a:lnTo>
                  <a:lnTo>
                    <a:pt x="10" y="11"/>
                  </a:lnTo>
                  <a:lnTo>
                    <a:pt x="11" y="8"/>
                  </a:lnTo>
                  <a:lnTo>
                    <a:pt x="14" y="8"/>
                  </a:lnTo>
                  <a:lnTo>
                    <a:pt x="14" y="8"/>
                  </a:lnTo>
                  <a:lnTo>
                    <a:pt x="17" y="8"/>
                  </a:lnTo>
                  <a:lnTo>
                    <a:pt x="19" y="11"/>
                  </a:lnTo>
                  <a:lnTo>
                    <a:pt x="20" y="12"/>
                  </a:lnTo>
                  <a:lnTo>
                    <a:pt x="22" y="15"/>
                  </a:lnTo>
                  <a:lnTo>
                    <a:pt x="22" y="15"/>
                  </a:lnTo>
                  <a:lnTo>
                    <a:pt x="20" y="19"/>
                  </a:lnTo>
                  <a:lnTo>
                    <a:pt x="19" y="22"/>
                  </a:lnTo>
                  <a:lnTo>
                    <a:pt x="17" y="23"/>
                  </a:lnTo>
                  <a:lnTo>
                    <a:pt x="14" y="23"/>
                  </a:lnTo>
                  <a:lnTo>
                    <a:pt x="14" y="23"/>
                  </a:lnTo>
                  <a:lnTo>
                    <a:pt x="11" y="23"/>
                  </a:lnTo>
                  <a:lnTo>
                    <a:pt x="10" y="22"/>
                  </a:lnTo>
                  <a:lnTo>
                    <a:pt x="8" y="19"/>
                  </a:lnTo>
                  <a:lnTo>
                    <a:pt x="8" y="15"/>
                  </a:lnTo>
                  <a:lnTo>
                    <a:pt x="8"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436"/>
            <p:cNvSpPr>
              <a:spLocks/>
            </p:cNvSpPr>
            <p:nvPr/>
          </p:nvSpPr>
          <p:spPr bwMode="auto">
            <a:xfrm>
              <a:off x="6640513" y="6719888"/>
              <a:ext cx="103188" cy="115888"/>
            </a:xfrm>
            <a:custGeom>
              <a:avLst/>
              <a:gdLst>
                <a:gd name="T0" fmla="*/ 58 w 65"/>
                <a:gd name="T1" fmla="*/ 55 h 73"/>
                <a:gd name="T2" fmla="*/ 58 w 65"/>
                <a:gd name="T3" fmla="*/ 55 h 73"/>
                <a:gd name="T4" fmla="*/ 53 w 65"/>
                <a:gd name="T5" fmla="*/ 59 h 73"/>
                <a:gd name="T6" fmla="*/ 49 w 65"/>
                <a:gd name="T7" fmla="*/ 62 h 73"/>
                <a:gd name="T8" fmla="*/ 42 w 65"/>
                <a:gd name="T9" fmla="*/ 64 h 73"/>
                <a:gd name="T10" fmla="*/ 36 w 65"/>
                <a:gd name="T11" fmla="*/ 64 h 73"/>
                <a:gd name="T12" fmla="*/ 36 w 65"/>
                <a:gd name="T13" fmla="*/ 64 h 73"/>
                <a:gd name="T14" fmla="*/ 32 w 65"/>
                <a:gd name="T15" fmla="*/ 64 h 73"/>
                <a:gd name="T16" fmla="*/ 26 w 65"/>
                <a:gd name="T17" fmla="*/ 62 h 73"/>
                <a:gd name="T18" fmla="*/ 21 w 65"/>
                <a:gd name="T19" fmla="*/ 59 h 73"/>
                <a:gd name="T20" fmla="*/ 16 w 65"/>
                <a:gd name="T21" fmla="*/ 55 h 73"/>
                <a:gd name="T22" fmla="*/ 13 w 65"/>
                <a:gd name="T23" fmla="*/ 50 h 73"/>
                <a:gd name="T24" fmla="*/ 10 w 65"/>
                <a:gd name="T25" fmla="*/ 46 h 73"/>
                <a:gd name="T26" fmla="*/ 9 w 65"/>
                <a:gd name="T27" fmla="*/ 40 h 73"/>
                <a:gd name="T28" fmla="*/ 9 w 65"/>
                <a:gd name="T29" fmla="*/ 33 h 73"/>
                <a:gd name="T30" fmla="*/ 9 w 65"/>
                <a:gd name="T31" fmla="*/ 33 h 73"/>
                <a:gd name="T32" fmla="*/ 9 w 65"/>
                <a:gd name="T33" fmla="*/ 26 h 73"/>
                <a:gd name="T34" fmla="*/ 12 w 65"/>
                <a:gd name="T35" fmla="*/ 18 h 73"/>
                <a:gd name="T36" fmla="*/ 16 w 65"/>
                <a:gd name="T37" fmla="*/ 12 h 73"/>
                <a:gd name="T38" fmla="*/ 22 w 65"/>
                <a:gd name="T39" fmla="*/ 7 h 73"/>
                <a:gd name="T40" fmla="*/ 22 w 65"/>
                <a:gd name="T41" fmla="*/ 7 h 73"/>
                <a:gd name="T42" fmla="*/ 26 w 65"/>
                <a:gd name="T43" fmla="*/ 4 h 73"/>
                <a:gd name="T44" fmla="*/ 26 w 65"/>
                <a:gd name="T45" fmla="*/ 4 h 73"/>
                <a:gd name="T46" fmla="*/ 24 w 65"/>
                <a:gd name="T47" fmla="*/ 1 h 73"/>
                <a:gd name="T48" fmla="*/ 24 w 65"/>
                <a:gd name="T49" fmla="*/ 1 h 73"/>
                <a:gd name="T50" fmla="*/ 22 w 65"/>
                <a:gd name="T51" fmla="*/ 0 h 73"/>
                <a:gd name="T52" fmla="*/ 19 w 65"/>
                <a:gd name="T53" fmla="*/ 0 h 73"/>
                <a:gd name="T54" fmla="*/ 19 w 65"/>
                <a:gd name="T55" fmla="*/ 0 h 73"/>
                <a:gd name="T56" fmla="*/ 12 w 65"/>
                <a:gd name="T57" fmla="*/ 6 h 73"/>
                <a:gd name="T58" fmla="*/ 6 w 65"/>
                <a:gd name="T59" fmla="*/ 13 h 73"/>
                <a:gd name="T60" fmla="*/ 1 w 65"/>
                <a:gd name="T61" fmla="*/ 24 h 73"/>
                <a:gd name="T62" fmla="*/ 0 w 65"/>
                <a:gd name="T63" fmla="*/ 33 h 73"/>
                <a:gd name="T64" fmla="*/ 0 w 65"/>
                <a:gd name="T65" fmla="*/ 33 h 73"/>
                <a:gd name="T66" fmla="*/ 1 w 65"/>
                <a:gd name="T67" fmla="*/ 41 h 73"/>
                <a:gd name="T68" fmla="*/ 3 w 65"/>
                <a:gd name="T69" fmla="*/ 49 h 73"/>
                <a:gd name="T70" fmla="*/ 6 w 65"/>
                <a:gd name="T71" fmla="*/ 55 h 73"/>
                <a:gd name="T72" fmla="*/ 10 w 65"/>
                <a:gd name="T73" fmla="*/ 61 h 73"/>
                <a:gd name="T74" fmla="*/ 16 w 65"/>
                <a:gd name="T75" fmla="*/ 66 h 73"/>
                <a:gd name="T76" fmla="*/ 22 w 65"/>
                <a:gd name="T77" fmla="*/ 70 h 73"/>
                <a:gd name="T78" fmla="*/ 30 w 65"/>
                <a:gd name="T79" fmla="*/ 72 h 73"/>
                <a:gd name="T80" fmla="*/ 36 w 65"/>
                <a:gd name="T81" fmla="*/ 73 h 73"/>
                <a:gd name="T82" fmla="*/ 36 w 65"/>
                <a:gd name="T83" fmla="*/ 73 h 73"/>
                <a:gd name="T84" fmla="*/ 44 w 65"/>
                <a:gd name="T85" fmla="*/ 72 h 73"/>
                <a:gd name="T86" fmla="*/ 52 w 65"/>
                <a:gd name="T87" fmla="*/ 70 h 73"/>
                <a:gd name="T88" fmla="*/ 58 w 65"/>
                <a:gd name="T89" fmla="*/ 66 h 73"/>
                <a:gd name="T90" fmla="*/ 64 w 65"/>
                <a:gd name="T91" fmla="*/ 61 h 73"/>
                <a:gd name="T92" fmla="*/ 64 w 65"/>
                <a:gd name="T93" fmla="*/ 61 h 73"/>
                <a:gd name="T94" fmla="*/ 65 w 65"/>
                <a:gd name="T95" fmla="*/ 58 h 73"/>
                <a:gd name="T96" fmla="*/ 65 w 65"/>
                <a:gd name="T97" fmla="*/ 58 h 73"/>
                <a:gd name="T98" fmla="*/ 64 w 65"/>
                <a:gd name="T99" fmla="*/ 55 h 73"/>
                <a:gd name="T100" fmla="*/ 64 w 65"/>
                <a:gd name="T101" fmla="*/ 55 h 73"/>
                <a:gd name="T102" fmla="*/ 61 w 65"/>
                <a:gd name="T103" fmla="*/ 53 h 73"/>
                <a:gd name="T104" fmla="*/ 58 w 65"/>
                <a:gd name="T105" fmla="*/ 55 h 73"/>
                <a:gd name="T106" fmla="*/ 58 w 65"/>
                <a:gd name="T10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73">
                  <a:moveTo>
                    <a:pt x="58" y="55"/>
                  </a:moveTo>
                  <a:lnTo>
                    <a:pt x="58" y="55"/>
                  </a:lnTo>
                  <a:lnTo>
                    <a:pt x="53" y="59"/>
                  </a:lnTo>
                  <a:lnTo>
                    <a:pt x="49" y="62"/>
                  </a:lnTo>
                  <a:lnTo>
                    <a:pt x="42" y="64"/>
                  </a:lnTo>
                  <a:lnTo>
                    <a:pt x="36" y="64"/>
                  </a:lnTo>
                  <a:lnTo>
                    <a:pt x="36" y="64"/>
                  </a:lnTo>
                  <a:lnTo>
                    <a:pt x="32" y="64"/>
                  </a:lnTo>
                  <a:lnTo>
                    <a:pt x="26" y="62"/>
                  </a:lnTo>
                  <a:lnTo>
                    <a:pt x="21" y="59"/>
                  </a:lnTo>
                  <a:lnTo>
                    <a:pt x="16" y="55"/>
                  </a:lnTo>
                  <a:lnTo>
                    <a:pt x="13" y="50"/>
                  </a:lnTo>
                  <a:lnTo>
                    <a:pt x="10" y="46"/>
                  </a:lnTo>
                  <a:lnTo>
                    <a:pt x="9" y="40"/>
                  </a:lnTo>
                  <a:lnTo>
                    <a:pt x="9" y="33"/>
                  </a:lnTo>
                  <a:lnTo>
                    <a:pt x="9" y="33"/>
                  </a:lnTo>
                  <a:lnTo>
                    <a:pt x="9" y="26"/>
                  </a:lnTo>
                  <a:lnTo>
                    <a:pt x="12" y="18"/>
                  </a:lnTo>
                  <a:lnTo>
                    <a:pt x="16" y="12"/>
                  </a:lnTo>
                  <a:lnTo>
                    <a:pt x="22" y="7"/>
                  </a:lnTo>
                  <a:lnTo>
                    <a:pt x="22" y="7"/>
                  </a:lnTo>
                  <a:lnTo>
                    <a:pt x="26" y="4"/>
                  </a:lnTo>
                  <a:lnTo>
                    <a:pt x="26" y="4"/>
                  </a:lnTo>
                  <a:lnTo>
                    <a:pt x="24" y="1"/>
                  </a:lnTo>
                  <a:lnTo>
                    <a:pt x="24" y="1"/>
                  </a:lnTo>
                  <a:lnTo>
                    <a:pt x="22" y="0"/>
                  </a:lnTo>
                  <a:lnTo>
                    <a:pt x="19" y="0"/>
                  </a:lnTo>
                  <a:lnTo>
                    <a:pt x="19" y="0"/>
                  </a:lnTo>
                  <a:lnTo>
                    <a:pt x="12" y="6"/>
                  </a:lnTo>
                  <a:lnTo>
                    <a:pt x="6" y="13"/>
                  </a:lnTo>
                  <a:lnTo>
                    <a:pt x="1" y="24"/>
                  </a:lnTo>
                  <a:lnTo>
                    <a:pt x="0" y="33"/>
                  </a:lnTo>
                  <a:lnTo>
                    <a:pt x="0" y="33"/>
                  </a:lnTo>
                  <a:lnTo>
                    <a:pt x="1" y="41"/>
                  </a:lnTo>
                  <a:lnTo>
                    <a:pt x="3" y="49"/>
                  </a:lnTo>
                  <a:lnTo>
                    <a:pt x="6" y="55"/>
                  </a:lnTo>
                  <a:lnTo>
                    <a:pt x="10" y="61"/>
                  </a:lnTo>
                  <a:lnTo>
                    <a:pt x="16" y="66"/>
                  </a:lnTo>
                  <a:lnTo>
                    <a:pt x="22" y="70"/>
                  </a:lnTo>
                  <a:lnTo>
                    <a:pt x="30" y="72"/>
                  </a:lnTo>
                  <a:lnTo>
                    <a:pt x="36" y="73"/>
                  </a:lnTo>
                  <a:lnTo>
                    <a:pt x="36" y="73"/>
                  </a:lnTo>
                  <a:lnTo>
                    <a:pt x="44" y="72"/>
                  </a:lnTo>
                  <a:lnTo>
                    <a:pt x="52" y="70"/>
                  </a:lnTo>
                  <a:lnTo>
                    <a:pt x="58" y="66"/>
                  </a:lnTo>
                  <a:lnTo>
                    <a:pt x="64" y="61"/>
                  </a:lnTo>
                  <a:lnTo>
                    <a:pt x="64" y="61"/>
                  </a:lnTo>
                  <a:lnTo>
                    <a:pt x="65" y="58"/>
                  </a:lnTo>
                  <a:lnTo>
                    <a:pt x="65" y="58"/>
                  </a:lnTo>
                  <a:lnTo>
                    <a:pt x="64" y="55"/>
                  </a:lnTo>
                  <a:lnTo>
                    <a:pt x="64" y="55"/>
                  </a:lnTo>
                  <a:lnTo>
                    <a:pt x="61" y="53"/>
                  </a:lnTo>
                  <a:lnTo>
                    <a:pt x="58" y="55"/>
                  </a:lnTo>
                  <a:lnTo>
                    <a:pt x="58"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23" name="Group 122"/>
          <p:cNvGrpSpPr/>
          <p:nvPr userDrawn="1"/>
        </p:nvGrpSpPr>
        <p:grpSpPr>
          <a:xfrm>
            <a:off x="5864164" y="6215151"/>
            <a:ext cx="241219" cy="180914"/>
            <a:chOff x="4760913" y="6634163"/>
            <a:chExt cx="204788" cy="204787"/>
          </a:xfrm>
        </p:grpSpPr>
        <p:sp>
          <p:nvSpPr>
            <p:cNvPr id="124" name="Freeform 437"/>
            <p:cNvSpPr>
              <a:spLocks noEditPoints="1"/>
            </p:cNvSpPr>
            <p:nvPr/>
          </p:nvSpPr>
          <p:spPr bwMode="auto">
            <a:xfrm>
              <a:off x="4778376" y="6683375"/>
              <a:ext cx="169863" cy="155575"/>
            </a:xfrm>
            <a:custGeom>
              <a:avLst/>
              <a:gdLst>
                <a:gd name="T0" fmla="*/ 107 w 107"/>
                <a:gd name="T1" fmla="*/ 92 h 98"/>
                <a:gd name="T2" fmla="*/ 103 w 107"/>
                <a:gd name="T3" fmla="*/ 79 h 98"/>
                <a:gd name="T4" fmla="*/ 101 w 107"/>
                <a:gd name="T5" fmla="*/ 76 h 98"/>
                <a:gd name="T6" fmla="*/ 97 w 107"/>
                <a:gd name="T7" fmla="*/ 46 h 98"/>
                <a:gd name="T8" fmla="*/ 97 w 107"/>
                <a:gd name="T9" fmla="*/ 36 h 98"/>
                <a:gd name="T10" fmla="*/ 89 w 107"/>
                <a:gd name="T11" fmla="*/ 20 h 98"/>
                <a:gd name="T12" fmla="*/ 78 w 107"/>
                <a:gd name="T13" fmla="*/ 7 h 98"/>
                <a:gd name="T14" fmla="*/ 63 w 107"/>
                <a:gd name="T15" fmla="*/ 1 h 98"/>
                <a:gd name="T16" fmla="*/ 54 w 107"/>
                <a:gd name="T17" fmla="*/ 0 h 98"/>
                <a:gd name="T18" fmla="*/ 37 w 107"/>
                <a:gd name="T19" fmla="*/ 4 h 98"/>
                <a:gd name="T20" fmla="*/ 23 w 107"/>
                <a:gd name="T21" fmla="*/ 13 h 98"/>
                <a:gd name="T22" fmla="*/ 17 w 107"/>
                <a:gd name="T23" fmla="*/ 20 h 98"/>
                <a:gd name="T24" fmla="*/ 11 w 107"/>
                <a:gd name="T25" fmla="*/ 36 h 98"/>
                <a:gd name="T26" fmla="*/ 11 w 107"/>
                <a:gd name="T27" fmla="*/ 75 h 98"/>
                <a:gd name="T28" fmla="*/ 6 w 107"/>
                <a:gd name="T29" fmla="*/ 76 h 98"/>
                <a:gd name="T30" fmla="*/ 5 w 107"/>
                <a:gd name="T31" fmla="*/ 79 h 98"/>
                <a:gd name="T32" fmla="*/ 0 w 107"/>
                <a:gd name="T33" fmla="*/ 92 h 98"/>
                <a:gd name="T34" fmla="*/ 0 w 107"/>
                <a:gd name="T35" fmla="*/ 92 h 98"/>
                <a:gd name="T36" fmla="*/ 0 w 107"/>
                <a:gd name="T37" fmla="*/ 93 h 98"/>
                <a:gd name="T38" fmla="*/ 0 w 107"/>
                <a:gd name="T39" fmla="*/ 96 h 98"/>
                <a:gd name="T40" fmla="*/ 5 w 107"/>
                <a:gd name="T41" fmla="*/ 98 h 98"/>
                <a:gd name="T42" fmla="*/ 103 w 107"/>
                <a:gd name="T43" fmla="*/ 98 h 98"/>
                <a:gd name="T44" fmla="*/ 106 w 107"/>
                <a:gd name="T45" fmla="*/ 96 h 98"/>
                <a:gd name="T46" fmla="*/ 107 w 107"/>
                <a:gd name="T47" fmla="*/ 93 h 98"/>
                <a:gd name="T48" fmla="*/ 107 w 107"/>
                <a:gd name="T49" fmla="*/ 92 h 98"/>
                <a:gd name="T50" fmla="*/ 107 w 107"/>
                <a:gd name="T51" fmla="*/ 92 h 98"/>
                <a:gd name="T52" fmla="*/ 15 w 107"/>
                <a:gd name="T53" fmla="*/ 46 h 98"/>
                <a:gd name="T54" fmla="*/ 19 w 107"/>
                <a:gd name="T55" fmla="*/ 30 h 98"/>
                <a:gd name="T56" fmla="*/ 28 w 107"/>
                <a:gd name="T57" fmla="*/ 18 h 98"/>
                <a:gd name="T58" fmla="*/ 38 w 107"/>
                <a:gd name="T59" fmla="*/ 9 h 98"/>
                <a:gd name="T60" fmla="*/ 54 w 107"/>
                <a:gd name="T61" fmla="*/ 6 h 98"/>
                <a:gd name="T62" fmla="*/ 61 w 107"/>
                <a:gd name="T63" fmla="*/ 7 h 98"/>
                <a:gd name="T64" fmla="*/ 75 w 107"/>
                <a:gd name="T65" fmla="*/ 13 h 98"/>
                <a:gd name="T66" fmla="*/ 84 w 107"/>
                <a:gd name="T67" fmla="*/ 23 h 98"/>
                <a:gd name="T68" fmla="*/ 91 w 107"/>
                <a:gd name="T69" fmla="*/ 36 h 98"/>
                <a:gd name="T70" fmla="*/ 91 w 107"/>
                <a:gd name="T71" fmla="*/ 75 h 98"/>
                <a:gd name="T72" fmla="*/ 15 w 107"/>
                <a:gd name="T73" fmla="*/ 46 h 98"/>
                <a:gd name="T74" fmla="*/ 9 w 107"/>
                <a:gd name="T75" fmla="*/ 82 h 98"/>
                <a:gd name="T76" fmla="*/ 9 w 107"/>
                <a:gd name="T77" fmla="*/ 82 h 98"/>
                <a:gd name="T78" fmla="*/ 95 w 107"/>
                <a:gd name="T79" fmla="*/ 81 h 98"/>
                <a:gd name="T80" fmla="*/ 97 w 107"/>
                <a:gd name="T81" fmla="*/ 82 h 98"/>
                <a:gd name="T82" fmla="*/ 101 w 107"/>
                <a:gd name="T8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98">
                  <a:moveTo>
                    <a:pt x="107" y="92"/>
                  </a:moveTo>
                  <a:lnTo>
                    <a:pt x="107" y="92"/>
                  </a:lnTo>
                  <a:lnTo>
                    <a:pt x="103" y="79"/>
                  </a:lnTo>
                  <a:lnTo>
                    <a:pt x="103" y="79"/>
                  </a:lnTo>
                  <a:lnTo>
                    <a:pt x="103" y="79"/>
                  </a:lnTo>
                  <a:lnTo>
                    <a:pt x="101" y="76"/>
                  </a:lnTo>
                  <a:lnTo>
                    <a:pt x="97" y="75"/>
                  </a:lnTo>
                  <a:lnTo>
                    <a:pt x="97" y="46"/>
                  </a:lnTo>
                  <a:lnTo>
                    <a:pt x="97" y="46"/>
                  </a:lnTo>
                  <a:lnTo>
                    <a:pt x="97" y="36"/>
                  </a:lnTo>
                  <a:lnTo>
                    <a:pt x="94" y="27"/>
                  </a:lnTo>
                  <a:lnTo>
                    <a:pt x="89" y="20"/>
                  </a:lnTo>
                  <a:lnTo>
                    <a:pt x="84" y="13"/>
                  </a:lnTo>
                  <a:lnTo>
                    <a:pt x="78" y="7"/>
                  </a:lnTo>
                  <a:lnTo>
                    <a:pt x="71" y="4"/>
                  </a:lnTo>
                  <a:lnTo>
                    <a:pt x="63" y="1"/>
                  </a:lnTo>
                  <a:lnTo>
                    <a:pt x="54" y="0"/>
                  </a:lnTo>
                  <a:lnTo>
                    <a:pt x="54" y="0"/>
                  </a:lnTo>
                  <a:lnTo>
                    <a:pt x="45" y="1"/>
                  </a:lnTo>
                  <a:lnTo>
                    <a:pt x="37" y="4"/>
                  </a:lnTo>
                  <a:lnTo>
                    <a:pt x="29" y="7"/>
                  </a:lnTo>
                  <a:lnTo>
                    <a:pt x="23" y="13"/>
                  </a:lnTo>
                  <a:lnTo>
                    <a:pt x="23" y="13"/>
                  </a:lnTo>
                  <a:lnTo>
                    <a:pt x="17" y="20"/>
                  </a:lnTo>
                  <a:lnTo>
                    <a:pt x="14" y="27"/>
                  </a:lnTo>
                  <a:lnTo>
                    <a:pt x="11" y="36"/>
                  </a:lnTo>
                  <a:lnTo>
                    <a:pt x="11" y="46"/>
                  </a:lnTo>
                  <a:lnTo>
                    <a:pt x="11" y="75"/>
                  </a:lnTo>
                  <a:lnTo>
                    <a:pt x="11" y="75"/>
                  </a:lnTo>
                  <a:lnTo>
                    <a:pt x="6" y="76"/>
                  </a:lnTo>
                  <a:lnTo>
                    <a:pt x="5" y="79"/>
                  </a:lnTo>
                  <a:lnTo>
                    <a:pt x="5" y="79"/>
                  </a:lnTo>
                  <a:lnTo>
                    <a:pt x="5" y="79"/>
                  </a:lnTo>
                  <a:lnTo>
                    <a:pt x="0" y="92"/>
                  </a:lnTo>
                  <a:lnTo>
                    <a:pt x="0" y="92"/>
                  </a:lnTo>
                  <a:lnTo>
                    <a:pt x="0" y="92"/>
                  </a:lnTo>
                  <a:lnTo>
                    <a:pt x="0" y="92"/>
                  </a:lnTo>
                  <a:lnTo>
                    <a:pt x="0" y="93"/>
                  </a:lnTo>
                  <a:lnTo>
                    <a:pt x="0" y="96"/>
                  </a:lnTo>
                  <a:lnTo>
                    <a:pt x="0" y="96"/>
                  </a:lnTo>
                  <a:lnTo>
                    <a:pt x="2" y="98"/>
                  </a:lnTo>
                  <a:lnTo>
                    <a:pt x="5" y="98"/>
                  </a:lnTo>
                  <a:lnTo>
                    <a:pt x="103" y="98"/>
                  </a:lnTo>
                  <a:lnTo>
                    <a:pt x="103" y="98"/>
                  </a:lnTo>
                  <a:lnTo>
                    <a:pt x="104" y="98"/>
                  </a:lnTo>
                  <a:lnTo>
                    <a:pt x="106" y="96"/>
                  </a:lnTo>
                  <a:lnTo>
                    <a:pt x="106" y="96"/>
                  </a:lnTo>
                  <a:lnTo>
                    <a:pt x="107" y="93"/>
                  </a:lnTo>
                  <a:lnTo>
                    <a:pt x="107" y="92"/>
                  </a:lnTo>
                  <a:lnTo>
                    <a:pt x="107" y="92"/>
                  </a:lnTo>
                  <a:lnTo>
                    <a:pt x="107" y="92"/>
                  </a:lnTo>
                  <a:lnTo>
                    <a:pt x="107" y="92"/>
                  </a:lnTo>
                  <a:close/>
                  <a:moveTo>
                    <a:pt x="15" y="46"/>
                  </a:moveTo>
                  <a:lnTo>
                    <a:pt x="15" y="46"/>
                  </a:lnTo>
                  <a:lnTo>
                    <a:pt x="17" y="36"/>
                  </a:lnTo>
                  <a:lnTo>
                    <a:pt x="19" y="30"/>
                  </a:lnTo>
                  <a:lnTo>
                    <a:pt x="23" y="23"/>
                  </a:lnTo>
                  <a:lnTo>
                    <a:pt x="28" y="18"/>
                  </a:lnTo>
                  <a:lnTo>
                    <a:pt x="32" y="13"/>
                  </a:lnTo>
                  <a:lnTo>
                    <a:pt x="38" y="9"/>
                  </a:lnTo>
                  <a:lnTo>
                    <a:pt x="46" y="7"/>
                  </a:lnTo>
                  <a:lnTo>
                    <a:pt x="54" y="6"/>
                  </a:lnTo>
                  <a:lnTo>
                    <a:pt x="54" y="6"/>
                  </a:lnTo>
                  <a:lnTo>
                    <a:pt x="61" y="7"/>
                  </a:lnTo>
                  <a:lnTo>
                    <a:pt x="68" y="9"/>
                  </a:lnTo>
                  <a:lnTo>
                    <a:pt x="75" y="13"/>
                  </a:lnTo>
                  <a:lnTo>
                    <a:pt x="80" y="18"/>
                  </a:lnTo>
                  <a:lnTo>
                    <a:pt x="84" y="23"/>
                  </a:lnTo>
                  <a:lnTo>
                    <a:pt x="88" y="30"/>
                  </a:lnTo>
                  <a:lnTo>
                    <a:pt x="91" y="36"/>
                  </a:lnTo>
                  <a:lnTo>
                    <a:pt x="91" y="46"/>
                  </a:lnTo>
                  <a:lnTo>
                    <a:pt x="91" y="75"/>
                  </a:lnTo>
                  <a:lnTo>
                    <a:pt x="15" y="75"/>
                  </a:lnTo>
                  <a:lnTo>
                    <a:pt x="15" y="46"/>
                  </a:lnTo>
                  <a:close/>
                  <a:moveTo>
                    <a:pt x="6" y="92"/>
                  </a:moveTo>
                  <a:lnTo>
                    <a:pt x="9" y="82"/>
                  </a:lnTo>
                  <a:lnTo>
                    <a:pt x="9" y="82"/>
                  </a:lnTo>
                  <a:lnTo>
                    <a:pt x="9" y="82"/>
                  </a:lnTo>
                  <a:lnTo>
                    <a:pt x="12" y="81"/>
                  </a:lnTo>
                  <a:lnTo>
                    <a:pt x="95" y="81"/>
                  </a:lnTo>
                  <a:lnTo>
                    <a:pt x="95" y="81"/>
                  </a:lnTo>
                  <a:lnTo>
                    <a:pt x="97" y="82"/>
                  </a:lnTo>
                  <a:lnTo>
                    <a:pt x="97" y="82"/>
                  </a:lnTo>
                  <a:lnTo>
                    <a:pt x="101" y="92"/>
                  </a:lnTo>
                  <a:lnTo>
                    <a:pt x="6"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438"/>
            <p:cNvSpPr>
              <a:spLocks/>
            </p:cNvSpPr>
            <p:nvPr/>
          </p:nvSpPr>
          <p:spPr bwMode="auto">
            <a:xfrm>
              <a:off x="4802188" y="6648450"/>
              <a:ext cx="25400" cy="36513"/>
            </a:xfrm>
            <a:custGeom>
              <a:avLst/>
              <a:gdLst>
                <a:gd name="T0" fmla="*/ 10 w 16"/>
                <a:gd name="T1" fmla="*/ 22 h 23"/>
                <a:gd name="T2" fmla="*/ 10 w 16"/>
                <a:gd name="T3" fmla="*/ 22 h 23"/>
                <a:gd name="T4" fmla="*/ 13 w 16"/>
                <a:gd name="T5" fmla="*/ 23 h 23"/>
                <a:gd name="T6" fmla="*/ 13 w 16"/>
                <a:gd name="T7" fmla="*/ 23 h 23"/>
                <a:gd name="T8" fmla="*/ 14 w 16"/>
                <a:gd name="T9" fmla="*/ 23 h 23"/>
                <a:gd name="T10" fmla="*/ 14 w 16"/>
                <a:gd name="T11" fmla="*/ 23 h 23"/>
                <a:gd name="T12" fmla="*/ 16 w 16"/>
                <a:gd name="T13" fmla="*/ 22 h 23"/>
                <a:gd name="T14" fmla="*/ 14 w 16"/>
                <a:gd name="T15" fmla="*/ 19 h 23"/>
                <a:gd name="T16" fmla="*/ 5 w 16"/>
                <a:gd name="T17" fmla="*/ 2 h 23"/>
                <a:gd name="T18" fmla="*/ 5 w 16"/>
                <a:gd name="T19" fmla="*/ 2 h 23"/>
                <a:gd name="T20" fmla="*/ 4 w 16"/>
                <a:gd name="T21" fmla="*/ 0 h 23"/>
                <a:gd name="T22" fmla="*/ 2 w 16"/>
                <a:gd name="T23" fmla="*/ 2 h 23"/>
                <a:gd name="T24" fmla="*/ 2 w 16"/>
                <a:gd name="T25" fmla="*/ 2 h 23"/>
                <a:gd name="T26" fmla="*/ 0 w 16"/>
                <a:gd name="T27" fmla="*/ 3 h 23"/>
                <a:gd name="T28" fmla="*/ 0 w 16"/>
                <a:gd name="T29" fmla="*/ 5 h 23"/>
                <a:gd name="T30" fmla="*/ 10 w 16"/>
                <a:gd name="T3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3">
                  <a:moveTo>
                    <a:pt x="10" y="22"/>
                  </a:moveTo>
                  <a:lnTo>
                    <a:pt x="10" y="22"/>
                  </a:lnTo>
                  <a:lnTo>
                    <a:pt x="13" y="23"/>
                  </a:lnTo>
                  <a:lnTo>
                    <a:pt x="13" y="23"/>
                  </a:lnTo>
                  <a:lnTo>
                    <a:pt x="14" y="23"/>
                  </a:lnTo>
                  <a:lnTo>
                    <a:pt x="14" y="23"/>
                  </a:lnTo>
                  <a:lnTo>
                    <a:pt x="16" y="22"/>
                  </a:lnTo>
                  <a:lnTo>
                    <a:pt x="14" y="19"/>
                  </a:lnTo>
                  <a:lnTo>
                    <a:pt x="5" y="2"/>
                  </a:lnTo>
                  <a:lnTo>
                    <a:pt x="5" y="2"/>
                  </a:lnTo>
                  <a:lnTo>
                    <a:pt x="4" y="0"/>
                  </a:lnTo>
                  <a:lnTo>
                    <a:pt x="2" y="2"/>
                  </a:lnTo>
                  <a:lnTo>
                    <a:pt x="2" y="2"/>
                  </a:lnTo>
                  <a:lnTo>
                    <a:pt x="0" y="3"/>
                  </a:lnTo>
                  <a:lnTo>
                    <a:pt x="0" y="5"/>
                  </a:lnTo>
                  <a:lnTo>
                    <a:pt x="10" y="2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439"/>
            <p:cNvSpPr>
              <a:spLocks/>
            </p:cNvSpPr>
            <p:nvPr/>
          </p:nvSpPr>
          <p:spPr bwMode="auto">
            <a:xfrm>
              <a:off x="4760913" y="6692900"/>
              <a:ext cx="34925" cy="23813"/>
            </a:xfrm>
            <a:custGeom>
              <a:avLst/>
              <a:gdLst>
                <a:gd name="T0" fmla="*/ 19 w 22"/>
                <a:gd name="T1" fmla="*/ 15 h 15"/>
                <a:gd name="T2" fmla="*/ 19 w 22"/>
                <a:gd name="T3" fmla="*/ 15 h 15"/>
                <a:gd name="T4" fmla="*/ 22 w 22"/>
                <a:gd name="T5" fmla="*/ 14 h 15"/>
                <a:gd name="T6" fmla="*/ 22 w 22"/>
                <a:gd name="T7" fmla="*/ 14 h 15"/>
                <a:gd name="T8" fmla="*/ 22 w 22"/>
                <a:gd name="T9" fmla="*/ 11 h 15"/>
                <a:gd name="T10" fmla="*/ 20 w 22"/>
                <a:gd name="T11" fmla="*/ 9 h 15"/>
                <a:gd name="T12" fmla="*/ 5 w 22"/>
                <a:gd name="T13" fmla="*/ 0 h 15"/>
                <a:gd name="T14" fmla="*/ 5 w 22"/>
                <a:gd name="T15" fmla="*/ 0 h 15"/>
                <a:gd name="T16" fmla="*/ 2 w 22"/>
                <a:gd name="T17" fmla="*/ 0 h 15"/>
                <a:gd name="T18" fmla="*/ 0 w 22"/>
                <a:gd name="T19" fmla="*/ 1 h 15"/>
                <a:gd name="T20" fmla="*/ 0 w 22"/>
                <a:gd name="T21" fmla="*/ 1 h 15"/>
                <a:gd name="T22" fmla="*/ 0 w 22"/>
                <a:gd name="T23" fmla="*/ 3 h 15"/>
                <a:gd name="T24" fmla="*/ 2 w 22"/>
                <a:gd name="T25" fmla="*/ 4 h 15"/>
                <a:gd name="T26" fmla="*/ 17 w 22"/>
                <a:gd name="T27" fmla="*/ 15 h 15"/>
                <a:gd name="T28" fmla="*/ 17 w 22"/>
                <a:gd name="T29" fmla="*/ 15 h 15"/>
                <a:gd name="T30" fmla="*/ 19 w 22"/>
                <a:gd name="T31" fmla="*/ 15 h 15"/>
                <a:gd name="T32" fmla="*/ 19 w 22"/>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9" y="15"/>
                  </a:moveTo>
                  <a:lnTo>
                    <a:pt x="19" y="15"/>
                  </a:lnTo>
                  <a:lnTo>
                    <a:pt x="22" y="14"/>
                  </a:lnTo>
                  <a:lnTo>
                    <a:pt x="22" y="14"/>
                  </a:lnTo>
                  <a:lnTo>
                    <a:pt x="22" y="11"/>
                  </a:lnTo>
                  <a:lnTo>
                    <a:pt x="20" y="9"/>
                  </a:lnTo>
                  <a:lnTo>
                    <a:pt x="5" y="0"/>
                  </a:lnTo>
                  <a:lnTo>
                    <a:pt x="5" y="0"/>
                  </a:lnTo>
                  <a:lnTo>
                    <a:pt x="2" y="0"/>
                  </a:lnTo>
                  <a:lnTo>
                    <a:pt x="0" y="1"/>
                  </a:lnTo>
                  <a:lnTo>
                    <a:pt x="0" y="1"/>
                  </a:lnTo>
                  <a:lnTo>
                    <a:pt x="0" y="3"/>
                  </a:lnTo>
                  <a:lnTo>
                    <a:pt x="2" y="4"/>
                  </a:lnTo>
                  <a:lnTo>
                    <a:pt x="17" y="15"/>
                  </a:lnTo>
                  <a:lnTo>
                    <a:pt x="17" y="15"/>
                  </a:lnTo>
                  <a:lnTo>
                    <a:pt x="19" y="15"/>
                  </a:lnTo>
                  <a:lnTo>
                    <a:pt x="19"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440"/>
            <p:cNvSpPr>
              <a:spLocks/>
            </p:cNvSpPr>
            <p:nvPr/>
          </p:nvSpPr>
          <p:spPr bwMode="auto">
            <a:xfrm>
              <a:off x="4900613" y="6648450"/>
              <a:ext cx="23813" cy="36513"/>
            </a:xfrm>
            <a:custGeom>
              <a:avLst/>
              <a:gdLst>
                <a:gd name="T0" fmla="*/ 1 w 15"/>
                <a:gd name="T1" fmla="*/ 23 h 23"/>
                <a:gd name="T2" fmla="*/ 1 w 15"/>
                <a:gd name="T3" fmla="*/ 23 h 23"/>
                <a:gd name="T4" fmla="*/ 3 w 15"/>
                <a:gd name="T5" fmla="*/ 23 h 23"/>
                <a:gd name="T6" fmla="*/ 3 w 15"/>
                <a:gd name="T7" fmla="*/ 23 h 23"/>
                <a:gd name="T8" fmla="*/ 6 w 15"/>
                <a:gd name="T9" fmla="*/ 22 h 23"/>
                <a:gd name="T10" fmla="*/ 15 w 15"/>
                <a:gd name="T11" fmla="*/ 5 h 23"/>
                <a:gd name="T12" fmla="*/ 15 w 15"/>
                <a:gd name="T13" fmla="*/ 5 h 23"/>
                <a:gd name="T14" fmla="*/ 15 w 15"/>
                <a:gd name="T15" fmla="*/ 3 h 23"/>
                <a:gd name="T16" fmla="*/ 14 w 15"/>
                <a:gd name="T17" fmla="*/ 2 h 23"/>
                <a:gd name="T18" fmla="*/ 14 w 15"/>
                <a:gd name="T19" fmla="*/ 2 h 23"/>
                <a:gd name="T20" fmla="*/ 12 w 15"/>
                <a:gd name="T21" fmla="*/ 0 h 23"/>
                <a:gd name="T22" fmla="*/ 9 w 15"/>
                <a:gd name="T23" fmla="*/ 2 h 23"/>
                <a:gd name="T24" fmla="*/ 0 w 15"/>
                <a:gd name="T25" fmla="*/ 19 h 23"/>
                <a:gd name="T26" fmla="*/ 0 w 15"/>
                <a:gd name="T27" fmla="*/ 19 h 23"/>
                <a:gd name="T28" fmla="*/ 0 w 15"/>
                <a:gd name="T29" fmla="*/ 22 h 23"/>
                <a:gd name="T30" fmla="*/ 1 w 15"/>
                <a:gd name="T31" fmla="*/ 23 h 23"/>
                <a:gd name="T32" fmla="*/ 1 w 15"/>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
                  <a:moveTo>
                    <a:pt x="1" y="23"/>
                  </a:moveTo>
                  <a:lnTo>
                    <a:pt x="1" y="23"/>
                  </a:lnTo>
                  <a:lnTo>
                    <a:pt x="3" y="23"/>
                  </a:lnTo>
                  <a:lnTo>
                    <a:pt x="3" y="23"/>
                  </a:lnTo>
                  <a:lnTo>
                    <a:pt x="6" y="22"/>
                  </a:lnTo>
                  <a:lnTo>
                    <a:pt x="15" y="5"/>
                  </a:lnTo>
                  <a:lnTo>
                    <a:pt x="15" y="5"/>
                  </a:lnTo>
                  <a:lnTo>
                    <a:pt x="15" y="3"/>
                  </a:lnTo>
                  <a:lnTo>
                    <a:pt x="14" y="2"/>
                  </a:lnTo>
                  <a:lnTo>
                    <a:pt x="14" y="2"/>
                  </a:lnTo>
                  <a:lnTo>
                    <a:pt x="12" y="0"/>
                  </a:lnTo>
                  <a:lnTo>
                    <a:pt x="9" y="2"/>
                  </a:lnTo>
                  <a:lnTo>
                    <a:pt x="0" y="19"/>
                  </a:lnTo>
                  <a:lnTo>
                    <a:pt x="0" y="19"/>
                  </a:lnTo>
                  <a:lnTo>
                    <a:pt x="0" y="22"/>
                  </a:lnTo>
                  <a:lnTo>
                    <a:pt x="1" y="23"/>
                  </a:lnTo>
                  <a:lnTo>
                    <a:pt x="1"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441"/>
            <p:cNvSpPr>
              <a:spLocks/>
            </p:cNvSpPr>
            <p:nvPr/>
          </p:nvSpPr>
          <p:spPr bwMode="auto">
            <a:xfrm>
              <a:off x="4932363" y="6692900"/>
              <a:ext cx="33338" cy="23813"/>
            </a:xfrm>
            <a:custGeom>
              <a:avLst/>
              <a:gdLst>
                <a:gd name="T0" fmla="*/ 21 w 21"/>
                <a:gd name="T1" fmla="*/ 1 h 15"/>
                <a:gd name="T2" fmla="*/ 21 w 21"/>
                <a:gd name="T3" fmla="*/ 1 h 15"/>
                <a:gd name="T4" fmla="*/ 20 w 21"/>
                <a:gd name="T5" fmla="*/ 0 h 15"/>
                <a:gd name="T6" fmla="*/ 17 w 21"/>
                <a:gd name="T7" fmla="*/ 0 h 15"/>
                <a:gd name="T8" fmla="*/ 1 w 21"/>
                <a:gd name="T9" fmla="*/ 9 h 15"/>
                <a:gd name="T10" fmla="*/ 1 w 21"/>
                <a:gd name="T11" fmla="*/ 9 h 15"/>
                <a:gd name="T12" fmla="*/ 0 w 21"/>
                <a:gd name="T13" fmla="*/ 11 h 15"/>
                <a:gd name="T14" fmla="*/ 0 w 21"/>
                <a:gd name="T15" fmla="*/ 14 h 15"/>
                <a:gd name="T16" fmla="*/ 0 w 21"/>
                <a:gd name="T17" fmla="*/ 14 h 15"/>
                <a:gd name="T18" fmla="*/ 3 w 21"/>
                <a:gd name="T19" fmla="*/ 15 h 15"/>
                <a:gd name="T20" fmla="*/ 3 w 21"/>
                <a:gd name="T21" fmla="*/ 15 h 15"/>
                <a:gd name="T22" fmla="*/ 4 w 21"/>
                <a:gd name="T23" fmla="*/ 15 h 15"/>
                <a:gd name="T24" fmla="*/ 20 w 21"/>
                <a:gd name="T25" fmla="*/ 4 h 15"/>
                <a:gd name="T26" fmla="*/ 20 w 21"/>
                <a:gd name="T27" fmla="*/ 4 h 15"/>
                <a:gd name="T28" fmla="*/ 21 w 21"/>
                <a:gd name="T29" fmla="*/ 3 h 15"/>
                <a:gd name="T30" fmla="*/ 21 w 21"/>
                <a:gd name="T31" fmla="*/ 1 h 15"/>
                <a:gd name="T32" fmla="*/ 21 w 21"/>
                <a:gd name="T3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21" y="1"/>
                  </a:moveTo>
                  <a:lnTo>
                    <a:pt x="21" y="1"/>
                  </a:lnTo>
                  <a:lnTo>
                    <a:pt x="20" y="0"/>
                  </a:lnTo>
                  <a:lnTo>
                    <a:pt x="17" y="0"/>
                  </a:lnTo>
                  <a:lnTo>
                    <a:pt x="1" y="9"/>
                  </a:lnTo>
                  <a:lnTo>
                    <a:pt x="1" y="9"/>
                  </a:lnTo>
                  <a:lnTo>
                    <a:pt x="0" y="11"/>
                  </a:lnTo>
                  <a:lnTo>
                    <a:pt x="0" y="14"/>
                  </a:lnTo>
                  <a:lnTo>
                    <a:pt x="0" y="14"/>
                  </a:lnTo>
                  <a:lnTo>
                    <a:pt x="3" y="15"/>
                  </a:lnTo>
                  <a:lnTo>
                    <a:pt x="3" y="15"/>
                  </a:lnTo>
                  <a:lnTo>
                    <a:pt x="4" y="15"/>
                  </a:lnTo>
                  <a:lnTo>
                    <a:pt x="20" y="4"/>
                  </a:lnTo>
                  <a:lnTo>
                    <a:pt x="20" y="4"/>
                  </a:lnTo>
                  <a:lnTo>
                    <a:pt x="21" y="3"/>
                  </a:lnTo>
                  <a:lnTo>
                    <a:pt x="21" y="1"/>
                  </a:lnTo>
                  <a:lnTo>
                    <a:pt x="21" y="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442"/>
            <p:cNvSpPr>
              <a:spLocks/>
            </p:cNvSpPr>
            <p:nvPr/>
          </p:nvSpPr>
          <p:spPr bwMode="auto">
            <a:xfrm>
              <a:off x="4859338" y="6634163"/>
              <a:ext cx="9525" cy="39688"/>
            </a:xfrm>
            <a:custGeom>
              <a:avLst/>
              <a:gdLst>
                <a:gd name="T0" fmla="*/ 3 w 6"/>
                <a:gd name="T1" fmla="*/ 25 h 25"/>
                <a:gd name="T2" fmla="*/ 3 w 6"/>
                <a:gd name="T3" fmla="*/ 25 h 25"/>
                <a:gd name="T4" fmla="*/ 4 w 6"/>
                <a:gd name="T5" fmla="*/ 25 h 25"/>
                <a:gd name="T6" fmla="*/ 6 w 6"/>
                <a:gd name="T7" fmla="*/ 22 h 25"/>
                <a:gd name="T8" fmla="*/ 6 w 6"/>
                <a:gd name="T9" fmla="*/ 3 h 25"/>
                <a:gd name="T10" fmla="*/ 6 w 6"/>
                <a:gd name="T11" fmla="*/ 3 h 25"/>
                <a:gd name="T12" fmla="*/ 4 w 6"/>
                <a:gd name="T13" fmla="*/ 2 h 25"/>
                <a:gd name="T14" fmla="*/ 3 w 6"/>
                <a:gd name="T15" fmla="*/ 0 h 25"/>
                <a:gd name="T16" fmla="*/ 3 w 6"/>
                <a:gd name="T17" fmla="*/ 0 h 25"/>
                <a:gd name="T18" fmla="*/ 1 w 6"/>
                <a:gd name="T19" fmla="*/ 2 h 25"/>
                <a:gd name="T20" fmla="*/ 0 w 6"/>
                <a:gd name="T21" fmla="*/ 3 h 25"/>
                <a:gd name="T22" fmla="*/ 0 w 6"/>
                <a:gd name="T23" fmla="*/ 22 h 25"/>
                <a:gd name="T24" fmla="*/ 0 w 6"/>
                <a:gd name="T25" fmla="*/ 22 h 25"/>
                <a:gd name="T26" fmla="*/ 1 w 6"/>
                <a:gd name="T27" fmla="*/ 25 h 25"/>
                <a:gd name="T28" fmla="*/ 3 w 6"/>
                <a:gd name="T29" fmla="*/ 25 h 25"/>
                <a:gd name="T30" fmla="*/ 3 w 6"/>
                <a:gd name="T3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3" y="25"/>
                  </a:moveTo>
                  <a:lnTo>
                    <a:pt x="3" y="25"/>
                  </a:lnTo>
                  <a:lnTo>
                    <a:pt x="4" y="25"/>
                  </a:lnTo>
                  <a:lnTo>
                    <a:pt x="6" y="22"/>
                  </a:lnTo>
                  <a:lnTo>
                    <a:pt x="6" y="3"/>
                  </a:lnTo>
                  <a:lnTo>
                    <a:pt x="6" y="3"/>
                  </a:lnTo>
                  <a:lnTo>
                    <a:pt x="4" y="2"/>
                  </a:lnTo>
                  <a:lnTo>
                    <a:pt x="3" y="0"/>
                  </a:lnTo>
                  <a:lnTo>
                    <a:pt x="3" y="0"/>
                  </a:lnTo>
                  <a:lnTo>
                    <a:pt x="1" y="2"/>
                  </a:lnTo>
                  <a:lnTo>
                    <a:pt x="0" y="3"/>
                  </a:lnTo>
                  <a:lnTo>
                    <a:pt x="0" y="22"/>
                  </a:lnTo>
                  <a:lnTo>
                    <a:pt x="0" y="22"/>
                  </a:lnTo>
                  <a:lnTo>
                    <a:pt x="1" y="25"/>
                  </a:lnTo>
                  <a:lnTo>
                    <a:pt x="3" y="25"/>
                  </a:lnTo>
                  <a:lnTo>
                    <a:pt x="3" y="2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443"/>
            <p:cNvSpPr>
              <a:spLocks/>
            </p:cNvSpPr>
            <p:nvPr/>
          </p:nvSpPr>
          <p:spPr bwMode="auto">
            <a:xfrm>
              <a:off x="4868863" y="6710363"/>
              <a:ext cx="38100" cy="38100"/>
            </a:xfrm>
            <a:custGeom>
              <a:avLst/>
              <a:gdLst>
                <a:gd name="T0" fmla="*/ 17 w 24"/>
                <a:gd name="T1" fmla="*/ 7 h 24"/>
                <a:gd name="T2" fmla="*/ 17 w 24"/>
                <a:gd name="T3" fmla="*/ 7 h 24"/>
                <a:gd name="T4" fmla="*/ 11 w 24"/>
                <a:gd name="T5" fmla="*/ 3 h 24"/>
                <a:gd name="T6" fmla="*/ 4 w 24"/>
                <a:gd name="T7" fmla="*/ 0 h 24"/>
                <a:gd name="T8" fmla="*/ 4 w 24"/>
                <a:gd name="T9" fmla="*/ 0 h 24"/>
                <a:gd name="T10" fmla="*/ 1 w 24"/>
                <a:gd name="T11" fmla="*/ 0 h 24"/>
                <a:gd name="T12" fmla="*/ 0 w 24"/>
                <a:gd name="T13" fmla="*/ 1 h 24"/>
                <a:gd name="T14" fmla="*/ 0 w 24"/>
                <a:gd name="T15" fmla="*/ 1 h 24"/>
                <a:gd name="T16" fmla="*/ 1 w 24"/>
                <a:gd name="T17" fmla="*/ 4 h 24"/>
                <a:gd name="T18" fmla="*/ 3 w 24"/>
                <a:gd name="T19" fmla="*/ 6 h 24"/>
                <a:gd name="T20" fmla="*/ 3 w 24"/>
                <a:gd name="T21" fmla="*/ 6 h 24"/>
                <a:gd name="T22" fmla="*/ 8 w 24"/>
                <a:gd name="T23" fmla="*/ 7 h 24"/>
                <a:gd name="T24" fmla="*/ 12 w 24"/>
                <a:gd name="T25" fmla="*/ 12 h 24"/>
                <a:gd name="T26" fmla="*/ 17 w 24"/>
                <a:gd name="T27" fmla="*/ 16 h 24"/>
                <a:gd name="T28" fmla="*/ 18 w 24"/>
                <a:gd name="T29" fmla="*/ 21 h 24"/>
                <a:gd name="T30" fmla="*/ 18 w 24"/>
                <a:gd name="T31" fmla="*/ 21 h 24"/>
                <a:gd name="T32" fmla="*/ 20 w 24"/>
                <a:gd name="T33" fmla="*/ 23 h 24"/>
                <a:gd name="T34" fmla="*/ 21 w 24"/>
                <a:gd name="T35" fmla="*/ 24 h 24"/>
                <a:gd name="T36" fmla="*/ 21 w 24"/>
                <a:gd name="T37" fmla="*/ 24 h 24"/>
                <a:gd name="T38" fmla="*/ 23 w 24"/>
                <a:gd name="T39" fmla="*/ 24 h 24"/>
                <a:gd name="T40" fmla="*/ 23 w 24"/>
                <a:gd name="T41" fmla="*/ 24 h 24"/>
                <a:gd name="T42" fmla="*/ 24 w 24"/>
                <a:gd name="T43" fmla="*/ 23 h 24"/>
                <a:gd name="T44" fmla="*/ 24 w 24"/>
                <a:gd name="T45" fmla="*/ 19 h 24"/>
                <a:gd name="T46" fmla="*/ 24 w 24"/>
                <a:gd name="T47" fmla="*/ 19 h 24"/>
                <a:gd name="T48" fmla="*/ 21 w 24"/>
                <a:gd name="T49" fmla="*/ 13 h 24"/>
                <a:gd name="T50" fmla="*/ 17 w 24"/>
                <a:gd name="T51" fmla="*/ 7 h 24"/>
                <a:gd name="T52" fmla="*/ 17 w 24"/>
                <a:gd name="T5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7" y="7"/>
                  </a:moveTo>
                  <a:lnTo>
                    <a:pt x="17" y="7"/>
                  </a:lnTo>
                  <a:lnTo>
                    <a:pt x="11" y="3"/>
                  </a:lnTo>
                  <a:lnTo>
                    <a:pt x="4" y="0"/>
                  </a:lnTo>
                  <a:lnTo>
                    <a:pt x="4" y="0"/>
                  </a:lnTo>
                  <a:lnTo>
                    <a:pt x="1" y="0"/>
                  </a:lnTo>
                  <a:lnTo>
                    <a:pt x="0" y="1"/>
                  </a:lnTo>
                  <a:lnTo>
                    <a:pt x="0" y="1"/>
                  </a:lnTo>
                  <a:lnTo>
                    <a:pt x="1" y="4"/>
                  </a:lnTo>
                  <a:lnTo>
                    <a:pt x="3" y="6"/>
                  </a:lnTo>
                  <a:lnTo>
                    <a:pt x="3" y="6"/>
                  </a:lnTo>
                  <a:lnTo>
                    <a:pt x="8" y="7"/>
                  </a:lnTo>
                  <a:lnTo>
                    <a:pt x="12" y="12"/>
                  </a:lnTo>
                  <a:lnTo>
                    <a:pt x="17" y="16"/>
                  </a:lnTo>
                  <a:lnTo>
                    <a:pt x="18" y="21"/>
                  </a:lnTo>
                  <a:lnTo>
                    <a:pt x="18" y="21"/>
                  </a:lnTo>
                  <a:lnTo>
                    <a:pt x="20" y="23"/>
                  </a:lnTo>
                  <a:lnTo>
                    <a:pt x="21" y="24"/>
                  </a:lnTo>
                  <a:lnTo>
                    <a:pt x="21" y="24"/>
                  </a:lnTo>
                  <a:lnTo>
                    <a:pt x="23" y="24"/>
                  </a:lnTo>
                  <a:lnTo>
                    <a:pt x="23" y="24"/>
                  </a:lnTo>
                  <a:lnTo>
                    <a:pt x="24" y="23"/>
                  </a:lnTo>
                  <a:lnTo>
                    <a:pt x="24" y="19"/>
                  </a:lnTo>
                  <a:lnTo>
                    <a:pt x="24" y="19"/>
                  </a:lnTo>
                  <a:lnTo>
                    <a:pt x="21" y="13"/>
                  </a:lnTo>
                  <a:lnTo>
                    <a:pt x="17" y="7"/>
                  </a:lnTo>
                  <a:lnTo>
                    <a:pt x="17"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1" name="Group 130"/>
          <p:cNvGrpSpPr/>
          <p:nvPr userDrawn="1"/>
        </p:nvGrpSpPr>
        <p:grpSpPr>
          <a:xfrm>
            <a:off x="5153597" y="6231981"/>
            <a:ext cx="170163" cy="180914"/>
            <a:chOff x="4157663" y="6653213"/>
            <a:chExt cx="144463" cy="204788"/>
          </a:xfrm>
        </p:grpSpPr>
        <p:sp>
          <p:nvSpPr>
            <p:cNvPr id="132" name="Freeform 444"/>
            <p:cNvSpPr>
              <a:spLocks noEditPoints="1"/>
            </p:cNvSpPr>
            <p:nvPr/>
          </p:nvSpPr>
          <p:spPr bwMode="auto">
            <a:xfrm>
              <a:off x="4157663" y="6653213"/>
              <a:ext cx="144463" cy="204788"/>
            </a:xfrm>
            <a:custGeom>
              <a:avLst/>
              <a:gdLst>
                <a:gd name="T0" fmla="*/ 88 w 91"/>
                <a:gd name="T1" fmla="*/ 0 h 129"/>
                <a:gd name="T2" fmla="*/ 3 w 91"/>
                <a:gd name="T3" fmla="*/ 0 h 129"/>
                <a:gd name="T4" fmla="*/ 3 w 91"/>
                <a:gd name="T5" fmla="*/ 0 h 129"/>
                <a:gd name="T6" fmla="*/ 3 w 91"/>
                <a:gd name="T7" fmla="*/ 0 h 129"/>
                <a:gd name="T8" fmla="*/ 3 w 91"/>
                <a:gd name="T9" fmla="*/ 0 h 129"/>
                <a:gd name="T10" fmla="*/ 3 w 91"/>
                <a:gd name="T11" fmla="*/ 0 h 129"/>
                <a:gd name="T12" fmla="*/ 3 w 91"/>
                <a:gd name="T13" fmla="*/ 0 h 129"/>
                <a:gd name="T14" fmla="*/ 2 w 91"/>
                <a:gd name="T15" fmla="*/ 0 h 129"/>
                <a:gd name="T16" fmla="*/ 2 w 91"/>
                <a:gd name="T17" fmla="*/ 0 h 129"/>
                <a:gd name="T18" fmla="*/ 2 w 91"/>
                <a:gd name="T19" fmla="*/ 0 h 129"/>
                <a:gd name="T20" fmla="*/ 2 w 91"/>
                <a:gd name="T21" fmla="*/ 0 h 129"/>
                <a:gd name="T22" fmla="*/ 2 w 91"/>
                <a:gd name="T23" fmla="*/ 0 h 129"/>
                <a:gd name="T24" fmla="*/ 2 w 91"/>
                <a:gd name="T25" fmla="*/ 0 h 129"/>
                <a:gd name="T26" fmla="*/ 2 w 91"/>
                <a:gd name="T27" fmla="*/ 2 h 129"/>
                <a:gd name="T28" fmla="*/ 2 w 91"/>
                <a:gd name="T29" fmla="*/ 2 h 129"/>
                <a:gd name="T30" fmla="*/ 2 w 91"/>
                <a:gd name="T31" fmla="*/ 2 h 129"/>
                <a:gd name="T32" fmla="*/ 2 w 91"/>
                <a:gd name="T33" fmla="*/ 2 h 129"/>
                <a:gd name="T34" fmla="*/ 0 w 91"/>
                <a:gd name="T35" fmla="*/ 3 h 129"/>
                <a:gd name="T36" fmla="*/ 0 w 91"/>
                <a:gd name="T37" fmla="*/ 106 h 129"/>
                <a:gd name="T38" fmla="*/ 0 w 91"/>
                <a:gd name="T39" fmla="*/ 106 h 129"/>
                <a:gd name="T40" fmla="*/ 2 w 91"/>
                <a:gd name="T41" fmla="*/ 108 h 129"/>
                <a:gd name="T42" fmla="*/ 2 w 91"/>
                <a:gd name="T43" fmla="*/ 108 h 129"/>
                <a:gd name="T44" fmla="*/ 2 w 91"/>
                <a:gd name="T45" fmla="*/ 109 h 129"/>
                <a:gd name="T46" fmla="*/ 2 w 91"/>
                <a:gd name="T47" fmla="*/ 109 h 129"/>
                <a:gd name="T48" fmla="*/ 3 w 91"/>
                <a:gd name="T49" fmla="*/ 109 h 129"/>
                <a:gd name="T50" fmla="*/ 3 w 91"/>
                <a:gd name="T51" fmla="*/ 109 h 129"/>
                <a:gd name="T52" fmla="*/ 3 w 91"/>
                <a:gd name="T53" fmla="*/ 109 h 129"/>
                <a:gd name="T54" fmla="*/ 66 w 91"/>
                <a:gd name="T55" fmla="*/ 129 h 129"/>
                <a:gd name="T56" fmla="*/ 66 w 91"/>
                <a:gd name="T57" fmla="*/ 129 h 129"/>
                <a:gd name="T58" fmla="*/ 68 w 91"/>
                <a:gd name="T59" fmla="*/ 129 h 129"/>
                <a:gd name="T60" fmla="*/ 68 w 91"/>
                <a:gd name="T61" fmla="*/ 129 h 129"/>
                <a:gd name="T62" fmla="*/ 69 w 91"/>
                <a:gd name="T63" fmla="*/ 129 h 129"/>
                <a:gd name="T64" fmla="*/ 69 w 91"/>
                <a:gd name="T65" fmla="*/ 129 h 129"/>
                <a:gd name="T66" fmla="*/ 71 w 91"/>
                <a:gd name="T67" fmla="*/ 126 h 129"/>
                <a:gd name="T68" fmla="*/ 71 w 91"/>
                <a:gd name="T69" fmla="*/ 109 h 129"/>
                <a:gd name="T70" fmla="*/ 71 w 91"/>
                <a:gd name="T71" fmla="*/ 109 h 129"/>
                <a:gd name="T72" fmla="*/ 72 w 91"/>
                <a:gd name="T73" fmla="*/ 109 h 129"/>
                <a:gd name="T74" fmla="*/ 88 w 91"/>
                <a:gd name="T75" fmla="*/ 109 h 129"/>
                <a:gd name="T76" fmla="*/ 88 w 91"/>
                <a:gd name="T77" fmla="*/ 109 h 129"/>
                <a:gd name="T78" fmla="*/ 89 w 91"/>
                <a:gd name="T79" fmla="*/ 109 h 129"/>
                <a:gd name="T80" fmla="*/ 91 w 91"/>
                <a:gd name="T81" fmla="*/ 106 h 129"/>
                <a:gd name="T82" fmla="*/ 91 w 91"/>
                <a:gd name="T83" fmla="*/ 3 h 129"/>
                <a:gd name="T84" fmla="*/ 91 w 91"/>
                <a:gd name="T85" fmla="*/ 3 h 129"/>
                <a:gd name="T86" fmla="*/ 89 w 91"/>
                <a:gd name="T87" fmla="*/ 0 h 129"/>
                <a:gd name="T88" fmla="*/ 88 w 91"/>
                <a:gd name="T89" fmla="*/ 0 h 129"/>
                <a:gd name="T90" fmla="*/ 88 w 91"/>
                <a:gd name="T91" fmla="*/ 0 h 129"/>
                <a:gd name="T92" fmla="*/ 65 w 91"/>
                <a:gd name="T93" fmla="*/ 121 h 129"/>
                <a:gd name="T94" fmla="*/ 7 w 91"/>
                <a:gd name="T95" fmla="*/ 104 h 129"/>
                <a:gd name="T96" fmla="*/ 7 w 91"/>
                <a:gd name="T97" fmla="*/ 6 h 129"/>
                <a:gd name="T98" fmla="*/ 65 w 91"/>
                <a:gd name="T99" fmla="*/ 25 h 129"/>
                <a:gd name="T100" fmla="*/ 65 w 91"/>
                <a:gd name="T101" fmla="*/ 121 h 129"/>
                <a:gd name="T102" fmla="*/ 85 w 91"/>
                <a:gd name="T103" fmla="*/ 103 h 129"/>
                <a:gd name="T104" fmla="*/ 72 w 91"/>
                <a:gd name="T105" fmla="*/ 103 h 129"/>
                <a:gd name="T106" fmla="*/ 72 w 91"/>
                <a:gd name="T107" fmla="*/ 103 h 129"/>
                <a:gd name="T108" fmla="*/ 71 w 91"/>
                <a:gd name="T109" fmla="*/ 104 h 129"/>
                <a:gd name="T110" fmla="*/ 71 w 91"/>
                <a:gd name="T111" fmla="*/ 22 h 129"/>
                <a:gd name="T112" fmla="*/ 71 w 91"/>
                <a:gd name="T113" fmla="*/ 22 h 129"/>
                <a:gd name="T114" fmla="*/ 71 w 91"/>
                <a:gd name="T115" fmla="*/ 20 h 129"/>
                <a:gd name="T116" fmla="*/ 69 w 91"/>
                <a:gd name="T117" fmla="*/ 19 h 129"/>
                <a:gd name="T118" fmla="*/ 23 w 91"/>
                <a:gd name="T119" fmla="*/ 6 h 129"/>
                <a:gd name="T120" fmla="*/ 85 w 91"/>
                <a:gd name="T121" fmla="*/ 6 h 129"/>
                <a:gd name="T122" fmla="*/ 85 w 91"/>
                <a:gd name="T123"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29">
                  <a:moveTo>
                    <a:pt x="88" y="0"/>
                  </a:moveTo>
                  <a:lnTo>
                    <a:pt x="3" y="0"/>
                  </a:lnTo>
                  <a:lnTo>
                    <a:pt x="3" y="0"/>
                  </a:lnTo>
                  <a:lnTo>
                    <a:pt x="3" y="0"/>
                  </a:lnTo>
                  <a:lnTo>
                    <a:pt x="3" y="0"/>
                  </a:lnTo>
                  <a:lnTo>
                    <a:pt x="3" y="0"/>
                  </a:lnTo>
                  <a:lnTo>
                    <a:pt x="3" y="0"/>
                  </a:lnTo>
                  <a:lnTo>
                    <a:pt x="2" y="0"/>
                  </a:lnTo>
                  <a:lnTo>
                    <a:pt x="2" y="0"/>
                  </a:lnTo>
                  <a:lnTo>
                    <a:pt x="2" y="0"/>
                  </a:lnTo>
                  <a:lnTo>
                    <a:pt x="2" y="0"/>
                  </a:lnTo>
                  <a:lnTo>
                    <a:pt x="2" y="0"/>
                  </a:lnTo>
                  <a:lnTo>
                    <a:pt x="2" y="0"/>
                  </a:lnTo>
                  <a:lnTo>
                    <a:pt x="2" y="2"/>
                  </a:lnTo>
                  <a:lnTo>
                    <a:pt x="2" y="2"/>
                  </a:lnTo>
                  <a:lnTo>
                    <a:pt x="2" y="2"/>
                  </a:lnTo>
                  <a:lnTo>
                    <a:pt x="2" y="2"/>
                  </a:lnTo>
                  <a:lnTo>
                    <a:pt x="0" y="3"/>
                  </a:lnTo>
                  <a:lnTo>
                    <a:pt x="0" y="106"/>
                  </a:lnTo>
                  <a:lnTo>
                    <a:pt x="0" y="106"/>
                  </a:lnTo>
                  <a:lnTo>
                    <a:pt x="2" y="108"/>
                  </a:lnTo>
                  <a:lnTo>
                    <a:pt x="2" y="108"/>
                  </a:lnTo>
                  <a:lnTo>
                    <a:pt x="2" y="109"/>
                  </a:lnTo>
                  <a:lnTo>
                    <a:pt x="2" y="109"/>
                  </a:lnTo>
                  <a:lnTo>
                    <a:pt x="3" y="109"/>
                  </a:lnTo>
                  <a:lnTo>
                    <a:pt x="3" y="109"/>
                  </a:lnTo>
                  <a:lnTo>
                    <a:pt x="3" y="109"/>
                  </a:lnTo>
                  <a:lnTo>
                    <a:pt x="66" y="129"/>
                  </a:lnTo>
                  <a:lnTo>
                    <a:pt x="66" y="129"/>
                  </a:lnTo>
                  <a:lnTo>
                    <a:pt x="68" y="129"/>
                  </a:lnTo>
                  <a:lnTo>
                    <a:pt x="68" y="129"/>
                  </a:lnTo>
                  <a:lnTo>
                    <a:pt x="69" y="129"/>
                  </a:lnTo>
                  <a:lnTo>
                    <a:pt x="69" y="129"/>
                  </a:lnTo>
                  <a:lnTo>
                    <a:pt x="71" y="126"/>
                  </a:lnTo>
                  <a:lnTo>
                    <a:pt x="71" y="109"/>
                  </a:lnTo>
                  <a:lnTo>
                    <a:pt x="71" y="109"/>
                  </a:lnTo>
                  <a:lnTo>
                    <a:pt x="72" y="109"/>
                  </a:lnTo>
                  <a:lnTo>
                    <a:pt x="88" y="109"/>
                  </a:lnTo>
                  <a:lnTo>
                    <a:pt x="88" y="109"/>
                  </a:lnTo>
                  <a:lnTo>
                    <a:pt x="89" y="109"/>
                  </a:lnTo>
                  <a:lnTo>
                    <a:pt x="91" y="106"/>
                  </a:lnTo>
                  <a:lnTo>
                    <a:pt x="91" y="3"/>
                  </a:lnTo>
                  <a:lnTo>
                    <a:pt x="91" y="3"/>
                  </a:lnTo>
                  <a:lnTo>
                    <a:pt x="89" y="0"/>
                  </a:lnTo>
                  <a:lnTo>
                    <a:pt x="88" y="0"/>
                  </a:lnTo>
                  <a:lnTo>
                    <a:pt x="88" y="0"/>
                  </a:lnTo>
                  <a:close/>
                  <a:moveTo>
                    <a:pt x="65" y="121"/>
                  </a:moveTo>
                  <a:lnTo>
                    <a:pt x="7" y="104"/>
                  </a:lnTo>
                  <a:lnTo>
                    <a:pt x="7" y="6"/>
                  </a:lnTo>
                  <a:lnTo>
                    <a:pt x="65" y="25"/>
                  </a:lnTo>
                  <a:lnTo>
                    <a:pt x="65" y="121"/>
                  </a:lnTo>
                  <a:close/>
                  <a:moveTo>
                    <a:pt x="85" y="103"/>
                  </a:moveTo>
                  <a:lnTo>
                    <a:pt x="72" y="103"/>
                  </a:lnTo>
                  <a:lnTo>
                    <a:pt x="72" y="103"/>
                  </a:lnTo>
                  <a:lnTo>
                    <a:pt x="71" y="104"/>
                  </a:lnTo>
                  <a:lnTo>
                    <a:pt x="71" y="22"/>
                  </a:lnTo>
                  <a:lnTo>
                    <a:pt x="71" y="22"/>
                  </a:lnTo>
                  <a:lnTo>
                    <a:pt x="71" y="20"/>
                  </a:lnTo>
                  <a:lnTo>
                    <a:pt x="69" y="19"/>
                  </a:lnTo>
                  <a:lnTo>
                    <a:pt x="23" y="6"/>
                  </a:lnTo>
                  <a:lnTo>
                    <a:pt x="85" y="6"/>
                  </a:lnTo>
                  <a:lnTo>
                    <a:pt x="85"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45"/>
            <p:cNvSpPr>
              <a:spLocks/>
            </p:cNvSpPr>
            <p:nvPr/>
          </p:nvSpPr>
          <p:spPr bwMode="auto">
            <a:xfrm>
              <a:off x="4235451" y="6753225"/>
              <a:ext cx="15875" cy="14288"/>
            </a:xfrm>
            <a:custGeom>
              <a:avLst/>
              <a:gdLst>
                <a:gd name="T0" fmla="*/ 5 w 10"/>
                <a:gd name="T1" fmla="*/ 9 h 9"/>
                <a:gd name="T2" fmla="*/ 5 w 10"/>
                <a:gd name="T3" fmla="*/ 9 h 9"/>
                <a:gd name="T4" fmla="*/ 8 w 10"/>
                <a:gd name="T5" fmla="*/ 8 h 9"/>
                <a:gd name="T6" fmla="*/ 10 w 10"/>
                <a:gd name="T7" fmla="*/ 5 h 9"/>
                <a:gd name="T8" fmla="*/ 10 w 10"/>
                <a:gd name="T9" fmla="*/ 5 h 9"/>
                <a:gd name="T10" fmla="*/ 8 w 10"/>
                <a:gd name="T11" fmla="*/ 0 h 9"/>
                <a:gd name="T12" fmla="*/ 5 w 10"/>
                <a:gd name="T13" fmla="*/ 0 h 9"/>
                <a:gd name="T14" fmla="*/ 5 w 10"/>
                <a:gd name="T15" fmla="*/ 0 h 9"/>
                <a:gd name="T16" fmla="*/ 0 w 10"/>
                <a:gd name="T17" fmla="*/ 0 h 9"/>
                <a:gd name="T18" fmla="*/ 0 w 10"/>
                <a:gd name="T19" fmla="*/ 5 h 9"/>
                <a:gd name="T20" fmla="*/ 0 w 10"/>
                <a:gd name="T21" fmla="*/ 5 h 9"/>
                <a:gd name="T22" fmla="*/ 0 w 10"/>
                <a:gd name="T23" fmla="*/ 8 h 9"/>
                <a:gd name="T24" fmla="*/ 5 w 10"/>
                <a:gd name="T25" fmla="*/ 9 h 9"/>
                <a:gd name="T26" fmla="*/ 5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5" y="9"/>
                  </a:moveTo>
                  <a:lnTo>
                    <a:pt x="5" y="9"/>
                  </a:lnTo>
                  <a:lnTo>
                    <a:pt x="8" y="8"/>
                  </a:lnTo>
                  <a:lnTo>
                    <a:pt x="10" y="5"/>
                  </a:lnTo>
                  <a:lnTo>
                    <a:pt x="10" y="5"/>
                  </a:lnTo>
                  <a:lnTo>
                    <a:pt x="8" y="0"/>
                  </a:lnTo>
                  <a:lnTo>
                    <a:pt x="5" y="0"/>
                  </a:lnTo>
                  <a:lnTo>
                    <a:pt x="5" y="0"/>
                  </a:lnTo>
                  <a:lnTo>
                    <a:pt x="0" y="0"/>
                  </a:lnTo>
                  <a:lnTo>
                    <a:pt x="0" y="5"/>
                  </a:lnTo>
                  <a:lnTo>
                    <a:pt x="0" y="5"/>
                  </a:lnTo>
                  <a:lnTo>
                    <a:pt x="0"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4" name="Group 133"/>
          <p:cNvGrpSpPr/>
          <p:nvPr userDrawn="1"/>
        </p:nvGrpSpPr>
        <p:grpSpPr>
          <a:xfrm>
            <a:off x="4781484" y="6234785"/>
            <a:ext cx="188861" cy="158476"/>
            <a:chOff x="3841751" y="6656388"/>
            <a:chExt cx="160338" cy="179388"/>
          </a:xfrm>
        </p:grpSpPr>
        <p:sp>
          <p:nvSpPr>
            <p:cNvPr id="135" name="Freeform 446"/>
            <p:cNvSpPr>
              <a:spLocks noEditPoints="1"/>
            </p:cNvSpPr>
            <p:nvPr/>
          </p:nvSpPr>
          <p:spPr bwMode="auto">
            <a:xfrm>
              <a:off x="3841751" y="6678613"/>
              <a:ext cx="160338" cy="157163"/>
            </a:xfrm>
            <a:custGeom>
              <a:avLst/>
              <a:gdLst>
                <a:gd name="T0" fmla="*/ 98 w 101"/>
                <a:gd name="T1" fmla="*/ 0 h 99"/>
                <a:gd name="T2" fmla="*/ 87 w 101"/>
                <a:gd name="T3" fmla="*/ 0 h 99"/>
                <a:gd name="T4" fmla="*/ 87 w 101"/>
                <a:gd name="T5" fmla="*/ 0 h 99"/>
                <a:gd name="T6" fmla="*/ 86 w 101"/>
                <a:gd name="T7" fmla="*/ 0 h 99"/>
                <a:gd name="T8" fmla="*/ 84 w 101"/>
                <a:gd name="T9" fmla="*/ 1 h 99"/>
                <a:gd name="T10" fmla="*/ 84 w 101"/>
                <a:gd name="T11" fmla="*/ 1 h 99"/>
                <a:gd name="T12" fmla="*/ 86 w 101"/>
                <a:gd name="T13" fmla="*/ 4 h 99"/>
                <a:gd name="T14" fmla="*/ 87 w 101"/>
                <a:gd name="T15" fmla="*/ 4 h 99"/>
                <a:gd name="T16" fmla="*/ 95 w 101"/>
                <a:gd name="T17" fmla="*/ 4 h 99"/>
                <a:gd name="T18" fmla="*/ 95 w 101"/>
                <a:gd name="T19" fmla="*/ 21 h 99"/>
                <a:gd name="T20" fmla="*/ 5 w 101"/>
                <a:gd name="T21" fmla="*/ 21 h 99"/>
                <a:gd name="T22" fmla="*/ 5 w 101"/>
                <a:gd name="T23" fmla="*/ 4 h 99"/>
                <a:gd name="T24" fmla="*/ 11 w 101"/>
                <a:gd name="T25" fmla="*/ 4 h 99"/>
                <a:gd name="T26" fmla="*/ 11 w 101"/>
                <a:gd name="T27" fmla="*/ 4 h 99"/>
                <a:gd name="T28" fmla="*/ 14 w 101"/>
                <a:gd name="T29" fmla="*/ 4 h 99"/>
                <a:gd name="T30" fmla="*/ 14 w 101"/>
                <a:gd name="T31" fmla="*/ 1 h 99"/>
                <a:gd name="T32" fmla="*/ 14 w 101"/>
                <a:gd name="T33" fmla="*/ 1 h 99"/>
                <a:gd name="T34" fmla="*/ 14 w 101"/>
                <a:gd name="T35" fmla="*/ 0 h 99"/>
                <a:gd name="T36" fmla="*/ 11 w 101"/>
                <a:gd name="T37" fmla="*/ 0 h 99"/>
                <a:gd name="T38" fmla="*/ 3 w 101"/>
                <a:gd name="T39" fmla="*/ 0 h 99"/>
                <a:gd name="T40" fmla="*/ 3 w 101"/>
                <a:gd name="T41" fmla="*/ 0 h 99"/>
                <a:gd name="T42" fmla="*/ 2 w 101"/>
                <a:gd name="T43" fmla="*/ 0 h 99"/>
                <a:gd name="T44" fmla="*/ 0 w 101"/>
                <a:gd name="T45" fmla="*/ 1 h 99"/>
                <a:gd name="T46" fmla="*/ 0 w 101"/>
                <a:gd name="T47" fmla="*/ 96 h 99"/>
                <a:gd name="T48" fmla="*/ 0 w 101"/>
                <a:gd name="T49" fmla="*/ 96 h 99"/>
                <a:gd name="T50" fmla="*/ 2 w 101"/>
                <a:gd name="T51" fmla="*/ 98 h 99"/>
                <a:gd name="T52" fmla="*/ 3 w 101"/>
                <a:gd name="T53" fmla="*/ 99 h 99"/>
                <a:gd name="T54" fmla="*/ 98 w 101"/>
                <a:gd name="T55" fmla="*/ 99 h 99"/>
                <a:gd name="T56" fmla="*/ 98 w 101"/>
                <a:gd name="T57" fmla="*/ 99 h 99"/>
                <a:gd name="T58" fmla="*/ 100 w 101"/>
                <a:gd name="T59" fmla="*/ 98 h 99"/>
                <a:gd name="T60" fmla="*/ 101 w 101"/>
                <a:gd name="T61" fmla="*/ 96 h 99"/>
                <a:gd name="T62" fmla="*/ 101 w 101"/>
                <a:gd name="T63" fmla="*/ 1 h 99"/>
                <a:gd name="T64" fmla="*/ 101 w 101"/>
                <a:gd name="T65" fmla="*/ 1 h 99"/>
                <a:gd name="T66" fmla="*/ 100 w 101"/>
                <a:gd name="T67" fmla="*/ 0 h 99"/>
                <a:gd name="T68" fmla="*/ 98 w 101"/>
                <a:gd name="T69" fmla="*/ 0 h 99"/>
                <a:gd name="T70" fmla="*/ 98 w 101"/>
                <a:gd name="T71" fmla="*/ 0 h 99"/>
                <a:gd name="T72" fmla="*/ 95 w 101"/>
                <a:gd name="T73" fmla="*/ 93 h 99"/>
                <a:gd name="T74" fmla="*/ 5 w 101"/>
                <a:gd name="T75" fmla="*/ 93 h 99"/>
                <a:gd name="T76" fmla="*/ 5 w 101"/>
                <a:gd name="T77" fmla="*/ 26 h 99"/>
                <a:gd name="T78" fmla="*/ 95 w 101"/>
                <a:gd name="T79" fmla="*/ 26 h 99"/>
                <a:gd name="T80" fmla="*/ 95 w 101"/>
                <a:gd name="T81"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99">
                  <a:moveTo>
                    <a:pt x="98" y="0"/>
                  </a:moveTo>
                  <a:lnTo>
                    <a:pt x="87" y="0"/>
                  </a:lnTo>
                  <a:lnTo>
                    <a:pt x="87" y="0"/>
                  </a:lnTo>
                  <a:lnTo>
                    <a:pt x="86" y="0"/>
                  </a:lnTo>
                  <a:lnTo>
                    <a:pt x="84" y="1"/>
                  </a:lnTo>
                  <a:lnTo>
                    <a:pt x="84" y="1"/>
                  </a:lnTo>
                  <a:lnTo>
                    <a:pt x="86" y="4"/>
                  </a:lnTo>
                  <a:lnTo>
                    <a:pt x="87" y="4"/>
                  </a:lnTo>
                  <a:lnTo>
                    <a:pt x="95" y="4"/>
                  </a:lnTo>
                  <a:lnTo>
                    <a:pt x="95" y="21"/>
                  </a:lnTo>
                  <a:lnTo>
                    <a:pt x="5" y="21"/>
                  </a:lnTo>
                  <a:lnTo>
                    <a:pt x="5" y="4"/>
                  </a:lnTo>
                  <a:lnTo>
                    <a:pt x="11" y="4"/>
                  </a:lnTo>
                  <a:lnTo>
                    <a:pt x="11" y="4"/>
                  </a:lnTo>
                  <a:lnTo>
                    <a:pt x="14" y="4"/>
                  </a:lnTo>
                  <a:lnTo>
                    <a:pt x="14" y="1"/>
                  </a:lnTo>
                  <a:lnTo>
                    <a:pt x="14" y="1"/>
                  </a:lnTo>
                  <a:lnTo>
                    <a:pt x="14" y="0"/>
                  </a:lnTo>
                  <a:lnTo>
                    <a:pt x="11" y="0"/>
                  </a:lnTo>
                  <a:lnTo>
                    <a:pt x="3" y="0"/>
                  </a:lnTo>
                  <a:lnTo>
                    <a:pt x="3" y="0"/>
                  </a:lnTo>
                  <a:lnTo>
                    <a:pt x="2" y="0"/>
                  </a:lnTo>
                  <a:lnTo>
                    <a:pt x="0" y="1"/>
                  </a:lnTo>
                  <a:lnTo>
                    <a:pt x="0" y="96"/>
                  </a:lnTo>
                  <a:lnTo>
                    <a:pt x="0" y="96"/>
                  </a:lnTo>
                  <a:lnTo>
                    <a:pt x="2" y="98"/>
                  </a:lnTo>
                  <a:lnTo>
                    <a:pt x="3" y="99"/>
                  </a:lnTo>
                  <a:lnTo>
                    <a:pt x="98" y="99"/>
                  </a:lnTo>
                  <a:lnTo>
                    <a:pt x="98" y="99"/>
                  </a:lnTo>
                  <a:lnTo>
                    <a:pt x="100" y="98"/>
                  </a:lnTo>
                  <a:lnTo>
                    <a:pt x="101" y="96"/>
                  </a:lnTo>
                  <a:lnTo>
                    <a:pt x="101" y="1"/>
                  </a:lnTo>
                  <a:lnTo>
                    <a:pt x="101" y="1"/>
                  </a:lnTo>
                  <a:lnTo>
                    <a:pt x="100" y="0"/>
                  </a:lnTo>
                  <a:lnTo>
                    <a:pt x="98" y="0"/>
                  </a:lnTo>
                  <a:lnTo>
                    <a:pt x="98" y="0"/>
                  </a:lnTo>
                  <a:close/>
                  <a:moveTo>
                    <a:pt x="95" y="93"/>
                  </a:moveTo>
                  <a:lnTo>
                    <a:pt x="5" y="93"/>
                  </a:lnTo>
                  <a:lnTo>
                    <a:pt x="5" y="26"/>
                  </a:lnTo>
                  <a:lnTo>
                    <a:pt x="95" y="26"/>
                  </a:lnTo>
                  <a:lnTo>
                    <a:pt x="95" y="9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447"/>
            <p:cNvSpPr>
              <a:spLocks/>
            </p:cNvSpPr>
            <p:nvPr/>
          </p:nvSpPr>
          <p:spPr bwMode="auto">
            <a:xfrm>
              <a:off x="3897313" y="6678613"/>
              <a:ext cx="47625" cy="6350"/>
            </a:xfrm>
            <a:custGeom>
              <a:avLst/>
              <a:gdLst>
                <a:gd name="T0" fmla="*/ 3 w 30"/>
                <a:gd name="T1" fmla="*/ 4 h 4"/>
                <a:gd name="T2" fmla="*/ 26 w 30"/>
                <a:gd name="T3" fmla="*/ 4 h 4"/>
                <a:gd name="T4" fmla="*/ 26 w 30"/>
                <a:gd name="T5" fmla="*/ 4 h 4"/>
                <a:gd name="T6" fmla="*/ 30 w 30"/>
                <a:gd name="T7" fmla="*/ 4 h 4"/>
                <a:gd name="T8" fmla="*/ 30 w 30"/>
                <a:gd name="T9" fmla="*/ 1 h 4"/>
                <a:gd name="T10" fmla="*/ 30 w 30"/>
                <a:gd name="T11" fmla="*/ 1 h 4"/>
                <a:gd name="T12" fmla="*/ 30 w 30"/>
                <a:gd name="T13" fmla="*/ 0 h 4"/>
                <a:gd name="T14" fmla="*/ 26 w 30"/>
                <a:gd name="T15" fmla="*/ 0 h 4"/>
                <a:gd name="T16" fmla="*/ 3 w 30"/>
                <a:gd name="T17" fmla="*/ 0 h 4"/>
                <a:gd name="T18" fmla="*/ 3 w 30"/>
                <a:gd name="T19" fmla="*/ 0 h 4"/>
                <a:gd name="T20" fmla="*/ 2 w 30"/>
                <a:gd name="T21" fmla="*/ 0 h 4"/>
                <a:gd name="T22" fmla="*/ 0 w 30"/>
                <a:gd name="T23" fmla="*/ 1 h 4"/>
                <a:gd name="T24" fmla="*/ 0 w 30"/>
                <a:gd name="T25" fmla="*/ 1 h 4"/>
                <a:gd name="T26" fmla="*/ 2 w 30"/>
                <a:gd name="T27" fmla="*/ 4 h 4"/>
                <a:gd name="T28" fmla="*/ 3 w 30"/>
                <a:gd name="T29" fmla="*/ 4 h 4"/>
                <a:gd name="T30" fmla="*/ 3 w 30"/>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
                  <a:moveTo>
                    <a:pt x="3" y="4"/>
                  </a:moveTo>
                  <a:lnTo>
                    <a:pt x="26" y="4"/>
                  </a:lnTo>
                  <a:lnTo>
                    <a:pt x="26" y="4"/>
                  </a:lnTo>
                  <a:lnTo>
                    <a:pt x="30" y="4"/>
                  </a:lnTo>
                  <a:lnTo>
                    <a:pt x="30" y="1"/>
                  </a:lnTo>
                  <a:lnTo>
                    <a:pt x="30" y="1"/>
                  </a:lnTo>
                  <a:lnTo>
                    <a:pt x="30" y="0"/>
                  </a:lnTo>
                  <a:lnTo>
                    <a:pt x="26" y="0"/>
                  </a:lnTo>
                  <a:lnTo>
                    <a:pt x="3" y="0"/>
                  </a:lnTo>
                  <a:lnTo>
                    <a:pt x="3" y="0"/>
                  </a:lnTo>
                  <a:lnTo>
                    <a:pt x="2" y="0"/>
                  </a:lnTo>
                  <a:lnTo>
                    <a:pt x="0" y="1"/>
                  </a:lnTo>
                  <a:lnTo>
                    <a:pt x="0" y="1"/>
                  </a:lnTo>
                  <a:lnTo>
                    <a:pt x="2" y="4"/>
                  </a:lnTo>
                  <a:lnTo>
                    <a:pt x="3" y="4"/>
                  </a:lnTo>
                  <a:lnTo>
                    <a:pt x="3" y="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448"/>
            <p:cNvSpPr>
              <a:spLocks noEditPoints="1"/>
            </p:cNvSpPr>
            <p:nvPr/>
          </p:nvSpPr>
          <p:spPr bwMode="auto">
            <a:xfrm>
              <a:off x="3863976" y="6731000"/>
              <a:ext cx="115888" cy="85725"/>
            </a:xfrm>
            <a:custGeom>
              <a:avLst/>
              <a:gdLst>
                <a:gd name="T0" fmla="*/ 70 w 73"/>
                <a:gd name="T1" fmla="*/ 54 h 54"/>
                <a:gd name="T2" fmla="*/ 72 w 73"/>
                <a:gd name="T3" fmla="*/ 52 h 54"/>
                <a:gd name="T4" fmla="*/ 73 w 73"/>
                <a:gd name="T5" fmla="*/ 3 h 54"/>
                <a:gd name="T6" fmla="*/ 72 w 73"/>
                <a:gd name="T7" fmla="*/ 2 h 54"/>
                <a:gd name="T8" fmla="*/ 3 w 73"/>
                <a:gd name="T9" fmla="*/ 0 h 54"/>
                <a:gd name="T10" fmla="*/ 1 w 73"/>
                <a:gd name="T11" fmla="*/ 2 h 54"/>
                <a:gd name="T12" fmla="*/ 0 w 73"/>
                <a:gd name="T13" fmla="*/ 51 h 54"/>
                <a:gd name="T14" fmla="*/ 1 w 73"/>
                <a:gd name="T15" fmla="*/ 52 h 54"/>
                <a:gd name="T16" fmla="*/ 3 w 73"/>
                <a:gd name="T17" fmla="*/ 54 h 54"/>
                <a:gd name="T18" fmla="*/ 67 w 73"/>
                <a:gd name="T19" fmla="*/ 6 h 54"/>
                <a:gd name="T20" fmla="*/ 57 w 73"/>
                <a:gd name="T21" fmla="*/ 17 h 54"/>
                <a:gd name="T22" fmla="*/ 57 w 73"/>
                <a:gd name="T23" fmla="*/ 22 h 54"/>
                <a:gd name="T24" fmla="*/ 67 w 73"/>
                <a:gd name="T25" fmla="*/ 33 h 54"/>
                <a:gd name="T26" fmla="*/ 57 w 73"/>
                <a:gd name="T27" fmla="*/ 22 h 54"/>
                <a:gd name="T28" fmla="*/ 67 w 73"/>
                <a:gd name="T29" fmla="*/ 39 h 54"/>
                <a:gd name="T30" fmla="*/ 57 w 73"/>
                <a:gd name="T31" fmla="*/ 48 h 54"/>
                <a:gd name="T32" fmla="*/ 40 w 73"/>
                <a:gd name="T33" fmla="*/ 6 h 54"/>
                <a:gd name="T34" fmla="*/ 51 w 73"/>
                <a:gd name="T35" fmla="*/ 17 h 54"/>
                <a:gd name="T36" fmla="*/ 40 w 73"/>
                <a:gd name="T37" fmla="*/ 6 h 54"/>
                <a:gd name="T38" fmla="*/ 51 w 73"/>
                <a:gd name="T39" fmla="*/ 22 h 54"/>
                <a:gd name="T40" fmla="*/ 40 w 73"/>
                <a:gd name="T41" fmla="*/ 33 h 54"/>
                <a:gd name="T42" fmla="*/ 40 w 73"/>
                <a:gd name="T43" fmla="*/ 39 h 54"/>
                <a:gd name="T44" fmla="*/ 51 w 73"/>
                <a:gd name="T45" fmla="*/ 48 h 54"/>
                <a:gd name="T46" fmla="*/ 40 w 73"/>
                <a:gd name="T47" fmla="*/ 39 h 54"/>
                <a:gd name="T48" fmla="*/ 34 w 73"/>
                <a:gd name="T49" fmla="*/ 6 h 54"/>
                <a:gd name="T50" fmla="*/ 23 w 73"/>
                <a:gd name="T51" fmla="*/ 17 h 54"/>
                <a:gd name="T52" fmla="*/ 23 w 73"/>
                <a:gd name="T53" fmla="*/ 22 h 54"/>
                <a:gd name="T54" fmla="*/ 34 w 73"/>
                <a:gd name="T55" fmla="*/ 33 h 54"/>
                <a:gd name="T56" fmla="*/ 23 w 73"/>
                <a:gd name="T57" fmla="*/ 22 h 54"/>
                <a:gd name="T58" fmla="*/ 34 w 73"/>
                <a:gd name="T59" fmla="*/ 39 h 54"/>
                <a:gd name="T60" fmla="*/ 23 w 73"/>
                <a:gd name="T61" fmla="*/ 48 h 54"/>
                <a:gd name="T62" fmla="*/ 6 w 73"/>
                <a:gd name="T63" fmla="*/ 6 h 54"/>
                <a:gd name="T64" fmla="*/ 17 w 73"/>
                <a:gd name="T65" fmla="*/ 17 h 54"/>
                <a:gd name="T66" fmla="*/ 6 w 73"/>
                <a:gd name="T67" fmla="*/ 6 h 54"/>
                <a:gd name="T68" fmla="*/ 17 w 73"/>
                <a:gd name="T69" fmla="*/ 22 h 54"/>
                <a:gd name="T70" fmla="*/ 6 w 73"/>
                <a:gd name="T71" fmla="*/ 33 h 54"/>
                <a:gd name="T72" fmla="*/ 6 w 73"/>
                <a:gd name="T73" fmla="*/ 39 h 54"/>
                <a:gd name="T74" fmla="*/ 17 w 73"/>
                <a:gd name="T75" fmla="*/ 48 h 54"/>
                <a:gd name="T76" fmla="*/ 6 w 73"/>
                <a:gd name="T7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54">
                  <a:moveTo>
                    <a:pt x="3" y="54"/>
                  </a:moveTo>
                  <a:lnTo>
                    <a:pt x="70" y="54"/>
                  </a:lnTo>
                  <a:lnTo>
                    <a:pt x="70" y="54"/>
                  </a:lnTo>
                  <a:lnTo>
                    <a:pt x="72" y="52"/>
                  </a:lnTo>
                  <a:lnTo>
                    <a:pt x="73" y="51"/>
                  </a:lnTo>
                  <a:lnTo>
                    <a:pt x="73" y="3"/>
                  </a:lnTo>
                  <a:lnTo>
                    <a:pt x="73" y="3"/>
                  </a:lnTo>
                  <a:lnTo>
                    <a:pt x="72" y="2"/>
                  </a:lnTo>
                  <a:lnTo>
                    <a:pt x="70" y="0"/>
                  </a:lnTo>
                  <a:lnTo>
                    <a:pt x="3" y="0"/>
                  </a:lnTo>
                  <a:lnTo>
                    <a:pt x="3" y="0"/>
                  </a:lnTo>
                  <a:lnTo>
                    <a:pt x="1" y="2"/>
                  </a:lnTo>
                  <a:lnTo>
                    <a:pt x="0" y="3"/>
                  </a:lnTo>
                  <a:lnTo>
                    <a:pt x="0" y="51"/>
                  </a:lnTo>
                  <a:lnTo>
                    <a:pt x="0" y="51"/>
                  </a:lnTo>
                  <a:lnTo>
                    <a:pt x="1" y="52"/>
                  </a:lnTo>
                  <a:lnTo>
                    <a:pt x="3" y="54"/>
                  </a:lnTo>
                  <a:lnTo>
                    <a:pt x="3" y="54"/>
                  </a:lnTo>
                  <a:close/>
                  <a:moveTo>
                    <a:pt x="57" y="6"/>
                  </a:moveTo>
                  <a:lnTo>
                    <a:pt x="67" y="6"/>
                  </a:lnTo>
                  <a:lnTo>
                    <a:pt x="67" y="17"/>
                  </a:lnTo>
                  <a:lnTo>
                    <a:pt x="57" y="17"/>
                  </a:lnTo>
                  <a:lnTo>
                    <a:pt x="57" y="6"/>
                  </a:lnTo>
                  <a:close/>
                  <a:moveTo>
                    <a:pt x="57" y="22"/>
                  </a:moveTo>
                  <a:lnTo>
                    <a:pt x="67" y="22"/>
                  </a:lnTo>
                  <a:lnTo>
                    <a:pt x="67" y="33"/>
                  </a:lnTo>
                  <a:lnTo>
                    <a:pt x="57" y="33"/>
                  </a:lnTo>
                  <a:lnTo>
                    <a:pt x="57" y="22"/>
                  </a:lnTo>
                  <a:close/>
                  <a:moveTo>
                    <a:pt x="57" y="39"/>
                  </a:moveTo>
                  <a:lnTo>
                    <a:pt x="67" y="39"/>
                  </a:lnTo>
                  <a:lnTo>
                    <a:pt x="67" y="48"/>
                  </a:lnTo>
                  <a:lnTo>
                    <a:pt x="57" y="48"/>
                  </a:lnTo>
                  <a:lnTo>
                    <a:pt x="57" y="39"/>
                  </a:lnTo>
                  <a:close/>
                  <a:moveTo>
                    <a:pt x="40" y="6"/>
                  </a:moveTo>
                  <a:lnTo>
                    <a:pt x="51" y="6"/>
                  </a:lnTo>
                  <a:lnTo>
                    <a:pt x="51" y="17"/>
                  </a:lnTo>
                  <a:lnTo>
                    <a:pt x="40" y="17"/>
                  </a:lnTo>
                  <a:lnTo>
                    <a:pt x="40" y="6"/>
                  </a:lnTo>
                  <a:close/>
                  <a:moveTo>
                    <a:pt x="40" y="22"/>
                  </a:moveTo>
                  <a:lnTo>
                    <a:pt x="51" y="22"/>
                  </a:lnTo>
                  <a:lnTo>
                    <a:pt x="51" y="33"/>
                  </a:lnTo>
                  <a:lnTo>
                    <a:pt x="40" y="33"/>
                  </a:lnTo>
                  <a:lnTo>
                    <a:pt x="40" y="22"/>
                  </a:lnTo>
                  <a:close/>
                  <a:moveTo>
                    <a:pt x="40" y="39"/>
                  </a:moveTo>
                  <a:lnTo>
                    <a:pt x="51" y="39"/>
                  </a:lnTo>
                  <a:lnTo>
                    <a:pt x="51" y="48"/>
                  </a:lnTo>
                  <a:lnTo>
                    <a:pt x="40" y="48"/>
                  </a:lnTo>
                  <a:lnTo>
                    <a:pt x="40" y="39"/>
                  </a:lnTo>
                  <a:close/>
                  <a:moveTo>
                    <a:pt x="23" y="6"/>
                  </a:moveTo>
                  <a:lnTo>
                    <a:pt x="34" y="6"/>
                  </a:lnTo>
                  <a:lnTo>
                    <a:pt x="34" y="17"/>
                  </a:lnTo>
                  <a:lnTo>
                    <a:pt x="23" y="17"/>
                  </a:lnTo>
                  <a:lnTo>
                    <a:pt x="23" y="6"/>
                  </a:lnTo>
                  <a:close/>
                  <a:moveTo>
                    <a:pt x="23" y="22"/>
                  </a:moveTo>
                  <a:lnTo>
                    <a:pt x="34" y="22"/>
                  </a:lnTo>
                  <a:lnTo>
                    <a:pt x="34" y="33"/>
                  </a:lnTo>
                  <a:lnTo>
                    <a:pt x="23" y="33"/>
                  </a:lnTo>
                  <a:lnTo>
                    <a:pt x="23" y="22"/>
                  </a:lnTo>
                  <a:close/>
                  <a:moveTo>
                    <a:pt x="23" y="39"/>
                  </a:moveTo>
                  <a:lnTo>
                    <a:pt x="34" y="39"/>
                  </a:lnTo>
                  <a:lnTo>
                    <a:pt x="34" y="48"/>
                  </a:lnTo>
                  <a:lnTo>
                    <a:pt x="23" y="48"/>
                  </a:lnTo>
                  <a:lnTo>
                    <a:pt x="23" y="39"/>
                  </a:lnTo>
                  <a:close/>
                  <a:moveTo>
                    <a:pt x="6" y="6"/>
                  </a:moveTo>
                  <a:lnTo>
                    <a:pt x="17" y="6"/>
                  </a:lnTo>
                  <a:lnTo>
                    <a:pt x="17" y="17"/>
                  </a:lnTo>
                  <a:lnTo>
                    <a:pt x="6" y="17"/>
                  </a:lnTo>
                  <a:lnTo>
                    <a:pt x="6" y="6"/>
                  </a:lnTo>
                  <a:close/>
                  <a:moveTo>
                    <a:pt x="6" y="22"/>
                  </a:moveTo>
                  <a:lnTo>
                    <a:pt x="17" y="22"/>
                  </a:lnTo>
                  <a:lnTo>
                    <a:pt x="17" y="33"/>
                  </a:lnTo>
                  <a:lnTo>
                    <a:pt x="6" y="33"/>
                  </a:lnTo>
                  <a:lnTo>
                    <a:pt x="6" y="22"/>
                  </a:lnTo>
                  <a:close/>
                  <a:moveTo>
                    <a:pt x="6" y="39"/>
                  </a:moveTo>
                  <a:lnTo>
                    <a:pt x="17" y="39"/>
                  </a:lnTo>
                  <a:lnTo>
                    <a:pt x="17" y="48"/>
                  </a:lnTo>
                  <a:lnTo>
                    <a:pt x="6" y="48"/>
                  </a:lnTo>
                  <a:lnTo>
                    <a:pt x="6" y="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449"/>
            <p:cNvSpPr>
              <a:spLocks/>
            </p:cNvSpPr>
            <p:nvPr/>
          </p:nvSpPr>
          <p:spPr bwMode="auto">
            <a:xfrm>
              <a:off x="3878263" y="6656388"/>
              <a:ext cx="7938" cy="38100"/>
            </a:xfrm>
            <a:custGeom>
              <a:avLst/>
              <a:gdLst>
                <a:gd name="T0" fmla="*/ 2 w 5"/>
                <a:gd name="T1" fmla="*/ 24 h 24"/>
                <a:gd name="T2" fmla="*/ 2 w 5"/>
                <a:gd name="T3" fmla="*/ 24 h 24"/>
                <a:gd name="T4" fmla="*/ 3 w 5"/>
                <a:gd name="T5" fmla="*/ 24 h 24"/>
                <a:gd name="T6" fmla="*/ 5 w 5"/>
                <a:gd name="T7" fmla="*/ 23 h 24"/>
                <a:gd name="T8" fmla="*/ 5 w 5"/>
                <a:gd name="T9" fmla="*/ 3 h 24"/>
                <a:gd name="T10" fmla="*/ 5 w 5"/>
                <a:gd name="T11" fmla="*/ 3 h 24"/>
                <a:gd name="T12" fmla="*/ 3 w 5"/>
                <a:gd name="T13" fmla="*/ 1 h 24"/>
                <a:gd name="T14" fmla="*/ 2 w 5"/>
                <a:gd name="T15" fmla="*/ 0 h 24"/>
                <a:gd name="T16" fmla="*/ 2 w 5"/>
                <a:gd name="T17" fmla="*/ 0 h 24"/>
                <a:gd name="T18" fmla="*/ 0 w 5"/>
                <a:gd name="T19" fmla="*/ 1 h 24"/>
                <a:gd name="T20" fmla="*/ 0 w 5"/>
                <a:gd name="T21" fmla="*/ 3 h 24"/>
                <a:gd name="T22" fmla="*/ 0 w 5"/>
                <a:gd name="T23" fmla="*/ 23 h 24"/>
                <a:gd name="T24" fmla="*/ 0 w 5"/>
                <a:gd name="T25" fmla="*/ 23 h 24"/>
                <a:gd name="T26" fmla="*/ 0 w 5"/>
                <a:gd name="T27" fmla="*/ 24 h 24"/>
                <a:gd name="T28" fmla="*/ 2 w 5"/>
                <a:gd name="T29" fmla="*/ 24 h 24"/>
                <a:gd name="T30" fmla="*/ 2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2" y="24"/>
                  </a:moveTo>
                  <a:lnTo>
                    <a:pt x="2" y="24"/>
                  </a:lnTo>
                  <a:lnTo>
                    <a:pt x="3" y="24"/>
                  </a:lnTo>
                  <a:lnTo>
                    <a:pt x="5" y="23"/>
                  </a:lnTo>
                  <a:lnTo>
                    <a:pt x="5" y="3"/>
                  </a:lnTo>
                  <a:lnTo>
                    <a:pt x="5" y="3"/>
                  </a:lnTo>
                  <a:lnTo>
                    <a:pt x="3" y="1"/>
                  </a:lnTo>
                  <a:lnTo>
                    <a:pt x="2" y="0"/>
                  </a:lnTo>
                  <a:lnTo>
                    <a:pt x="2" y="0"/>
                  </a:lnTo>
                  <a:lnTo>
                    <a:pt x="0" y="1"/>
                  </a:lnTo>
                  <a:lnTo>
                    <a:pt x="0" y="3"/>
                  </a:lnTo>
                  <a:lnTo>
                    <a:pt x="0" y="23"/>
                  </a:lnTo>
                  <a:lnTo>
                    <a:pt x="0" y="23"/>
                  </a:lnTo>
                  <a:lnTo>
                    <a:pt x="0" y="24"/>
                  </a:lnTo>
                  <a:lnTo>
                    <a:pt x="2" y="24"/>
                  </a:lnTo>
                  <a:lnTo>
                    <a:pt x="2"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450"/>
            <p:cNvSpPr>
              <a:spLocks/>
            </p:cNvSpPr>
            <p:nvPr/>
          </p:nvSpPr>
          <p:spPr bwMode="auto">
            <a:xfrm>
              <a:off x="3956051" y="6656388"/>
              <a:ext cx="7938" cy="38100"/>
            </a:xfrm>
            <a:custGeom>
              <a:avLst/>
              <a:gdLst>
                <a:gd name="T0" fmla="*/ 3 w 5"/>
                <a:gd name="T1" fmla="*/ 24 h 24"/>
                <a:gd name="T2" fmla="*/ 3 w 5"/>
                <a:gd name="T3" fmla="*/ 24 h 24"/>
                <a:gd name="T4" fmla="*/ 5 w 5"/>
                <a:gd name="T5" fmla="*/ 24 h 24"/>
                <a:gd name="T6" fmla="*/ 5 w 5"/>
                <a:gd name="T7" fmla="*/ 23 h 24"/>
                <a:gd name="T8" fmla="*/ 5 w 5"/>
                <a:gd name="T9" fmla="*/ 3 h 24"/>
                <a:gd name="T10" fmla="*/ 5 w 5"/>
                <a:gd name="T11" fmla="*/ 3 h 24"/>
                <a:gd name="T12" fmla="*/ 5 w 5"/>
                <a:gd name="T13" fmla="*/ 1 h 24"/>
                <a:gd name="T14" fmla="*/ 3 w 5"/>
                <a:gd name="T15" fmla="*/ 0 h 24"/>
                <a:gd name="T16" fmla="*/ 3 w 5"/>
                <a:gd name="T17" fmla="*/ 0 h 24"/>
                <a:gd name="T18" fmla="*/ 2 w 5"/>
                <a:gd name="T19" fmla="*/ 1 h 24"/>
                <a:gd name="T20" fmla="*/ 0 w 5"/>
                <a:gd name="T21" fmla="*/ 3 h 24"/>
                <a:gd name="T22" fmla="*/ 0 w 5"/>
                <a:gd name="T23" fmla="*/ 23 h 24"/>
                <a:gd name="T24" fmla="*/ 0 w 5"/>
                <a:gd name="T25" fmla="*/ 23 h 24"/>
                <a:gd name="T26" fmla="*/ 2 w 5"/>
                <a:gd name="T27" fmla="*/ 24 h 24"/>
                <a:gd name="T28" fmla="*/ 3 w 5"/>
                <a:gd name="T29" fmla="*/ 24 h 24"/>
                <a:gd name="T30" fmla="*/ 3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3" y="24"/>
                  </a:moveTo>
                  <a:lnTo>
                    <a:pt x="3" y="24"/>
                  </a:lnTo>
                  <a:lnTo>
                    <a:pt x="5" y="24"/>
                  </a:lnTo>
                  <a:lnTo>
                    <a:pt x="5" y="23"/>
                  </a:lnTo>
                  <a:lnTo>
                    <a:pt x="5" y="3"/>
                  </a:lnTo>
                  <a:lnTo>
                    <a:pt x="5" y="3"/>
                  </a:lnTo>
                  <a:lnTo>
                    <a:pt x="5" y="1"/>
                  </a:lnTo>
                  <a:lnTo>
                    <a:pt x="3" y="0"/>
                  </a:lnTo>
                  <a:lnTo>
                    <a:pt x="3" y="0"/>
                  </a:lnTo>
                  <a:lnTo>
                    <a:pt x="2" y="1"/>
                  </a:lnTo>
                  <a:lnTo>
                    <a:pt x="0" y="3"/>
                  </a:lnTo>
                  <a:lnTo>
                    <a:pt x="0" y="23"/>
                  </a:lnTo>
                  <a:lnTo>
                    <a:pt x="0" y="23"/>
                  </a:lnTo>
                  <a:lnTo>
                    <a:pt x="2" y="24"/>
                  </a:lnTo>
                  <a:lnTo>
                    <a:pt x="3" y="24"/>
                  </a:lnTo>
                  <a:lnTo>
                    <a:pt x="3"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0" name="Group 139"/>
          <p:cNvGrpSpPr/>
          <p:nvPr userDrawn="1"/>
        </p:nvGrpSpPr>
        <p:grpSpPr>
          <a:xfrm>
            <a:off x="9517974" y="6267042"/>
            <a:ext cx="181383" cy="109391"/>
            <a:chOff x="7862888" y="6692900"/>
            <a:chExt cx="153988" cy="123826"/>
          </a:xfrm>
        </p:grpSpPr>
        <p:sp>
          <p:nvSpPr>
            <p:cNvPr id="141" name="Freeform 451"/>
            <p:cNvSpPr>
              <a:spLocks noEditPoints="1"/>
            </p:cNvSpPr>
            <p:nvPr/>
          </p:nvSpPr>
          <p:spPr bwMode="auto">
            <a:xfrm>
              <a:off x="7862888" y="6692900"/>
              <a:ext cx="153988" cy="38100"/>
            </a:xfrm>
            <a:custGeom>
              <a:avLst/>
              <a:gdLst>
                <a:gd name="T0" fmla="*/ 20 w 97"/>
                <a:gd name="T1" fmla="*/ 15 h 24"/>
                <a:gd name="T2" fmla="*/ 20 w 97"/>
                <a:gd name="T3" fmla="*/ 15 h 24"/>
                <a:gd name="T4" fmla="*/ 23 w 97"/>
                <a:gd name="T5" fmla="*/ 20 h 24"/>
                <a:gd name="T6" fmla="*/ 29 w 97"/>
                <a:gd name="T7" fmla="*/ 24 h 24"/>
                <a:gd name="T8" fmla="*/ 33 w 97"/>
                <a:gd name="T9" fmla="*/ 24 h 24"/>
                <a:gd name="T10" fmla="*/ 40 w 97"/>
                <a:gd name="T11" fmla="*/ 23 h 24"/>
                <a:gd name="T12" fmla="*/ 45 w 97"/>
                <a:gd name="T13" fmla="*/ 15 h 24"/>
                <a:gd name="T14" fmla="*/ 94 w 97"/>
                <a:gd name="T15" fmla="*/ 15 h 24"/>
                <a:gd name="T16" fmla="*/ 97 w 97"/>
                <a:gd name="T17" fmla="*/ 12 h 24"/>
                <a:gd name="T18" fmla="*/ 97 w 97"/>
                <a:gd name="T19" fmla="*/ 11 h 24"/>
                <a:gd name="T20" fmla="*/ 45 w 97"/>
                <a:gd name="T21" fmla="*/ 9 h 24"/>
                <a:gd name="T22" fmla="*/ 43 w 97"/>
                <a:gd name="T23" fmla="*/ 6 h 24"/>
                <a:gd name="T24" fmla="*/ 37 w 97"/>
                <a:gd name="T25" fmla="*/ 0 h 24"/>
                <a:gd name="T26" fmla="*/ 33 w 97"/>
                <a:gd name="T27" fmla="*/ 0 h 24"/>
                <a:gd name="T28" fmla="*/ 25 w 97"/>
                <a:gd name="T29" fmla="*/ 3 h 24"/>
                <a:gd name="T30" fmla="*/ 20 w 97"/>
                <a:gd name="T31" fmla="*/ 9 h 24"/>
                <a:gd name="T32" fmla="*/ 20 w 97"/>
                <a:gd name="T33" fmla="*/ 9 h 24"/>
                <a:gd name="T34" fmla="*/ 5 w 97"/>
                <a:gd name="T35" fmla="*/ 9 h 24"/>
                <a:gd name="T36" fmla="*/ 0 w 97"/>
                <a:gd name="T37" fmla="*/ 12 h 24"/>
                <a:gd name="T38" fmla="*/ 2 w 97"/>
                <a:gd name="T39" fmla="*/ 15 h 24"/>
                <a:gd name="T40" fmla="*/ 5 w 97"/>
                <a:gd name="T41" fmla="*/ 15 h 24"/>
                <a:gd name="T42" fmla="*/ 33 w 97"/>
                <a:gd name="T43" fmla="*/ 6 h 24"/>
                <a:gd name="T44" fmla="*/ 39 w 97"/>
                <a:gd name="T45" fmla="*/ 12 h 24"/>
                <a:gd name="T46" fmla="*/ 39 w 97"/>
                <a:gd name="T47" fmla="*/ 12 h 24"/>
                <a:gd name="T48" fmla="*/ 39 w 97"/>
                <a:gd name="T49" fmla="*/ 14 h 24"/>
                <a:gd name="T50" fmla="*/ 37 w 97"/>
                <a:gd name="T51" fmla="*/ 17 h 24"/>
                <a:gd name="T52" fmla="*/ 33 w 97"/>
                <a:gd name="T53" fmla="*/ 18 h 24"/>
                <a:gd name="T54" fmla="*/ 29 w 97"/>
                <a:gd name="T55" fmla="*/ 17 h 24"/>
                <a:gd name="T56" fmla="*/ 26 w 97"/>
                <a:gd name="T57" fmla="*/ 12 h 24"/>
                <a:gd name="T58" fmla="*/ 28 w 97"/>
                <a:gd name="T59" fmla="*/ 11 h 24"/>
                <a:gd name="T60" fmla="*/ 31 w 97"/>
                <a:gd name="T61" fmla="*/ 7 h 24"/>
                <a:gd name="T62" fmla="*/ 33 w 97"/>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4">
                  <a:moveTo>
                    <a:pt x="5" y="15"/>
                  </a:moveTo>
                  <a:lnTo>
                    <a:pt x="20" y="15"/>
                  </a:lnTo>
                  <a:lnTo>
                    <a:pt x="20" y="15"/>
                  </a:lnTo>
                  <a:lnTo>
                    <a:pt x="20" y="15"/>
                  </a:lnTo>
                  <a:lnTo>
                    <a:pt x="20" y="15"/>
                  </a:lnTo>
                  <a:lnTo>
                    <a:pt x="23" y="20"/>
                  </a:lnTo>
                  <a:lnTo>
                    <a:pt x="25" y="23"/>
                  </a:lnTo>
                  <a:lnTo>
                    <a:pt x="29" y="24"/>
                  </a:lnTo>
                  <a:lnTo>
                    <a:pt x="33" y="24"/>
                  </a:lnTo>
                  <a:lnTo>
                    <a:pt x="33" y="24"/>
                  </a:lnTo>
                  <a:lnTo>
                    <a:pt x="37" y="24"/>
                  </a:lnTo>
                  <a:lnTo>
                    <a:pt x="40" y="23"/>
                  </a:lnTo>
                  <a:lnTo>
                    <a:pt x="43" y="20"/>
                  </a:lnTo>
                  <a:lnTo>
                    <a:pt x="45" y="15"/>
                  </a:lnTo>
                  <a:lnTo>
                    <a:pt x="94" y="15"/>
                  </a:lnTo>
                  <a:lnTo>
                    <a:pt x="94" y="15"/>
                  </a:lnTo>
                  <a:lnTo>
                    <a:pt x="97" y="15"/>
                  </a:lnTo>
                  <a:lnTo>
                    <a:pt x="97" y="12"/>
                  </a:lnTo>
                  <a:lnTo>
                    <a:pt x="97" y="12"/>
                  </a:lnTo>
                  <a:lnTo>
                    <a:pt x="97" y="11"/>
                  </a:lnTo>
                  <a:lnTo>
                    <a:pt x="94" y="9"/>
                  </a:lnTo>
                  <a:lnTo>
                    <a:pt x="45" y="9"/>
                  </a:lnTo>
                  <a:lnTo>
                    <a:pt x="45" y="9"/>
                  </a:lnTo>
                  <a:lnTo>
                    <a:pt x="43" y="6"/>
                  </a:lnTo>
                  <a:lnTo>
                    <a:pt x="40" y="3"/>
                  </a:lnTo>
                  <a:lnTo>
                    <a:pt x="37" y="0"/>
                  </a:lnTo>
                  <a:lnTo>
                    <a:pt x="33" y="0"/>
                  </a:lnTo>
                  <a:lnTo>
                    <a:pt x="33" y="0"/>
                  </a:lnTo>
                  <a:lnTo>
                    <a:pt x="29" y="0"/>
                  </a:lnTo>
                  <a:lnTo>
                    <a:pt x="25" y="3"/>
                  </a:lnTo>
                  <a:lnTo>
                    <a:pt x="23" y="6"/>
                  </a:lnTo>
                  <a:lnTo>
                    <a:pt x="20" y="9"/>
                  </a:lnTo>
                  <a:lnTo>
                    <a:pt x="20" y="9"/>
                  </a:lnTo>
                  <a:lnTo>
                    <a:pt x="20" y="9"/>
                  </a:lnTo>
                  <a:lnTo>
                    <a:pt x="5" y="9"/>
                  </a:lnTo>
                  <a:lnTo>
                    <a:pt x="5" y="9"/>
                  </a:lnTo>
                  <a:lnTo>
                    <a:pt x="2" y="11"/>
                  </a:lnTo>
                  <a:lnTo>
                    <a:pt x="0" y="12"/>
                  </a:lnTo>
                  <a:lnTo>
                    <a:pt x="0" y="12"/>
                  </a:lnTo>
                  <a:lnTo>
                    <a:pt x="2" y="15"/>
                  </a:lnTo>
                  <a:lnTo>
                    <a:pt x="5" y="15"/>
                  </a:lnTo>
                  <a:lnTo>
                    <a:pt x="5" y="15"/>
                  </a:lnTo>
                  <a:close/>
                  <a:moveTo>
                    <a:pt x="33" y="6"/>
                  </a:moveTo>
                  <a:lnTo>
                    <a:pt x="33" y="6"/>
                  </a:lnTo>
                  <a:lnTo>
                    <a:pt x="37" y="7"/>
                  </a:lnTo>
                  <a:lnTo>
                    <a:pt x="39" y="12"/>
                  </a:lnTo>
                  <a:lnTo>
                    <a:pt x="39" y="12"/>
                  </a:lnTo>
                  <a:lnTo>
                    <a:pt x="39" y="12"/>
                  </a:lnTo>
                  <a:lnTo>
                    <a:pt x="39" y="12"/>
                  </a:lnTo>
                  <a:lnTo>
                    <a:pt x="39" y="14"/>
                  </a:lnTo>
                  <a:lnTo>
                    <a:pt x="39" y="14"/>
                  </a:lnTo>
                  <a:lnTo>
                    <a:pt x="37" y="17"/>
                  </a:lnTo>
                  <a:lnTo>
                    <a:pt x="33" y="18"/>
                  </a:lnTo>
                  <a:lnTo>
                    <a:pt x="33" y="18"/>
                  </a:lnTo>
                  <a:lnTo>
                    <a:pt x="31" y="18"/>
                  </a:lnTo>
                  <a:lnTo>
                    <a:pt x="29" y="17"/>
                  </a:lnTo>
                  <a:lnTo>
                    <a:pt x="28" y="15"/>
                  </a:lnTo>
                  <a:lnTo>
                    <a:pt x="26" y="12"/>
                  </a:lnTo>
                  <a:lnTo>
                    <a:pt x="26" y="12"/>
                  </a:lnTo>
                  <a:lnTo>
                    <a:pt x="28" y="11"/>
                  </a:lnTo>
                  <a:lnTo>
                    <a:pt x="29" y="7"/>
                  </a:lnTo>
                  <a:lnTo>
                    <a:pt x="31" y="7"/>
                  </a:lnTo>
                  <a:lnTo>
                    <a:pt x="33" y="6"/>
                  </a:lnTo>
                  <a:lnTo>
                    <a:pt x="33"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452"/>
            <p:cNvSpPr>
              <a:spLocks noEditPoints="1"/>
            </p:cNvSpPr>
            <p:nvPr/>
          </p:nvSpPr>
          <p:spPr bwMode="auto">
            <a:xfrm>
              <a:off x="7862888" y="6777038"/>
              <a:ext cx="153988" cy="39688"/>
            </a:xfrm>
            <a:custGeom>
              <a:avLst/>
              <a:gdLst>
                <a:gd name="T0" fmla="*/ 45 w 97"/>
                <a:gd name="T1" fmla="*/ 10 h 25"/>
                <a:gd name="T2" fmla="*/ 43 w 97"/>
                <a:gd name="T3" fmla="*/ 7 h 25"/>
                <a:gd name="T4" fmla="*/ 37 w 97"/>
                <a:gd name="T5" fmla="*/ 0 h 25"/>
                <a:gd name="T6" fmla="*/ 33 w 97"/>
                <a:gd name="T7" fmla="*/ 0 h 25"/>
                <a:gd name="T8" fmla="*/ 25 w 97"/>
                <a:gd name="T9" fmla="*/ 4 h 25"/>
                <a:gd name="T10" fmla="*/ 20 w 97"/>
                <a:gd name="T11" fmla="*/ 10 h 25"/>
                <a:gd name="T12" fmla="*/ 20 w 97"/>
                <a:gd name="T13" fmla="*/ 10 h 25"/>
                <a:gd name="T14" fmla="*/ 5 w 97"/>
                <a:gd name="T15" fmla="*/ 10 h 25"/>
                <a:gd name="T16" fmla="*/ 0 w 97"/>
                <a:gd name="T17" fmla="*/ 13 h 25"/>
                <a:gd name="T18" fmla="*/ 2 w 97"/>
                <a:gd name="T19" fmla="*/ 16 h 25"/>
                <a:gd name="T20" fmla="*/ 20 w 97"/>
                <a:gd name="T21" fmla="*/ 16 h 25"/>
                <a:gd name="T22" fmla="*/ 20 w 97"/>
                <a:gd name="T23" fmla="*/ 16 h 25"/>
                <a:gd name="T24" fmla="*/ 23 w 97"/>
                <a:gd name="T25" fmla="*/ 20 h 25"/>
                <a:gd name="T26" fmla="*/ 29 w 97"/>
                <a:gd name="T27" fmla="*/ 25 h 25"/>
                <a:gd name="T28" fmla="*/ 33 w 97"/>
                <a:gd name="T29" fmla="*/ 25 h 25"/>
                <a:gd name="T30" fmla="*/ 40 w 97"/>
                <a:gd name="T31" fmla="*/ 23 h 25"/>
                <a:gd name="T32" fmla="*/ 45 w 97"/>
                <a:gd name="T33" fmla="*/ 16 h 25"/>
                <a:gd name="T34" fmla="*/ 94 w 97"/>
                <a:gd name="T35" fmla="*/ 16 h 25"/>
                <a:gd name="T36" fmla="*/ 97 w 97"/>
                <a:gd name="T37" fmla="*/ 13 h 25"/>
                <a:gd name="T38" fmla="*/ 97 w 97"/>
                <a:gd name="T39" fmla="*/ 11 h 25"/>
                <a:gd name="T40" fmla="*/ 94 w 97"/>
                <a:gd name="T41" fmla="*/ 10 h 25"/>
                <a:gd name="T42" fmla="*/ 39 w 97"/>
                <a:gd name="T43" fmla="*/ 14 h 25"/>
                <a:gd name="T44" fmla="*/ 33 w 97"/>
                <a:gd name="T45" fmla="*/ 19 h 25"/>
                <a:gd name="T46" fmla="*/ 31 w 97"/>
                <a:gd name="T47" fmla="*/ 19 h 25"/>
                <a:gd name="T48" fmla="*/ 28 w 97"/>
                <a:gd name="T49" fmla="*/ 16 h 25"/>
                <a:gd name="T50" fmla="*/ 26 w 97"/>
                <a:gd name="T51" fmla="*/ 13 h 25"/>
                <a:gd name="T52" fmla="*/ 29 w 97"/>
                <a:gd name="T53" fmla="*/ 8 h 25"/>
                <a:gd name="T54" fmla="*/ 33 w 97"/>
                <a:gd name="T55" fmla="*/ 7 h 25"/>
                <a:gd name="T56" fmla="*/ 37 w 97"/>
                <a:gd name="T57" fmla="*/ 8 h 25"/>
                <a:gd name="T58" fmla="*/ 39 w 97"/>
                <a:gd name="T59" fmla="*/ 13 h 25"/>
                <a:gd name="T60" fmla="*/ 39 w 97"/>
                <a:gd name="T61" fmla="*/ 13 h 25"/>
                <a:gd name="T62" fmla="*/ 39 w 97"/>
                <a:gd name="T6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5">
                  <a:moveTo>
                    <a:pt x="94" y="10"/>
                  </a:moveTo>
                  <a:lnTo>
                    <a:pt x="45" y="10"/>
                  </a:lnTo>
                  <a:lnTo>
                    <a:pt x="45" y="10"/>
                  </a:lnTo>
                  <a:lnTo>
                    <a:pt x="43" y="7"/>
                  </a:lnTo>
                  <a:lnTo>
                    <a:pt x="40" y="4"/>
                  </a:lnTo>
                  <a:lnTo>
                    <a:pt x="37" y="0"/>
                  </a:lnTo>
                  <a:lnTo>
                    <a:pt x="33" y="0"/>
                  </a:lnTo>
                  <a:lnTo>
                    <a:pt x="33" y="0"/>
                  </a:lnTo>
                  <a:lnTo>
                    <a:pt x="29" y="0"/>
                  </a:lnTo>
                  <a:lnTo>
                    <a:pt x="25" y="4"/>
                  </a:lnTo>
                  <a:lnTo>
                    <a:pt x="23" y="7"/>
                  </a:lnTo>
                  <a:lnTo>
                    <a:pt x="20" y="10"/>
                  </a:lnTo>
                  <a:lnTo>
                    <a:pt x="20" y="10"/>
                  </a:lnTo>
                  <a:lnTo>
                    <a:pt x="20" y="10"/>
                  </a:lnTo>
                  <a:lnTo>
                    <a:pt x="5" y="10"/>
                  </a:lnTo>
                  <a:lnTo>
                    <a:pt x="5" y="10"/>
                  </a:lnTo>
                  <a:lnTo>
                    <a:pt x="2" y="11"/>
                  </a:lnTo>
                  <a:lnTo>
                    <a:pt x="0" y="13"/>
                  </a:lnTo>
                  <a:lnTo>
                    <a:pt x="0" y="13"/>
                  </a:lnTo>
                  <a:lnTo>
                    <a:pt x="2" y="16"/>
                  </a:lnTo>
                  <a:lnTo>
                    <a:pt x="5" y="16"/>
                  </a:lnTo>
                  <a:lnTo>
                    <a:pt x="20" y="16"/>
                  </a:lnTo>
                  <a:lnTo>
                    <a:pt x="20" y="16"/>
                  </a:lnTo>
                  <a:lnTo>
                    <a:pt x="20" y="16"/>
                  </a:lnTo>
                  <a:lnTo>
                    <a:pt x="20" y="16"/>
                  </a:lnTo>
                  <a:lnTo>
                    <a:pt x="23" y="20"/>
                  </a:lnTo>
                  <a:lnTo>
                    <a:pt x="25" y="23"/>
                  </a:lnTo>
                  <a:lnTo>
                    <a:pt x="29" y="25"/>
                  </a:lnTo>
                  <a:lnTo>
                    <a:pt x="33" y="25"/>
                  </a:lnTo>
                  <a:lnTo>
                    <a:pt x="33" y="25"/>
                  </a:lnTo>
                  <a:lnTo>
                    <a:pt x="37" y="25"/>
                  </a:lnTo>
                  <a:lnTo>
                    <a:pt x="40" y="23"/>
                  </a:lnTo>
                  <a:lnTo>
                    <a:pt x="43" y="20"/>
                  </a:lnTo>
                  <a:lnTo>
                    <a:pt x="45" y="16"/>
                  </a:lnTo>
                  <a:lnTo>
                    <a:pt x="94" y="16"/>
                  </a:lnTo>
                  <a:lnTo>
                    <a:pt x="94" y="16"/>
                  </a:lnTo>
                  <a:lnTo>
                    <a:pt x="97" y="16"/>
                  </a:lnTo>
                  <a:lnTo>
                    <a:pt x="97" y="13"/>
                  </a:lnTo>
                  <a:lnTo>
                    <a:pt x="97" y="13"/>
                  </a:lnTo>
                  <a:lnTo>
                    <a:pt x="97" y="11"/>
                  </a:lnTo>
                  <a:lnTo>
                    <a:pt x="94" y="10"/>
                  </a:lnTo>
                  <a:lnTo>
                    <a:pt x="94" y="10"/>
                  </a:lnTo>
                  <a:close/>
                  <a:moveTo>
                    <a:pt x="39" y="14"/>
                  </a:moveTo>
                  <a:lnTo>
                    <a:pt x="39" y="14"/>
                  </a:lnTo>
                  <a:lnTo>
                    <a:pt x="37" y="17"/>
                  </a:lnTo>
                  <a:lnTo>
                    <a:pt x="33" y="19"/>
                  </a:lnTo>
                  <a:lnTo>
                    <a:pt x="33" y="19"/>
                  </a:lnTo>
                  <a:lnTo>
                    <a:pt x="31" y="19"/>
                  </a:lnTo>
                  <a:lnTo>
                    <a:pt x="29" y="17"/>
                  </a:lnTo>
                  <a:lnTo>
                    <a:pt x="28" y="16"/>
                  </a:lnTo>
                  <a:lnTo>
                    <a:pt x="26" y="13"/>
                  </a:lnTo>
                  <a:lnTo>
                    <a:pt x="26" y="13"/>
                  </a:lnTo>
                  <a:lnTo>
                    <a:pt x="28" y="11"/>
                  </a:lnTo>
                  <a:lnTo>
                    <a:pt x="29" y="8"/>
                  </a:lnTo>
                  <a:lnTo>
                    <a:pt x="31" y="8"/>
                  </a:lnTo>
                  <a:lnTo>
                    <a:pt x="33" y="7"/>
                  </a:lnTo>
                  <a:lnTo>
                    <a:pt x="33" y="7"/>
                  </a:lnTo>
                  <a:lnTo>
                    <a:pt x="37" y="8"/>
                  </a:lnTo>
                  <a:lnTo>
                    <a:pt x="39" y="13"/>
                  </a:lnTo>
                  <a:lnTo>
                    <a:pt x="39" y="13"/>
                  </a:lnTo>
                  <a:lnTo>
                    <a:pt x="39" y="13"/>
                  </a:lnTo>
                  <a:lnTo>
                    <a:pt x="39" y="13"/>
                  </a:lnTo>
                  <a:lnTo>
                    <a:pt x="39" y="14"/>
                  </a:lnTo>
                  <a:lnTo>
                    <a:pt x="39"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453"/>
            <p:cNvSpPr>
              <a:spLocks noEditPoints="1"/>
            </p:cNvSpPr>
            <p:nvPr/>
          </p:nvSpPr>
          <p:spPr bwMode="auto">
            <a:xfrm>
              <a:off x="7862888" y="6734175"/>
              <a:ext cx="153988" cy="41275"/>
            </a:xfrm>
            <a:custGeom>
              <a:avLst/>
              <a:gdLst>
                <a:gd name="T0" fmla="*/ 79 w 97"/>
                <a:gd name="T1" fmla="*/ 11 h 26"/>
                <a:gd name="T2" fmla="*/ 77 w 97"/>
                <a:gd name="T3" fmla="*/ 6 h 26"/>
                <a:gd name="T4" fmla="*/ 71 w 97"/>
                <a:gd name="T5" fmla="*/ 1 h 26"/>
                <a:gd name="T6" fmla="*/ 66 w 97"/>
                <a:gd name="T7" fmla="*/ 0 h 26"/>
                <a:gd name="T8" fmla="*/ 59 w 97"/>
                <a:gd name="T9" fmla="*/ 3 h 26"/>
                <a:gd name="T10" fmla="*/ 54 w 97"/>
                <a:gd name="T11" fmla="*/ 11 h 26"/>
                <a:gd name="T12" fmla="*/ 54 w 97"/>
                <a:gd name="T13" fmla="*/ 11 h 26"/>
                <a:gd name="T14" fmla="*/ 5 w 97"/>
                <a:gd name="T15" fmla="*/ 11 h 26"/>
                <a:gd name="T16" fmla="*/ 0 w 97"/>
                <a:gd name="T17" fmla="*/ 14 h 26"/>
                <a:gd name="T18" fmla="*/ 2 w 97"/>
                <a:gd name="T19" fmla="*/ 15 h 26"/>
                <a:gd name="T20" fmla="*/ 54 w 97"/>
                <a:gd name="T21" fmla="*/ 17 h 26"/>
                <a:gd name="T22" fmla="*/ 54 w 97"/>
                <a:gd name="T23" fmla="*/ 17 h 26"/>
                <a:gd name="T24" fmla="*/ 56 w 97"/>
                <a:gd name="T25" fmla="*/ 20 h 26"/>
                <a:gd name="T26" fmla="*/ 62 w 97"/>
                <a:gd name="T27" fmla="*/ 24 h 26"/>
                <a:gd name="T28" fmla="*/ 66 w 97"/>
                <a:gd name="T29" fmla="*/ 26 h 26"/>
                <a:gd name="T30" fmla="*/ 74 w 97"/>
                <a:gd name="T31" fmla="*/ 23 h 26"/>
                <a:gd name="T32" fmla="*/ 79 w 97"/>
                <a:gd name="T33" fmla="*/ 17 h 26"/>
                <a:gd name="T34" fmla="*/ 94 w 97"/>
                <a:gd name="T35" fmla="*/ 17 h 26"/>
                <a:gd name="T36" fmla="*/ 97 w 97"/>
                <a:gd name="T37" fmla="*/ 14 h 26"/>
                <a:gd name="T38" fmla="*/ 97 w 97"/>
                <a:gd name="T39" fmla="*/ 11 h 26"/>
                <a:gd name="T40" fmla="*/ 94 w 97"/>
                <a:gd name="T41" fmla="*/ 11 h 26"/>
                <a:gd name="T42" fmla="*/ 72 w 97"/>
                <a:gd name="T43" fmla="*/ 14 h 26"/>
                <a:gd name="T44" fmla="*/ 66 w 97"/>
                <a:gd name="T45" fmla="*/ 20 h 26"/>
                <a:gd name="T46" fmla="*/ 63 w 97"/>
                <a:gd name="T47" fmla="*/ 18 h 26"/>
                <a:gd name="T48" fmla="*/ 60 w 97"/>
                <a:gd name="T49" fmla="*/ 15 h 26"/>
                <a:gd name="T50" fmla="*/ 60 w 97"/>
                <a:gd name="T51" fmla="*/ 14 h 26"/>
                <a:gd name="T52" fmla="*/ 62 w 97"/>
                <a:gd name="T53" fmla="*/ 9 h 26"/>
                <a:gd name="T54" fmla="*/ 66 w 97"/>
                <a:gd name="T55" fmla="*/ 8 h 26"/>
                <a:gd name="T56" fmla="*/ 69 w 97"/>
                <a:gd name="T57" fmla="*/ 9 h 26"/>
                <a:gd name="T58" fmla="*/ 72 w 97"/>
                <a:gd name="T59" fmla="*/ 12 h 26"/>
                <a:gd name="T60" fmla="*/ 72 w 97"/>
                <a:gd name="T61" fmla="*/ 14 h 26"/>
                <a:gd name="T62" fmla="*/ 72 w 97"/>
                <a:gd name="T6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6">
                  <a:moveTo>
                    <a:pt x="94" y="11"/>
                  </a:moveTo>
                  <a:lnTo>
                    <a:pt x="79" y="11"/>
                  </a:lnTo>
                  <a:lnTo>
                    <a:pt x="79" y="11"/>
                  </a:lnTo>
                  <a:lnTo>
                    <a:pt x="77" y="6"/>
                  </a:lnTo>
                  <a:lnTo>
                    <a:pt x="74" y="3"/>
                  </a:lnTo>
                  <a:lnTo>
                    <a:pt x="71" y="1"/>
                  </a:lnTo>
                  <a:lnTo>
                    <a:pt x="66" y="0"/>
                  </a:lnTo>
                  <a:lnTo>
                    <a:pt x="66" y="0"/>
                  </a:lnTo>
                  <a:lnTo>
                    <a:pt x="62" y="1"/>
                  </a:lnTo>
                  <a:lnTo>
                    <a:pt x="59" y="3"/>
                  </a:lnTo>
                  <a:lnTo>
                    <a:pt x="56" y="6"/>
                  </a:lnTo>
                  <a:lnTo>
                    <a:pt x="54" y="11"/>
                  </a:lnTo>
                  <a:lnTo>
                    <a:pt x="54" y="11"/>
                  </a:lnTo>
                  <a:lnTo>
                    <a:pt x="54" y="11"/>
                  </a:lnTo>
                  <a:lnTo>
                    <a:pt x="5" y="11"/>
                  </a:lnTo>
                  <a:lnTo>
                    <a:pt x="5" y="11"/>
                  </a:lnTo>
                  <a:lnTo>
                    <a:pt x="2" y="11"/>
                  </a:lnTo>
                  <a:lnTo>
                    <a:pt x="0" y="14"/>
                  </a:lnTo>
                  <a:lnTo>
                    <a:pt x="0" y="14"/>
                  </a:lnTo>
                  <a:lnTo>
                    <a:pt x="2" y="15"/>
                  </a:lnTo>
                  <a:lnTo>
                    <a:pt x="5" y="17"/>
                  </a:lnTo>
                  <a:lnTo>
                    <a:pt x="54" y="17"/>
                  </a:lnTo>
                  <a:lnTo>
                    <a:pt x="54" y="17"/>
                  </a:lnTo>
                  <a:lnTo>
                    <a:pt x="54" y="17"/>
                  </a:lnTo>
                  <a:lnTo>
                    <a:pt x="54" y="17"/>
                  </a:lnTo>
                  <a:lnTo>
                    <a:pt x="56" y="20"/>
                  </a:lnTo>
                  <a:lnTo>
                    <a:pt x="59" y="23"/>
                  </a:lnTo>
                  <a:lnTo>
                    <a:pt x="62" y="24"/>
                  </a:lnTo>
                  <a:lnTo>
                    <a:pt x="66" y="26"/>
                  </a:lnTo>
                  <a:lnTo>
                    <a:pt x="66" y="26"/>
                  </a:lnTo>
                  <a:lnTo>
                    <a:pt x="71" y="24"/>
                  </a:lnTo>
                  <a:lnTo>
                    <a:pt x="74" y="23"/>
                  </a:lnTo>
                  <a:lnTo>
                    <a:pt x="77" y="20"/>
                  </a:lnTo>
                  <a:lnTo>
                    <a:pt x="79" y="17"/>
                  </a:lnTo>
                  <a:lnTo>
                    <a:pt x="94" y="17"/>
                  </a:lnTo>
                  <a:lnTo>
                    <a:pt x="94" y="17"/>
                  </a:lnTo>
                  <a:lnTo>
                    <a:pt x="97" y="15"/>
                  </a:lnTo>
                  <a:lnTo>
                    <a:pt x="97" y="14"/>
                  </a:lnTo>
                  <a:lnTo>
                    <a:pt x="97" y="14"/>
                  </a:lnTo>
                  <a:lnTo>
                    <a:pt x="97" y="11"/>
                  </a:lnTo>
                  <a:lnTo>
                    <a:pt x="94" y="11"/>
                  </a:lnTo>
                  <a:lnTo>
                    <a:pt x="94" y="11"/>
                  </a:lnTo>
                  <a:close/>
                  <a:moveTo>
                    <a:pt x="72" y="14"/>
                  </a:moveTo>
                  <a:lnTo>
                    <a:pt x="72" y="14"/>
                  </a:lnTo>
                  <a:lnTo>
                    <a:pt x="69" y="18"/>
                  </a:lnTo>
                  <a:lnTo>
                    <a:pt x="66" y="20"/>
                  </a:lnTo>
                  <a:lnTo>
                    <a:pt x="66" y="20"/>
                  </a:lnTo>
                  <a:lnTo>
                    <a:pt x="63" y="18"/>
                  </a:lnTo>
                  <a:lnTo>
                    <a:pt x="62" y="17"/>
                  </a:lnTo>
                  <a:lnTo>
                    <a:pt x="60" y="15"/>
                  </a:lnTo>
                  <a:lnTo>
                    <a:pt x="60" y="14"/>
                  </a:lnTo>
                  <a:lnTo>
                    <a:pt x="60" y="14"/>
                  </a:lnTo>
                  <a:lnTo>
                    <a:pt x="60" y="11"/>
                  </a:lnTo>
                  <a:lnTo>
                    <a:pt x="62" y="9"/>
                  </a:lnTo>
                  <a:lnTo>
                    <a:pt x="63" y="8"/>
                  </a:lnTo>
                  <a:lnTo>
                    <a:pt x="66" y="8"/>
                  </a:lnTo>
                  <a:lnTo>
                    <a:pt x="66" y="8"/>
                  </a:lnTo>
                  <a:lnTo>
                    <a:pt x="69" y="9"/>
                  </a:lnTo>
                  <a:lnTo>
                    <a:pt x="72" y="12"/>
                  </a:lnTo>
                  <a:lnTo>
                    <a:pt x="72" y="12"/>
                  </a:lnTo>
                  <a:lnTo>
                    <a:pt x="72" y="14"/>
                  </a:lnTo>
                  <a:lnTo>
                    <a:pt x="72" y="14"/>
                  </a:lnTo>
                  <a:lnTo>
                    <a:pt x="72" y="14"/>
                  </a:lnTo>
                  <a:lnTo>
                    <a:pt x="72"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4" name="Group 143"/>
          <p:cNvGrpSpPr/>
          <p:nvPr userDrawn="1"/>
        </p:nvGrpSpPr>
        <p:grpSpPr>
          <a:xfrm>
            <a:off x="8813017" y="6250212"/>
            <a:ext cx="147724" cy="141646"/>
            <a:chOff x="7264401" y="6673850"/>
            <a:chExt cx="125413" cy="160338"/>
          </a:xfrm>
        </p:grpSpPr>
        <p:sp>
          <p:nvSpPr>
            <p:cNvPr id="145" name="Freeform 454"/>
            <p:cNvSpPr>
              <a:spLocks noEditPoints="1"/>
            </p:cNvSpPr>
            <p:nvPr/>
          </p:nvSpPr>
          <p:spPr bwMode="auto">
            <a:xfrm>
              <a:off x="7264401" y="6673850"/>
              <a:ext cx="125413" cy="160338"/>
            </a:xfrm>
            <a:custGeom>
              <a:avLst/>
              <a:gdLst>
                <a:gd name="T0" fmla="*/ 79 w 79"/>
                <a:gd name="T1" fmla="*/ 19 h 101"/>
                <a:gd name="T2" fmla="*/ 60 w 79"/>
                <a:gd name="T3" fmla="*/ 0 h 101"/>
                <a:gd name="T4" fmla="*/ 60 w 79"/>
                <a:gd name="T5" fmla="*/ 0 h 101"/>
                <a:gd name="T6" fmla="*/ 57 w 79"/>
                <a:gd name="T7" fmla="*/ 0 h 101"/>
                <a:gd name="T8" fmla="*/ 57 w 79"/>
                <a:gd name="T9" fmla="*/ 0 h 101"/>
                <a:gd name="T10" fmla="*/ 57 w 79"/>
                <a:gd name="T11" fmla="*/ 0 h 101"/>
                <a:gd name="T12" fmla="*/ 57 w 79"/>
                <a:gd name="T13" fmla="*/ 0 h 101"/>
                <a:gd name="T14" fmla="*/ 57 w 79"/>
                <a:gd name="T15" fmla="*/ 0 h 101"/>
                <a:gd name="T16" fmla="*/ 5 w 79"/>
                <a:gd name="T17" fmla="*/ 0 h 101"/>
                <a:gd name="T18" fmla="*/ 5 w 79"/>
                <a:gd name="T19" fmla="*/ 0 h 101"/>
                <a:gd name="T20" fmla="*/ 2 w 79"/>
                <a:gd name="T21" fmla="*/ 1 h 101"/>
                <a:gd name="T22" fmla="*/ 0 w 79"/>
                <a:gd name="T23" fmla="*/ 3 h 101"/>
                <a:gd name="T24" fmla="*/ 0 w 79"/>
                <a:gd name="T25" fmla="*/ 96 h 101"/>
                <a:gd name="T26" fmla="*/ 0 w 79"/>
                <a:gd name="T27" fmla="*/ 96 h 101"/>
                <a:gd name="T28" fmla="*/ 2 w 79"/>
                <a:gd name="T29" fmla="*/ 99 h 101"/>
                <a:gd name="T30" fmla="*/ 5 w 79"/>
                <a:gd name="T31" fmla="*/ 101 h 101"/>
                <a:gd name="T32" fmla="*/ 63 w 79"/>
                <a:gd name="T33" fmla="*/ 101 h 101"/>
                <a:gd name="T34" fmla="*/ 63 w 79"/>
                <a:gd name="T35" fmla="*/ 101 h 101"/>
                <a:gd name="T36" fmla="*/ 65 w 79"/>
                <a:gd name="T37" fmla="*/ 99 h 101"/>
                <a:gd name="T38" fmla="*/ 65 w 79"/>
                <a:gd name="T39" fmla="*/ 99 h 101"/>
                <a:gd name="T40" fmla="*/ 65 w 79"/>
                <a:gd name="T41" fmla="*/ 101 h 101"/>
                <a:gd name="T42" fmla="*/ 75 w 79"/>
                <a:gd name="T43" fmla="*/ 101 h 101"/>
                <a:gd name="T44" fmla="*/ 75 w 79"/>
                <a:gd name="T45" fmla="*/ 101 h 101"/>
                <a:gd name="T46" fmla="*/ 79 w 79"/>
                <a:gd name="T47" fmla="*/ 99 h 101"/>
                <a:gd name="T48" fmla="*/ 79 w 79"/>
                <a:gd name="T49" fmla="*/ 96 h 101"/>
                <a:gd name="T50" fmla="*/ 79 w 79"/>
                <a:gd name="T51" fmla="*/ 23 h 101"/>
                <a:gd name="T52" fmla="*/ 79 w 79"/>
                <a:gd name="T53" fmla="*/ 23 h 101"/>
                <a:gd name="T54" fmla="*/ 79 w 79"/>
                <a:gd name="T55" fmla="*/ 23 h 101"/>
                <a:gd name="T56" fmla="*/ 79 w 79"/>
                <a:gd name="T57" fmla="*/ 23 h 101"/>
                <a:gd name="T58" fmla="*/ 79 w 79"/>
                <a:gd name="T59" fmla="*/ 23 h 101"/>
                <a:gd name="T60" fmla="*/ 79 w 79"/>
                <a:gd name="T61" fmla="*/ 23 h 101"/>
                <a:gd name="T62" fmla="*/ 79 w 79"/>
                <a:gd name="T63" fmla="*/ 19 h 101"/>
                <a:gd name="T64" fmla="*/ 79 w 79"/>
                <a:gd name="T65" fmla="*/ 19 h 101"/>
                <a:gd name="T66" fmla="*/ 60 w 79"/>
                <a:gd name="T67" fmla="*/ 7 h 101"/>
                <a:gd name="T68" fmla="*/ 71 w 79"/>
                <a:gd name="T69" fmla="*/ 19 h 101"/>
                <a:gd name="T70" fmla="*/ 60 w 79"/>
                <a:gd name="T71" fmla="*/ 19 h 101"/>
                <a:gd name="T72" fmla="*/ 60 w 79"/>
                <a:gd name="T73" fmla="*/ 7 h 101"/>
                <a:gd name="T74" fmla="*/ 74 w 79"/>
                <a:gd name="T75" fmla="*/ 95 h 101"/>
                <a:gd name="T76" fmla="*/ 65 w 79"/>
                <a:gd name="T77" fmla="*/ 95 h 101"/>
                <a:gd name="T78" fmla="*/ 65 w 79"/>
                <a:gd name="T79" fmla="*/ 95 h 101"/>
                <a:gd name="T80" fmla="*/ 65 w 79"/>
                <a:gd name="T81" fmla="*/ 95 h 101"/>
                <a:gd name="T82" fmla="*/ 65 w 79"/>
                <a:gd name="T83" fmla="*/ 95 h 101"/>
                <a:gd name="T84" fmla="*/ 63 w 79"/>
                <a:gd name="T85" fmla="*/ 95 h 101"/>
                <a:gd name="T86" fmla="*/ 5 w 79"/>
                <a:gd name="T87" fmla="*/ 95 h 101"/>
                <a:gd name="T88" fmla="*/ 5 w 79"/>
                <a:gd name="T89" fmla="*/ 4 h 101"/>
                <a:gd name="T90" fmla="*/ 56 w 79"/>
                <a:gd name="T91" fmla="*/ 4 h 101"/>
                <a:gd name="T92" fmla="*/ 56 w 79"/>
                <a:gd name="T93" fmla="*/ 21 h 101"/>
                <a:gd name="T94" fmla="*/ 56 w 79"/>
                <a:gd name="T95" fmla="*/ 21 h 101"/>
                <a:gd name="T96" fmla="*/ 57 w 79"/>
                <a:gd name="T97" fmla="*/ 23 h 101"/>
                <a:gd name="T98" fmla="*/ 59 w 79"/>
                <a:gd name="T99" fmla="*/ 24 h 101"/>
                <a:gd name="T100" fmla="*/ 74 w 79"/>
                <a:gd name="T101" fmla="*/ 24 h 101"/>
                <a:gd name="T102" fmla="*/ 74 w 79"/>
                <a:gd name="T103"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101">
                  <a:moveTo>
                    <a:pt x="79" y="19"/>
                  </a:moveTo>
                  <a:lnTo>
                    <a:pt x="60" y="0"/>
                  </a:lnTo>
                  <a:lnTo>
                    <a:pt x="60" y="0"/>
                  </a:lnTo>
                  <a:lnTo>
                    <a:pt x="57" y="0"/>
                  </a:lnTo>
                  <a:lnTo>
                    <a:pt x="57" y="0"/>
                  </a:lnTo>
                  <a:lnTo>
                    <a:pt x="57" y="0"/>
                  </a:lnTo>
                  <a:lnTo>
                    <a:pt x="57" y="0"/>
                  </a:lnTo>
                  <a:lnTo>
                    <a:pt x="57" y="0"/>
                  </a:lnTo>
                  <a:lnTo>
                    <a:pt x="5" y="0"/>
                  </a:lnTo>
                  <a:lnTo>
                    <a:pt x="5" y="0"/>
                  </a:lnTo>
                  <a:lnTo>
                    <a:pt x="2" y="1"/>
                  </a:lnTo>
                  <a:lnTo>
                    <a:pt x="0" y="3"/>
                  </a:lnTo>
                  <a:lnTo>
                    <a:pt x="0" y="96"/>
                  </a:lnTo>
                  <a:lnTo>
                    <a:pt x="0" y="96"/>
                  </a:lnTo>
                  <a:lnTo>
                    <a:pt x="2" y="99"/>
                  </a:lnTo>
                  <a:lnTo>
                    <a:pt x="5" y="101"/>
                  </a:lnTo>
                  <a:lnTo>
                    <a:pt x="63" y="101"/>
                  </a:lnTo>
                  <a:lnTo>
                    <a:pt x="63" y="101"/>
                  </a:lnTo>
                  <a:lnTo>
                    <a:pt x="65" y="99"/>
                  </a:lnTo>
                  <a:lnTo>
                    <a:pt x="65" y="99"/>
                  </a:lnTo>
                  <a:lnTo>
                    <a:pt x="65" y="101"/>
                  </a:lnTo>
                  <a:lnTo>
                    <a:pt x="75" y="101"/>
                  </a:lnTo>
                  <a:lnTo>
                    <a:pt x="75" y="101"/>
                  </a:lnTo>
                  <a:lnTo>
                    <a:pt x="79" y="99"/>
                  </a:lnTo>
                  <a:lnTo>
                    <a:pt x="79" y="96"/>
                  </a:lnTo>
                  <a:lnTo>
                    <a:pt x="79" y="23"/>
                  </a:lnTo>
                  <a:lnTo>
                    <a:pt x="79" y="23"/>
                  </a:lnTo>
                  <a:lnTo>
                    <a:pt x="79" y="23"/>
                  </a:lnTo>
                  <a:lnTo>
                    <a:pt x="79" y="23"/>
                  </a:lnTo>
                  <a:lnTo>
                    <a:pt x="79" y="23"/>
                  </a:lnTo>
                  <a:lnTo>
                    <a:pt x="79" y="23"/>
                  </a:lnTo>
                  <a:lnTo>
                    <a:pt x="79" y="19"/>
                  </a:lnTo>
                  <a:lnTo>
                    <a:pt x="79" y="19"/>
                  </a:lnTo>
                  <a:close/>
                  <a:moveTo>
                    <a:pt x="60" y="7"/>
                  </a:moveTo>
                  <a:lnTo>
                    <a:pt x="71" y="19"/>
                  </a:lnTo>
                  <a:lnTo>
                    <a:pt x="60" y="19"/>
                  </a:lnTo>
                  <a:lnTo>
                    <a:pt x="60" y="7"/>
                  </a:lnTo>
                  <a:close/>
                  <a:moveTo>
                    <a:pt x="74" y="95"/>
                  </a:moveTo>
                  <a:lnTo>
                    <a:pt x="65" y="95"/>
                  </a:lnTo>
                  <a:lnTo>
                    <a:pt x="65" y="95"/>
                  </a:lnTo>
                  <a:lnTo>
                    <a:pt x="65" y="95"/>
                  </a:lnTo>
                  <a:lnTo>
                    <a:pt x="65" y="95"/>
                  </a:lnTo>
                  <a:lnTo>
                    <a:pt x="63" y="95"/>
                  </a:lnTo>
                  <a:lnTo>
                    <a:pt x="5" y="95"/>
                  </a:lnTo>
                  <a:lnTo>
                    <a:pt x="5" y="4"/>
                  </a:lnTo>
                  <a:lnTo>
                    <a:pt x="56" y="4"/>
                  </a:lnTo>
                  <a:lnTo>
                    <a:pt x="56" y="21"/>
                  </a:lnTo>
                  <a:lnTo>
                    <a:pt x="56" y="21"/>
                  </a:lnTo>
                  <a:lnTo>
                    <a:pt x="57" y="23"/>
                  </a:lnTo>
                  <a:lnTo>
                    <a:pt x="59" y="24"/>
                  </a:lnTo>
                  <a:lnTo>
                    <a:pt x="74" y="24"/>
                  </a:lnTo>
                  <a:lnTo>
                    <a:pt x="74"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455"/>
            <p:cNvSpPr>
              <a:spLocks/>
            </p:cNvSpPr>
            <p:nvPr/>
          </p:nvSpPr>
          <p:spPr bwMode="auto">
            <a:xfrm>
              <a:off x="7285038" y="6780213"/>
              <a:ext cx="84138" cy="9525"/>
            </a:xfrm>
            <a:custGeom>
              <a:avLst/>
              <a:gdLst>
                <a:gd name="T0" fmla="*/ 52 w 53"/>
                <a:gd name="T1" fmla="*/ 0 h 6"/>
                <a:gd name="T2" fmla="*/ 3 w 53"/>
                <a:gd name="T3" fmla="*/ 0 h 6"/>
                <a:gd name="T4" fmla="*/ 3 w 53"/>
                <a:gd name="T5" fmla="*/ 0 h 6"/>
                <a:gd name="T6" fmla="*/ 1 w 53"/>
                <a:gd name="T7" fmla="*/ 2 h 6"/>
                <a:gd name="T8" fmla="*/ 0 w 53"/>
                <a:gd name="T9" fmla="*/ 3 h 6"/>
                <a:gd name="T10" fmla="*/ 0 w 53"/>
                <a:gd name="T11" fmla="*/ 3 h 6"/>
                <a:gd name="T12" fmla="*/ 1 w 53"/>
                <a:gd name="T13" fmla="*/ 5 h 6"/>
                <a:gd name="T14" fmla="*/ 3 w 53"/>
                <a:gd name="T15" fmla="*/ 6 h 6"/>
                <a:gd name="T16" fmla="*/ 52 w 53"/>
                <a:gd name="T17" fmla="*/ 6 h 6"/>
                <a:gd name="T18" fmla="*/ 52 w 53"/>
                <a:gd name="T19" fmla="*/ 6 h 6"/>
                <a:gd name="T20" fmla="*/ 53 w 53"/>
                <a:gd name="T21" fmla="*/ 5 h 6"/>
                <a:gd name="T22" fmla="*/ 53 w 53"/>
                <a:gd name="T23" fmla="*/ 3 h 6"/>
                <a:gd name="T24" fmla="*/ 53 w 53"/>
                <a:gd name="T25" fmla="*/ 3 h 6"/>
                <a:gd name="T26" fmla="*/ 53 w 53"/>
                <a:gd name="T27" fmla="*/ 2 h 6"/>
                <a:gd name="T28" fmla="*/ 52 w 53"/>
                <a:gd name="T29" fmla="*/ 0 h 6"/>
                <a:gd name="T30" fmla="*/ 52 w 53"/>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6">
                  <a:moveTo>
                    <a:pt x="52" y="0"/>
                  </a:moveTo>
                  <a:lnTo>
                    <a:pt x="3" y="0"/>
                  </a:lnTo>
                  <a:lnTo>
                    <a:pt x="3" y="0"/>
                  </a:lnTo>
                  <a:lnTo>
                    <a:pt x="1" y="2"/>
                  </a:lnTo>
                  <a:lnTo>
                    <a:pt x="0" y="3"/>
                  </a:lnTo>
                  <a:lnTo>
                    <a:pt x="0" y="3"/>
                  </a:lnTo>
                  <a:lnTo>
                    <a:pt x="1" y="5"/>
                  </a:lnTo>
                  <a:lnTo>
                    <a:pt x="3" y="6"/>
                  </a:lnTo>
                  <a:lnTo>
                    <a:pt x="52" y="6"/>
                  </a:lnTo>
                  <a:lnTo>
                    <a:pt x="52" y="6"/>
                  </a:lnTo>
                  <a:lnTo>
                    <a:pt x="53" y="5"/>
                  </a:lnTo>
                  <a:lnTo>
                    <a:pt x="53" y="3"/>
                  </a:lnTo>
                  <a:lnTo>
                    <a:pt x="53" y="3"/>
                  </a:lnTo>
                  <a:lnTo>
                    <a:pt x="53" y="2"/>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456"/>
            <p:cNvSpPr>
              <a:spLocks/>
            </p:cNvSpPr>
            <p:nvPr/>
          </p:nvSpPr>
          <p:spPr bwMode="auto">
            <a:xfrm>
              <a:off x="7285038" y="6756400"/>
              <a:ext cx="84138" cy="6350"/>
            </a:xfrm>
            <a:custGeom>
              <a:avLst/>
              <a:gdLst>
                <a:gd name="T0" fmla="*/ 52 w 53"/>
                <a:gd name="T1" fmla="*/ 0 h 4"/>
                <a:gd name="T2" fmla="*/ 3 w 53"/>
                <a:gd name="T3" fmla="*/ 0 h 4"/>
                <a:gd name="T4" fmla="*/ 3 w 53"/>
                <a:gd name="T5" fmla="*/ 0 h 4"/>
                <a:gd name="T6" fmla="*/ 1 w 53"/>
                <a:gd name="T7" fmla="*/ 0 h 4"/>
                <a:gd name="T8" fmla="*/ 0 w 53"/>
                <a:gd name="T9" fmla="*/ 1 h 4"/>
                <a:gd name="T10" fmla="*/ 0 w 53"/>
                <a:gd name="T11" fmla="*/ 1 h 4"/>
                <a:gd name="T12" fmla="*/ 1 w 53"/>
                <a:gd name="T13" fmla="*/ 3 h 4"/>
                <a:gd name="T14" fmla="*/ 3 w 53"/>
                <a:gd name="T15" fmla="*/ 4 h 4"/>
                <a:gd name="T16" fmla="*/ 52 w 53"/>
                <a:gd name="T17" fmla="*/ 4 h 4"/>
                <a:gd name="T18" fmla="*/ 52 w 53"/>
                <a:gd name="T19" fmla="*/ 4 h 4"/>
                <a:gd name="T20" fmla="*/ 53 w 53"/>
                <a:gd name="T21" fmla="*/ 3 h 4"/>
                <a:gd name="T22" fmla="*/ 53 w 53"/>
                <a:gd name="T23" fmla="*/ 1 h 4"/>
                <a:gd name="T24" fmla="*/ 53 w 53"/>
                <a:gd name="T25" fmla="*/ 1 h 4"/>
                <a:gd name="T26" fmla="*/ 53 w 53"/>
                <a:gd name="T27" fmla="*/ 0 h 4"/>
                <a:gd name="T28" fmla="*/ 52 w 53"/>
                <a:gd name="T29" fmla="*/ 0 h 4"/>
                <a:gd name="T30" fmla="*/ 52 w 53"/>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52" y="0"/>
                  </a:moveTo>
                  <a:lnTo>
                    <a:pt x="3" y="0"/>
                  </a:lnTo>
                  <a:lnTo>
                    <a:pt x="3" y="0"/>
                  </a:lnTo>
                  <a:lnTo>
                    <a:pt x="1" y="0"/>
                  </a:lnTo>
                  <a:lnTo>
                    <a:pt x="0" y="1"/>
                  </a:lnTo>
                  <a:lnTo>
                    <a:pt x="0" y="1"/>
                  </a:lnTo>
                  <a:lnTo>
                    <a:pt x="1" y="3"/>
                  </a:lnTo>
                  <a:lnTo>
                    <a:pt x="3" y="4"/>
                  </a:lnTo>
                  <a:lnTo>
                    <a:pt x="52" y="4"/>
                  </a:lnTo>
                  <a:lnTo>
                    <a:pt x="52" y="4"/>
                  </a:lnTo>
                  <a:lnTo>
                    <a:pt x="53" y="3"/>
                  </a:lnTo>
                  <a:lnTo>
                    <a:pt x="53" y="1"/>
                  </a:lnTo>
                  <a:lnTo>
                    <a:pt x="53" y="1"/>
                  </a:lnTo>
                  <a:lnTo>
                    <a:pt x="53" y="0"/>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457"/>
            <p:cNvSpPr>
              <a:spLocks/>
            </p:cNvSpPr>
            <p:nvPr/>
          </p:nvSpPr>
          <p:spPr bwMode="auto">
            <a:xfrm>
              <a:off x="7285038" y="6729413"/>
              <a:ext cx="84138" cy="6350"/>
            </a:xfrm>
            <a:custGeom>
              <a:avLst/>
              <a:gdLst>
                <a:gd name="T0" fmla="*/ 0 w 53"/>
                <a:gd name="T1" fmla="*/ 3 h 4"/>
                <a:gd name="T2" fmla="*/ 0 w 53"/>
                <a:gd name="T3" fmla="*/ 3 h 4"/>
                <a:gd name="T4" fmla="*/ 1 w 53"/>
                <a:gd name="T5" fmla="*/ 4 h 4"/>
                <a:gd name="T6" fmla="*/ 3 w 53"/>
                <a:gd name="T7" fmla="*/ 4 h 4"/>
                <a:gd name="T8" fmla="*/ 52 w 53"/>
                <a:gd name="T9" fmla="*/ 4 h 4"/>
                <a:gd name="T10" fmla="*/ 52 w 53"/>
                <a:gd name="T11" fmla="*/ 4 h 4"/>
                <a:gd name="T12" fmla="*/ 53 w 53"/>
                <a:gd name="T13" fmla="*/ 4 h 4"/>
                <a:gd name="T14" fmla="*/ 53 w 53"/>
                <a:gd name="T15" fmla="*/ 3 h 4"/>
                <a:gd name="T16" fmla="*/ 53 w 53"/>
                <a:gd name="T17" fmla="*/ 3 h 4"/>
                <a:gd name="T18" fmla="*/ 53 w 53"/>
                <a:gd name="T19" fmla="*/ 1 h 4"/>
                <a:gd name="T20" fmla="*/ 52 w 53"/>
                <a:gd name="T21" fmla="*/ 0 h 4"/>
                <a:gd name="T22" fmla="*/ 3 w 53"/>
                <a:gd name="T23" fmla="*/ 0 h 4"/>
                <a:gd name="T24" fmla="*/ 3 w 53"/>
                <a:gd name="T25" fmla="*/ 0 h 4"/>
                <a:gd name="T26" fmla="*/ 1 w 53"/>
                <a:gd name="T27" fmla="*/ 1 h 4"/>
                <a:gd name="T28" fmla="*/ 0 w 53"/>
                <a:gd name="T29" fmla="*/ 3 h 4"/>
                <a:gd name="T30" fmla="*/ 0 w 53"/>
                <a:gd name="T3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0" y="3"/>
                  </a:moveTo>
                  <a:lnTo>
                    <a:pt x="0" y="3"/>
                  </a:lnTo>
                  <a:lnTo>
                    <a:pt x="1" y="4"/>
                  </a:lnTo>
                  <a:lnTo>
                    <a:pt x="3" y="4"/>
                  </a:lnTo>
                  <a:lnTo>
                    <a:pt x="52" y="4"/>
                  </a:lnTo>
                  <a:lnTo>
                    <a:pt x="52" y="4"/>
                  </a:lnTo>
                  <a:lnTo>
                    <a:pt x="53" y="4"/>
                  </a:lnTo>
                  <a:lnTo>
                    <a:pt x="53" y="3"/>
                  </a:lnTo>
                  <a:lnTo>
                    <a:pt x="53" y="3"/>
                  </a:lnTo>
                  <a:lnTo>
                    <a:pt x="53" y="1"/>
                  </a:lnTo>
                  <a:lnTo>
                    <a:pt x="52" y="0"/>
                  </a:lnTo>
                  <a:lnTo>
                    <a:pt x="3" y="0"/>
                  </a:lnTo>
                  <a:lnTo>
                    <a:pt x="3" y="0"/>
                  </a:lnTo>
                  <a:lnTo>
                    <a:pt x="1" y="1"/>
                  </a:lnTo>
                  <a:lnTo>
                    <a:pt x="0" y="3"/>
                  </a:lnTo>
                  <a:lnTo>
                    <a:pt x="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9" name="Group 148"/>
          <p:cNvGrpSpPr/>
          <p:nvPr userDrawn="1"/>
        </p:nvGrpSpPr>
        <p:grpSpPr>
          <a:xfrm>
            <a:off x="9916266" y="6227774"/>
            <a:ext cx="153333" cy="169695"/>
            <a:chOff x="8201026" y="6648450"/>
            <a:chExt cx="130175" cy="192088"/>
          </a:xfrm>
        </p:grpSpPr>
        <p:sp>
          <p:nvSpPr>
            <p:cNvPr id="150" name="Freeform 458"/>
            <p:cNvSpPr>
              <a:spLocks noEditPoints="1"/>
            </p:cNvSpPr>
            <p:nvPr/>
          </p:nvSpPr>
          <p:spPr bwMode="auto">
            <a:xfrm>
              <a:off x="8235951" y="6680200"/>
              <a:ext cx="60325" cy="60325"/>
            </a:xfrm>
            <a:custGeom>
              <a:avLst/>
              <a:gdLst>
                <a:gd name="T0" fmla="*/ 18 w 38"/>
                <a:gd name="T1" fmla="*/ 0 h 38"/>
                <a:gd name="T2" fmla="*/ 18 w 38"/>
                <a:gd name="T3" fmla="*/ 0 h 38"/>
                <a:gd name="T4" fmla="*/ 12 w 38"/>
                <a:gd name="T5" fmla="*/ 2 h 38"/>
                <a:gd name="T6" fmla="*/ 6 w 38"/>
                <a:gd name="T7" fmla="*/ 6 h 38"/>
                <a:gd name="T8" fmla="*/ 1 w 38"/>
                <a:gd name="T9" fmla="*/ 12 h 38"/>
                <a:gd name="T10" fmla="*/ 0 w 38"/>
                <a:gd name="T11" fmla="*/ 19 h 38"/>
                <a:gd name="T12" fmla="*/ 0 w 38"/>
                <a:gd name="T13" fmla="*/ 19 h 38"/>
                <a:gd name="T14" fmla="*/ 1 w 38"/>
                <a:gd name="T15" fmla="*/ 26 h 38"/>
                <a:gd name="T16" fmla="*/ 6 w 38"/>
                <a:gd name="T17" fmla="*/ 32 h 38"/>
                <a:gd name="T18" fmla="*/ 12 w 38"/>
                <a:gd name="T19" fmla="*/ 37 h 38"/>
                <a:gd name="T20" fmla="*/ 18 w 38"/>
                <a:gd name="T21" fmla="*/ 38 h 38"/>
                <a:gd name="T22" fmla="*/ 18 w 38"/>
                <a:gd name="T23" fmla="*/ 38 h 38"/>
                <a:gd name="T24" fmla="*/ 26 w 38"/>
                <a:gd name="T25" fmla="*/ 37 h 38"/>
                <a:gd name="T26" fmla="*/ 32 w 38"/>
                <a:gd name="T27" fmla="*/ 32 h 38"/>
                <a:gd name="T28" fmla="*/ 37 w 38"/>
                <a:gd name="T29" fmla="*/ 26 h 38"/>
                <a:gd name="T30" fmla="*/ 38 w 38"/>
                <a:gd name="T31" fmla="*/ 19 h 38"/>
                <a:gd name="T32" fmla="*/ 38 w 38"/>
                <a:gd name="T33" fmla="*/ 19 h 38"/>
                <a:gd name="T34" fmla="*/ 37 w 38"/>
                <a:gd name="T35" fmla="*/ 12 h 38"/>
                <a:gd name="T36" fmla="*/ 32 w 38"/>
                <a:gd name="T37" fmla="*/ 6 h 38"/>
                <a:gd name="T38" fmla="*/ 26 w 38"/>
                <a:gd name="T39" fmla="*/ 2 h 38"/>
                <a:gd name="T40" fmla="*/ 18 w 38"/>
                <a:gd name="T41" fmla="*/ 0 h 38"/>
                <a:gd name="T42" fmla="*/ 18 w 38"/>
                <a:gd name="T43" fmla="*/ 0 h 38"/>
                <a:gd name="T44" fmla="*/ 18 w 38"/>
                <a:gd name="T45" fmla="*/ 31 h 38"/>
                <a:gd name="T46" fmla="*/ 18 w 38"/>
                <a:gd name="T47" fmla="*/ 31 h 38"/>
                <a:gd name="T48" fmla="*/ 14 w 38"/>
                <a:gd name="T49" fmla="*/ 31 h 38"/>
                <a:gd name="T50" fmla="*/ 11 w 38"/>
                <a:gd name="T51" fmla="*/ 28 h 38"/>
                <a:gd name="T52" fmla="*/ 7 w 38"/>
                <a:gd name="T53" fmla="*/ 25 h 38"/>
                <a:gd name="T54" fmla="*/ 6 w 38"/>
                <a:gd name="T55" fmla="*/ 19 h 38"/>
                <a:gd name="T56" fmla="*/ 6 w 38"/>
                <a:gd name="T57" fmla="*/ 19 h 38"/>
                <a:gd name="T58" fmla="*/ 7 w 38"/>
                <a:gd name="T59" fmla="*/ 14 h 38"/>
                <a:gd name="T60" fmla="*/ 11 w 38"/>
                <a:gd name="T61" fmla="*/ 11 h 38"/>
                <a:gd name="T62" fmla="*/ 14 w 38"/>
                <a:gd name="T63" fmla="*/ 8 h 38"/>
                <a:gd name="T64" fmla="*/ 18 w 38"/>
                <a:gd name="T65" fmla="*/ 8 h 38"/>
                <a:gd name="T66" fmla="*/ 18 w 38"/>
                <a:gd name="T67" fmla="*/ 8 h 38"/>
                <a:gd name="T68" fmla="*/ 24 w 38"/>
                <a:gd name="T69" fmla="*/ 8 h 38"/>
                <a:gd name="T70" fmla="*/ 27 w 38"/>
                <a:gd name="T71" fmla="*/ 11 h 38"/>
                <a:gd name="T72" fmla="*/ 30 w 38"/>
                <a:gd name="T73" fmla="*/ 14 h 38"/>
                <a:gd name="T74" fmla="*/ 32 w 38"/>
                <a:gd name="T75" fmla="*/ 19 h 38"/>
                <a:gd name="T76" fmla="*/ 32 w 38"/>
                <a:gd name="T77" fmla="*/ 19 h 38"/>
                <a:gd name="T78" fmla="*/ 30 w 38"/>
                <a:gd name="T79" fmla="*/ 25 h 38"/>
                <a:gd name="T80" fmla="*/ 27 w 38"/>
                <a:gd name="T81" fmla="*/ 28 h 38"/>
                <a:gd name="T82" fmla="*/ 24 w 38"/>
                <a:gd name="T83" fmla="*/ 31 h 38"/>
                <a:gd name="T84" fmla="*/ 18 w 38"/>
                <a:gd name="T85" fmla="*/ 31 h 38"/>
                <a:gd name="T86" fmla="*/ 18 w 38"/>
                <a:gd name="T87"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38">
                  <a:moveTo>
                    <a:pt x="18" y="0"/>
                  </a:moveTo>
                  <a:lnTo>
                    <a:pt x="18" y="0"/>
                  </a:lnTo>
                  <a:lnTo>
                    <a:pt x="12" y="2"/>
                  </a:lnTo>
                  <a:lnTo>
                    <a:pt x="6" y="6"/>
                  </a:lnTo>
                  <a:lnTo>
                    <a:pt x="1" y="12"/>
                  </a:lnTo>
                  <a:lnTo>
                    <a:pt x="0" y="19"/>
                  </a:lnTo>
                  <a:lnTo>
                    <a:pt x="0" y="19"/>
                  </a:lnTo>
                  <a:lnTo>
                    <a:pt x="1" y="26"/>
                  </a:lnTo>
                  <a:lnTo>
                    <a:pt x="6" y="32"/>
                  </a:lnTo>
                  <a:lnTo>
                    <a:pt x="12" y="37"/>
                  </a:lnTo>
                  <a:lnTo>
                    <a:pt x="18" y="38"/>
                  </a:lnTo>
                  <a:lnTo>
                    <a:pt x="18" y="38"/>
                  </a:lnTo>
                  <a:lnTo>
                    <a:pt x="26" y="37"/>
                  </a:lnTo>
                  <a:lnTo>
                    <a:pt x="32" y="32"/>
                  </a:lnTo>
                  <a:lnTo>
                    <a:pt x="37" y="26"/>
                  </a:lnTo>
                  <a:lnTo>
                    <a:pt x="38" y="19"/>
                  </a:lnTo>
                  <a:lnTo>
                    <a:pt x="38" y="19"/>
                  </a:lnTo>
                  <a:lnTo>
                    <a:pt x="37" y="12"/>
                  </a:lnTo>
                  <a:lnTo>
                    <a:pt x="32" y="6"/>
                  </a:lnTo>
                  <a:lnTo>
                    <a:pt x="26" y="2"/>
                  </a:lnTo>
                  <a:lnTo>
                    <a:pt x="18" y="0"/>
                  </a:lnTo>
                  <a:lnTo>
                    <a:pt x="18" y="0"/>
                  </a:lnTo>
                  <a:close/>
                  <a:moveTo>
                    <a:pt x="18" y="31"/>
                  </a:moveTo>
                  <a:lnTo>
                    <a:pt x="18" y="31"/>
                  </a:lnTo>
                  <a:lnTo>
                    <a:pt x="14" y="31"/>
                  </a:lnTo>
                  <a:lnTo>
                    <a:pt x="11" y="28"/>
                  </a:lnTo>
                  <a:lnTo>
                    <a:pt x="7" y="25"/>
                  </a:lnTo>
                  <a:lnTo>
                    <a:pt x="6" y="19"/>
                  </a:lnTo>
                  <a:lnTo>
                    <a:pt x="6" y="19"/>
                  </a:lnTo>
                  <a:lnTo>
                    <a:pt x="7" y="14"/>
                  </a:lnTo>
                  <a:lnTo>
                    <a:pt x="11" y="11"/>
                  </a:lnTo>
                  <a:lnTo>
                    <a:pt x="14" y="8"/>
                  </a:lnTo>
                  <a:lnTo>
                    <a:pt x="18" y="8"/>
                  </a:lnTo>
                  <a:lnTo>
                    <a:pt x="18" y="8"/>
                  </a:lnTo>
                  <a:lnTo>
                    <a:pt x="24" y="8"/>
                  </a:lnTo>
                  <a:lnTo>
                    <a:pt x="27" y="11"/>
                  </a:lnTo>
                  <a:lnTo>
                    <a:pt x="30" y="14"/>
                  </a:lnTo>
                  <a:lnTo>
                    <a:pt x="32" y="19"/>
                  </a:lnTo>
                  <a:lnTo>
                    <a:pt x="32" y="19"/>
                  </a:lnTo>
                  <a:lnTo>
                    <a:pt x="30" y="25"/>
                  </a:lnTo>
                  <a:lnTo>
                    <a:pt x="27" y="28"/>
                  </a:lnTo>
                  <a:lnTo>
                    <a:pt x="24" y="31"/>
                  </a:lnTo>
                  <a:lnTo>
                    <a:pt x="18" y="31"/>
                  </a:lnTo>
                  <a:lnTo>
                    <a:pt x="18"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459"/>
            <p:cNvSpPr>
              <a:spLocks noEditPoints="1"/>
            </p:cNvSpPr>
            <p:nvPr/>
          </p:nvSpPr>
          <p:spPr bwMode="auto">
            <a:xfrm>
              <a:off x="8201026" y="6648450"/>
              <a:ext cx="130175" cy="192088"/>
            </a:xfrm>
            <a:custGeom>
              <a:avLst/>
              <a:gdLst>
                <a:gd name="T0" fmla="*/ 40 w 82"/>
                <a:gd name="T1" fmla="*/ 0 h 121"/>
                <a:gd name="T2" fmla="*/ 25 w 82"/>
                <a:gd name="T3" fmla="*/ 3 h 121"/>
                <a:gd name="T4" fmla="*/ 13 w 82"/>
                <a:gd name="T5" fmla="*/ 13 h 121"/>
                <a:gd name="T6" fmla="*/ 3 w 82"/>
                <a:gd name="T7" fmla="*/ 25 h 121"/>
                <a:gd name="T8" fmla="*/ 0 w 82"/>
                <a:gd name="T9" fmla="*/ 39 h 121"/>
                <a:gd name="T10" fmla="*/ 2 w 82"/>
                <a:gd name="T11" fmla="*/ 48 h 121"/>
                <a:gd name="T12" fmla="*/ 8 w 82"/>
                <a:gd name="T13" fmla="*/ 63 h 121"/>
                <a:gd name="T14" fmla="*/ 16 w 82"/>
                <a:gd name="T15" fmla="*/ 69 h 121"/>
                <a:gd name="T16" fmla="*/ 40 w 82"/>
                <a:gd name="T17" fmla="*/ 103 h 121"/>
                <a:gd name="T18" fmla="*/ 65 w 82"/>
                <a:gd name="T19" fmla="*/ 71 h 121"/>
                <a:gd name="T20" fmla="*/ 66 w 82"/>
                <a:gd name="T21" fmla="*/ 71 h 121"/>
                <a:gd name="T22" fmla="*/ 77 w 82"/>
                <a:gd name="T23" fmla="*/ 57 h 121"/>
                <a:gd name="T24" fmla="*/ 82 w 82"/>
                <a:gd name="T25" fmla="*/ 39 h 121"/>
                <a:gd name="T26" fmla="*/ 80 w 82"/>
                <a:gd name="T27" fmla="*/ 31 h 121"/>
                <a:gd name="T28" fmla="*/ 74 w 82"/>
                <a:gd name="T29" fmla="*/ 17 h 121"/>
                <a:gd name="T30" fmla="*/ 63 w 82"/>
                <a:gd name="T31" fmla="*/ 6 h 121"/>
                <a:gd name="T32" fmla="*/ 49 w 82"/>
                <a:gd name="T33" fmla="*/ 2 h 121"/>
                <a:gd name="T34" fmla="*/ 40 w 82"/>
                <a:gd name="T35" fmla="*/ 0 h 121"/>
                <a:gd name="T36" fmla="*/ 40 w 82"/>
                <a:gd name="T37" fmla="*/ 95 h 121"/>
                <a:gd name="T38" fmla="*/ 22 w 82"/>
                <a:gd name="T39" fmla="*/ 74 h 121"/>
                <a:gd name="T40" fmla="*/ 25 w 82"/>
                <a:gd name="T41" fmla="*/ 75 h 121"/>
                <a:gd name="T42" fmla="*/ 40 w 82"/>
                <a:gd name="T43" fmla="*/ 78 h 121"/>
                <a:gd name="T44" fmla="*/ 56 w 82"/>
                <a:gd name="T45" fmla="*/ 75 h 121"/>
                <a:gd name="T46" fmla="*/ 59 w 82"/>
                <a:gd name="T47" fmla="*/ 107 h 121"/>
                <a:gd name="T48" fmla="*/ 40 w 82"/>
                <a:gd name="T49" fmla="*/ 72 h 121"/>
                <a:gd name="T50" fmla="*/ 28 w 82"/>
                <a:gd name="T51" fmla="*/ 69 h 121"/>
                <a:gd name="T52" fmla="*/ 17 w 82"/>
                <a:gd name="T53" fmla="*/ 62 h 121"/>
                <a:gd name="T54" fmla="*/ 10 w 82"/>
                <a:gd name="T55" fmla="*/ 52 h 121"/>
                <a:gd name="T56" fmla="*/ 7 w 82"/>
                <a:gd name="T57" fmla="*/ 39 h 121"/>
                <a:gd name="T58" fmla="*/ 8 w 82"/>
                <a:gd name="T59" fmla="*/ 32 h 121"/>
                <a:gd name="T60" fmla="*/ 13 w 82"/>
                <a:gd name="T61" fmla="*/ 22 h 121"/>
                <a:gd name="T62" fmla="*/ 22 w 82"/>
                <a:gd name="T63" fmla="*/ 13 h 121"/>
                <a:gd name="T64" fmla="*/ 34 w 82"/>
                <a:gd name="T65" fmla="*/ 8 h 121"/>
                <a:gd name="T66" fmla="*/ 40 w 82"/>
                <a:gd name="T67" fmla="*/ 6 h 121"/>
                <a:gd name="T68" fmla="*/ 54 w 82"/>
                <a:gd name="T69" fmla="*/ 9 h 121"/>
                <a:gd name="T70" fmla="*/ 65 w 82"/>
                <a:gd name="T71" fmla="*/ 17 h 121"/>
                <a:gd name="T72" fmla="*/ 72 w 82"/>
                <a:gd name="T73" fmla="*/ 26 h 121"/>
                <a:gd name="T74" fmla="*/ 75 w 82"/>
                <a:gd name="T75" fmla="*/ 39 h 121"/>
                <a:gd name="T76" fmla="*/ 74 w 82"/>
                <a:gd name="T77" fmla="*/ 46 h 121"/>
                <a:gd name="T78" fmla="*/ 69 w 82"/>
                <a:gd name="T79" fmla="*/ 57 h 121"/>
                <a:gd name="T80" fmla="*/ 60 w 82"/>
                <a:gd name="T81" fmla="*/ 66 h 121"/>
                <a:gd name="T82" fmla="*/ 48 w 82"/>
                <a:gd name="T83" fmla="*/ 71 h 121"/>
                <a:gd name="T84" fmla="*/ 40 w 82"/>
                <a:gd name="T85"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1">
                  <a:moveTo>
                    <a:pt x="40" y="0"/>
                  </a:moveTo>
                  <a:lnTo>
                    <a:pt x="40" y="0"/>
                  </a:lnTo>
                  <a:lnTo>
                    <a:pt x="33" y="2"/>
                  </a:lnTo>
                  <a:lnTo>
                    <a:pt x="25" y="3"/>
                  </a:lnTo>
                  <a:lnTo>
                    <a:pt x="19" y="6"/>
                  </a:lnTo>
                  <a:lnTo>
                    <a:pt x="13" y="13"/>
                  </a:lnTo>
                  <a:lnTo>
                    <a:pt x="8" y="17"/>
                  </a:lnTo>
                  <a:lnTo>
                    <a:pt x="3" y="25"/>
                  </a:lnTo>
                  <a:lnTo>
                    <a:pt x="2" y="31"/>
                  </a:lnTo>
                  <a:lnTo>
                    <a:pt x="0" y="39"/>
                  </a:lnTo>
                  <a:lnTo>
                    <a:pt x="0" y="39"/>
                  </a:lnTo>
                  <a:lnTo>
                    <a:pt x="2" y="48"/>
                  </a:lnTo>
                  <a:lnTo>
                    <a:pt x="3" y="55"/>
                  </a:lnTo>
                  <a:lnTo>
                    <a:pt x="8" y="63"/>
                  </a:lnTo>
                  <a:lnTo>
                    <a:pt x="16" y="69"/>
                  </a:lnTo>
                  <a:lnTo>
                    <a:pt x="16" y="69"/>
                  </a:lnTo>
                  <a:lnTo>
                    <a:pt x="16" y="121"/>
                  </a:lnTo>
                  <a:lnTo>
                    <a:pt x="40" y="103"/>
                  </a:lnTo>
                  <a:lnTo>
                    <a:pt x="65" y="121"/>
                  </a:lnTo>
                  <a:lnTo>
                    <a:pt x="65" y="71"/>
                  </a:lnTo>
                  <a:lnTo>
                    <a:pt x="66" y="71"/>
                  </a:lnTo>
                  <a:lnTo>
                    <a:pt x="66" y="71"/>
                  </a:lnTo>
                  <a:lnTo>
                    <a:pt x="72" y="63"/>
                  </a:lnTo>
                  <a:lnTo>
                    <a:pt x="77" y="57"/>
                  </a:lnTo>
                  <a:lnTo>
                    <a:pt x="80" y="48"/>
                  </a:lnTo>
                  <a:lnTo>
                    <a:pt x="82" y="39"/>
                  </a:lnTo>
                  <a:lnTo>
                    <a:pt x="82" y="39"/>
                  </a:lnTo>
                  <a:lnTo>
                    <a:pt x="80" y="31"/>
                  </a:lnTo>
                  <a:lnTo>
                    <a:pt x="79" y="25"/>
                  </a:lnTo>
                  <a:lnTo>
                    <a:pt x="74" y="17"/>
                  </a:lnTo>
                  <a:lnTo>
                    <a:pt x="69" y="13"/>
                  </a:lnTo>
                  <a:lnTo>
                    <a:pt x="63" y="6"/>
                  </a:lnTo>
                  <a:lnTo>
                    <a:pt x="57" y="3"/>
                  </a:lnTo>
                  <a:lnTo>
                    <a:pt x="49" y="2"/>
                  </a:lnTo>
                  <a:lnTo>
                    <a:pt x="40" y="0"/>
                  </a:lnTo>
                  <a:lnTo>
                    <a:pt x="40" y="0"/>
                  </a:lnTo>
                  <a:close/>
                  <a:moveTo>
                    <a:pt x="59" y="107"/>
                  </a:moveTo>
                  <a:lnTo>
                    <a:pt x="40" y="95"/>
                  </a:lnTo>
                  <a:lnTo>
                    <a:pt x="22" y="109"/>
                  </a:lnTo>
                  <a:lnTo>
                    <a:pt x="22" y="74"/>
                  </a:lnTo>
                  <a:lnTo>
                    <a:pt x="25" y="75"/>
                  </a:lnTo>
                  <a:lnTo>
                    <a:pt x="25" y="75"/>
                  </a:lnTo>
                  <a:lnTo>
                    <a:pt x="33" y="77"/>
                  </a:lnTo>
                  <a:lnTo>
                    <a:pt x="40" y="78"/>
                  </a:lnTo>
                  <a:lnTo>
                    <a:pt x="48" y="77"/>
                  </a:lnTo>
                  <a:lnTo>
                    <a:pt x="56" y="75"/>
                  </a:lnTo>
                  <a:lnTo>
                    <a:pt x="59" y="75"/>
                  </a:lnTo>
                  <a:lnTo>
                    <a:pt x="59" y="107"/>
                  </a:lnTo>
                  <a:close/>
                  <a:moveTo>
                    <a:pt x="40" y="72"/>
                  </a:moveTo>
                  <a:lnTo>
                    <a:pt x="40" y="72"/>
                  </a:lnTo>
                  <a:lnTo>
                    <a:pt x="34" y="71"/>
                  </a:lnTo>
                  <a:lnTo>
                    <a:pt x="28" y="69"/>
                  </a:lnTo>
                  <a:lnTo>
                    <a:pt x="22" y="66"/>
                  </a:lnTo>
                  <a:lnTo>
                    <a:pt x="17" y="62"/>
                  </a:lnTo>
                  <a:lnTo>
                    <a:pt x="13" y="57"/>
                  </a:lnTo>
                  <a:lnTo>
                    <a:pt x="10" y="52"/>
                  </a:lnTo>
                  <a:lnTo>
                    <a:pt x="8" y="46"/>
                  </a:lnTo>
                  <a:lnTo>
                    <a:pt x="7" y="39"/>
                  </a:lnTo>
                  <a:lnTo>
                    <a:pt x="7" y="39"/>
                  </a:lnTo>
                  <a:lnTo>
                    <a:pt x="8" y="32"/>
                  </a:lnTo>
                  <a:lnTo>
                    <a:pt x="10" y="26"/>
                  </a:lnTo>
                  <a:lnTo>
                    <a:pt x="13" y="22"/>
                  </a:lnTo>
                  <a:lnTo>
                    <a:pt x="17" y="17"/>
                  </a:lnTo>
                  <a:lnTo>
                    <a:pt x="22" y="13"/>
                  </a:lnTo>
                  <a:lnTo>
                    <a:pt x="28" y="9"/>
                  </a:lnTo>
                  <a:lnTo>
                    <a:pt x="34" y="8"/>
                  </a:lnTo>
                  <a:lnTo>
                    <a:pt x="40" y="6"/>
                  </a:lnTo>
                  <a:lnTo>
                    <a:pt x="40" y="6"/>
                  </a:lnTo>
                  <a:lnTo>
                    <a:pt x="48" y="8"/>
                  </a:lnTo>
                  <a:lnTo>
                    <a:pt x="54" y="9"/>
                  </a:lnTo>
                  <a:lnTo>
                    <a:pt x="60" y="13"/>
                  </a:lnTo>
                  <a:lnTo>
                    <a:pt x="65" y="17"/>
                  </a:lnTo>
                  <a:lnTo>
                    <a:pt x="69" y="22"/>
                  </a:lnTo>
                  <a:lnTo>
                    <a:pt x="72" y="26"/>
                  </a:lnTo>
                  <a:lnTo>
                    <a:pt x="74" y="32"/>
                  </a:lnTo>
                  <a:lnTo>
                    <a:pt x="75" y="39"/>
                  </a:lnTo>
                  <a:lnTo>
                    <a:pt x="75" y="39"/>
                  </a:lnTo>
                  <a:lnTo>
                    <a:pt x="74" y="46"/>
                  </a:lnTo>
                  <a:lnTo>
                    <a:pt x="72" y="52"/>
                  </a:lnTo>
                  <a:lnTo>
                    <a:pt x="69" y="57"/>
                  </a:lnTo>
                  <a:lnTo>
                    <a:pt x="65" y="62"/>
                  </a:lnTo>
                  <a:lnTo>
                    <a:pt x="60" y="66"/>
                  </a:lnTo>
                  <a:lnTo>
                    <a:pt x="54" y="69"/>
                  </a:lnTo>
                  <a:lnTo>
                    <a:pt x="48" y="71"/>
                  </a:lnTo>
                  <a:lnTo>
                    <a:pt x="40" y="72"/>
                  </a:lnTo>
                  <a:lnTo>
                    <a:pt x="40" y="7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2" name="Group 151"/>
          <p:cNvGrpSpPr/>
          <p:nvPr userDrawn="1"/>
        </p:nvGrpSpPr>
        <p:grpSpPr>
          <a:xfrm>
            <a:off x="10243499" y="6240395"/>
            <a:ext cx="186991" cy="143048"/>
            <a:chOff x="8478838" y="6662738"/>
            <a:chExt cx="158750" cy="161925"/>
          </a:xfrm>
        </p:grpSpPr>
        <p:sp>
          <p:nvSpPr>
            <p:cNvPr id="153" name="Freeform 460"/>
            <p:cNvSpPr>
              <a:spLocks/>
            </p:cNvSpPr>
            <p:nvPr/>
          </p:nvSpPr>
          <p:spPr bwMode="auto">
            <a:xfrm>
              <a:off x="8523288" y="6684963"/>
              <a:ext cx="42863" cy="17463"/>
            </a:xfrm>
            <a:custGeom>
              <a:avLst/>
              <a:gdLst>
                <a:gd name="T0" fmla="*/ 26 w 27"/>
                <a:gd name="T1" fmla="*/ 3 h 11"/>
                <a:gd name="T2" fmla="*/ 26 w 27"/>
                <a:gd name="T3" fmla="*/ 3 h 11"/>
                <a:gd name="T4" fmla="*/ 20 w 27"/>
                <a:gd name="T5" fmla="*/ 2 h 11"/>
                <a:gd name="T6" fmla="*/ 13 w 27"/>
                <a:gd name="T7" fmla="*/ 0 h 11"/>
                <a:gd name="T8" fmla="*/ 7 w 27"/>
                <a:gd name="T9" fmla="*/ 0 h 11"/>
                <a:gd name="T10" fmla="*/ 1 w 27"/>
                <a:gd name="T11" fmla="*/ 3 h 11"/>
                <a:gd name="T12" fmla="*/ 1 w 27"/>
                <a:gd name="T13" fmla="*/ 3 h 11"/>
                <a:gd name="T14" fmla="*/ 0 w 27"/>
                <a:gd name="T15" fmla="*/ 5 h 11"/>
                <a:gd name="T16" fmla="*/ 0 w 27"/>
                <a:gd name="T17" fmla="*/ 8 h 11"/>
                <a:gd name="T18" fmla="*/ 0 w 27"/>
                <a:gd name="T19" fmla="*/ 8 h 11"/>
                <a:gd name="T20" fmla="*/ 1 w 27"/>
                <a:gd name="T21" fmla="*/ 9 h 11"/>
                <a:gd name="T22" fmla="*/ 4 w 27"/>
                <a:gd name="T23" fmla="*/ 9 h 11"/>
                <a:gd name="T24" fmla="*/ 4 w 27"/>
                <a:gd name="T25" fmla="*/ 9 h 11"/>
                <a:gd name="T26" fmla="*/ 9 w 27"/>
                <a:gd name="T27" fmla="*/ 8 h 11"/>
                <a:gd name="T28" fmla="*/ 13 w 27"/>
                <a:gd name="T29" fmla="*/ 8 h 11"/>
                <a:gd name="T30" fmla="*/ 18 w 27"/>
                <a:gd name="T31" fmla="*/ 8 h 11"/>
                <a:gd name="T32" fmla="*/ 21 w 27"/>
                <a:gd name="T33" fmla="*/ 11 h 11"/>
                <a:gd name="T34" fmla="*/ 21 w 27"/>
                <a:gd name="T35" fmla="*/ 11 h 11"/>
                <a:gd name="T36" fmla="*/ 23 w 27"/>
                <a:gd name="T37" fmla="*/ 11 h 11"/>
                <a:gd name="T38" fmla="*/ 23 w 27"/>
                <a:gd name="T39" fmla="*/ 11 h 11"/>
                <a:gd name="T40" fmla="*/ 26 w 27"/>
                <a:gd name="T41" fmla="*/ 9 h 11"/>
                <a:gd name="T42" fmla="*/ 27 w 27"/>
                <a:gd name="T43" fmla="*/ 8 h 11"/>
                <a:gd name="T44" fmla="*/ 27 w 27"/>
                <a:gd name="T45" fmla="*/ 8 h 11"/>
                <a:gd name="T46" fmla="*/ 27 w 27"/>
                <a:gd name="T47" fmla="*/ 6 h 11"/>
                <a:gd name="T48" fmla="*/ 26 w 27"/>
                <a:gd name="T49" fmla="*/ 3 h 11"/>
                <a:gd name="T50" fmla="*/ 26 w 27"/>
                <a:gd name="T5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11">
                  <a:moveTo>
                    <a:pt x="26" y="3"/>
                  </a:moveTo>
                  <a:lnTo>
                    <a:pt x="26" y="3"/>
                  </a:lnTo>
                  <a:lnTo>
                    <a:pt x="20" y="2"/>
                  </a:lnTo>
                  <a:lnTo>
                    <a:pt x="13" y="0"/>
                  </a:lnTo>
                  <a:lnTo>
                    <a:pt x="7" y="0"/>
                  </a:lnTo>
                  <a:lnTo>
                    <a:pt x="1" y="3"/>
                  </a:lnTo>
                  <a:lnTo>
                    <a:pt x="1" y="3"/>
                  </a:lnTo>
                  <a:lnTo>
                    <a:pt x="0" y="5"/>
                  </a:lnTo>
                  <a:lnTo>
                    <a:pt x="0" y="8"/>
                  </a:lnTo>
                  <a:lnTo>
                    <a:pt x="0" y="8"/>
                  </a:lnTo>
                  <a:lnTo>
                    <a:pt x="1" y="9"/>
                  </a:lnTo>
                  <a:lnTo>
                    <a:pt x="4" y="9"/>
                  </a:lnTo>
                  <a:lnTo>
                    <a:pt x="4" y="9"/>
                  </a:lnTo>
                  <a:lnTo>
                    <a:pt x="9" y="8"/>
                  </a:lnTo>
                  <a:lnTo>
                    <a:pt x="13" y="8"/>
                  </a:lnTo>
                  <a:lnTo>
                    <a:pt x="18" y="8"/>
                  </a:lnTo>
                  <a:lnTo>
                    <a:pt x="21" y="11"/>
                  </a:lnTo>
                  <a:lnTo>
                    <a:pt x="21" y="11"/>
                  </a:lnTo>
                  <a:lnTo>
                    <a:pt x="23" y="11"/>
                  </a:lnTo>
                  <a:lnTo>
                    <a:pt x="23" y="11"/>
                  </a:lnTo>
                  <a:lnTo>
                    <a:pt x="26" y="9"/>
                  </a:lnTo>
                  <a:lnTo>
                    <a:pt x="27" y="8"/>
                  </a:lnTo>
                  <a:lnTo>
                    <a:pt x="27" y="8"/>
                  </a:lnTo>
                  <a:lnTo>
                    <a:pt x="27" y="6"/>
                  </a:lnTo>
                  <a:lnTo>
                    <a:pt x="26" y="3"/>
                  </a:lnTo>
                  <a:lnTo>
                    <a:pt x="26"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461"/>
            <p:cNvSpPr>
              <a:spLocks noEditPoints="1"/>
            </p:cNvSpPr>
            <p:nvPr/>
          </p:nvSpPr>
          <p:spPr bwMode="auto">
            <a:xfrm>
              <a:off x="8478838" y="6662738"/>
              <a:ext cx="158750" cy="161925"/>
            </a:xfrm>
            <a:custGeom>
              <a:avLst/>
              <a:gdLst>
                <a:gd name="T0" fmla="*/ 72 w 100"/>
                <a:gd name="T1" fmla="*/ 66 h 102"/>
                <a:gd name="T2" fmla="*/ 77 w 100"/>
                <a:gd name="T3" fmla="*/ 60 h 102"/>
                <a:gd name="T4" fmla="*/ 81 w 100"/>
                <a:gd name="T5" fmla="*/ 46 h 102"/>
                <a:gd name="T6" fmla="*/ 80 w 100"/>
                <a:gd name="T7" fmla="*/ 31 h 102"/>
                <a:gd name="T8" fmla="*/ 74 w 100"/>
                <a:gd name="T9" fmla="*/ 19 h 102"/>
                <a:gd name="T10" fmla="*/ 69 w 100"/>
                <a:gd name="T11" fmla="*/ 13 h 102"/>
                <a:gd name="T12" fmla="*/ 69 w 100"/>
                <a:gd name="T13" fmla="*/ 13 h 102"/>
                <a:gd name="T14" fmla="*/ 57 w 100"/>
                <a:gd name="T15" fmla="*/ 4 h 102"/>
                <a:gd name="T16" fmla="*/ 41 w 100"/>
                <a:gd name="T17" fmla="*/ 0 h 102"/>
                <a:gd name="T18" fmla="*/ 32 w 100"/>
                <a:gd name="T19" fmla="*/ 0 h 102"/>
                <a:gd name="T20" fmla="*/ 18 w 100"/>
                <a:gd name="T21" fmla="*/ 7 h 102"/>
                <a:gd name="T22" fmla="*/ 12 w 100"/>
                <a:gd name="T23" fmla="*/ 13 h 102"/>
                <a:gd name="T24" fmla="*/ 3 w 100"/>
                <a:gd name="T25" fmla="*/ 25 h 102"/>
                <a:gd name="T26" fmla="*/ 0 w 100"/>
                <a:gd name="T27" fmla="*/ 40 h 102"/>
                <a:gd name="T28" fmla="*/ 3 w 100"/>
                <a:gd name="T29" fmla="*/ 56 h 102"/>
                <a:gd name="T30" fmla="*/ 12 w 100"/>
                <a:gd name="T31" fmla="*/ 69 h 102"/>
                <a:gd name="T32" fmla="*/ 18 w 100"/>
                <a:gd name="T33" fmla="*/ 76 h 102"/>
                <a:gd name="T34" fmla="*/ 32 w 100"/>
                <a:gd name="T35" fmla="*/ 82 h 102"/>
                <a:gd name="T36" fmla="*/ 41 w 100"/>
                <a:gd name="T37" fmla="*/ 82 h 102"/>
                <a:gd name="T38" fmla="*/ 55 w 100"/>
                <a:gd name="T39" fmla="*/ 79 h 102"/>
                <a:gd name="T40" fmla="*/ 66 w 100"/>
                <a:gd name="T41" fmla="*/ 72 h 102"/>
                <a:gd name="T42" fmla="*/ 94 w 100"/>
                <a:gd name="T43" fmla="*/ 100 h 102"/>
                <a:gd name="T44" fmla="*/ 97 w 100"/>
                <a:gd name="T45" fmla="*/ 102 h 102"/>
                <a:gd name="T46" fmla="*/ 100 w 100"/>
                <a:gd name="T47" fmla="*/ 100 h 102"/>
                <a:gd name="T48" fmla="*/ 100 w 100"/>
                <a:gd name="T49" fmla="*/ 94 h 102"/>
                <a:gd name="T50" fmla="*/ 64 w 100"/>
                <a:gd name="T51" fmla="*/ 65 h 102"/>
                <a:gd name="T52" fmla="*/ 58 w 100"/>
                <a:gd name="T53" fmla="*/ 69 h 102"/>
                <a:gd name="T54" fmla="*/ 48 w 100"/>
                <a:gd name="T55" fmla="*/ 74 h 102"/>
                <a:gd name="T56" fmla="*/ 41 w 100"/>
                <a:gd name="T57" fmla="*/ 74 h 102"/>
                <a:gd name="T58" fmla="*/ 28 w 100"/>
                <a:gd name="T59" fmla="*/ 71 h 102"/>
                <a:gd name="T60" fmla="*/ 18 w 100"/>
                <a:gd name="T61" fmla="*/ 65 h 102"/>
                <a:gd name="T62" fmla="*/ 14 w 100"/>
                <a:gd name="T63" fmla="*/ 59 h 102"/>
                <a:gd name="T64" fmla="*/ 9 w 100"/>
                <a:gd name="T65" fmla="*/ 48 h 102"/>
                <a:gd name="T66" fmla="*/ 9 w 100"/>
                <a:gd name="T67" fmla="*/ 34 h 102"/>
                <a:gd name="T68" fmla="*/ 14 w 100"/>
                <a:gd name="T69" fmla="*/ 23 h 102"/>
                <a:gd name="T70" fmla="*/ 18 w 100"/>
                <a:gd name="T71" fmla="*/ 17 h 102"/>
                <a:gd name="T72" fmla="*/ 28 w 100"/>
                <a:gd name="T73" fmla="*/ 10 h 102"/>
                <a:gd name="T74" fmla="*/ 41 w 100"/>
                <a:gd name="T75" fmla="*/ 8 h 102"/>
                <a:gd name="T76" fmla="*/ 48 w 100"/>
                <a:gd name="T77" fmla="*/ 8 h 102"/>
                <a:gd name="T78" fmla="*/ 58 w 100"/>
                <a:gd name="T79" fmla="*/ 13 h 102"/>
                <a:gd name="T80" fmla="*/ 64 w 100"/>
                <a:gd name="T81" fmla="*/ 17 h 102"/>
                <a:gd name="T82" fmla="*/ 68 w 100"/>
                <a:gd name="T83" fmla="*/ 23 h 102"/>
                <a:gd name="T84" fmla="*/ 72 w 100"/>
                <a:gd name="T85" fmla="*/ 34 h 102"/>
                <a:gd name="T86" fmla="*/ 72 w 100"/>
                <a:gd name="T87" fmla="*/ 48 h 102"/>
                <a:gd name="T88" fmla="*/ 68 w 100"/>
                <a:gd name="T89" fmla="*/ 59 h 102"/>
                <a:gd name="T90" fmla="*/ 64 w 100"/>
                <a:gd name="T9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102">
                  <a:moveTo>
                    <a:pt x="100" y="94"/>
                  </a:moveTo>
                  <a:lnTo>
                    <a:pt x="72" y="66"/>
                  </a:lnTo>
                  <a:lnTo>
                    <a:pt x="72" y="66"/>
                  </a:lnTo>
                  <a:lnTo>
                    <a:pt x="77" y="60"/>
                  </a:lnTo>
                  <a:lnTo>
                    <a:pt x="78" y="54"/>
                  </a:lnTo>
                  <a:lnTo>
                    <a:pt x="81" y="46"/>
                  </a:lnTo>
                  <a:lnTo>
                    <a:pt x="81" y="39"/>
                  </a:lnTo>
                  <a:lnTo>
                    <a:pt x="80" y="31"/>
                  </a:lnTo>
                  <a:lnTo>
                    <a:pt x="78" y="25"/>
                  </a:lnTo>
                  <a:lnTo>
                    <a:pt x="74" y="19"/>
                  </a:lnTo>
                  <a:lnTo>
                    <a:pt x="69" y="13"/>
                  </a:lnTo>
                  <a:lnTo>
                    <a:pt x="69" y="13"/>
                  </a:lnTo>
                  <a:lnTo>
                    <a:pt x="69" y="13"/>
                  </a:lnTo>
                  <a:lnTo>
                    <a:pt x="69" y="13"/>
                  </a:lnTo>
                  <a:lnTo>
                    <a:pt x="63" y="7"/>
                  </a:lnTo>
                  <a:lnTo>
                    <a:pt x="57" y="4"/>
                  </a:lnTo>
                  <a:lnTo>
                    <a:pt x="49" y="0"/>
                  </a:lnTo>
                  <a:lnTo>
                    <a:pt x="41" y="0"/>
                  </a:lnTo>
                  <a:lnTo>
                    <a:pt x="41" y="0"/>
                  </a:lnTo>
                  <a:lnTo>
                    <a:pt x="32" y="0"/>
                  </a:lnTo>
                  <a:lnTo>
                    <a:pt x="26" y="4"/>
                  </a:lnTo>
                  <a:lnTo>
                    <a:pt x="18" y="7"/>
                  </a:lnTo>
                  <a:lnTo>
                    <a:pt x="12" y="13"/>
                  </a:lnTo>
                  <a:lnTo>
                    <a:pt x="12" y="13"/>
                  </a:lnTo>
                  <a:lnTo>
                    <a:pt x="8" y="19"/>
                  </a:lnTo>
                  <a:lnTo>
                    <a:pt x="3" y="25"/>
                  </a:lnTo>
                  <a:lnTo>
                    <a:pt x="2" y="33"/>
                  </a:lnTo>
                  <a:lnTo>
                    <a:pt x="0" y="40"/>
                  </a:lnTo>
                  <a:lnTo>
                    <a:pt x="2" y="49"/>
                  </a:lnTo>
                  <a:lnTo>
                    <a:pt x="3" y="56"/>
                  </a:lnTo>
                  <a:lnTo>
                    <a:pt x="8" y="63"/>
                  </a:lnTo>
                  <a:lnTo>
                    <a:pt x="12" y="69"/>
                  </a:lnTo>
                  <a:lnTo>
                    <a:pt x="12" y="69"/>
                  </a:lnTo>
                  <a:lnTo>
                    <a:pt x="18" y="76"/>
                  </a:lnTo>
                  <a:lnTo>
                    <a:pt x="26" y="79"/>
                  </a:lnTo>
                  <a:lnTo>
                    <a:pt x="32" y="82"/>
                  </a:lnTo>
                  <a:lnTo>
                    <a:pt x="41" y="82"/>
                  </a:lnTo>
                  <a:lnTo>
                    <a:pt x="41" y="82"/>
                  </a:lnTo>
                  <a:lnTo>
                    <a:pt x="48" y="82"/>
                  </a:lnTo>
                  <a:lnTo>
                    <a:pt x="55" y="79"/>
                  </a:lnTo>
                  <a:lnTo>
                    <a:pt x="61" y="76"/>
                  </a:lnTo>
                  <a:lnTo>
                    <a:pt x="66" y="72"/>
                  </a:lnTo>
                  <a:lnTo>
                    <a:pt x="94" y="100"/>
                  </a:lnTo>
                  <a:lnTo>
                    <a:pt x="94" y="100"/>
                  </a:lnTo>
                  <a:lnTo>
                    <a:pt x="97" y="102"/>
                  </a:lnTo>
                  <a:lnTo>
                    <a:pt x="97" y="102"/>
                  </a:lnTo>
                  <a:lnTo>
                    <a:pt x="100" y="100"/>
                  </a:lnTo>
                  <a:lnTo>
                    <a:pt x="100" y="100"/>
                  </a:lnTo>
                  <a:lnTo>
                    <a:pt x="100" y="97"/>
                  </a:lnTo>
                  <a:lnTo>
                    <a:pt x="100" y="94"/>
                  </a:lnTo>
                  <a:lnTo>
                    <a:pt x="100" y="94"/>
                  </a:lnTo>
                  <a:close/>
                  <a:moveTo>
                    <a:pt x="64" y="65"/>
                  </a:moveTo>
                  <a:lnTo>
                    <a:pt x="64" y="65"/>
                  </a:lnTo>
                  <a:lnTo>
                    <a:pt x="58" y="69"/>
                  </a:lnTo>
                  <a:lnTo>
                    <a:pt x="54" y="71"/>
                  </a:lnTo>
                  <a:lnTo>
                    <a:pt x="48" y="74"/>
                  </a:lnTo>
                  <a:lnTo>
                    <a:pt x="41" y="74"/>
                  </a:lnTo>
                  <a:lnTo>
                    <a:pt x="41" y="74"/>
                  </a:lnTo>
                  <a:lnTo>
                    <a:pt x="34" y="74"/>
                  </a:lnTo>
                  <a:lnTo>
                    <a:pt x="28" y="71"/>
                  </a:lnTo>
                  <a:lnTo>
                    <a:pt x="23" y="69"/>
                  </a:lnTo>
                  <a:lnTo>
                    <a:pt x="18" y="65"/>
                  </a:lnTo>
                  <a:lnTo>
                    <a:pt x="18" y="65"/>
                  </a:lnTo>
                  <a:lnTo>
                    <a:pt x="14" y="59"/>
                  </a:lnTo>
                  <a:lnTo>
                    <a:pt x="11" y="54"/>
                  </a:lnTo>
                  <a:lnTo>
                    <a:pt x="9" y="48"/>
                  </a:lnTo>
                  <a:lnTo>
                    <a:pt x="8" y="40"/>
                  </a:lnTo>
                  <a:lnTo>
                    <a:pt x="9" y="34"/>
                  </a:lnTo>
                  <a:lnTo>
                    <a:pt x="11" y="28"/>
                  </a:lnTo>
                  <a:lnTo>
                    <a:pt x="14" y="23"/>
                  </a:lnTo>
                  <a:lnTo>
                    <a:pt x="18" y="17"/>
                  </a:lnTo>
                  <a:lnTo>
                    <a:pt x="18" y="17"/>
                  </a:lnTo>
                  <a:lnTo>
                    <a:pt x="23" y="13"/>
                  </a:lnTo>
                  <a:lnTo>
                    <a:pt x="28" y="10"/>
                  </a:lnTo>
                  <a:lnTo>
                    <a:pt x="34" y="8"/>
                  </a:lnTo>
                  <a:lnTo>
                    <a:pt x="41" y="8"/>
                  </a:lnTo>
                  <a:lnTo>
                    <a:pt x="41" y="8"/>
                  </a:lnTo>
                  <a:lnTo>
                    <a:pt x="48" y="8"/>
                  </a:lnTo>
                  <a:lnTo>
                    <a:pt x="54" y="10"/>
                  </a:lnTo>
                  <a:lnTo>
                    <a:pt x="58" y="13"/>
                  </a:lnTo>
                  <a:lnTo>
                    <a:pt x="64" y="17"/>
                  </a:lnTo>
                  <a:lnTo>
                    <a:pt x="64" y="17"/>
                  </a:lnTo>
                  <a:lnTo>
                    <a:pt x="64" y="17"/>
                  </a:lnTo>
                  <a:lnTo>
                    <a:pt x="68" y="23"/>
                  </a:lnTo>
                  <a:lnTo>
                    <a:pt x="71" y="28"/>
                  </a:lnTo>
                  <a:lnTo>
                    <a:pt x="72" y="34"/>
                  </a:lnTo>
                  <a:lnTo>
                    <a:pt x="74" y="40"/>
                  </a:lnTo>
                  <a:lnTo>
                    <a:pt x="72" y="48"/>
                  </a:lnTo>
                  <a:lnTo>
                    <a:pt x="71" y="54"/>
                  </a:lnTo>
                  <a:lnTo>
                    <a:pt x="68" y="59"/>
                  </a:lnTo>
                  <a:lnTo>
                    <a:pt x="64" y="65"/>
                  </a:lnTo>
                  <a:lnTo>
                    <a:pt x="64"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5" name="Group 154"/>
          <p:cNvGrpSpPr/>
          <p:nvPr userDrawn="1"/>
        </p:nvGrpSpPr>
        <p:grpSpPr>
          <a:xfrm>
            <a:off x="6256845" y="6254419"/>
            <a:ext cx="177643" cy="117804"/>
            <a:chOff x="5094288" y="6678613"/>
            <a:chExt cx="150813" cy="133350"/>
          </a:xfrm>
        </p:grpSpPr>
        <p:sp>
          <p:nvSpPr>
            <p:cNvPr id="156" name="Freeform 462"/>
            <p:cNvSpPr>
              <a:spLocks noEditPoints="1"/>
            </p:cNvSpPr>
            <p:nvPr/>
          </p:nvSpPr>
          <p:spPr bwMode="auto">
            <a:xfrm>
              <a:off x="5094288" y="6678613"/>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463"/>
            <p:cNvSpPr>
              <a:spLocks noEditPoints="1"/>
            </p:cNvSpPr>
            <p:nvPr/>
          </p:nvSpPr>
          <p:spPr bwMode="auto">
            <a:xfrm>
              <a:off x="5094288" y="6751638"/>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58" name="Freeform 464"/>
          <p:cNvSpPr>
            <a:spLocks noEditPoints="1"/>
          </p:cNvSpPr>
          <p:nvPr userDrawn="1"/>
        </p:nvSpPr>
        <p:spPr bwMode="auto">
          <a:xfrm>
            <a:off x="6612128" y="6236188"/>
            <a:ext cx="198211" cy="151463"/>
          </a:xfrm>
          <a:custGeom>
            <a:avLst/>
            <a:gdLst>
              <a:gd name="T0" fmla="*/ 103 w 106"/>
              <a:gd name="T1" fmla="*/ 36 h 108"/>
              <a:gd name="T2" fmla="*/ 72 w 106"/>
              <a:gd name="T3" fmla="*/ 36 h 108"/>
              <a:gd name="T4" fmla="*/ 72 w 106"/>
              <a:gd name="T5" fmla="*/ 5 h 108"/>
              <a:gd name="T6" fmla="*/ 72 w 106"/>
              <a:gd name="T7" fmla="*/ 5 h 108"/>
              <a:gd name="T8" fmla="*/ 71 w 106"/>
              <a:gd name="T9" fmla="*/ 2 h 108"/>
              <a:gd name="T10" fmla="*/ 68 w 106"/>
              <a:gd name="T11" fmla="*/ 0 h 108"/>
              <a:gd name="T12" fmla="*/ 39 w 106"/>
              <a:gd name="T13" fmla="*/ 0 h 108"/>
              <a:gd name="T14" fmla="*/ 39 w 106"/>
              <a:gd name="T15" fmla="*/ 0 h 108"/>
              <a:gd name="T16" fmla="*/ 36 w 106"/>
              <a:gd name="T17" fmla="*/ 2 h 108"/>
              <a:gd name="T18" fmla="*/ 34 w 106"/>
              <a:gd name="T19" fmla="*/ 5 h 108"/>
              <a:gd name="T20" fmla="*/ 34 w 106"/>
              <a:gd name="T21" fmla="*/ 36 h 108"/>
              <a:gd name="T22" fmla="*/ 3 w 106"/>
              <a:gd name="T23" fmla="*/ 36 h 108"/>
              <a:gd name="T24" fmla="*/ 3 w 106"/>
              <a:gd name="T25" fmla="*/ 36 h 108"/>
              <a:gd name="T26" fmla="*/ 0 w 106"/>
              <a:gd name="T27" fmla="*/ 37 h 108"/>
              <a:gd name="T28" fmla="*/ 0 w 106"/>
              <a:gd name="T29" fmla="*/ 39 h 108"/>
              <a:gd name="T30" fmla="*/ 0 w 106"/>
              <a:gd name="T31" fmla="*/ 69 h 108"/>
              <a:gd name="T32" fmla="*/ 0 w 106"/>
              <a:gd name="T33" fmla="*/ 69 h 108"/>
              <a:gd name="T34" fmla="*/ 0 w 106"/>
              <a:gd name="T35" fmla="*/ 72 h 108"/>
              <a:gd name="T36" fmla="*/ 3 w 106"/>
              <a:gd name="T37" fmla="*/ 72 h 108"/>
              <a:gd name="T38" fmla="*/ 34 w 106"/>
              <a:gd name="T39" fmla="*/ 72 h 108"/>
              <a:gd name="T40" fmla="*/ 34 w 106"/>
              <a:gd name="T41" fmla="*/ 105 h 108"/>
              <a:gd name="T42" fmla="*/ 34 w 106"/>
              <a:gd name="T43" fmla="*/ 105 h 108"/>
              <a:gd name="T44" fmla="*/ 36 w 106"/>
              <a:gd name="T45" fmla="*/ 106 h 108"/>
              <a:gd name="T46" fmla="*/ 39 w 106"/>
              <a:gd name="T47" fmla="*/ 108 h 108"/>
              <a:gd name="T48" fmla="*/ 68 w 106"/>
              <a:gd name="T49" fmla="*/ 108 h 108"/>
              <a:gd name="T50" fmla="*/ 68 w 106"/>
              <a:gd name="T51" fmla="*/ 108 h 108"/>
              <a:gd name="T52" fmla="*/ 71 w 106"/>
              <a:gd name="T53" fmla="*/ 106 h 108"/>
              <a:gd name="T54" fmla="*/ 72 w 106"/>
              <a:gd name="T55" fmla="*/ 105 h 108"/>
              <a:gd name="T56" fmla="*/ 72 w 106"/>
              <a:gd name="T57" fmla="*/ 72 h 108"/>
              <a:gd name="T58" fmla="*/ 103 w 106"/>
              <a:gd name="T59" fmla="*/ 72 h 108"/>
              <a:gd name="T60" fmla="*/ 103 w 106"/>
              <a:gd name="T61" fmla="*/ 72 h 108"/>
              <a:gd name="T62" fmla="*/ 106 w 106"/>
              <a:gd name="T63" fmla="*/ 72 h 108"/>
              <a:gd name="T64" fmla="*/ 106 w 106"/>
              <a:gd name="T65" fmla="*/ 69 h 108"/>
              <a:gd name="T66" fmla="*/ 106 w 106"/>
              <a:gd name="T67" fmla="*/ 39 h 108"/>
              <a:gd name="T68" fmla="*/ 106 w 106"/>
              <a:gd name="T69" fmla="*/ 39 h 108"/>
              <a:gd name="T70" fmla="*/ 106 w 106"/>
              <a:gd name="T71" fmla="*/ 37 h 108"/>
              <a:gd name="T72" fmla="*/ 103 w 106"/>
              <a:gd name="T73" fmla="*/ 36 h 108"/>
              <a:gd name="T74" fmla="*/ 103 w 106"/>
              <a:gd name="T75" fmla="*/ 36 h 108"/>
              <a:gd name="T76" fmla="*/ 100 w 106"/>
              <a:gd name="T77" fmla="*/ 66 h 108"/>
              <a:gd name="T78" fmla="*/ 68 w 106"/>
              <a:gd name="T79" fmla="*/ 66 h 108"/>
              <a:gd name="T80" fmla="*/ 68 w 106"/>
              <a:gd name="T81" fmla="*/ 66 h 108"/>
              <a:gd name="T82" fmla="*/ 66 w 106"/>
              <a:gd name="T83" fmla="*/ 68 h 108"/>
              <a:gd name="T84" fmla="*/ 65 w 106"/>
              <a:gd name="T85" fmla="*/ 69 h 108"/>
              <a:gd name="T86" fmla="*/ 65 w 106"/>
              <a:gd name="T87" fmla="*/ 100 h 108"/>
              <a:gd name="T88" fmla="*/ 42 w 106"/>
              <a:gd name="T89" fmla="*/ 100 h 108"/>
              <a:gd name="T90" fmla="*/ 42 w 106"/>
              <a:gd name="T91" fmla="*/ 69 h 108"/>
              <a:gd name="T92" fmla="*/ 42 w 106"/>
              <a:gd name="T93" fmla="*/ 69 h 108"/>
              <a:gd name="T94" fmla="*/ 40 w 106"/>
              <a:gd name="T95" fmla="*/ 68 h 108"/>
              <a:gd name="T96" fmla="*/ 39 w 106"/>
              <a:gd name="T97" fmla="*/ 66 h 108"/>
              <a:gd name="T98" fmla="*/ 7 w 106"/>
              <a:gd name="T99" fmla="*/ 66 h 108"/>
              <a:gd name="T100" fmla="*/ 7 w 106"/>
              <a:gd name="T101" fmla="*/ 42 h 108"/>
              <a:gd name="T102" fmla="*/ 39 w 106"/>
              <a:gd name="T103" fmla="*/ 42 h 108"/>
              <a:gd name="T104" fmla="*/ 39 w 106"/>
              <a:gd name="T105" fmla="*/ 42 h 108"/>
              <a:gd name="T106" fmla="*/ 40 w 106"/>
              <a:gd name="T107" fmla="*/ 42 h 108"/>
              <a:gd name="T108" fmla="*/ 42 w 106"/>
              <a:gd name="T109" fmla="*/ 39 h 108"/>
              <a:gd name="T110" fmla="*/ 42 w 106"/>
              <a:gd name="T111" fmla="*/ 8 h 108"/>
              <a:gd name="T112" fmla="*/ 65 w 106"/>
              <a:gd name="T113" fmla="*/ 8 h 108"/>
              <a:gd name="T114" fmla="*/ 65 w 106"/>
              <a:gd name="T115" fmla="*/ 39 h 108"/>
              <a:gd name="T116" fmla="*/ 65 w 106"/>
              <a:gd name="T117" fmla="*/ 39 h 108"/>
              <a:gd name="T118" fmla="*/ 66 w 106"/>
              <a:gd name="T119" fmla="*/ 42 h 108"/>
              <a:gd name="T120" fmla="*/ 68 w 106"/>
              <a:gd name="T121" fmla="*/ 42 h 108"/>
              <a:gd name="T122" fmla="*/ 100 w 106"/>
              <a:gd name="T123" fmla="*/ 42 h 108"/>
              <a:gd name="T124" fmla="*/ 100 w 106"/>
              <a:gd name="T12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08">
                <a:moveTo>
                  <a:pt x="103" y="36"/>
                </a:moveTo>
                <a:lnTo>
                  <a:pt x="72" y="36"/>
                </a:lnTo>
                <a:lnTo>
                  <a:pt x="72" y="5"/>
                </a:lnTo>
                <a:lnTo>
                  <a:pt x="72" y="5"/>
                </a:lnTo>
                <a:lnTo>
                  <a:pt x="71" y="2"/>
                </a:lnTo>
                <a:lnTo>
                  <a:pt x="68" y="0"/>
                </a:lnTo>
                <a:lnTo>
                  <a:pt x="39" y="0"/>
                </a:lnTo>
                <a:lnTo>
                  <a:pt x="39" y="0"/>
                </a:lnTo>
                <a:lnTo>
                  <a:pt x="36" y="2"/>
                </a:lnTo>
                <a:lnTo>
                  <a:pt x="34" y="5"/>
                </a:lnTo>
                <a:lnTo>
                  <a:pt x="34" y="36"/>
                </a:lnTo>
                <a:lnTo>
                  <a:pt x="3" y="36"/>
                </a:lnTo>
                <a:lnTo>
                  <a:pt x="3" y="36"/>
                </a:lnTo>
                <a:lnTo>
                  <a:pt x="0" y="37"/>
                </a:lnTo>
                <a:lnTo>
                  <a:pt x="0" y="39"/>
                </a:lnTo>
                <a:lnTo>
                  <a:pt x="0" y="69"/>
                </a:lnTo>
                <a:lnTo>
                  <a:pt x="0" y="69"/>
                </a:lnTo>
                <a:lnTo>
                  <a:pt x="0" y="72"/>
                </a:lnTo>
                <a:lnTo>
                  <a:pt x="3" y="72"/>
                </a:lnTo>
                <a:lnTo>
                  <a:pt x="34" y="72"/>
                </a:lnTo>
                <a:lnTo>
                  <a:pt x="34" y="105"/>
                </a:lnTo>
                <a:lnTo>
                  <a:pt x="34" y="105"/>
                </a:lnTo>
                <a:lnTo>
                  <a:pt x="36" y="106"/>
                </a:lnTo>
                <a:lnTo>
                  <a:pt x="39" y="108"/>
                </a:lnTo>
                <a:lnTo>
                  <a:pt x="68" y="108"/>
                </a:lnTo>
                <a:lnTo>
                  <a:pt x="68" y="108"/>
                </a:lnTo>
                <a:lnTo>
                  <a:pt x="71" y="106"/>
                </a:lnTo>
                <a:lnTo>
                  <a:pt x="72" y="105"/>
                </a:lnTo>
                <a:lnTo>
                  <a:pt x="72" y="72"/>
                </a:lnTo>
                <a:lnTo>
                  <a:pt x="103" y="72"/>
                </a:lnTo>
                <a:lnTo>
                  <a:pt x="103" y="72"/>
                </a:lnTo>
                <a:lnTo>
                  <a:pt x="106" y="72"/>
                </a:lnTo>
                <a:lnTo>
                  <a:pt x="106" y="69"/>
                </a:lnTo>
                <a:lnTo>
                  <a:pt x="106" y="39"/>
                </a:lnTo>
                <a:lnTo>
                  <a:pt x="106" y="39"/>
                </a:lnTo>
                <a:lnTo>
                  <a:pt x="106" y="37"/>
                </a:lnTo>
                <a:lnTo>
                  <a:pt x="103" y="36"/>
                </a:lnTo>
                <a:lnTo>
                  <a:pt x="103" y="36"/>
                </a:lnTo>
                <a:close/>
                <a:moveTo>
                  <a:pt x="100" y="66"/>
                </a:moveTo>
                <a:lnTo>
                  <a:pt x="68" y="66"/>
                </a:lnTo>
                <a:lnTo>
                  <a:pt x="68" y="66"/>
                </a:lnTo>
                <a:lnTo>
                  <a:pt x="66" y="68"/>
                </a:lnTo>
                <a:lnTo>
                  <a:pt x="65" y="69"/>
                </a:lnTo>
                <a:lnTo>
                  <a:pt x="65" y="100"/>
                </a:lnTo>
                <a:lnTo>
                  <a:pt x="42" y="100"/>
                </a:lnTo>
                <a:lnTo>
                  <a:pt x="42" y="69"/>
                </a:lnTo>
                <a:lnTo>
                  <a:pt x="42" y="69"/>
                </a:lnTo>
                <a:lnTo>
                  <a:pt x="40" y="68"/>
                </a:lnTo>
                <a:lnTo>
                  <a:pt x="39" y="66"/>
                </a:lnTo>
                <a:lnTo>
                  <a:pt x="7" y="66"/>
                </a:lnTo>
                <a:lnTo>
                  <a:pt x="7" y="42"/>
                </a:lnTo>
                <a:lnTo>
                  <a:pt x="39" y="42"/>
                </a:lnTo>
                <a:lnTo>
                  <a:pt x="39" y="42"/>
                </a:lnTo>
                <a:lnTo>
                  <a:pt x="40" y="42"/>
                </a:lnTo>
                <a:lnTo>
                  <a:pt x="42" y="39"/>
                </a:lnTo>
                <a:lnTo>
                  <a:pt x="42" y="8"/>
                </a:lnTo>
                <a:lnTo>
                  <a:pt x="65" y="8"/>
                </a:lnTo>
                <a:lnTo>
                  <a:pt x="65" y="39"/>
                </a:lnTo>
                <a:lnTo>
                  <a:pt x="65" y="39"/>
                </a:lnTo>
                <a:lnTo>
                  <a:pt x="66" y="42"/>
                </a:lnTo>
                <a:lnTo>
                  <a:pt x="68" y="42"/>
                </a:lnTo>
                <a:lnTo>
                  <a:pt x="100" y="42"/>
                </a:lnTo>
                <a:lnTo>
                  <a:pt x="100" y="6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9" name="Group 158"/>
          <p:cNvGrpSpPr/>
          <p:nvPr userDrawn="1"/>
        </p:nvGrpSpPr>
        <p:grpSpPr>
          <a:xfrm>
            <a:off x="6944974" y="6215152"/>
            <a:ext cx="252439" cy="189329"/>
            <a:chOff x="5678488" y="6634163"/>
            <a:chExt cx="214313" cy="214313"/>
          </a:xfrm>
        </p:grpSpPr>
        <p:sp>
          <p:nvSpPr>
            <p:cNvPr id="160" name="Freeform 465"/>
            <p:cNvSpPr>
              <a:spLocks noEditPoints="1"/>
            </p:cNvSpPr>
            <p:nvPr/>
          </p:nvSpPr>
          <p:spPr bwMode="auto">
            <a:xfrm>
              <a:off x="5678488" y="6634163"/>
              <a:ext cx="214313" cy="214313"/>
            </a:xfrm>
            <a:custGeom>
              <a:avLst/>
              <a:gdLst>
                <a:gd name="T0" fmla="*/ 68 w 135"/>
                <a:gd name="T1" fmla="*/ 0 h 135"/>
                <a:gd name="T2" fmla="*/ 42 w 135"/>
                <a:gd name="T3" fmla="*/ 6 h 135"/>
                <a:gd name="T4" fmla="*/ 20 w 135"/>
                <a:gd name="T5" fmla="*/ 20 h 135"/>
                <a:gd name="T6" fmla="*/ 6 w 135"/>
                <a:gd name="T7" fmla="*/ 41 h 135"/>
                <a:gd name="T8" fmla="*/ 0 w 135"/>
                <a:gd name="T9" fmla="*/ 67 h 135"/>
                <a:gd name="T10" fmla="*/ 2 w 135"/>
                <a:gd name="T11" fmla="*/ 81 h 135"/>
                <a:gd name="T12" fmla="*/ 12 w 135"/>
                <a:gd name="T13" fmla="*/ 106 h 135"/>
                <a:gd name="T14" fmla="*/ 31 w 135"/>
                <a:gd name="T15" fmla="*/ 124 h 135"/>
                <a:gd name="T16" fmla="*/ 54 w 135"/>
                <a:gd name="T17" fmla="*/ 133 h 135"/>
                <a:gd name="T18" fmla="*/ 68 w 135"/>
                <a:gd name="T19" fmla="*/ 135 h 135"/>
                <a:gd name="T20" fmla="*/ 94 w 135"/>
                <a:gd name="T21" fmla="*/ 130 h 135"/>
                <a:gd name="T22" fmla="*/ 115 w 135"/>
                <a:gd name="T23" fmla="*/ 115 h 135"/>
                <a:gd name="T24" fmla="*/ 130 w 135"/>
                <a:gd name="T25" fmla="*/ 94 h 135"/>
                <a:gd name="T26" fmla="*/ 135 w 135"/>
                <a:gd name="T27" fmla="*/ 67 h 135"/>
                <a:gd name="T28" fmla="*/ 134 w 135"/>
                <a:gd name="T29" fmla="*/ 54 h 135"/>
                <a:gd name="T30" fmla="*/ 124 w 135"/>
                <a:gd name="T31" fmla="*/ 31 h 135"/>
                <a:gd name="T32" fmla="*/ 106 w 135"/>
                <a:gd name="T33" fmla="*/ 12 h 135"/>
                <a:gd name="T34" fmla="*/ 81 w 135"/>
                <a:gd name="T35" fmla="*/ 2 h 135"/>
                <a:gd name="T36" fmla="*/ 68 w 135"/>
                <a:gd name="T37" fmla="*/ 0 h 135"/>
                <a:gd name="T38" fmla="*/ 68 w 135"/>
                <a:gd name="T39" fmla="*/ 129 h 135"/>
                <a:gd name="T40" fmla="*/ 45 w 135"/>
                <a:gd name="T41" fmla="*/ 124 h 135"/>
                <a:gd name="T42" fmla="*/ 25 w 135"/>
                <a:gd name="T43" fmla="*/ 112 h 135"/>
                <a:gd name="T44" fmla="*/ 11 w 135"/>
                <a:gd name="T45" fmla="*/ 92 h 135"/>
                <a:gd name="T46" fmla="*/ 6 w 135"/>
                <a:gd name="T47" fmla="*/ 67 h 135"/>
                <a:gd name="T48" fmla="*/ 8 w 135"/>
                <a:gd name="T49" fmla="*/ 55 h 135"/>
                <a:gd name="T50" fmla="*/ 17 w 135"/>
                <a:gd name="T51" fmla="*/ 34 h 135"/>
                <a:gd name="T52" fmla="*/ 34 w 135"/>
                <a:gd name="T53" fmla="*/ 17 h 135"/>
                <a:gd name="T54" fmla="*/ 55 w 135"/>
                <a:gd name="T55" fmla="*/ 8 h 135"/>
                <a:gd name="T56" fmla="*/ 68 w 135"/>
                <a:gd name="T57" fmla="*/ 6 h 135"/>
                <a:gd name="T58" fmla="*/ 92 w 135"/>
                <a:gd name="T59" fmla="*/ 11 h 135"/>
                <a:gd name="T60" fmla="*/ 112 w 135"/>
                <a:gd name="T61" fmla="*/ 25 h 135"/>
                <a:gd name="T62" fmla="*/ 124 w 135"/>
                <a:gd name="T63" fmla="*/ 44 h 135"/>
                <a:gd name="T64" fmla="*/ 129 w 135"/>
                <a:gd name="T65" fmla="*/ 67 h 135"/>
                <a:gd name="T66" fmla="*/ 127 w 135"/>
                <a:gd name="T67" fmla="*/ 80 h 135"/>
                <a:gd name="T68" fmla="*/ 118 w 135"/>
                <a:gd name="T69" fmla="*/ 103 h 135"/>
                <a:gd name="T70" fmla="*/ 103 w 135"/>
                <a:gd name="T71" fmla="*/ 118 h 135"/>
                <a:gd name="T72" fmla="*/ 80 w 135"/>
                <a:gd name="T73" fmla="*/ 129 h 135"/>
                <a:gd name="T74" fmla="*/ 68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8" y="0"/>
                  </a:moveTo>
                  <a:lnTo>
                    <a:pt x="68" y="0"/>
                  </a:lnTo>
                  <a:lnTo>
                    <a:pt x="54" y="2"/>
                  </a:lnTo>
                  <a:lnTo>
                    <a:pt x="42" y="6"/>
                  </a:lnTo>
                  <a:lnTo>
                    <a:pt x="31" y="12"/>
                  </a:lnTo>
                  <a:lnTo>
                    <a:pt x="20" y="20"/>
                  </a:lnTo>
                  <a:lnTo>
                    <a:pt x="12" y="31"/>
                  </a:lnTo>
                  <a:lnTo>
                    <a:pt x="6" y="41"/>
                  </a:lnTo>
                  <a:lnTo>
                    <a:pt x="2" y="54"/>
                  </a:lnTo>
                  <a:lnTo>
                    <a:pt x="0" y="67"/>
                  </a:lnTo>
                  <a:lnTo>
                    <a:pt x="0" y="67"/>
                  </a:lnTo>
                  <a:lnTo>
                    <a:pt x="2" y="81"/>
                  </a:lnTo>
                  <a:lnTo>
                    <a:pt x="6" y="94"/>
                  </a:lnTo>
                  <a:lnTo>
                    <a:pt x="12" y="106"/>
                  </a:lnTo>
                  <a:lnTo>
                    <a:pt x="20" y="115"/>
                  </a:lnTo>
                  <a:lnTo>
                    <a:pt x="31" y="124"/>
                  </a:lnTo>
                  <a:lnTo>
                    <a:pt x="42" y="130"/>
                  </a:lnTo>
                  <a:lnTo>
                    <a:pt x="54" y="133"/>
                  </a:lnTo>
                  <a:lnTo>
                    <a:pt x="68" y="135"/>
                  </a:lnTo>
                  <a:lnTo>
                    <a:pt x="68" y="135"/>
                  </a:lnTo>
                  <a:lnTo>
                    <a:pt x="81" y="133"/>
                  </a:lnTo>
                  <a:lnTo>
                    <a:pt x="94" y="130"/>
                  </a:lnTo>
                  <a:lnTo>
                    <a:pt x="106" y="124"/>
                  </a:lnTo>
                  <a:lnTo>
                    <a:pt x="115" y="115"/>
                  </a:lnTo>
                  <a:lnTo>
                    <a:pt x="124" y="106"/>
                  </a:lnTo>
                  <a:lnTo>
                    <a:pt x="130" y="94"/>
                  </a:lnTo>
                  <a:lnTo>
                    <a:pt x="134" y="81"/>
                  </a:lnTo>
                  <a:lnTo>
                    <a:pt x="135" y="67"/>
                  </a:lnTo>
                  <a:lnTo>
                    <a:pt x="135" y="67"/>
                  </a:lnTo>
                  <a:lnTo>
                    <a:pt x="134" y="54"/>
                  </a:lnTo>
                  <a:lnTo>
                    <a:pt x="130" y="41"/>
                  </a:lnTo>
                  <a:lnTo>
                    <a:pt x="124" y="31"/>
                  </a:lnTo>
                  <a:lnTo>
                    <a:pt x="115" y="20"/>
                  </a:lnTo>
                  <a:lnTo>
                    <a:pt x="106" y="12"/>
                  </a:lnTo>
                  <a:lnTo>
                    <a:pt x="94" y="6"/>
                  </a:lnTo>
                  <a:lnTo>
                    <a:pt x="81" y="2"/>
                  </a:lnTo>
                  <a:lnTo>
                    <a:pt x="68" y="0"/>
                  </a:lnTo>
                  <a:lnTo>
                    <a:pt x="68" y="0"/>
                  </a:lnTo>
                  <a:close/>
                  <a:moveTo>
                    <a:pt x="68" y="129"/>
                  </a:moveTo>
                  <a:lnTo>
                    <a:pt x="68" y="129"/>
                  </a:lnTo>
                  <a:lnTo>
                    <a:pt x="55" y="129"/>
                  </a:lnTo>
                  <a:lnTo>
                    <a:pt x="45" y="124"/>
                  </a:lnTo>
                  <a:lnTo>
                    <a:pt x="34" y="118"/>
                  </a:lnTo>
                  <a:lnTo>
                    <a:pt x="25" y="112"/>
                  </a:lnTo>
                  <a:lnTo>
                    <a:pt x="17" y="103"/>
                  </a:lnTo>
                  <a:lnTo>
                    <a:pt x="11" y="92"/>
                  </a:lnTo>
                  <a:lnTo>
                    <a:pt x="8" y="80"/>
                  </a:lnTo>
                  <a:lnTo>
                    <a:pt x="6" y="67"/>
                  </a:lnTo>
                  <a:lnTo>
                    <a:pt x="6" y="67"/>
                  </a:lnTo>
                  <a:lnTo>
                    <a:pt x="8" y="55"/>
                  </a:lnTo>
                  <a:lnTo>
                    <a:pt x="11" y="44"/>
                  </a:lnTo>
                  <a:lnTo>
                    <a:pt x="17" y="34"/>
                  </a:lnTo>
                  <a:lnTo>
                    <a:pt x="25" y="25"/>
                  </a:lnTo>
                  <a:lnTo>
                    <a:pt x="34" y="17"/>
                  </a:lnTo>
                  <a:lnTo>
                    <a:pt x="45" y="11"/>
                  </a:lnTo>
                  <a:lnTo>
                    <a:pt x="55" y="8"/>
                  </a:lnTo>
                  <a:lnTo>
                    <a:pt x="68" y="6"/>
                  </a:lnTo>
                  <a:lnTo>
                    <a:pt x="68" y="6"/>
                  </a:lnTo>
                  <a:lnTo>
                    <a:pt x="80" y="8"/>
                  </a:lnTo>
                  <a:lnTo>
                    <a:pt x="92" y="11"/>
                  </a:lnTo>
                  <a:lnTo>
                    <a:pt x="103" y="17"/>
                  </a:lnTo>
                  <a:lnTo>
                    <a:pt x="112" y="25"/>
                  </a:lnTo>
                  <a:lnTo>
                    <a:pt x="118" y="34"/>
                  </a:lnTo>
                  <a:lnTo>
                    <a:pt x="124" y="44"/>
                  </a:lnTo>
                  <a:lnTo>
                    <a:pt x="127" y="55"/>
                  </a:lnTo>
                  <a:lnTo>
                    <a:pt x="129" y="67"/>
                  </a:lnTo>
                  <a:lnTo>
                    <a:pt x="129" y="67"/>
                  </a:lnTo>
                  <a:lnTo>
                    <a:pt x="127" y="80"/>
                  </a:lnTo>
                  <a:lnTo>
                    <a:pt x="124" y="92"/>
                  </a:lnTo>
                  <a:lnTo>
                    <a:pt x="118" y="103"/>
                  </a:lnTo>
                  <a:lnTo>
                    <a:pt x="112" y="112"/>
                  </a:lnTo>
                  <a:lnTo>
                    <a:pt x="103" y="118"/>
                  </a:lnTo>
                  <a:lnTo>
                    <a:pt x="92" y="124"/>
                  </a:lnTo>
                  <a:lnTo>
                    <a:pt x="80" y="129"/>
                  </a:lnTo>
                  <a:lnTo>
                    <a:pt x="68" y="129"/>
                  </a:lnTo>
                  <a:lnTo>
                    <a:pt x="68"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466"/>
            <p:cNvSpPr>
              <a:spLocks noEditPoints="1"/>
            </p:cNvSpPr>
            <p:nvPr/>
          </p:nvSpPr>
          <p:spPr bwMode="auto">
            <a:xfrm>
              <a:off x="5710238" y="6665913"/>
              <a:ext cx="153988" cy="152400"/>
            </a:xfrm>
            <a:custGeom>
              <a:avLst/>
              <a:gdLst>
                <a:gd name="T0" fmla="*/ 48 w 97"/>
                <a:gd name="T1" fmla="*/ 0 h 96"/>
                <a:gd name="T2" fmla="*/ 29 w 97"/>
                <a:gd name="T3" fmla="*/ 3 h 96"/>
                <a:gd name="T4" fmla="*/ 14 w 97"/>
                <a:gd name="T5" fmla="*/ 14 h 96"/>
                <a:gd name="T6" fmla="*/ 3 w 97"/>
                <a:gd name="T7" fmla="*/ 29 h 96"/>
                <a:gd name="T8" fmla="*/ 0 w 97"/>
                <a:gd name="T9" fmla="*/ 47 h 96"/>
                <a:gd name="T10" fmla="*/ 0 w 97"/>
                <a:gd name="T11" fmla="*/ 58 h 96"/>
                <a:gd name="T12" fmla="*/ 8 w 97"/>
                <a:gd name="T13" fmla="*/ 75 h 96"/>
                <a:gd name="T14" fmla="*/ 22 w 97"/>
                <a:gd name="T15" fmla="*/ 87 h 96"/>
                <a:gd name="T16" fmla="*/ 38 w 97"/>
                <a:gd name="T17" fmla="*/ 95 h 96"/>
                <a:gd name="T18" fmla="*/ 48 w 97"/>
                <a:gd name="T19" fmla="*/ 96 h 96"/>
                <a:gd name="T20" fmla="*/ 66 w 97"/>
                <a:gd name="T21" fmla="*/ 92 h 96"/>
                <a:gd name="T22" fmla="*/ 83 w 97"/>
                <a:gd name="T23" fmla="*/ 83 h 96"/>
                <a:gd name="T24" fmla="*/ 92 w 97"/>
                <a:gd name="T25" fmla="*/ 67 h 96"/>
                <a:gd name="T26" fmla="*/ 97 w 97"/>
                <a:gd name="T27" fmla="*/ 47 h 96"/>
                <a:gd name="T28" fmla="*/ 95 w 97"/>
                <a:gd name="T29" fmla="*/ 38 h 96"/>
                <a:gd name="T30" fmla="*/ 87 w 97"/>
                <a:gd name="T31" fmla="*/ 21 h 96"/>
                <a:gd name="T32" fmla="*/ 75 w 97"/>
                <a:gd name="T33" fmla="*/ 8 h 96"/>
                <a:gd name="T34" fmla="*/ 58 w 97"/>
                <a:gd name="T35" fmla="*/ 0 h 96"/>
                <a:gd name="T36" fmla="*/ 48 w 97"/>
                <a:gd name="T37" fmla="*/ 0 h 96"/>
                <a:gd name="T38" fmla="*/ 48 w 97"/>
                <a:gd name="T39" fmla="*/ 90 h 96"/>
                <a:gd name="T40" fmla="*/ 31 w 97"/>
                <a:gd name="T41" fmla="*/ 87 h 96"/>
                <a:gd name="T42" fmla="*/ 17 w 97"/>
                <a:gd name="T43" fmla="*/ 78 h 96"/>
                <a:gd name="T44" fmla="*/ 8 w 97"/>
                <a:gd name="T45" fmla="*/ 64 h 96"/>
                <a:gd name="T46" fmla="*/ 5 w 97"/>
                <a:gd name="T47" fmla="*/ 47 h 96"/>
                <a:gd name="T48" fmla="*/ 6 w 97"/>
                <a:gd name="T49" fmla="*/ 40 h 96"/>
                <a:gd name="T50" fmla="*/ 12 w 97"/>
                <a:gd name="T51" fmla="*/ 24 h 96"/>
                <a:gd name="T52" fmla="*/ 23 w 97"/>
                <a:gd name="T53" fmla="*/ 12 h 96"/>
                <a:gd name="T54" fmla="*/ 40 w 97"/>
                <a:gd name="T55" fmla="*/ 6 h 96"/>
                <a:gd name="T56" fmla="*/ 48 w 97"/>
                <a:gd name="T57" fmla="*/ 5 h 96"/>
                <a:gd name="T58" fmla="*/ 64 w 97"/>
                <a:gd name="T59" fmla="*/ 8 h 96"/>
                <a:gd name="T60" fmla="*/ 78 w 97"/>
                <a:gd name="T61" fmla="*/ 17 h 96"/>
                <a:gd name="T62" fmla="*/ 87 w 97"/>
                <a:gd name="T63" fmla="*/ 31 h 96"/>
                <a:gd name="T64" fmla="*/ 91 w 97"/>
                <a:gd name="T65" fmla="*/ 47 h 96"/>
                <a:gd name="T66" fmla="*/ 91 w 97"/>
                <a:gd name="T67" fmla="*/ 57 h 96"/>
                <a:gd name="T68" fmla="*/ 84 w 97"/>
                <a:gd name="T69" fmla="*/ 72 h 96"/>
                <a:gd name="T70" fmla="*/ 72 w 97"/>
                <a:gd name="T71" fmla="*/ 84 h 96"/>
                <a:gd name="T72" fmla="*/ 57 w 97"/>
                <a:gd name="T73" fmla="*/ 90 h 96"/>
                <a:gd name="T74" fmla="*/ 48 w 97"/>
                <a:gd name="T75"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48" y="0"/>
                  </a:moveTo>
                  <a:lnTo>
                    <a:pt x="48" y="0"/>
                  </a:lnTo>
                  <a:lnTo>
                    <a:pt x="38" y="0"/>
                  </a:lnTo>
                  <a:lnTo>
                    <a:pt x="29" y="3"/>
                  </a:lnTo>
                  <a:lnTo>
                    <a:pt x="22" y="8"/>
                  </a:lnTo>
                  <a:lnTo>
                    <a:pt x="14" y="14"/>
                  </a:lnTo>
                  <a:lnTo>
                    <a:pt x="8" y="21"/>
                  </a:lnTo>
                  <a:lnTo>
                    <a:pt x="3" y="29"/>
                  </a:lnTo>
                  <a:lnTo>
                    <a:pt x="0" y="38"/>
                  </a:lnTo>
                  <a:lnTo>
                    <a:pt x="0" y="47"/>
                  </a:lnTo>
                  <a:lnTo>
                    <a:pt x="0" y="47"/>
                  </a:lnTo>
                  <a:lnTo>
                    <a:pt x="0" y="58"/>
                  </a:lnTo>
                  <a:lnTo>
                    <a:pt x="3" y="67"/>
                  </a:lnTo>
                  <a:lnTo>
                    <a:pt x="8" y="75"/>
                  </a:lnTo>
                  <a:lnTo>
                    <a:pt x="14" y="83"/>
                  </a:lnTo>
                  <a:lnTo>
                    <a:pt x="22" y="87"/>
                  </a:lnTo>
                  <a:lnTo>
                    <a:pt x="29" y="92"/>
                  </a:lnTo>
                  <a:lnTo>
                    <a:pt x="38" y="95"/>
                  </a:lnTo>
                  <a:lnTo>
                    <a:pt x="48" y="96"/>
                  </a:lnTo>
                  <a:lnTo>
                    <a:pt x="48" y="96"/>
                  </a:lnTo>
                  <a:lnTo>
                    <a:pt x="58" y="95"/>
                  </a:lnTo>
                  <a:lnTo>
                    <a:pt x="66" y="92"/>
                  </a:lnTo>
                  <a:lnTo>
                    <a:pt x="75" y="87"/>
                  </a:lnTo>
                  <a:lnTo>
                    <a:pt x="83" y="83"/>
                  </a:lnTo>
                  <a:lnTo>
                    <a:pt x="87" y="75"/>
                  </a:lnTo>
                  <a:lnTo>
                    <a:pt x="92" y="67"/>
                  </a:lnTo>
                  <a:lnTo>
                    <a:pt x="95" y="58"/>
                  </a:lnTo>
                  <a:lnTo>
                    <a:pt x="97" y="47"/>
                  </a:lnTo>
                  <a:lnTo>
                    <a:pt x="97" y="47"/>
                  </a:lnTo>
                  <a:lnTo>
                    <a:pt x="95" y="38"/>
                  </a:lnTo>
                  <a:lnTo>
                    <a:pt x="92" y="29"/>
                  </a:lnTo>
                  <a:lnTo>
                    <a:pt x="87" y="21"/>
                  </a:lnTo>
                  <a:lnTo>
                    <a:pt x="83" y="14"/>
                  </a:lnTo>
                  <a:lnTo>
                    <a:pt x="75" y="8"/>
                  </a:lnTo>
                  <a:lnTo>
                    <a:pt x="66" y="3"/>
                  </a:lnTo>
                  <a:lnTo>
                    <a:pt x="58" y="0"/>
                  </a:lnTo>
                  <a:lnTo>
                    <a:pt x="48" y="0"/>
                  </a:lnTo>
                  <a:lnTo>
                    <a:pt x="48" y="0"/>
                  </a:lnTo>
                  <a:close/>
                  <a:moveTo>
                    <a:pt x="48" y="90"/>
                  </a:moveTo>
                  <a:lnTo>
                    <a:pt x="48" y="90"/>
                  </a:lnTo>
                  <a:lnTo>
                    <a:pt x="40" y="90"/>
                  </a:lnTo>
                  <a:lnTo>
                    <a:pt x="31" y="87"/>
                  </a:lnTo>
                  <a:lnTo>
                    <a:pt x="23" y="84"/>
                  </a:lnTo>
                  <a:lnTo>
                    <a:pt x="17" y="78"/>
                  </a:lnTo>
                  <a:lnTo>
                    <a:pt x="12" y="72"/>
                  </a:lnTo>
                  <a:lnTo>
                    <a:pt x="8" y="64"/>
                  </a:lnTo>
                  <a:lnTo>
                    <a:pt x="6" y="57"/>
                  </a:lnTo>
                  <a:lnTo>
                    <a:pt x="5" y="47"/>
                  </a:lnTo>
                  <a:lnTo>
                    <a:pt x="5" y="47"/>
                  </a:lnTo>
                  <a:lnTo>
                    <a:pt x="6" y="40"/>
                  </a:lnTo>
                  <a:lnTo>
                    <a:pt x="8" y="31"/>
                  </a:lnTo>
                  <a:lnTo>
                    <a:pt x="12" y="24"/>
                  </a:lnTo>
                  <a:lnTo>
                    <a:pt x="17" y="17"/>
                  </a:lnTo>
                  <a:lnTo>
                    <a:pt x="23" y="12"/>
                  </a:lnTo>
                  <a:lnTo>
                    <a:pt x="31" y="8"/>
                  </a:lnTo>
                  <a:lnTo>
                    <a:pt x="40" y="6"/>
                  </a:lnTo>
                  <a:lnTo>
                    <a:pt x="48" y="5"/>
                  </a:lnTo>
                  <a:lnTo>
                    <a:pt x="48" y="5"/>
                  </a:lnTo>
                  <a:lnTo>
                    <a:pt x="57" y="6"/>
                  </a:lnTo>
                  <a:lnTo>
                    <a:pt x="64" y="8"/>
                  </a:lnTo>
                  <a:lnTo>
                    <a:pt x="72" y="12"/>
                  </a:lnTo>
                  <a:lnTo>
                    <a:pt x="78" y="17"/>
                  </a:lnTo>
                  <a:lnTo>
                    <a:pt x="84" y="24"/>
                  </a:lnTo>
                  <a:lnTo>
                    <a:pt x="87" y="31"/>
                  </a:lnTo>
                  <a:lnTo>
                    <a:pt x="91" y="40"/>
                  </a:lnTo>
                  <a:lnTo>
                    <a:pt x="91" y="47"/>
                  </a:lnTo>
                  <a:lnTo>
                    <a:pt x="91" y="47"/>
                  </a:lnTo>
                  <a:lnTo>
                    <a:pt x="91" y="57"/>
                  </a:lnTo>
                  <a:lnTo>
                    <a:pt x="87" y="64"/>
                  </a:lnTo>
                  <a:lnTo>
                    <a:pt x="84" y="72"/>
                  </a:lnTo>
                  <a:lnTo>
                    <a:pt x="78" y="78"/>
                  </a:lnTo>
                  <a:lnTo>
                    <a:pt x="72" y="84"/>
                  </a:lnTo>
                  <a:lnTo>
                    <a:pt x="64" y="87"/>
                  </a:lnTo>
                  <a:lnTo>
                    <a:pt x="57" y="90"/>
                  </a:lnTo>
                  <a:lnTo>
                    <a:pt x="48" y="90"/>
                  </a:lnTo>
                  <a:lnTo>
                    <a:pt x="48" y="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467"/>
            <p:cNvSpPr>
              <a:spLocks/>
            </p:cNvSpPr>
            <p:nvPr/>
          </p:nvSpPr>
          <p:spPr bwMode="auto">
            <a:xfrm>
              <a:off x="5773738" y="6688138"/>
              <a:ext cx="77788" cy="68263"/>
            </a:xfrm>
            <a:custGeom>
              <a:avLst/>
              <a:gdLst>
                <a:gd name="T0" fmla="*/ 46 w 49"/>
                <a:gd name="T1" fmla="*/ 32 h 43"/>
                <a:gd name="T2" fmla="*/ 46 w 49"/>
                <a:gd name="T3" fmla="*/ 32 h 43"/>
                <a:gd name="T4" fmla="*/ 35 w 49"/>
                <a:gd name="T5" fmla="*/ 32 h 43"/>
                <a:gd name="T6" fmla="*/ 17 w 49"/>
                <a:gd name="T7" fmla="*/ 32 h 43"/>
                <a:gd name="T8" fmla="*/ 17 w 49"/>
                <a:gd name="T9" fmla="*/ 32 h 43"/>
                <a:gd name="T10" fmla="*/ 14 w 49"/>
                <a:gd name="T11" fmla="*/ 27 h 43"/>
                <a:gd name="T12" fmla="*/ 11 w 49"/>
                <a:gd name="T13" fmla="*/ 26 h 43"/>
                <a:gd name="T14" fmla="*/ 11 w 49"/>
                <a:gd name="T15" fmla="*/ 3 h 43"/>
                <a:gd name="T16" fmla="*/ 11 w 49"/>
                <a:gd name="T17" fmla="*/ 3 h 43"/>
                <a:gd name="T18" fmla="*/ 9 w 49"/>
                <a:gd name="T19" fmla="*/ 0 h 43"/>
                <a:gd name="T20" fmla="*/ 8 w 49"/>
                <a:gd name="T21" fmla="*/ 0 h 43"/>
                <a:gd name="T22" fmla="*/ 8 w 49"/>
                <a:gd name="T23" fmla="*/ 0 h 43"/>
                <a:gd name="T24" fmla="*/ 6 w 49"/>
                <a:gd name="T25" fmla="*/ 0 h 43"/>
                <a:gd name="T26" fmla="*/ 6 w 49"/>
                <a:gd name="T27" fmla="*/ 3 h 43"/>
                <a:gd name="T28" fmla="*/ 5 w 49"/>
                <a:gd name="T29" fmla="*/ 26 h 43"/>
                <a:gd name="T30" fmla="*/ 5 w 49"/>
                <a:gd name="T31" fmla="*/ 26 h 43"/>
                <a:gd name="T32" fmla="*/ 1 w 49"/>
                <a:gd name="T33" fmla="*/ 29 h 43"/>
                <a:gd name="T34" fmla="*/ 0 w 49"/>
                <a:gd name="T35" fmla="*/ 33 h 43"/>
                <a:gd name="T36" fmla="*/ 0 w 49"/>
                <a:gd name="T37" fmla="*/ 33 h 43"/>
                <a:gd name="T38" fmla="*/ 0 w 49"/>
                <a:gd name="T39" fmla="*/ 37 h 43"/>
                <a:gd name="T40" fmla="*/ 1 w 49"/>
                <a:gd name="T41" fmla="*/ 40 h 43"/>
                <a:gd name="T42" fmla="*/ 5 w 49"/>
                <a:gd name="T43" fmla="*/ 41 h 43"/>
                <a:gd name="T44" fmla="*/ 8 w 49"/>
                <a:gd name="T45" fmla="*/ 43 h 43"/>
                <a:gd name="T46" fmla="*/ 8 w 49"/>
                <a:gd name="T47" fmla="*/ 43 h 43"/>
                <a:gd name="T48" fmla="*/ 14 w 49"/>
                <a:gd name="T49" fmla="*/ 41 h 43"/>
                <a:gd name="T50" fmla="*/ 17 w 49"/>
                <a:gd name="T51" fmla="*/ 37 h 43"/>
                <a:gd name="T52" fmla="*/ 35 w 49"/>
                <a:gd name="T53" fmla="*/ 37 h 43"/>
                <a:gd name="T54" fmla="*/ 46 w 49"/>
                <a:gd name="T55" fmla="*/ 37 h 43"/>
                <a:gd name="T56" fmla="*/ 46 w 49"/>
                <a:gd name="T57" fmla="*/ 37 h 43"/>
                <a:gd name="T58" fmla="*/ 46 w 49"/>
                <a:gd name="T59" fmla="*/ 37 h 43"/>
                <a:gd name="T60" fmla="*/ 47 w 49"/>
                <a:gd name="T61" fmla="*/ 35 h 43"/>
                <a:gd name="T62" fmla="*/ 49 w 49"/>
                <a:gd name="T63" fmla="*/ 33 h 43"/>
                <a:gd name="T64" fmla="*/ 49 w 49"/>
                <a:gd name="T65" fmla="*/ 33 h 43"/>
                <a:gd name="T66" fmla="*/ 47 w 49"/>
                <a:gd name="T67" fmla="*/ 32 h 43"/>
                <a:gd name="T68" fmla="*/ 46 w 49"/>
                <a:gd name="T69" fmla="*/ 32 h 43"/>
                <a:gd name="T70" fmla="*/ 46 w 49"/>
                <a:gd name="T7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46" y="32"/>
                  </a:moveTo>
                  <a:lnTo>
                    <a:pt x="46" y="32"/>
                  </a:lnTo>
                  <a:lnTo>
                    <a:pt x="35" y="32"/>
                  </a:lnTo>
                  <a:lnTo>
                    <a:pt x="17" y="32"/>
                  </a:lnTo>
                  <a:lnTo>
                    <a:pt x="17" y="32"/>
                  </a:lnTo>
                  <a:lnTo>
                    <a:pt x="14" y="27"/>
                  </a:lnTo>
                  <a:lnTo>
                    <a:pt x="11" y="26"/>
                  </a:lnTo>
                  <a:lnTo>
                    <a:pt x="11" y="3"/>
                  </a:lnTo>
                  <a:lnTo>
                    <a:pt x="11" y="3"/>
                  </a:lnTo>
                  <a:lnTo>
                    <a:pt x="9" y="0"/>
                  </a:lnTo>
                  <a:lnTo>
                    <a:pt x="8" y="0"/>
                  </a:lnTo>
                  <a:lnTo>
                    <a:pt x="8" y="0"/>
                  </a:lnTo>
                  <a:lnTo>
                    <a:pt x="6" y="0"/>
                  </a:lnTo>
                  <a:lnTo>
                    <a:pt x="6" y="3"/>
                  </a:lnTo>
                  <a:lnTo>
                    <a:pt x="5" y="26"/>
                  </a:lnTo>
                  <a:lnTo>
                    <a:pt x="5" y="26"/>
                  </a:lnTo>
                  <a:lnTo>
                    <a:pt x="1" y="29"/>
                  </a:lnTo>
                  <a:lnTo>
                    <a:pt x="0" y="33"/>
                  </a:lnTo>
                  <a:lnTo>
                    <a:pt x="0" y="33"/>
                  </a:lnTo>
                  <a:lnTo>
                    <a:pt x="0" y="37"/>
                  </a:lnTo>
                  <a:lnTo>
                    <a:pt x="1" y="40"/>
                  </a:lnTo>
                  <a:lnTo>
                    <a:pt x="5" y="41"/>
                  </a:lnTo>
                  <a:lnTo>
                    <a:pt x="8" y="43"/>
                  </a:lnTo>
                  <a:lnTo>
                    <a:pt x="8" y="43"/>
                  </a:lnTo>
                  <a:lnTo>
                    <a:pt x="14" y="41"/>
                  </a:lnTo>
                  <a:lnTo>
                    <a:pt x="17" y="37"/>
                  </a:lnTo>
                  <a:lnTo>
                    <a:pt x="35" y="37"/>
                  </a:lnTo>
                  <a:lnTo>
                    <a:pt x="46" y="37"/>
                  </a:lnTo>
                  <a:lnTo>
                    <a:pt x="46" y="37"/>
                  </a:lnTo>
                  <a:lnTo>
                    <a:pt x="46" y="37"/>
                  </a:lnTo>
                  <a:lnTo>
                    <a:pt x="47" y="35"/>
                  </a:lnTo>
                  <a:lnTo>
                    <a:pt x="49" y="33"/>
                  </a:lnTo>
                  <a:lnTo>
                    <a:pt x="49" y="33"/>
                  </a:lnTo>
                  <a:lnTo>
                    <a:pt x="47" y="32"/>
                  </a:lnTo>
                  <a:lnTo>
                    <a:pt x="46" y="32"/>
                  </a:lnTo>
                  <a:lnTo>
                    <a:pt x="46"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3" name="Group 162"/>
          <p:cNvGrpSpPr/>
          <p:nvPr userDrawn="1"/>
        </p:nvGrpSpPr>
        <p:grpSpPr>
          <a:xfrm>
            <a:off x="7309607" y="6215152"/>
            <a:ext cx="252439" cy="189329"/>
            <a:chOff x="5988051" y="6634163"/>
            <a:chExt cx="214313" cy="214313"/>
          </a:xfrm>
        </p:grpSpPr>
        <p:sp>
          <p:nvSpPr>
            <p:cNvPr id="164" name="Freeform 468"/>
            <p:cNvSpPr>
              <a:spLocks noEditPoints="1"/>
            </p:cNvSpPr>
            <p:nvPr/>
          </p:nvSpPr>
          <p:spPr bwMode="auto">
            <a:xfrm>
              <a:off x="5988051" y="6634163"/>
              <a:ext cx="214313" cy="214313"/>
            </a:xfrm>
            <a:custGeom>
              <a:avLst/>
              <a:gdLst>
                <a:gd name="T0" fmla="*/ 67 w 135"/>
                <a:gd name="T1" fmla="*/ 0 h 135"/>
                <a:gd name="T2" fmla="*/ 41 w 135"/>
                <a:gd name="T3" fmla="*/ 6 h 135"/>
                <a:gd name="T4" fmla="*/ 20 w 135"/>
                <a:gd name="T5" fmla="*/ 20 h 135"/>
                <a:gd name="T6" fmla="*/ 6 w 135"/>
                <a:gd name="T7" fmla="*/ 41 h 135"/>
                <a:gd name="T8" fmla="*/ 0 w 135"/>
                <a:gd name="T9" fmla="*/ 67 h 135"/>
                <a:gd name="T10" fmla="*/ 1 w 135"/>
                <a:gd name="T11" fmla="*/ 81 h 135"/>
                <a:gd name="T12" fmla="*/ 12 w 135"/>
                <a:gd name="T13" fmla="*/ 106 h 135"/>
                <a:gd name="T14" fmla="*/ 30 w 135"/>
                <a:gd name="T15" fmla="*/ 124 h 135"/>
                <a:gd name="T16" fmla="*/ 53 w 135"/>
                <a:gd name="T17" fmla="*/ 133 h 135"/>
                <a:gd name="T18" fmla="*/ 67 w 135"/>
                <a:gd name="T19" fmla="*/ 135 h 135"/>
                <a:gd name="T20" fmla="*/ 93 w 135"/>
                <a:gd name="T21" fmla="*/ 130 h 135"/>
                <a:gd name="T22" fmla="*/ 115 w 135"/>
                <a:gd name="T23" fmla="*/ 115 h 135"/>
                <a:gd name="T24" fmla="*/ 130 w 135"/>
                <a:gd name="T25" fmla="*/ 94 h 135"/>
                <a:gd name="T26" fmla="*/ 135 w 135"/>
                <a:gd name="T27" fmla="*/ 67 h 135"/>
                <a:gd name="T28" fmla="*/ 133 w 135"/>
                <a:gd name="T29" fmla="*/ 54 h 135"/>
                <a:gd name="T30" fmla="*/ 124 w 135"/>
                <a:gd name="T31" fmla="*/ 31 h 135"/>
                <a:gd name="T32" fmla="*/ 106 w 135"/>
                <a:gd name="T33" fmla="*/ 12 h 135"/>
                <a:gd name="T34" fmla="*/ 81 w 135"/>
                <a:gd name="T35" fmla="*/ 2 h 135"/>
                <a:gd name="T36" fmla="*/ 67 w 135"/>
                <a:gd name="T37" fmla="*/ 0 h 135"/>
                <a:gd name="T38" fmla="*/ 67 w 135"/>
                <a:gd name="T39" fmla="*/ 129 h 135"/>
                <a:gd name="T40" fmla="*/ 44 w 135"/>
                <a:gd name="T41" fmla="*/ 124 h 135"/>
                <a:gd name="T42" fmla="*/ 24 w 135"/>
                <a:gd name="T43" fmla="*/ 112 h 135"/>
                <a:gd name="T44" fmla="*/ 11 w 135"/>
                <a:gd name="T45" fmla="*/ 92 h 135"/>
                <a:gd name="T46" fmla="*/ 6 w 135"/>
                <a:gd name="T47" fmla="*/ 67 h 135"/>
                <a:gd name="T48" fmla="*/ 7 w 135"/>
                <a:gd name="T49" fmla="*/ 55 h 135"/>
                <a:gd name="T50" fmla="*/ 17 w 135"/>
                <a:gd name="T51" fmla="*/ 34 h 135"/>
                <a:gd name="T52" fmla="*/ 34 w 135"/>
                <a:gd name="T53" fmla="*/ 17 h 135"/>
                <a:gd name="T54" fmla="*/ 55 w 135"/>
                <a:gd name="T55" fmla="*/ 8 h 135"/>
                <a:gd name="T56" fmla="*/ 67 w 135"/>
                <a:gd name="T57" fmla="*/ 6 h 135"/>
                <a:gd name="T58" fmla="*/ 92 w 135"/>
                <a:gd name="T59" fmla="*/ 11 h 135"/>
                <a:gd name="T60" fmla="*/ 112 w 135"/>
                <a:gd name="T61" fmla="*/ 25 h 135"/>
                <a:gd name="T62" fmla="*/ 124 w 135"/>
                <a:gd name="T63" fmla="*/ 44 h 135"/>
                <a:gd name="T64" fmla="*/ 129 w 135"/>
                <a:gd name="T65" fmla="*/ 67 h 135"/>
                <a:gd name="T66" fmla="*/ 129 w 135"/>
                <a:gd name="T67" fmla="*/ 80 h 135"/>
                <a:gd name="T68" fmla="*/ 118 w 135"/>
                <a:gd name="T69" fmla="*/ 103 h 135"/>
                <a:gd name="T70" fmla="*/ 102 w 135"/>
                <a:gd name="T71" fmla="*/ 118 h 135"/>
                <a:gd name="T72" fmla="*/ 79 w 135"/>
                <a:gd name="T73" fmla="*/ 129 h 135"/>
                <a:gd name="T74" fmla="*/ 67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7" y="0"/>
                  </a:moveTo>
                  <a:lnTo>
                    <a:pt x="67" y="0"/>
                  </a:lnTo>
                  <a:lnTo>
                    <a:pt x="53" y="2"/>
                  </a:lnTo>
                  <a:lnTo>
                    <a:pt x="41" y="6"/>
                  </a:lnTo>
                  <a:lnTo>
                    <a:pt x="30" y="12"/>
                  </a:lnTo>
                  <a:lnTo>
                    <a:pt x="20" y="20"/>
                  </a:lnTo>
                  <a:lnTo>
                    <a:pt x="12" y="31"/>
                  </a:lnTo>
                  <a:lnTo>
                    <a:pt x="6" y="41"/>
                  </a:lnTo>
                  <a:lnTo>
                    <a:pt x="1" y="54"/>
                  </a:lnTo>
                  <a:lnTo>
                    <a:pt x="0" y="67"/>
                  </a:lnTo>
                  <a:lnTo>
                    <a:pt x="0" y="67"/>
                  </a:lnTo>
                  <a:lnTo>
                    <a:pt x="1" y="81"/>
                  </a:lnTo>
                  <a:lnTo>
                    <a:pt x="6" y="94"/>
                  </a:lnTo>
                  <a:lnTo>
                    <a:pt x="12" y="106"/>
                  </a:lnTo>
                  <a:lnTo>
                    <a:pt x="20" y="115"/>
                  </a:lnTo>
                  <a:lnTo>
                    <a:pt x="30" y="124"/>
                  </a:lnTo>
                  <a:lnTo>
                    <a:pt x="41" y="130"/>
                  </a:lnTo>
                  <a:lnTo>
                    <a:pt x="53" y="133"/>
                  </a:lnTo>
                  <a:lnTo>
                    <a:pt x="67" y="135"/>
                  </a:lnTo>
                  <a:lnTo>
                    <a:pt x="67" y="135"/>
                  </a:lnTo>
                  <a:lnTo>
                    <a:pt x="81" y="133"/>
                  </a:lnTo>
                  <a:lnTo>
                    <a:pt x="93" y="130"/>
                  </a:lnTo>
                  <a:lnTo>
                    <a:pt x="106" y="124"/>
                  </a:lnTo>
                  <a:lnTo>
                    <a:pt x="115" y="115"/>
                  </a:lnTo>
                  <a:lnTo>
                    <a:pt x="124" y="106"/>
                  </a:lnTo>
                  <a:lnTo>
                    <a:pt x="130" y="94"/>
                  </a:lnTo>
                  <a:lnTo>
                    <a:pt x="133" y="81"/>
                  </a:lnTo>
                  <a:lnTo>
                    <a:pt x="135" y="67"/>
                  </a:lnTo>
                  <a:lnTo>
                    <a:pt x="135" y="67"/>
                  </a:lnTo>
                  <a:lnTo>
                    <a:pt x="133" y="54"/>
                  </a:lnTo>
                  <a:lnTo>
                    <a:pt x="130" y="41"/>
                  </a:lnTo>
                  <a:lnTo>
                    <a:pt x="124" y="31"/>
                  </a:lnTo>
                  <a:lnTo>
                    <a:pt x="115" y="20"/>
                  </a:lnTo>
                  <a:lnTo>
                    <a:pt x="106" y="12"/>
                  </a:lnTo>
                  <a:lnTo>
                    <a:pt x="93" y="6"/>
                  </a:lnTo>
                  <a:lnTo>
                    <a:pt x="81" y="2"/>
                  </a:lnTo>
                  <a:lnTo>
                    <a:pt x="67" y="0"/>
                  </a:lnTo>
                  <a:lnTo>
                    <a:pt x="67" y="0"/>
                  </a:lnTo>
                  <a:close/>
                  <a:moveTo>
                    <a:pt x="67" y="129"/>
                  </a:moveTo>
                  <a:lnTo>
                    <a:pt x="67" y="129"/>
                  </a:lnTo>
                  <a:lnTo>
                    <a:pt x="55" y="129"/>
                  </a:lnTo>
                  <a:lnTo>
                    <a:pt x="44" y="124"/>
                  </a:lnTo>
                  <a:lnTo>
                    <a:pt x="34" y="118"/>
                  </a:lnTo>
                  <a:lnTo>
                    <a:pt x="24" y="112"/>
                  </a:lnTo>
                  <a:lnTo>
                    <a:pt x="17" y="103"/>
                  </a:lnTo>
                  <a:lnTo>
                    <a:pt x="11" y="92"/>
                  </a:lnTo>
                  <a:lnTo>
                    <a:pt x="7" y="80"/>
                  </a:lnTo>
                  <a:lnTo>
                    <a:pt x="6" y="67"/>
                  </a:lnTo>
                  <a:lnTo>
                    <a:pt x="6" y="67"/>
                  </a:lnTo>
                  <a:lnTo>
                    <a:pt x="7" y="55"/>
                  </a:lnTo>
                  <a:lnTo>
                    <a:pt x="11" y="44"/>
                  </a:lnTo>
                  <a:lnTo>
                    <a:pt x="17" y="34"/>
                  </a:lnTo>
                  <a:lnTo>
                    <a:pt x="24" y="25"/>
                  </a:lnTo>
                  <a:lnTo>
                    <a:pt x="34" y="17"/>
                  </a:lnTo>
                  <a:lnTo>
                    <a:pt x="44" y="11"/>
                  </a:lnTo>
                  <a:lnTo>
                    <a:pt x="55" y="8"/>
                  </a:lnTo>
                  <a:lnTo>
                    <a:pt x="67" y="6"/>
                  </a:lnTo>
                  <a:lnTo>
                    <a:pt x="67" y="6"/>
                  </a:lnTo>
                  <a:lnTo>
                    <a:pt x="79" y="8"/>
                  </a:lnTo>
                  <a:lnTo>
                    <a:pt x="92" y="11"/>
                  </a:lnTo>
                  <a:lnTo>
                    <a:pt x="102" y="17"/>
                  </a:lnTo>
                  <a:lnTo>
                    <a:pt x="112" y="25"/>
                  </a:lnTo>
                  <a:lnTo>
                    <a:pt x="118" y="34"/>
                  </a:lnTo>
                  <a:lnTo>
                    <a:pt x="124" y="44"/>
                  </a:lnTo>
                  <a:lnTo>
                    <a:pt x="129" y="55"/>
                  </a:lnTo>
                  <a:lnTo>
                    <a:pt x="129" y="67"/>
                  </a:lnTo>
                  <a:lnTo>
                    <a:pt x="129" y="67"/>
                  </a:lnTo>
                  <a:lnTo>
                    <a:pt x="129" y="80"/>
                  </a:lnTo>
                  <a:lnTo>
                    <a:pt x="124" y="92"/>
                  </a:lnTo>
                  <a:lnTo>
                    <a:pt x="118" y="103"/>
                  </a:lnTo>
                  <a:lnTo>
                    <a:pt x="112" y="112"/>
                  </a:lnTo>
                  <a:lnTo>
                    <a:pt x="102" y="118"/>
                  </a:lnTo>
                  <a:lnTo>
                    <a:pt x="92" y="124"/>
                  </a:lnTo>
                  <a:lnTo>
                    <a:pt x="79" y="129"/>
                  </a:lnTo>
                  <a:lnTo>
                    <a:pt x="67" y="129"/>
                  </a:lnTo>
                  <a:lnTo>
                    <a:pt x="67"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469"/>
            <p:cNvSpPr>
              <a:spLocks/>
            </p:cNvSpPr>
            <p:nvPr/>
          </p:nvSpPr>
          <p:spPr bwMode="auto">
            <a:xfrm>
              <a:off x="6083301" y="6688138"/>
              <a:ext cx="77788" cy="68263"/>
            </a:xfrm>
            <a:custGeom>
              <a:avLst/>
              <a:gdLst>
                <a:gd name="T0" fmla="*/ 7 w 49"/>
                <a:gd name="T1" fmla="*/ 43 h 43"/>
                <a:gd name="T2" fmla="*/ 7 w 49"/>
                <a:gd name="T3" fmla="*/ 43 h 43"/>
                <a:gd name="T4" fmla="*/ 13 w 49"/>
                <a:gd name="T5" fmla="*/ 41 h 43"/>
                <a:gd name="T6" fmla="*/ 16 w 49"/>
                <a:gd name="T7" fmla="*/ 37 h 43"/>
                <a:gd name="T8" fmla="*/ 35 w 49"/>
                <a:gd name="T9" fmla="*/ 37 h 43"/>
                <a:gd name="T10" fmla="*/ 46 w 49"/>
                <a:gd name="T11" fmla="*/ 37 h 43"/>
                <a:gd name="T12" fmla="*/ 46 w 49"/>
                <a:gd name="T13" fmla="*/ 37 h 43"/>
                <a:gd name="T14" fmla="*/ 47 w 49"/>
                <a:gd name="T15" fmla="*/ 35 h 43"/>
                <a:gd name="T16" fmla="*/ 49 w 49"/>
                <a:gd name="T17" fmla="*/ 33 h 43"/>
                <a:gd name="T18" fmla="*/ 49 w 49"/>
                <a:gd name="T19" fmla="*/ 33 h 43"/>
                <a:gd name="T20" fmla="*/ 47 w 49"/>
                <a:gd name="T21" fmla="*/ 32 h 43"/>
                <a:gd name="T22" fmla="*/ 46 w 49"/>
                <a:gd name="T23" fmla="*/ 32 h 43"/>
                <a:gd name="T24" fmla="*/ 35 w 49"/>
                <a:gd name="T25" fmla="*/ 32 h 43"/>
                <a:gd name="T26" fmla="*/ 16 w 49"/>
                <a:gd name="T27" fmla="*/ 32 h 43"/>
                <a:gd name="T28" fmla="*/ 16 w 49"/>
                <a:gd name="T29" fmla="*/ 32 h 43"/>
                <a:gd name="T30" fmla="*/ 13 w 49"/>
                <a:gd name="T31" fmla="*/ 27 h 43"/>
                <a:gd name="T32" fmla="*/ 10 w 49"/>
                <a:gd name="T33" fmla="*/ 26 h 43"/>
                <a:gd name="T34" fmla="*/ 10 w 49"/>
                <a:gd name="T35" fmla="*/ 3 h 43"/>
                <a:gd name="T36" fmla="*/ 10 w 49"/>
                <a:gd name="T37" fmla="*/ 3 h 43"/>
                <a:gd name="T38" fmla="*/ 9 w 49"/>
                <a:gd name="T39" fmla="*/ 0 h 43"/>
                <a:gd name="T40" fmla="*/ 7 w 49"/>
                <a:gd name="T41" fmla="*/ 0 h 43"/>
                <a:gd name="T42" fmla="*/ 7 w 49"/>
                <a:gd name="T43" fmla="*/ 0 h 43"/>
                <a:gd name="T44" fmla="*/ 7 w 49"/>
                <a:gd name="T45" fmla="*/ 0 h 43"/>
                <a:gd name="T46" fmla="*/ 7 w 49"/>
                <a:gd name="T47" fmla="*/ 0 h 43"/>
                <a:gd name="T48" fmla="*/ 6 w 49"/>
                <a:gd name="T49" fmla="*/ 0 h 43"/>
                <a:gd name="T50" fmla="*/ 6 w 49"/>
                <a:gd name="T51" fmla="*/ 3 h 43"/>
                <a:gd name="T52" fmla="*/ 4 w 49"/>
                <a:gd name="T53" fmla="*/ 26 h 43"/>
                <a:gd name="T54" fmla="*/ 4 w 49"/>
                <a:gd name="T55" fmla="*/ 26 h 43"/>
                <a:gd name="T56" fmla="*/ 1 w 49"/>
                <a:gd name="T57" fmla="*/ 29 h 43"/>
                <a:gd name="T58" fmla="*/ 0 w 49"/>
                <a:gd name="T59" fmla="*/ 33 h 43"/>
                <a:gd name="T60" fmla="*/ 0 w 49"/>
                <a:gd name="T61" fmla="*/ 33 h 43"/>
                <a:gd name="T62" fmla="*/ 0 w 49"/>
                <a:gd name="T63" fmla="*/ 37 h 43"/>
                <a:gd name="T64" fmla="*/ 1 w 49"/>
                <a:gd name="T65" fmla="*/ 40 h 43"/>
                <a:gd name="T66" fmla="*/ 4 w 49"/>
                <a:gd name="T67" fmla="*/ 41 h 43"/>
                <a:gd name="T68" fmla="*/ 7 w 49"/>
                <a:gd name="T69" fmla="*/ 43 h 43"/>
                <a:gd name="T70" fmla="*/ 7 w 49"/>
                <a:gd name="T7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7" y="43"/>
                  </a:moveTo>
                  <a:lnTo>
                    <a:pt x="7" y="43"/>
                  </a:lnTo>
                  <a:lnTo>
                    <a:pt x="13" y="41"/>
                  </a:lnTo>
                  <a:lnTo>
                    <a:pt x="16" y="37"/>
                  </a:lnTo>
                  <a:lnTo>
                    <a:pt x="35" y="37"/>
                  </a:lnTo>
                  <a:lnTo>
                    <a:pt x="46" y="37"/>
                  </a:lnTo>
                  <a:lnTo>
                    <a:pt x="46" y="37"/>
                  </a:lnTo>
                  <a:lnTo>
                    <a:pt x="47" y="35"/>
                  </a:lnTo>
                  <a:lnTo>
                    <a:pt x="49" y="33"/>
                  </a:lnTo>
                  <a:lnTo>
                    <a:pt x="49" y="33"/>
                  </a:lnTo>
                  <a:lnTo>
                    <a:pt x="47" y="32"/>
                  </a:lnTo>
                  <a:lnTo>
                    <a:pt x="46" y="32"/>
                  </a:lnTo>
                  <a:lnTo>
                    <a:pt x="35" y="32"/>
                  </a:lnTo>
                  <a:lnTo>
                    <a:pt x="16" y="32"/>
                  </a:lnTo>
                  <a:lnTo>
                    <a:pt x="16" y="32"/>
                  </a:lnTo>
                  <a:lnTo>
                    <a:pt x="13" y="27"/>
                  </a:lnTo>
                  <a:lnTo>
                    <a:pt x="10" y="26"/>
                  </a:lnTo>
                  <a:lnTo>
                    <a:pt x="10" y="3"/>
                  </a:lnTo>
                  <a:lnTo>
                    <a:pt x="10" y="3"/>
                  </a:lnTo>
                  <a:lnTo>
                    <a:pt x="9" y="0"/>
                  </a:lnTo>
                  <a:lnTo>
                    <a:pt x="7" y="0"/>
                  </a:lnTo>
                  <a:lnTo>
                    <a:pt x="7" y="0"/>
                  </a:lnTo>
                  <a:lnTo>
                    <a:pt x="7" y="0"/>
                  </a:lnTo>
                  <a:lnTo>
                    <a:pt x="7" y="0"/>
                  </a:lnTo>
                  <a:lnTo>
                    <a:pt x="6" y="0"/>
                  </a:lnTo>
                  <a:lnTo>
                    <a:pt x="6" y="3"/>
                  </a:lnTo>
                  <a:lnTo>
                    <a:pt x="4" y="26"/>
                  </a:lnTo>
                  <a:lnTo>
                    <a:pt x="4" y="26"/>
                  </a:lnTo>
                  <a:lnTo>
                    <a:pt x="1" y="29"/>
                  </a:lnTo>
                  <a:lnTo>
                    <a:pt x="0" y="33"/>
                  </a:lnTo>
                  <a:lnTo>
                    <a:pt x="0" y="33"/>
                  </a:lnTo>
                  <a:lnTo>
                    <a:pt x="0" y="37"/>
                  </a:lnTo>
                  <a:lnTo>
                    <a:pt x="1" y="40"/>
                  </a:lnTo>
                  <a:lnTo>
                    <a:pt x="4" y="41"/>
                  </a:lnTo>
                  <a:lnTo>
                    <a:pt x="7" y="43"/>
                  </a:lnTo>
                  <a:lnTo>
                    <a:pt x="7"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470"/>
            <p:cNvSpPr>
              <a:spLocks/>
            </p:cNvSpPr>
            <p:nvPr/>
          </p:nvSpPr>
          <p:spPr bwMode="auto">
            <a:xfrm>
              <a:off x="6080126" y="6657975"/>
              <a:ext cx="96838" cy="176213"/>
            </a:xfrm>
            <a:custGeom>
              <a:avLst/>
              <a:gdLst>
                <a:gd name="T0" fmla="*/ 14 w 61"/>
                <a:gd name="T1" fmla="*/ 0 h 111"/>
                <a:gd name="T2" fmla="*/ 11 w 61"/>
                <a:gd name="T3" fmla="*/ 3 h 111"/>
                <a:gd name="T4" fmla="*/ 11 w 61"/>
                <a:gd name="T5" fmla="*/ 5 h 111"/>
                <a:gd name="T6" fmla="*/ 14 w 61"/>
                <a:gd name="T7" fmla="*/ 7 h 111"/>
                <a:gd name="T8" fmla="*/ 31 w 61"/>
                <a:gd name="T9" fmla="*/ 11 h 111"/>
                <a:gd name="T10" fmla="*/ 44 w 61"/>
                <a:gd name="T11" fmla="*/ 20 h 111"/>
                <a:gd name="T12" fmla="*/ 52 w 61"/>
                <a:gd name="T13" fmla="*/ 34 h 111"/>
                <a:gd name="T14" fmla="*/ 57 w 61"/>
                <a:gd name="T15" fmla="*/ 52 h 111"/>
                <a:gd name="T16" fmla="*/ 55 w 61"/>
                <a:gd name="T17" fmla="*/ 62 h 111"/>
                <a:gd name="T18" fmla="*/ 49 w 61"/>
                <a:gd name="T19" fmla="*/ 79 h 111"/>
                <a:gd name="T20" fmla="*/ 37 w 61"/>
                <a:gd name="T21" fmla="*/ 91 h 111"/>
                <a:gd name="T22" fmla="*/ 20 w 61"/>
                <a:gd name="T23" fmla="*/ 97 h 111"/>
                <a:gd name="T24" fmla="*/ 12 w 61"/>
                <a:gd name="T25" fmla="*/ 98 h 111"/>
                <a:gd name="T26" fmla="*/ 11 w 61"/>
                <a:gd name="T27" fmla="*/ 97 h 111"/>
                <a:gd name="T28" fmla="*/ 12 w 61"/>
                <a:gd name="T29" fmla="*/ 94 h 111"/>
                <a:gd name="T30" fmla="*/ 11 w 61"/>
                <a:gd name="T31" fmla="*/ 92 h 111"/>
                <a:gd name="T32" fmla="*/ 6 w 61"/>
                <a:gd name="T33" fmla="*/ 92 h 111"/>
                <a:gd name="T34" fmla="*/ 0 w 61"/>
                <a:gd name="T35" fmla="*/ 98 h 111"/>
                <a:gd name="T36" fmla="*/ 0 w 61"/>
                <a:gd name="T37" fmla="*/ 103 h 111"/>
                <a:gd name="T38" fmla="*/ 6 w 61"/>
                <a:gd name="T39" fmla="*/ 109 h 111"/>
                <a:gd name="T40" fmla="*/ 9 w 61"/>
                <a:gd name="T41" fmla="*/ 111 h 111"/>
                <a:gd name="T42" fmla="*/ 11 w 61"/>
                <a:gd name="T43" fmla="*/ 109 h 111"/>
                <a:gd name="T44" fmla="*/ 11 w 61"/>
                <a:gd name="T45" fmla="*/ 106 h 111"/>
                <a:gd name="T46" fmla="*/ 9 w 61"/>
                <a:gd name="T47" fmla="*/ 105 h 111"/>
                <a:gd name="T48" fmla="*/ 12 w 61"/>
                <a:gd name="T49" fmla="*/ 105 h 111"/>
                <a:gd name="T50" fmla="*/ 31 w 61"/>
                <a:gd name="T51" fmla="*/ 100 h 111"/>
                <a:gd name="T52" fmla="*/ 48 w 61"/>
                <a:gd name="T53" fmla="*/ 89 h 111"/>
                <a:gd name="T54" fmla="*/ 58 w 61"/>
                <a:gd name="T55" fmla="*/ 72 h 111"/>
                <a:gd name="T56" fmla="*/ 61 w 61"/>
                <a:gd name="T57" fmla="*/ 52 h 111"/>
                <a:gd name="T58" fmla="*/ 61 w 61"/>
                <a:gd name="T59" fmla="*/ 42 h 111"/>
                <a:gd name="T60" fmla="*/ 54 w 61"/>
                <a:gd name="T61" fmla="*/ 23 h 111"/>
                <a:gd name="T62" fmla="*/ 41 w 61"/>
                <a:gd name="T63" fmla="*/ 10 h 111"/>
                <a:gd name="T64" fmla="*/ 23 w 61"/>
                <a:gd name="T65" fmla="*/ 2 h 111"/>
                <a:gd name="T66" fmla="*/ 14 w 61"/>
                <a:gd name="T6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11">
                  <a:moveTo>
                    <a:pt x="14" y="0"/>
                  </a:moveTo>
                  <a:lnTo>
                    <a:pt x="14" y="0"/>
                  </a:lnTo>
                  <a:lnTo>
                    <a:pt x="11" y="2"/>
                  </a:lnTo>
                  <a:lnTo>
                    <a:pt x="11" y="3"/>
                  </a:lnTo>
                  <a:lnTo>
                    <a:pt x="11" y="3"/>
                  </a:lnTo>
                  <a:lnTo>
                    <a:pt x="11" y="5"/>
                  </a:lnTo>
                  <a:lnTo>
                    <a:pt x="14" y="7"/>
                  </a:lnTo>
                  <a:lnTo>
                    <a:pt x="14" y="7"/>
                  </a:lnTo>
                  <a:lnTo>
                    <a:pt x="21" y="8"/>
                  </a:lnTo>
                  <a:lnTo>
                    <a:pt x="31" y="11"/>
                  </a:lnTo>
                  <a:lnTo>
                    <a:pt x="37" y="14"/>
                  </a:lnTo>
                  <a:lnTo>
                    <a:pt x="44" y="20"/>
                  </a:lnTo>
                  <a:lnTo>
                    <a:pt x="49" y="26"/>
                  </a:lnTo>
                  <a:lnTo>
                    <a:pt x="52" y="34"/>
                  </a:lnTo>
                  <a:lnTo>
                    <a:pt x="55" y="43"/>
                  </a:lnTo>
                  <a:lnTo>
                    <a:pt x="57" y="52"/>
                  </a:lnTo>
                  <a:lnTo>
                    <a:pt x="57" y="52"/>
                  </a:lnTo>
                  <a:lnTo>
                    <a:pt x="55" y="62"/>
                  </a:lnTo>
                  <a:lnTo>
                    <a:pt x="52" y="71"/>
                  </a:lnTo>
                  <a:lnTo>
                    <a:pt x="49" y="79"/>
                  </a:lnTo>
                  <a:lnTo>
                    <a:pt x="43" y="85"/>
                  </a:lnTo>
                  <a:lnTo>
                    <a:pt x="37" y="91"/>
                  </a:lnTo>
                  <a:lnTo>
                    <a:pt x="29" y="94"/>
                  </a:lnTo>
                  <a:lnTo>
                    <a:pt x="20" y="97"/>
                  </a:lnTo>
                  <a:lnTo>
                    <a:pt x="12" y="98"/>
                  </a:lnTo>
                  <a:lnTo>
                    <a:pt x="12" y="98"/>
                  </a:lnTo>
                  <a:lnTo>
                    <a:pt x="9" y="98"/>
                  </a:lnTo>
                  <a:lnTo>
                    <a:pt x="11" y="97"/>
                  </a:lnTo>
                  <a:lnTo>
                    <a:pt x="11" y="97"/>
                  </a:lnTo>
                  <a:lnTo>
                    <a:pt x="12" y="94"/>
                  </a:lnTo>
                  <a:lnTo>
                    <a:pt x="11" y="92"/>
                  </a:lnTo>
                  <a:lnTo>
                    <a:pt x="11" y="92"/>
                  </a:lnTo>
                  <a:lnTo>
                    <a:pt x="9" y="91"/>
                  </a:lnTo>
                  <a:lnTo>
                    <a:pt x="6" y="92"/>
                  </a:lnTo>
                  <a:lnTo>
                    <a:pt x="0" y="98"/>
                  </a:lnTo>
                  <a:lnTo>
                    <a:pt x="0" y="98"/>
                  </a:lnTo>
                  <a:lnTo>
                    <a:pt x="0" y="101"/>
                  </a:lnTo>
                  <a:lnTo>
                    <a:pt x="0" y="103"/>
                  </a:lnTo>
                  <a:lnTo>
                    <a:pt x="6" y="109"/>
                  </a:lnTo>
                  <a:lnTo>
                    <a:pt x="6" y="109"/>
                  </a:lnTo>
                  <a:lnTo>
                    <a:pt x="9" y="111"/>
                  </a:lnTo>
                  <a:lnTo>
                    <a:pt x="9" y="111"/>
                  </a:lnTo>
                  <a:lnTo>
                    <a:pt x="11" y="109"/>
                  </a:lnTo>
                  <a:lnTo>
                    <a:pt x="11" y="109"/>
                  </a:lnTo>
                  <a:lnTo>
                    <a:pt x="12" y="108"/>
                  </a:lnTo>
                  <a:lnTo>
                    <a:pt x="11" y="106"/>
                  </a:lnTo>
                  <a:lnTo>
                    <a:pt x="9" y="105"/>
                  </a:lnTo>
                  <a:lnTo>
                    <a:pt x="9" y="105"/>
                  </a:lnTo>
                  <a:lnTo>
                    <a:pt x="12" y="105"/>
                  </a:lnTo>
                  <a:lnTo>
                    <a:pt x="12" y="105"/>
                  </a:lnTo>
                  <a:lnTo>
                    <a:pt x="21" y="103"/>
                  </a:lnTo>
                  <a:lnTo>
                    <a:pt x="31" y="100"/>
                  </a:lnTo>
                  <a:lnTo>
                    <a:pt x="40" y="95"/>
                  </a:lnTo>
                  <a:lnTo>
                    <a:pt x="48" y="89"/>
                  </a:lnTo>
                  <a:lnTo>
                    <a:pt x="54" y="82"/>
                  </a:lnTo>
                  <a:lnTo>
                    <a:pt x="58" y="72"/>
                  </a:lnTo>
                  <a:lnTo>
                    <a:pt x="61" y="63"/>
                  </a:lnTo>
                  <a:lnTo>
                    <a:pt x="61" y="52"/>
                  </a:lnTo>
                  <a:lnTo>
                    <a:pt x="61" y="52"/>
                  </a:lnTo>
                  <a:lnTo>
                    <a:pt x="61" y="42"/>
                  </a:lnTo>
                  <a:lnTo>
                    <a:pt x="58" y="33"/>
                  </a:lnTo>
                  <a:lnTo>
                    <a:pt x="54" y="23"/>
                  </a:lnTo>
                  <a:lnTo>
                    <a:pt x="48" y="16"/>
                  </a:lnTo>
                  <a:lnTo>
                    <a:pt x="41" y="10"/>
                  </a:lnTo>
                  <a:lnTo>
                    <a:pt x="32" y="5"/>
                  </a:lnTo>
                  <a:lnTo>
                    <a:pt x="23" y="2"/>
                  </a:lnTo>
                  <a:lnTo>
                    <a:pt x="14" y="0"/>
                  </a:lnTo>
                  <a:lnTo>
                    <a:pt x="14"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7" name="Group 166"/>
          <p:cNvGrpSpPr/>
          <p:nvPr userDrawn="1"/>
        </p:nvGrpSpPr>
        <p:grpSpPr>
          <a:xfrm>
            <a:off x="9173910" y="6227774"/>
            <a:ext cx="155204" cy="164085"/>
            <a:chOff x="7570788" y="6648450"/>
            <a:chExt cx="131763" cy="185738"/>
          </a:xfrm>
        </p:grpSpPr>
        <p:sp>
          <p:nvSpPr>
            <p:cNvPr id="168" name="Freeform 471"/>
            <p:cNvSpPr>
              <a:spLocks noEditPoints="1"/>
            </p:cNvSpPr>
            <p:nvPr/>
          </p:nvSpPr>
          <p:spPr bwMode="auto">
            <a:xfrm>
              <a:off x="7570788" y="6648450"/>
              <a:ext cx="131763" cy="185738"/>
            </a:xfrm>
            <a:custGeom>
              <a:avLst/>
              <a:gdLst>
                <a:gd name="T0" fmla="*/ 80 w 83"/>
                <a:gd name="T1" fmla="*/ 35 h 117"/>
                <a:gd name="T2" fmla="*/ 63 w 83"/>
                <a:gd name="T3" fmla="*/ 35 h 117"/>
                <a:gd name="T4" fmla="*/ 63 w 83"/>
                <a:gd name="T5" fmla="*/ 3 h 117"/>
                <a:gd name="T6" fmla="*/ 63 w 83"/>
                <a:gd name="T7" fmla="*/ 3 h 117"/>
                <a:gd name="T8" fmla="*/ 63 w 83"/>
                <a:gd name="T9" fmla="*/ 2 h 117"/>
                <a:gd name="T10" fmla="*/ 62 w 83"/>
                <a:gd name="T11" fmla="*/ 0 h 117"/>
                <a:gd name="T12" fmla="*/ 22 w 83"/>
                <a:gd name="T13" fmla="*/ 0 h 117"/>
                <a:gd name="T14" fmla="*/ 22 w 83"/>
                <a:gd name="T15" fmla="*/ 0 h 117"/>
                <a:gd name="T16" fmla="*/ 19 w 83"/>
                <a:gd name="T17" fmla="*/ 2 h 117"/>
                <a:gd name="T18" fmla="*/ 19 w 83"/>
                <a:gd name="T19" fmla="*/ 3 h 117"/>
                <a:gd name="T20" fmla="*/ 19 w 83"/>
                <a:gd name="T21" fmla="*/ 35 h 117"/>
                <a:gd name="T22" fmla="*/ 4 w 83"/>
                <a:gd name="T23" fmla="*/ 35 h 117"/>
                <a:gd name="T24" fmla="*/ 4 w 83"/>
                <a:gd name="T25" fmla="*/ 35 h 117"/>
                <a:gd name="T26" fmla="*/ 0 w 83"/>
                <a:gd name="T27" fmla="*/ 37 h 117"/>
                <a:gd name="T28" fmla="*/ 0 w 83"/>
                <a:gd name="T29" fmla="*/ 39 h 117"/>
                <a:gd name="T30" fmla="*/ 0 w 83"/>
                <a:gd name="T31" fmla="*/ 114 h 117"/>
                <a:gd name="T32" fmla="*/ 0 w 83"/>
                <a:gd name="T33" fmla="*/ 114 h 117"/>
                <a:gd name="T34" fmla="*/ 0 w 83"/>
                <a:gd name="T35" fmla="*/ 115 h 117"/>
                <a:gd name="T36" fmla="*/ 4 w 83"/>
                <a:gd name="T37" fmla="*/ 117 h 117"/>
                <a:gd name="T38" fmla="*/ 80 w 83"/>
                <a:gd name="T39" fmla="*/ 117 h 117"/>
                <a:gd name="T40" fmla="*/ 80 w 83"/>
                <a:gd name="T41" fmla="*/ 117 h 117"/>
                <a:gd name="T42" fmla="*/ 82 w 83"/>
                <a:gd name="T43" fmla="*/ 115 h 117"/>
                <a:gd name="T44" fmla="*/ 83 w 83"/>
                <a:gd name="T45" fmla="*/ 114 h 117"/>
                <a:gd name="T46" fmla="*/ 83 w 83"/>
                <a:gd name="T47" fmla="*/ 39 h 117"/>
                <a:gd name="T48" fmla="*/ 83 w 83"/>
                <a:gd name="T49" fmla="*/ 39 h 117"/>
                <a:gd name="T50" fmla="*/ 82 w 83"/>
                <a:gd name="T51" fmla="*/ 37 h 117"/>
                <a:gd name="T52" fmla="*/ 80 w 83"/>
                <a:gd name="T53" fmla="*/ 35 h 117"/>
                <a:gd name="T54" fmla="*/ 80 w 83"/>
                <a:gd name="T55" fmla="*/ 35 h 117"/>
                <a:gd name="T56" fmla="*/ 25 w 83"/>
                <a:gd name="T57" fmla="*/ 6 h 117"/>
                <a:gd name="T58" fmla="*/ 59 w 83"/>
                <a:gd name="T59" fmla="*/ 6 h 117"/>
                <a:gd name="T60" fmla="*/ 59 w 83"/>
                <a:gd name="T61" fmla="*/ 35 h 117"/>
                <a:gd name="T62" fmla="*/ 25 w 83"/>
                <a:gd name="T63" fmla="*/ 35 h 117"/>
                <a:gd name="T64" fmla="*/ 25 w 83"/>
                <a:gd name="T65" fmla="*/ 6 h 117"/>
                <a:gd name="T66" fmla="*/ 49 w 83"/>
                <a:gd name="T67" fmla="*/ 109 h 117"/>
                <a:gd name="T68" fmla="*/ 33 w 83"/>
                <a:gd name="T69" fmla="*/ 109 h 117"/>
                <a:gd name="T70" fmla="*/ 33 w 83"/>
                <a:gd name="T71" fmla="*/ 83 h 117"/>
                <a:gd name="T72" fmla="*/ 49 w 83"/>
                <a:gd name="T73" fmla="*/ 83 h 117"/>
                <a:gd name="T74" fmla="*/ 49 w 83"/>
                <a:gd name="T75" fmla="*/ 109 h 117"/>
                <a:gd name="T76" fmla="*/ 77 w 83"/>
                <a:gd name="T77" fmla="*/ 111 h 117"/>
                <a:gd name="T78" fmla="*/ 56 w 83"/>
                <a:gd name="T79" fmla="*/ 111 h 117"/>
                <a:gd name="T80" fmla="*/ 56 w 83"/>
                <a:gd name="T81" fmla="*/ 80 h 117"/>
                <a:gd name="T82" fmla="*/ 56 w 83"/>
                <a:gd name="T83" fmla="*/ 80 h 117"/>
                <a:gd name="T84" fmla="*/ 54 w 83"/>
                <a:gd name="T85" fmla="*/ 78 h 117"/>
                <a:gd name="T86" fmla="*/ 53 w 83"/>
                <a:gd name="T87" fmla="*/ 77 h 117"/>
                <a:gd name="T88" fmla="*/ 30 w 83"/>
                <a:gd name="T89" fmla="*/ 77 h 117"/>
                <a:gd name="T90" fmla="*/ 30 w 83"/>
                <a:gd name="T91" fmla="*/ 77 h 117"/>
                <a:gd name="T92" fmla="*/ 28 w 83"/>
                <a:gd name="T93" fmla="*/ 78 h 117"/>
                <a:gd name="T94" fmla="*/ 28 w 83"/>
                <a:gd name="T95" fmla="*/ 80 h 117"/>
                <a:gd name="T96" fmla="*/ 28 w 83"/>
                <a:gd name="T97" fmla="*/ 111 h 117"/>
                <a:gd name="T98" fmla="*/ 5 w 83"/>
                <a:gd name="T99" fmla="*/ 111 h 117"/>
                <a:gd name="T100" fmla="*/ 5 w 83"/>
                <a:gd name="T101" fmla="*/ 42 h 117"/>
                <a:gd name="T102" fmla="*/ 22 w 83"/>
                <a:gd name="T103" fmla="*/ 42 h 117"/>
                <a:gd name="T104" fmla="*/ 62 w 83"/>
                <a:gd name="T105" fmla="*/ 42 h 117"/>
                <a:gd name="T106" fmla="*/ 77 w 83"/>
                <a:gd name="T107" fmla="*/ 42 h 117"/>
                <a:gd name="T108" fmla="*/ 77 w 83"/>
                <a:gd name="T109"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7">
                  <a:moveTo>
                    <a:pt x="80" y="35"/>
                  </a:moveTo>
                  <a:lnTo>
                    <a:pt x="63" y="35"/>
                  </a:lnTo>
                  <a:lnTo>
                    <a:pt x="63" y="3"/>
                  </a:lnTo>
                  <a:lnTo>
                    <a:pt x="63" y="3"/>
                  </a:lnTo>
                  <a:lnTo>
                    <a:pt x="63" y="2"/>
                  </a:lnTo>
                  <a:lnTo>
                    <a:pt x="62" y="0"/>
                  </a:lnTo>
                  <a:lnTo>
                    <a:pt x="22" y="0"/>
                  </a:lnTo>
                  <a:lnTo>
                    <a:pt x="22" y="0"/>
                  </a:lnTo>
                  <a:lnTo>
                    <a:pt x="19" y="2"/>
                  </a:lnTo>
                  <a:lnTo>
                    <a:pt x="19" y="3"/>
                  </a:lnTo>
                  <a:lnTo>
                    <a:pt x="19" y="35"/>
                  </a:lnTo>
                  <a:lnTo>
                    <a:pt x="4" y="35"/>
                  </a:lnTo>
                  <a:lnTo>
                    <a:pt x="4" y="35"/>
                  </a:lnTo>
                  <a:lnTo>
                    <a:pt x="0" y="37"/>
                  </a:lnTo>
                  <a:lnTo>
                    <a:pt x="0" y="39"/>
                  </a:lnTo>
                  <a:lnTo>
                    <a:pt x="0" y="114"/>
                  </a:lnTo>
                  <a:lnTo>
                    <a:pt x="0" y="114"/>
                  </a:lnTo>
                  <a:lnTo>
                    <a:pt x="0" y="115"/>
                  </a:lnTo>
                  <a:lnTo>
                    <a:pt x="4" y="117"/>
                  </a:lnTo>
                  <a:lnTo>
                    <a:pt x="80" y="117"/>
                  </a:lnTo>
                  <a:lnTo>
                    <a:pt x="80" y="117"/>
                  </a:lnTo>
                  <a:lnTo>
                    <a:pt x="82" y="115"/>
                  </a:lnTo>
                  <a:lnTo>
                    <a:pt x="83" y="114"/>
                  </a:lnTo>
                  <a:lnTo>
                    <a:pt x="83" y="39"/>
                  </a:lnTo>
                  <a:lnTo>
                    <a:pt x="83" y="39"/>
                  </a:lnTo>
                  <a:lnTo>
                    <a:pt x="82" y="37"/>
                  </a:lnTo>
                  <a:lnTo>
                    <a:pt x="80" y="35"/>
                  </a:lnTo>
                  <a:lnTo>
                    <a:pt x="80" y="35"/>
                  </a:lnTo>
                  <a:close/>
                  <a:moveTo>
                    <a:pt x="25" y="6"/>
                  </a:moveTo>
                  <a:lnTo>
                    <a:pt x="59" y="6"/>
                  </a:lnTo>
                  <a:lnTo>
                    <a:pt x="59" y="35"/>
                  </a:lnTo>
                  <a:lnTo>
                    <a:pt x="25" y="35"/>
                  </a:lnTo>
                  <a:lnTo>
                    <a:pt x="25" y="6"/>
                  </a:lnTo>
                  <a:close/>
                  <a:moveTo>
                    <a:pt x="49" y="109"/>
                  </a:moveTo>
                  <a:lnTo>
                    <a:pt x="33" y="109"/>
                  </a:lnTo>
                  <a:lnTo>
                    <a:pt x="33" y="83"/>
                  </a:lnTo>
                  <a:lnTo>
                    <a:pt x="49" y="83"/>
                  </a:lnTo>
                  <a:lnTo>
                    <a:pt x="49" y="109"/>
                  </a:lnTo>
                  <a:close/>
                  <a:moveTo>
                    <a:pt x="77" y="111"/>
                  </a:moveTo>
                  <a:lnTo>
                    <a:pt x="56" y="111"/>
                  </a:lnTo>
                  <a:lnTo>
                    <a:pt x="56" y="80"/>
                  </a:lnTo>
                  <a:lnTo>
                    <a:pt x="56" y="80"/>
                  </a:lnTo>
                  <a:lnTo>
                    <a:pt x="54" y="78"/>
                  </a:lnTo>
                  <a:lnTo>
                    <a:pt x="53" y="77"/>
                  </a:lnTo>
                  <a:lnTo>
                    <a:pt x="30" y="77"/>
                  </a:lnTo>
                  <a:lnTo>
                    <a:pt x="30" y="77"/>
                  </a:lnTo>
                  <a:lnTo>
                    <a:pt x="28" y="78"/>
                  </a:lnTo>
                  <a:lnTo>
                    <a:pt x="28" y="80"/>
                  </a:lnTo>
                  <a:lnTo>
                    <a:pt x="28" y="111"/>
                  </a:lnTo>
                  <a:lnTo>
                    <a:pt x="5" y="111"/>
                  </a:lnTo>
                  <a:lnTo>
                    <a:pt x="5" y="42"/>
                  </a:lnTo>
                  <a:lnTo>
                    <a:pt x="22" y="42"/>
                  </a:lnTo>
                  <a:lnTo>
                    <a:pt x="62" y="42"/>
                  </a:lnTo>
                  <a:lnTo>
                    <a:pt x="77" y="42"/>
                  </a:lnTo>
                  <a:lnTo>
                    <a:pt x="77" y="1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472"/>
            <p:cNvSpPr>
              <a:spLocks/>
            </p:cNvSpPr>
            <p:nvPr/>
          </p:nvSpPr>
          <p:spPr bwMode="auto">
            <a:xfrm>
              <a:off x="7618413" y="6662738"/>
              <a:ext cx="36513" cy="36513"/>
            </a:xfrm>
            <a:custGeom>
              <a:avLst/>
              <a:gdLst>
                <a:gd name="T0" fmla="*/ 19 w 23"/>
                <a:gd name="T1" fmla="*/ 10 h 23"/>
                <a:gd name="T2" fmla="*/ 13 w 23"/>
                <a:gd name="T3" fmla="*/ 10 h 23"/>
                <a:gd name="T4" fmla="*/ 13 w 23"/>
                <a:gd name="T5" fmla="*/ 4 h 23"/>
                <a:gd name="T6" fmla="*/ 13 w 23"/>
                <a:gd name="T7" fmla="*/ 4 h 23"/>
                <a:gd name="T8" fmla="*/ 13 w 23"/>
                <a:gd name="T9" fmla="*/ 2 h 23"/>
                <a:gd name="T10" fmla="*/ 12 w 23"/>
                <a:gd name="T11" fmla="*/ 0 h 23"/>
                <a:gd name="T12" fmla="*/ 12 w 23"/>
                <a:gd name="T13" fmla="*/ 0 h 23"/>
                <a:gd name="T14" fmla="*/ 9 w 23"/>
                <a:gd name="T15" fmla="*/ 2 h 23"/>
                <a:gd name="T16" fmla="*/ 9 w 23"/>
                <a:gd name="T17" fmla="*/ 4 h 23"/>
                <a:gd name="T18" fmla="*/ 9 w 23"/>
                <a:gd name="T19" fmla="*/ 10 h 23"/>
                <a:gd name="T20" fmla="*/ 3 w 23"/>
                <a:gd name="T21" fmla="*/ 10 h 23"/>
                <a:gd name="T22" fmla="*/ 3 w 23"/>
                <a:gd name="T23" fmla="*/ 10 h 23"/>
                <a:gd name="T24" fmla="*/ 1 w 23"/>
                <a:gd name="T25" fmla="*/ 10 h 23"/>
                <a:gd name="T26" fmla="*/ 0 w 23"/>
                <a:gd name="T27" fmla="*/ 13 h 23"/>
                <a:gd name="T28" fmla="*/ 0 w 23"/>
                <a:gd name="T29" fmla="*/ 13 h 23"/>
                <a:gd name="T30" fmla="*/ 1 w 23"/>
                <a:gd name="T31" fmla="*/ 14 h 23"/>
                <a:gd name="T32" fmla="*/ 3 w 23"/>
                <a:gd name="T33" fmla="*/ 14 h 23"/>
                <a:gd name="T34" fmla="*/ 9 w 23"/>
                <a:gd name="T35" fmla="*/ 14 h 23"/>
                <a:gd name="T36" fmla="*/ 9 w 23"/>
                <a:gd name="T37" fmla="*/ 20 h 23"/>
                <a:gd name="T38" fmla="*/ 9 w 23"/>
                <a:gd name="T39" fmla="*/ 20 h 23"/>
                <a:gd name="T40" fmla="*/ 9 w 23"/>
                <a:gd name="T41" fmla="*/ 22 h 23"/>
                <a:gd name="T42" fmla="*/ 12 w 23"/>
                <a:gd name="T43" fmla="*/ 23 h 23"/>
                <a:gd name="T44" fmla="*/ 12 w 23"/>
                <a:gd name="T45" fmla="*/ 23 h 23"/>
                <a:gd name="T46" fmla="*/ 13 w 23"/>
                <a:gd name="T47" fmla="*/ 22 h 23"/>
                <a:gd name="T48" fmla="*/ 13 w 23"/>
                <a:gd name="T49" fmla="*/ 20 h 23"/>
                <a:gd name="T50" fmla="*/ 13 w 23"/>
                <a:gd name="T51" fmla="*/ 14 h 23"/>
                <a:gd name="T52" fmla="*/ 19 w 23"/>
                <a:gd name="T53" fmla="*/ 14 h 23"/>
                <a:gd name="T54" fmla="*/ 19 w 23"/>
                <a:gd name="T55" fmla="*/ 14 h 23"/>
                <a:gd name="T56" fmla="*/ 21 w 23"/>
                <a:gd name="T57" fmla="*/ 14 h 23"/>
                <a:gd name="T58" fmla="*/ 23 w 23"/>
                <a:gd name="T59" fmla="*/ 13 h 23"/>
                <a:gd name="T60" fmla="*/ 23 w 23"/>
                <a:gd name="T61" fmla="*/ 13 h 23"/>
                <a:gd name="T62" fmla="*/ 21 w 23"/>
                <a:gd name="T63" fmla="*/ 10 h 23"/>
                <a:gd name="T64" fmla="*/ 19 w 23"/>
                <a:gd name="T65" fmla="*/ 10 h 23"/>
                <a:gd name="T66" fmla="*/ 19 w 23"/>
                <a:gd name="T6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3">
                  <a:moveTo>
                    <a:pt x="19" y="10"/>
                  </a:moveTo>
                  <a:lnTo>
                    <a:pt x="13" y="10"/>
                  </a:lnTo>
                  <a:lnTo>
                    <a:pt x="13" y="4"/>
                  </a:lnTo>
                  <a:lnTo>
                    <a:pt x="13" y="4"/>
                  </a:lnTo>
                  <a:lnTo>
                    <a:pt x="13" y="2"/>
                  </a:lnTo>
                  <a:lnTo>
                    <a:pt x="12" y="0"/>
                  </a:lnTo>
                  <a:lnTo>
                    <a:pt x="12" y="0"/>
                  </a:lnTo>
                  <a:lnTo>
                    <a:pt x="9" y="2"/>
                  </a:lnTo>
                  <a:lnTo>
                    <a:pt x="9" y="4"/>
                  </a:lnTo>
                  <a:lnTo>
                    <a:pt x="9" y="10"/>
                  </a:lnTo>
                  <a:lnTo>
                    <a:pt x="3" y="10"/>
                  </a:lnTo>
                  <a:lnTo>
                    <a:pt x="3" y="10"/>
                  </a:lnTo>
                  <a:lnTo>
                    <a:pt x="1" y="10"/>
                  </a:lnTo>
                  <a:lnTo>
                    <a:pt x="0" y="13"/>
                  </a:lnTo>
                  <a:lnTo>
                    <a:pt x="0" y="13"/>
                  </a:lnTo>
                  <a:lnTo>
                    <a:pt x="1" y="14"/>
                  </a:lnTo>
                  <a:lnTo>
                    <a:pt x="3" y="14"/>
                  </a:lnTo>
                  <a:lnTo>
                    <a:pt x="9" y="14"/>
                  </a:lnTo>
                  <a:lnTo>
                    <a:pt x="9" y="20"/>
                  </a:lnTo>
                  <a:lnTo>
                    <a:pt x="9" y="20"/>
                  </a:lnTo>
                  <a:lnTo>
                    <a:pt x="9" y="22"/>
                  </a:lnTo>
                  <a:lnTo>
                    <a:pt x="12" y="23"/>
                  </a:lnTo>
                  <a:lnTo>
                    <a:pt x="12" y="23"/>
                  </a:lnTo>
                  <a:lnTo>
                    <a:pt x="13" y="22"/>
                  </a:lnTo>
                  <a:lnTo>
                    <a:pt x="13" y="20"/>
                  </a:lnTo>
                  <a:lnTo>
                    <a:pt x="13" y="14"/>
                  </a:lnTo>
                  <a:lnTo>
                    <a:pt x="19" y="14"/>
                  </a:lnTo>
                  <a:lnTo>
                    <a:pt x="19" y="14"/>
                  </a:lnTo>
                  <a:lnTo>
                    <a:pt x="21" y="14"/>
                  </a:lnTo>
                  <a:lnTo>
                    <a:pt x="23" y="13"/>
                  </a:lnTo>
                  <a:lnTo>
                    <a:pt x="23" y="13"/>
                  </a:lnTo>
                  <a:lnTo>
                    <a:pt x="21" y="10"/>
                  </a:lnTo>
                  <a:lnTo>
                    <a:pt x="19" y="10"/>
                  </a:lnTo>
                  <a:lnTo>
                    <a:pt x="19" y="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0" name="Freeform 473"/>
          <p:cNvSpPr>
            <a:spLocks noEditPoints="1"/>
          </p:cNvSpPr>
          <p:nvPr userDrawn="1"/>
        </p:nvSpPr>
        <p:spPr bwMode="auto">
          <a:xfrm>
            <a:off x="5497660" y="6226372"/>
            <a:ext cx="230000" cy="165487"/>
          </a:xfrm>
          <a:custGeom>
            <a:avLst/>
            <a:gdLst>
              <a:gd name="T0" fmla="*/ 104 w 123"/>
              <a:gd name="T1" fmla="*/ 49 h 118"/>
              <a:gd name="T2" fmla="*/ 104 w 123"/>
              <a:gd name="T3" fmla="*/ 10 h 118"/>
              <a:gd name="T4" fmla="*/ 101 w 123"/>
              <a:gd name="T5" fmla="*/ 3 h 118"/>
              <a:gd name="T6" fmla="*/ 94 w 123"/>
              <a:gd name="T7" fmla="*/ 0 h 118"/>
              <a:gd name="T8" fmla="*/ 31 w 123"/>
              <a:gd name="T9" fmla="*/ 0 h 118"/>
              <a:gd name="T10" fmla="*/ 23 w 123"/>
              <a:gd name="T11" fmla="*/ 3 h 118"/>
              <a:gd name="T12" fmla="*/ 20 w 123"/>
              <a:gd name="T13" fmla="*/ 10 h 118"/>
              <a:gd name="T14" fmla="*/ 19 w 123"/>
              <a:gd name="T15" fmla="*/ 49 h 118"/>
              <a:gd name="T16" fmla="*/ 11 w 123"/>
              <a:gd name="T17" fmla="*/ 52 h 118"/>
              <a:gd name="T18" fmla="*/ 0 w 123"/>
              <a:gd name="T19" fmla="*/ 64 h 118"/>
              <a:gd name="T20" fmla="*/ 0 w 123"/>
              <a:gd name="T21" fmla="*/ 107 h 118"/>
              <a:gd name="T22" fmla="*/ 0 w 123"/>
              <a:gd name="T23" fmla="*/ 108 h 118"/>
              <a:gd name="T24" fmla="*/ 13 w 123"/>
              <a:gd name="T25" fmla="*/ 110 h 118"/>
              <a:gd name="T26" fmla="*/ 13 w 123"/>
              <a:gd name="T27" fmla="*/ 113 h 118"/>
              <a:gd name="T28" fmla="*/ 16 w 123"/>
              <a:gd name="T29" fmla="*/ 118 h 118"/>
              <a:gd name="T30" fmla="*/ 19 w 123"/>
              <a:gd name="T31" fmla="*/ 116 h 118"/>
              <a:gd name="T32" fmla="*/ 20 w 123"/>
              <a:gd name="T33" fmla="*/ 110 h 118"/>
              <a:gd name="T34" fmla="*/ 34 w 123"/>
              <a:gd name="T35" fmla="*/ 113 h 118"/>
              <a:gd name="T36" fmla="*/ 36 w 123"/>
              <a:gd name="T37" fmla="*/ 116 h 118"/>
              <a:gd name="T38" fmla="*/ 39 w 123"/>
              <a:gd name="T39" fmla="*/ 118 h 118"/>
              <a:gd name="T40" fmla="*/ 42 w 123"/>
              <a:gd name="T41" fmla="*/ 113 h 118"/>
              <a:gd name="T42" fmla="*/ 81 w 123"/>
              <a:gd name="T43" fmla="*/ 110 h 118"/>
              <a:gd name="T44" fmla="*/ 81 w 123"/>
              <a:gd name="T45" fmla="*/ 113 h 118"/>
              <a:gd name="T46" fmla="*/ 85 w 123"/>
              <a:gd name="T47" fmla="*/ 118 h 118"/>
              <a:gd name="T48" fmla="*/ 88 w 123"/>
              <a:gd name="T49" fmla="*/ 116 h 118"/>
              <a:gd name="T50" fmla="*/ 89 w 123"/>
              <a:gd name="T51" fmla="*/ 110 h 118"/>
              <a:gd name="T52" fmla="*/ 103 w 123"/>
              <a:gd name="T53" fmla="*/ 113 h 118"/>
              <a:gd name="T54" fmla="*/ 104 w 123"/>
              <a:gd name="T55" fmla="*/ 116 h 118"/>
              <a:gd name="T56" fmla="*/ 108 w 123"/>
              <a:gd name="T57" fmla="*/ 118 h 118"/>
              <a:gd name="T58" fmla="*/ 111 w 123"/>
              <a:gd name="T59" fmla="*/ 113 h 118"/>
              <a:gd name="T60" fmla="*/ 121 w 123"/>
              <a:gd name="T61" fmla="*/ 110 h 118"/>
              <a:gd name="T62" fmla="*/ 123 w 123"/>
              <a:gd name="T63" fmla="*/ 108 h 118"/>
              <a:gd name="T64" fmla="*/ 123 w 123"/>
              <a:gd name="T65" fmla="*/ 72 h 118"/>
              <a:gd name="T66" fmla="*/ 123 w 123"/>
              <a:gd name="T67" fmla="*/ 64 h 118"/>
              <a:gd name="T68" fmla="*/ 114 w 123"/>
              <a:gd name="T69" fmla="*/ 53 h 118"/>
              <a:gd name="T70" fmla="*/ 106 w 123"/>
              <a:gd name="T71" fmla="*/ 50 h 118"/>
              <a:gd name="T72" fmla="*/ 25 w 123"/>
              <a:gd name="T73" fmla="*/ 10 h 118"/>
              <a:gd name="T74" fmla="*/ 31 w 123"/>
              <a:gd name="T75" fmla="*/ 4 h 118"/>
              <a:gd name="T76" fmla="*/ 94 w 123"/>
              <a:gd name="T77" fmla="*/ 4 h 118"/>
              <a:gd name="T78" fmla="*/ 100 w 123"/>
              <a:gd name="T79" fmla="*/ 10 h 118"/>
              <a:gd name="T80" fmla="*/ 86 w 123"/>
              <a:gd name="T81" fmla="*/ 49 h 118"/>
              <a:gd name="T82" fmla="*/ 86 w 123"/>
              <a:gd name="T83" fmla="*/ 24 h 118"/>
              <a:gd name="T84" fmla="*/ 85 w 123"/>
              <a:gd name="T85" fmla="*/ 21 h 118"/>
              <a:gd name="T86" fmla="*/ 40 w 123"/>
              <a:gd name="T87" fmla="*/ 21 h 118"/>
              <a:gd name="T88" fmla="*/ 37 w 123"/>
              <a:gd name="T89" fmla="*/ 24 h 118"/>
              <a:gd name="T90" fmla="*/ 25 w 123"/>
              <a:gd name="T91" fmla="*/ 49 h 118"/>
              <a:gd name="T92" fmla="*/ 81 w 123"/>
              <a:gd name="T93" fmla="*/ 26 h 118"/>
              <a:gd name="T94" fmla="*/ 42 w 123"/>
              <a:gd name="T95" fmla="*/ 49 h 118"/>
              <a:gd name="T96" fmla="*/ 81 w 123"/>
              <a:gd name="T97" fmla="*/ 26 h 118"/>
              <a:gd name="T98" fmla="*/ 5 w 123"/>
              <a:gd name="T99" fmla="*/ 104 h 118"/>
              <a:gd name="T100" fmla="*/ 5 w 123"/>
              <a:gd name="T101" fmla="*/ 72 h 118"/>
              <a:gd name="T102" fmla="*/ 9 w 123"/>
              <a:gd name="T103" fmla="*/ 59 h 118"/>
              <a:gd name="T104" fmla="*/ 23 w 123"/>
              <a:gd name="T105" fmla="*/ 55 h 118"/>
              <a:gd name="T106" fmla="*/ 100 w 123"/>
              <a:gd name="T107" fmla="*/ 55 h 118"/>
              <a:gd name="T108" fmla="*/ 114 w 123"/>
              <a:gd name="T109" fmla="*/ 59 h 118"/>
              <a:gd name="T110" fmla="*/ 118 w 123"/>
              <a:gd name="T111"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18">
                <a:moveTo>
                  <a:pt x="106" y="50"/>
                </a:moveTo>
                <a:lnTo>
                  <a:pt x="104" y="49"/>
                </a:lnTo>
                <a:lnTo>
                  <a:pt x="104" y="10"/>
                </a:lnTo>
                <a:lnTo>
                  <a:pt x="104" y="10"/>
                </a:lnTo>
                <a:lnTo>
                  <a:pt x="104" y="6"/>
                </a:lnTo>
                <a:lnTo>
                  <a:pt x="101" y="3"/>
                </a:lnTo>
                <a:lnTo>
                  <a:pt x="98" y="0"/>
                </a:lnTo>
                <a:lnTo>
                  <a:pt x="94" y="0"/>
                </a:lnTo>
                <a:lnTo>
                  <a:pt x="31" y="0"/>
                </a:lnTo>
                <a:lnTo>
                  <a:pt x="31" y="0"/>
                </a:lnTo>
                <a:lnTo>
                  <a:pt x="26" y="0"/>
                </a:lnTo>
                <a:lnTo>
                  <a:pt x="23" y="3"/>
                </a:lnTo>
                <a:lnTo>
                  <a:pt x="20" y="6"/>
                </a:lnTo>
                <a:lnTo>
                  <a:pt x="20" y="10"/>
                </a:lnTo>
                <a:lnTo>
                  <a:pt x="20" y="49"/>
                </a:lnTo>
                <a:lnTo>
                  <a:pt x="19" y="49"/>
                </a:lnTo>
                <a:lnTo>
                  <a:pt x="19" y="49"/>
                </a:lnTo>
                <a:lnTo>
                  <a:pt x="11" y="52"/>
                </a:lnTo>
                <a:lnTo>
                  <a:pt x="5" y="56"/>
                </a:lnTo>
                <a:lnTo>
                  <a:pt x="0" y="64"/>
                </a:lnTo>
                <a:lnTo>
                  <a:pt x="0" y="72"/>
                </a:lnTo>
                <a:lnTo>
                  <a:pt x="0" y="107"/>
                </a:lnTo>
                <a:lnTo>
                  <a:pt x="0" y="107"/>
                </a:lnTo>
                <a:lnTo>
                  <a:pt x="0" y="108"/>
                </a:lnTo>
                <a:lnTo>
                  <a:pt x="2" y="110"/>
                </a:lnTo>
                <a:lnTo>
                  <a:pt x="13" y="110"/>
                </a:lnTo>
                <a:lnTo>
                  <a:pt x="13" y="113"/>
                </a:lnTo>
                <a:lnTo>
                  <a:pt x="13" y="113"/>
                </a:lnTo>
                <a:lnTo>
                  <a:pt x="14" y="116"/>
                </a:lnTo>
                <a:lnTo>
                  <a:pt x="16" y="118"/>
                </a:lnTo>
                <a:lnTo>
                  <a:pt x="16" y="118"/>
                </a:lnTo>
                <a:lnTo>
                  <a:pt x="19" y="116"/>
                </a:lnTo>
                <a:lnTo>
                  <a:pt x="20" y="113"/>
                </a:lnTo>
                <a:lnTo>
                  <a:pt x="20" y="110"/>
                </a:lnTo>
                <a:lnTo>
                  <a:pt x="34" y="110"/>
                </a:lnTo>
                <a:lnTo>
                  <a:pt x="34" y="113"/>
                </a:lnTo>
                <a:lnTo>
                  <a:pt x="34" y="113"/>
                </a:lnTo>
                <a:lnTo>
                  <a:pt x="36" y="116"/>
                </a:lnTo>
                <a:lnTo>
                  <a:pt x="39" y="118"/>
                </a:lnTo>
                <a:lnTo>
                  <a:pt x="39" y="118"/>
                </a:lnTo>
                <a:lnTo>
                  <a:pt x="42" y="116"/>
                </a:lnTo>
                <a:lnTo>
                  <a:pt x="42" y="113"/>
                </a:lnTo>
                <a:lnTo>
                  <a:pt x="42" y="110"/>
                </a:lnTo>
                <a:lnTo>
                  <a:pt x="81" y="110"/>
                </a:lnTo>
                <a:lnTo>
                  <a:pt x="81" y="113"/>
                </a:lnTo>
                <a:lnTo>
                  <a:pt x="81" y="113"/>
                </a:lnTo>
                <a:lnTo>
                  <a:pt x="81" y="116"/>
                </a:lnTo>
                <a:lnTo>
                  <a:pt x="85" y="118"/>
                </a:lnTo>
                <a:lnTo>
                  <a:pt x="85" y="118"/>
                </a:lnTo>
                <a:lnTo>
                  <a:pt x="88" y="116"/>
                </a:lnTo>
                <a:lnTo>
                  <a:pt x="89" y="113"/>
                </a:lnTo>
                <a:lnTo>
                  <a:pt x="89" y="110"/>
                </a:lnTo>
                <a:lnTo>
                  <a:pt x="103" y="110"/>
                </a:lnTo>
                <a:lnTo>
                  <a:pt x="103" y="113"/>
                </a:lnTo>
                <a:lnTo>
                  <a:pt x="103" y="113"/>
                </a:lnTo>
                <a:lnTo>
                  <a:pt x="104" y="116"/>
                </a:lnTo>
                <a:lnTo>
                  <a:pt x="108" y="118"/>
                </a:lnTo>
                <a:lnTo>
                  <a:pt x="108" y="118"/>
                </a:lnTo>
                <a:lnTo>
                  <a:pt x="109" y="116"/>
                </a:lnTo>
                <a:lnTo>
                  <a:pt x="111" y="113"/>
                </a:lnTo>
                <a:lnTo>
                  <a:pt x="111" y="110"/>
                </a:lnTo>
                <a:lnTo>
                  <a:pt x="121" y="110"/>
                </a:lnTo>
                <a:lnTo>
                  <a:pt x="121" y="110"/>
                </a:lnTo>
                <a:lnTo>
                  <a:pt x="123" y="108"/>
                </a:lnTo>
                <a:lnTo>
                  <a:pt x="123" y="107"/>
                </a:lnTo>
                <a:lnTo>
                  <a:pt x="123" y="72"/>
                </a:lnTo>
                <a:lnTo>
                  <a:pt x="123" y="72"/>
                </a:lnTo>
                <a:lnTo>
                  <a:pt x="123" y="64"/>
                </a:lnTo>
                <a:lnTo>
                  <a:pt x="118" y="58"/>
                </a:lnTo>
                <a:lnTo>
                  <a:pt x="114" y="53"/>
                </a:lnTo>
                <a:lnTo>
                  <a:pt x="106" y="50"/>
                </a:lnTo>
                <a:lnTo>
                  <a:pt x="106" y="50"/>
                </a:lnTo>
                <a:close/>
                <a:moveTo>
                  <a:pt x="25" y="10"/>
                </a:moveTo>
                <a:lnTo>
                  <a:pt x="25" y="10"/>
                </a:lnTo>
                <a:lnTo>
                  <a:pt x="26" y="6"/>
                </a:lnTo>
                <a:lnTo>
                  <a:pt x="31" y="4"/>
                </a:lnTo>
                <a:lnTo>
                  <a:pt x="94" y="4"/>
                </a:lnTo>
                <a:lnTo>
                  <a:pt x="94" y="4"/>
                </a:lnTo>
                <a:lnTo>
                  <a:pt x="98" y="6"/>
                </a:lnTo>
                <a:lnTo>
                  <a:pt x="100" y="10"/>
                </a:lnTo>
                <a:lnTo>
                  <a:pt x="100" y="49"/>
                </a:lnTo>
                <a:lnTo>
                  <a:pt x="86" y="49"/>
                </a:lnTo>
                <a:lnTo>
                  <a:pt x="86" y="24"/>
                </a:lnTo>
                <a:lnTo>
                  <a:pt x="86" y="24"/>
                </a:lnTo>
                <a:lnTo>
                  <a:pt x="86" y="23"/>
                </a:lnTo>
                <a:lnTo>
                  <a:pt x="85" y="21"/>
                </a:lnTo>
                <a:lnTo>
                  <a:pt x="40" y="21"/>
                </a:lnTo>
                <a:lnTo>
                  <a:pt x="40" y="21"/>
                </a:lnTo>
                <a:lnTo>
                  <a:pt x="39" y="23"/>
                </a:lnTo>
                <a:lnTo>
                  <a:pt x="37" y="24"/>
                </a:lnTo>
                <a:lnTo>
                  <a:pt x="37" y="49"/>
                </a:lnTo>
                <a:lnTo>
                  <a:pt x="25" y="49"/>
                </a:lnTo>
                <a:lnTo>
                  <a:pt x="25" y="10"/>
                </a:lnTo>
                <a:close/>
                <a:moveTo>
                  <a:pt x="81" y="26"/>
                </a:moveTo>
                <a:lnTo>
                  <a:pt x="81" y="49"/>
                </a:lnTo>
                <a:lnTo>
                  <a:pt x="42" y="49"/>
                </a:lnTo>
                <a:lnTo>
                  <a:pt x="42" y="26"/>
                </a:lnTo>
                <a:lnTo>
                  <a:pt x="81" y="26"/>
                </a:lnTo>
                <a:close/>
                <a:moveTo>
                  <a:pt x="118" y="104"/>
                </a:moveTo>
                <a:lnTo>
                  <a:pt x="5" y="104"/>
                </a:lnTo>
                <a:lnTo>
                  <a:pt x="5" y="72"/>
                </a:lnTo>
                <a:lnTo>
                  <a:pt x="5" y="72"/>
                </a:lnTo>
                <a:lnTo>
                  <a:pt x="6" y="66"/>
                </a:lnTo>
                <a:lnTo>
                  <a:pt x="9" y="59"/>
                </a:lnTo>
                <a:lnTo>
                  <a:pt x="16" y="56"/>
                </a:lnTo>
                <a:lnTo>
                  <a:pt x="23" y="55"/>
                </a:lnTo>
                <a:lnTo>
                  <a:pt x="100" y="55"/>
                </a:lnTo>
                <a:lnTo>
                  <a:pt x="100" y="55"/>
                </a:lnTo>
                <a:lnTo>
                  <a:pt x="108" y="56"/>
                </a:lnTo>
                <a:lnTo>
                  <a:pt x="114" y="59"/>
                </a:lnTo>
                <a:lnTo>
                  <a:pt x="117" y="66"/>
                </a:lnTo>
                <a:lnTo>
                  <a:pt x="118" y="72"/>
                </a:lnTo>
                <a:lnTo>
                  <a:pt x="118" y="10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1" name="Group 170"/>
          <p:cNvGrpSpPr/>
          <p:nvPr userDrawn="1"/>
        </p:nvGrpSpPr>
        <p:grpSpPr>
          <a:xfrm>
            <a:off x="9940574" y="3853453"/>
            <a:ext cx="446909" cy="333779"/>
            <a:chOff x="8221663" y="3960813"/>
            <a:chExt cx="379413" cy="377825"/>
          </a:xfrm>
        </p:grpSpPr>
        <p:sp>
          <p:nvSpPr>
            <p:cNvPr id="172" name="Freeform 474"/>
            <p:cNvSpPr>
              <a:spLocks/>
            </p:cNvSpPr>
            <p:nvPr/>
          </p:nvSpPr>
          <p:spPr bwMode="auto">
            <a:xfrm>
              <a:off x="8347076" y="4022725"/>
              <a:ext cx="130175" cy="255588"/>
            </a:xfrm>
            <a:custGeom>
              <a:avLst/>
              <a:gdLst>
                <a:gd name="T0" fmla="*/ 40 w 82"/>
                <a:gd name="T1" fmla="*/ 70 h 161"/>
                <a:gd name="T2" fmla="*/ 20 w 82"/>
                <a:gd name="T3" fmla="*/ 63 h 161"/>
                <a:gd name="T4" fmla="*/ 13 w 82"/>
                <a:gd name="T5" fmla="*/ 55 h 161"/>
                <a:gd name="T6" fmla="*/ 13 w 82"/>
                <a:gd name="T7" fmla="*/ 52 h 161"/>
                <a:gd name="T8" fmla="*/ 16 w 82"/>
                <a:gd name="T9" fmla="*/ 43 h 161"/>
                <a:gd name="T10" fmla="*/ 22 w 82"/>
                <a:gd name="T11" fmla="*/ 37 h 161"/>
                <a:gd name="T12" fmla="*/ 40 w 82"/>
                <a:gd name="T13" fmla="*/ 32 h 161"/>
                <a:gd name="T14" fmla="*/ 49 w 82"/>
                <a:gd name="T15" fmla="*/ 33 h 161"/>
                <a:gd name="T16" fmla="*/ 60 w 82"/>
                <a:gd name="T17" fmla="*/ 40 h 161"/>
                <a:gd name="T18" fmla="*/ 65 w 82"/>
                <a:gd name="T19" fmla="*/ 47 h 161"/>
                <a:gd name="T20" fmla="*/ 66 w 82"/>
                <a:gd name="T21" fmla="*/ 53 h 161"/>
                <a:gd name="T22" fmla="*/ 71 w 82"/>
                <a:gd name="T23" fmla="*/ 58 h 161"/>
                <a:gd name="T24" fmla="*/ 75 w 82"/>
                <a:gd name="T25" fmla="*/ 56 h 161"/>
                <a:gd name="T26" fmla="*/ 77 w 82"/>
                <a:gd name="T27" fmla="*/ 53 h 161"/>
                <a:gd name="T28" fmla="*/ 74 w 82"/>
                <a:gd name="T29" fmla="*/ 41 h 161"/>
                <a:gd name="T30" fmla="*/ 68 w 82"/>
                <a:gd name="T31" fmla="*/ 30 h 161"/>
                <a:gd name="T32" fmla="*/ 59 w 82"/>
                <a:gd name="T33" fmla="*/ 24 h 161"/>
                <a:gd name="T34" fmla="*/ 46 w 82"/>
                <a:gd name="T35" fmla="*/ 21 h 161"/>
                <a:gd name="T36" fmla="*/ 45 w 82"/>
                <a:gd name="T37" fmla="*/ 6 h 161"/>
                <a:gd name="T38" fmla="*/ 43 w 82"/>
                <a:gd name="T39" fmla="*/ 1 h 161"/>
                <a:gd name="T40" fmla="*/ 40 w 82"/>
                <a:gd name="T41" fmla="*/ 0 h 161"/>
                <a:gd name="T42" fmla="*/ 34 w 82"/>
                <a:gd name="T43" fmla="*/ 6 h 161"/>
                <a:gd name="T44" fmla="*/ 34 w 82"/>
                <a:gd name="T45" fmla="*/ 21 h 161"/>
                <a:gd name="T46" fmla="*/ 28 w 82"/>
                <a:gd name="T47" fmla="*/ 23 h 161"/>
                <a:gd name="T48" fmla="*/ 16 w 82"/>
                <a:gd name="T49" fmla="*/ 27 h 161"/>
                <a:gd name="T50" fmla="*/ 6 w 82"/>
                <a:gd name="T51" fmla="*/ 37 h 161"/>
                <a:gd name="T52" fmla="*/ 3 w 82"/>
                <a:gd name="T53" fmla="*/ 46 h 161"/>
                <a:gd name="T54" fmla="*/ 2 w 82"/>
                <a:gd name="T55" fmla="*/ 52 h 161"/>
                <a:gd name="T56" fmla="*/ 5 w 82"/>
                <a:gd name="T57" fmla="*/ 64 h 161"/>
                <a:gd name="T58" fmla="*/ 14 w 82"/>
                <a:gd name="T59" fmla="*/ 72 h 161"/>
                <a:gd name="T60" fmla="*/ 39 w 82"/>
                <a:gd name="T61" fmla="*/ 81 h 161"/>
                <a:gd name="T62" fmla="*/ 51 w 82"/>
                <a:gd name="T63" fmla="*/ 86 h 161"/>
                <a:gd name="T64" fmla="*/ 65 w 82"/>
                <a:gd name="T65" fmla="*/ 92 h 161"/>
                <a:gd name="T66" fmla="*/ 69 w 82"/>
                <a:gd name="T67" fmla="*/ 101 h 161"/>
                <a:gd name="T68" fmla="*/ 71 w 82"/>
                <a:gd name="T69" fmla="*/ 105 h 161"/>
                <a:gd name="T70" fmla="*/ 68 w 82"/>
                <a:gd name="T71" fmla="*/ 115 h 161"/>
                <a:gd name="T72" fmla="*/ 60 w 82"/>
                <a:gd name="T73" fmla="*/ 122 h 161"/>
                <a:gd name="T74" fmla="*/ 40 w 82"/>
                <a:gd name="T75" fmla="*/ 128 h 161"/>
                <a:gd name="T76" fmla="*/ 29 w 82"/>
                <a:gd name="T77" fmla="*/ 127 h 161"/>
                <a:gd name="T78" fmla="*/ 20 w 82"/>
                <a:gd name="T79" fmla="*/ 124 h 161"/>
                <a:gd name="T80" fmla="*/ 13 w 82"/>
                <a:gd name="T81" fmla="*/ 116 h 161"/>
                <a:gd name="T82" fmla="*/ 11 w 82"/>
                <a:gd name="T83" fmla="*/ 104 h 161"/>
                <a:gd name="T84" fmla="*/ 10 w 82"/>
                <a:gd name="T85" fmla="*/ 101 h 161"/>
                <a:gd name="T86" fmla="*/ 5 w 82"/>
                <a:gd name="T87" fmla="*/ 99 h 161"/>
                <a:gd name="T88" fmla="*/ 0 w 82"/>
                <a:gd name="T89" fmla="*/ 104 h 161"/>
                <a:gd name="T90" fmla="*/ 0 w 82"/>
                <a:gd name="T91" fmla="*/ 112 h 161"/>
                <a:gd name="T92" fmla="*/ 5 w 82"/>
                <a:gd name="T93" fmla="*/ 124 h 161"/>
                <a:gd name="T94" fmla="*/ 14 w 82"/>
                <a:gd name="T95" fmla="*/ 132 h 161"/>
                <a:gd name="T96" fmla="*/ 26 w 82"/>
                <a:gd name="T97" fmla="*/ 138 h 161"/>
                <a:gd name="T98" fmla="*/ 34 w 82"/>
                <a:gd name="T99" fmla="*/ 139 h 161"/>
                <a:gd name="T100" fmla="*/ 34 w 82"/>
                <a:gd name="T101" fmla="*/ 155 h 161"/>
                <a:gd name="T102" fmla="*/ 40 w 82"/>
                <a:gd name="T103" fmla="*/ 161 h 161"/>
                <a:gd name="T104" fmla="*/ 43 w 82"/>
                <a:gd name="T105" fmla="*/ 159 h 161"/>
                <a:gd name="T106" fmla="*/ 45 w 82"/>
                <a:gd name="T107" fmla="*/ 139 h 161"/>
                <a:gd name="T108" fmla="*/ 46 w 82"/>
                <a:gd name="T109" fmla="*/ 139 h 161"/>
                <a:gd name="T110" fmla="*/ 60 w 82"/>
                <a:gd name="T111" fmla="*/ 135 h 161"/>
                <a:gd name="T112" fmla="*/ 71 w 82"/>
                <a:gd name="T113" fmla="*/ 128 h 161"/>
                <a:gd name="T114" fmla="*/ 78 w 82"/>
                <a:gd name="T115" fmla="*/ 118 h 161"/>
                <a:gd name="T116" fmla="*/ 82 w 82"/>
                <a:gd name="T117" fmla="*/ 105 h 161"/>
                <a:gd name="T118" fmla="*/ 80 w 82"/>
                <a:gd name="T119" fmla="*/ 98 h 161"/>
                <a:gd name="T120" fmla="*/ 72 w 82"/>
                <a:gd name="T121" fmla="*/ 86 h 161"/>
                <a:gd name="T122" fmla="*/ 62 w 82"/>
                <a:gd name="T123" fmla="*/ 78 h 161"/>
                <a:gd name="T124" fmla="*/ 40 w 82"/>
                <a:gd name="T125" fmla="*/ 7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61">
                  <a:moveTo>
                    <a:pt x="40" y="70"/>
                  </a:moveTo>
                  <a:lnTo>
                    <a:pt x="40" y="70"/>
                  </a:lnTo>
                  <a:lnTo>
                    <a:pt x="28" y="67"/>
                  </a:lnTo>
                  <a:lnTo>
                    <a:pt x="20" y="63"/>
                  </a:lnTo>
                  <a:lnTo>
                    <a:pt x="14" y="58"/>
                  </a:lnTo>
                  <a:lnTo>
                    <a:pt x="13" y="55"/>
                  </a:lnTo>
                  <a:lnTo>
                    <a:pt x="13" y="52"/>
                  </a:lnTo>
                  <a:lnTo>
                    <a:pt x="13" y="52"/>
                  </a:lnTo>
                  <a:lnTo>
                    <a:pt x="14" y="47"/>
                  </a:lnTo>
                  <a:lnTo>
                    <a:pt x="16" y="43"/>
                  </a:lnTo>
                  <a:lnTo>
                    <a:pt x="17" y="40"/>
                  </a:lnTo>
                  <a:lnTo>
                    <a:pt x="22" y="37"/>
                  </a:lnTo>
                  <a:lnTo>
                    <a:pt x="29" y="33"/>
                  </a:lnTo>
                  <a:lnTo>
                    <a:pt x="40" y="32"/>
                  </a:lnTo>
                  <a:lnTo>
                    <a:pt x="40" y="32"/>
                  </a:lnTo>
                  <a:lnTo>
                    <a:pt x="49" y="33"/>
                  </a:lnTo>
                  <a:lnTo>
                    <a:pt x="57" y="37"/>
                  </a:lnTo>
                  <a:lnTo>
                    <a:pt x="60" y="40"/>
                  </a:lnTo>
                  <a:lnTo>
                    <a:pt x="63" y="43"/>
                  </a:lnTo>
                  <a:lnTo>
                    <a:pt x="65" y="47"/>
                  </a:lnTo>
                  <a:lnTo>
                    <a:pt x="66" y="53"/>
                  </a:lnTo>
                  <a:lnTo>
                    <a:pt x="66" y="53"/>
                  </a:lnTo>
                  <a:lnTo>
                    <a:pt x="68" y="56"/>
                  </a:lnTo>
                  <a:lnTo>
                    <a:pt x="71" y="58"/>
                  </a:lnTo>
                  <a:lnTo>
                    <a:pt x="71" y="58"/>
                  </a:lnTo>
                  <a:lnTo>
                    <a:pt x="75" y="56"/>
                  </a:lnTo>
                  <a:lnTo>
                    <a:pt x="77" y="53"/>
                  </a:lnTo>
                  <a:lnTo>
                    <a:pt x="77" y="53"/>
                  </a:lnTo>
                  <a:lnTo>
                    <a:pt x="75" y="47"/>
                  </a:lnTo>
                  <a:lnTo>
                    <a:pt x="74" y="41"/>
                  </a:lnTo>
                  <a:lnTo>
                    <a:pt x="72" y="35"/>
                  </a:lnTo>
                  <a:lnTo>
                    <a:pt x="68" y="30"/>
                  </a:lnTo>
                  <a:lnTo>
                    <a:pt x="65" y="27"/>
                  </a:lnTo>
                  <a:lnTo>
                    <a:pt x="59" y="24"/>
                  </a:lnTo>
                  <a:lnTo>
                    <a:pt x="52" y="23"/>
                  </a:lnTo>
                  <a:lnTo>
                    <a:pt x="46" y="21"/>
                  </a:lnTo>
                  <a:lnTo>
                    <a:pt x="45" y="21"/>
                  </a:lnTo>
                  <a:lnTo>
                    <a:pt x="45" y="6"/>
                  </a:lnTo>
                  <a:lnTo>
                    <a:pt x="45" y="6"/>
                  </a:lnTo>
                  <a:lnTo>
                    <a:pt x="43" y="1"/>
                  </a:lnTo>
                  <a:lnTo>
                    <a:pt x="40" y="0"/>
                  </a:lnTo>
                  <a:lnTo>
                    <a:pt x="40" y="0"/>
                  </a:lnTo>
                  <a:lnTo>
                    <a:pt x="36" y="1"/>
                  </a:lnTo>
                  <a:lnTo>
                    <a:pt x="34" y="6"/>
                  </a:lnTo>
                  <a:lnTo>
                    <a:pt x="34" y="21"/>
                  </a:lnTo>
                  <a:lnTo>
                    <a:pt x="34" y="21"/>
                  </a:lnTo>
                  <a:lnTo>
                    <a:pt x="34" y="21"/>
                  </a:lnTo>
                  <a:lnTo>
                    <a:pt x="28" y="23"/>
                  </a:lnTo>
                  <a:lnTo>
                    <a:pt x="22" y="24"/>
                  </a:lnTo>
                  <a:lnTo>
                    <a:pt x="16" y="27"/>
                  </a:lnTo>
                  <a:lnTo>
                    <a:pt x="11" y="32"/>
                  </a:lnTo>
                  <a:lnTo>
                    <a:pt x="6" y="37"/>
                  </a:lnTo>
                  <a:lnTo>
                    <a:pt x="5" y="41"/>
                  </a:lnTo>
                  <a:lnTo>
                    <a:pt x="3" y="46"/>
                  </a:lnTo>
                  <a:lnTo>
                    <a:pt x="2" y="52"/>
                  </a:lnTo>
                  <a:lnTo>
                    <a:pt x="2" y="52"/>
                  </a:lnTo>
                  <a:lnTo>
                    <a:pt x="3" y="58"/>
                  </a:lnTo>
                  <a:lnTo>
                    <a:pt x="5" y="64"/>
                  </a:lnTo>
                  <a:lnTo>
                    <a:pt x="10" y="69"/>
                  </a:lnTo>
                  <a:lnTo>
                    <a:pt x="14" y="72"/>
                  </a:lnTo>
                  <a:lnTo>
                    <a:pt x="25" y="78"/>
                  </a:lnTo>
                  <a:lnTo>
                    <a:pt x="39" y="81"/>
                  </a:lnTo>
                  <a:lnTo>
                    <a:pt x="39" y="81"/>
                  </a:lnTo>
                  <a:lnTo>
                    <a:pt x="51" y="86"/>
                  </a:lnTo>
                  <a:lnTo>
                    <a:pt x="60" y="90"/>
                  </a:lnTo>
                  <a:lnTo>
                    <a:pt x="65" y="92"/>
                  </a:lnTo>
                  <a:lnTo>
                    <a:pt x="68" y="96"/>
                  </a:lnTo>
                  <a:lnTo>
                    <a:pt x="69" y="101"/>
                  </a:lnTo>
                  <a:lnTo>
                    <a:pt x="71" y="105"/>
                  </a:lnTo>
                  <a:lnTo>
                    <a:pt x="71" y="105"/>
                  </a:lnTo>
                  <a:lnTo>
                    <a:pt x="69" y="110"/>
                  </a:lnTo>
                  <a:lnTo>
                    <a:pt x="68" y="115"/>
                  </a:lnTo>
                  <a:lnTo>
                    <a:pt x="65" y="119"/>
                  </a:lnTo>
                  <a:lnTo>
                    <a:pt x="60" y="122"/>
                  </a:lnTo>
                  <a:lnTo>
                    <a:pt x="51" y="127"/>
                  </a:lnTo>
                  <a:lnTo>
                    <a:pt x="40" y="128"/>
                  </a:lnTo>
                  <a:lnTo>
                    <a:pt x="40" y="128"/>
                  </a:lnTo>
                  <a:lnTo>
                    <a:pt x="29" y="127"/>
                  </a:lnTo>
                  <a:lnTo>
                    <a:pt x="25" y="125"/>
                  </a:lnTo>
                  <a:lnTo>
                    <a:pt x="20" y="124"/>
                  </a:lnTo>
                  <a:lnTo>
                    <a:pt x="16" y="121"/>
                  </a:lnTo>
                  <a:lnTo>
                    <a:pt x="13" y="116"/>
                  </a:lnTo>
                  <a:lnTo>
                    <a:pt x="11" y="110"/>
                  </a:lnTo>
                  <a:lnTo>
                    <a:pt x="11" y="104"/>
                  </a:lnTo>
                  <a:lnTo>
                    <a:pt x="11" y="104"/>
                  </a:lnTo>
                  <a:lnTo>
                    <a:pt x="10" y="101"/>
                  </a:lnTo>
                  <a:lnTo>
                    <a:pt x="5" y="99"/>
                  </a:lnTo>
                  <a:lnTo>
                    <a:pt x="5" y="99"/>
                  </a:lnTo>
                  <a:lnTo>
                    <a:pt x="2" y="101"/>
                  </a:lnTo>
                  <a:lnTo>
                    <a:pt x="0" y="104"/>
                  </a:lnTo>
                  <a:lnTo>
                    <a:pt x="0" y="104"/>
                  </a:lnTo>
                  <a:lnTo>
                    <a:pt x="0" y="112"/>
                  </a:lnTo>
                  <a:lnTo>
                    <a:pt x="2" y="118"/>
                  </a:lnTo>
                  <a:lnTo>
                    <a:pt x="5" y="124"/>
                  </a:lnTo>
                  <a:lnTo>
                    <a:pt x="10" y="128"/>
                  </a:lnTo>
                  <a:lnTo>
                    <a:pt x="14" y="132"/>
                  </a:lnTo>
                  <a:lnTo>
                    <a:pt x="20" y="135"/>
                  </a:lnTo>
                  <a:lnTo>
                    <a:pt x="26" y="138"/>
                  </a:lnTo>
                  <a:lnTo>
                    <a:pt x="34" y="139"/>
                  </a:lnTo>
                  <a:lnTo>
                    <a:pt x="34" y="139"/>
                  </a:lnTo>
                  <a:lnTo>
                    <a:pt x="34" y="155"/>
                  </a:lnTo>
                  <a:lnTo>
                    <a:pt x="34" y="155"/>
                  </a:lnTo>
                  <a:lnTo>
                    <a:pt x="36" y="159"/>
                  </a:lnTo>
                  <a:lnTo>
                    <a:pt x="40" y="161"/>
                  </a:lnTo>
                  <a:lnTo>
                    <a:pt x="40" y="161"/>
                  </a:lnTo>
                  <a:lnTo>
                    <a:pt x="43" y="159"/>
                  </a:lnTo>
                  <a:lnTo>
                    <a:pt x="45" y="155"/>
                  </a:lnTo>
                  <a:lnTo>
                    <a:pt x="45" y="139"/>
                  </a:lnTo>
                  <a:lnTo>
                    <a:pt x="46" y="139"/>
                  </a:lnTo>
                  <a:lnTo>
                    <a:pt x="46" y="139"/>
                  </a:lnTo>
                  <a:lnTo>
                    <a:pt x="54" y="138"/>
                  </a:lnTo>
                  <a:lnTo>
                    <a:pt x="60" y="135"/>
                  </a:lnTo>
                  <a:lnTo>
                    <a:pt x="66" y="132"/>
                  </a:lnTo>
                  <a:lnTo>
                    <a:pt x="71" y="128"/>
                  </a:lnTo>
                  <a:lnTo>
                    <a:pt x="75" y="124"/>
                  </a:lnTo>
                  <a:lnTo>
                    <a:pt x="78" y="118"/>
                  </a:lnTo>
                  <a:lnTo>
                    <a:pt x="80" y="112"/>
                  </a:lnTo>
                  <a:lnTo>
                    <a:pt x="82" y="105"/>
                  </a:lnTo>
                  <a:lnTo>
                    <a:pt x="82" y="105"/>
                  </a:lnTo>
                  <a:lnTo>
                    <a:pt x="80" y="98"/>
                  </a:lnTo>
                  <a:lnTo>
                    <a:pt x="77" y="90"/>
                  </a:lnTo>
                  <a:lnTo>
                    <a:pt x="72" y="86"/>
                  </a:lnTo>
                  <a:lnTo>
                    <a:pt x="68" y="81"/>
                  </a:lnTo>
                  <a:lnTo>
                    <a:pt x="62" y="78"/>
                  </a:lnTo>
                  <a:lnTo>
                    <a:pt x="54" y="75"/>
                  </a:lnTo>
                  <a:lnTo>
                    <a:pt x="40" y="70"/>
                  </a:lnTo>
                  <a:lnTo>
                    <a:pt x="40"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475"/>
            <p:cNvSpPr>
              <a:spLocks noEditPoints="1"/>
            </p:cNvSpPr>
            <p:nvPr/>
          </p:nvSpPr>
          <p:spPr bwMode="auto">
            <a:xfrm>
              <a:off x="8221663" y="3960813"/>
              <a:ext cx="379413" cy="377825"/>
            </a:xfrm>
            <a:custGeom>
              <a:avLst/>
              <a:gdLst>
                <a:gd name="T0" fmla="*/ 107 w 239"/>
                <a:gd name="T1" fmla="*/ 0 h 238"/>
                <a:gd name="T2" fmla="*/ 73 w 239"/>
                <a:gd name="T3" fmla="*/ 10 h 238"/>
                <a:gd name="T4" fmla="*/ 44 w 239"/>
                <a:gd name="T5" fmla="*/ 27 h 238"/>
                <a:gd name="T6" fmla="*/ 21 w 239"/>
                <a:gd name="T7" fmla="*/ 53 h 238"/>
                <a:gd name="T8" fmla="*/ 6 w 239"/>
                <a:gd name="T9" fmla="*/ 83 h 238"/>
                <a:gd name="T10" fmla="*/ 0 w 239"/>
                <a:gd name="T11" fmla="*/ 118 h 238"/>
                <a:gd name="T12" fmla="*/ 3 w 239"/>
                <a:gd name="T13" fmla="*/ 143 h 238"/>
                <a:gd name="T14" fmla="*/ 15 w 239"/>
                <a:gd name="T15" fmla="*/ 175 h 238"/>
                <a:gd name="T16" fmla="*/ 35 w 239"/>
                <a:gd name="T17" fmla="*/ 203 h 238"/>
                <a:gd name="T18" fmla="*/ 62 w 239"/>
                <a:gd name="T19" fmla="*/ 224 h 238"/>
                <a:gd name="T20" fmla="*/ 96 w 239"/>
                <a:gd name="T21" fmla="*/ 236 h 238"/>
                <a:gd name="T22" fmla="*/ 119 w 239"/>
                <a:gd name="T23" fmla="*/ 238 h 238"/>
                <a:gd name="T24" fmla="*/ 154 w 239"/>
                <a:gd name="T25" fmla="*/ 233 h 238"/>
                <a:gd name="T26" fmla="*/ 187 w 239"/>
                <a:gd name="T27" fmla="*/ 218 h 238"/>
                <a:gd name="T28" fmla="*/ 211 w 239"/>
                <a:gd name="T29" fmla="*/ 195 h 238"/>
                <a:gd name="T30" fmla="*/ 230 w 239"/>
                <a:gd name="T31" fmla="*/ 166 h 238"/>
                <a:gd name="T32" fmla="*/ 237 w 239"/>
                <a:gd name="T33" fmla="*/ 131 h 238"/>
                <a:gd name="T34" fmla="*/ 237 w 239"/>
                <a:gd name="T35" fmla="*/ 106 h 238"/>
                <a:gd name="T36" fmla="*/ 230 w 239"/>
                <a:gd name="T37" fmla="*/ 72 h 238"/>
                <a:gd name="T38" fmla="*/ 211 w 239"/>
                <a:gd name="T39" fmla="*/ 43 h 238"/>
                <a:gd name="T40" fmla="*/ 187 w 239"/>
                <a:gd name="T41" fmla="*/ 20 h 238"/>
                <a:gd name="T42" fmla="*/ 154 w 239"/>
                <a:gd name="T43" fmla="*/ 5 h 238"/>
                <a:gd name="T44" fmla="*/ 119 w 239"/>
                <a:gd name="T45" fmla="*/ 0 h 238"/>
                <a:gd name="T46" fmla="*/ 119 w 239"/>
                <a:gd name="T47" fmla="*/ 230 h 238"/>
                <a:gd name="T48" fmla="*/ 87 w 239"/>
                <a:gd name="T49" fmla="*/ 226 h 238"/>
                <a:gd name="T50" fmla="*/ 58 w 239"/>
                <a:gd name="T51" fmla="*/ 210 h 238"/>
                <a:gd name="T52" fmla="*/ 33 w 239"/>
                <a:gd name="T53" fmla="*/ 189 h 238"/>
                <a:gd name="T54" fmla="*/ 16 w 239"/>
                <a:gd name="T55" fmla="*/ 163 h 238"/>
                <a:gd name="T56" fmla="*/ 9 w 239"/>
                <a:gd name="T57" fmla="*/ 131 h 238"/>
                <a:gd name="T58" fmla="*/ 9 w 239"/>
                <a:gd name="T59" fmla="*/ 108 h 238"/>
                <a:gd name="T60" fmla="*/ 16 w 239"/>
                <a:gd name="T61" fmla="*/ 76 h 238"/>
                <a:gd name="T62" fmla="*/ 33 w 239"/>
                <a:gd name="T63" fmla="*/ 48 h 238"/>
                <a:gd name="T64" fmla="*/ 58 w 239"/>
                <a:gd name="T65" fmla="*/ 27 h 238"/>
                <a:gd name="T66" fmla="*/ 87 w 239"/>
                <a:gd name="T67" fmla="*/ 13 h 238"/>
                <a:gd name="T68" fmla="*/ 119 w 239"/>
                <a:gd name="T69" fmla="*/ 8 h 238"/>
                <a:gd name="T70" fmla="*/ 142 w 239"/>
                <a:gd name="T71" fmla="*/ 10 h 238"/>
                <a:gd name="T72" fmla="*/ 173 w 239"/>
                <a:gd name="T73" fmla="*/ 22 h 238"/>
                <a:gd name="T74" fmla="*/ 197 w 239"/>
                <a:gd name="T75" fmla="*/ 40 h 238"/>
                <a:gd name="T76" fmla="*/ 217 w 239"/>
                <a:gd name="T77" fmla="*/ 66 h 238"/>
                <a:gd name="T78" fmla="*/ 228 w 239"/>
                <a:gd name="T79" fmla="*/ 97 h 238"/>
                <a:gd name="T80" fmla="*/ 231 w 239"/>
                <a:gd name="T81" fmla="*/ 118 h 238"/>
                <a:gd name="T82" fmla="*/ 225 w 239"/>
                <a:gd name="T83" fmla="*/ 152 h 238"/>
                <a:gd name="T84" fmla="*/ 211 w 239"/>
                <a:gd name="T85" fmla="*/ 181 h 238"/>
                <a:gd name="T86" fmla="*/ 190 w 239"/>
                <a:gd name="T87" fmla="*/ 204 h 238"/>
                <a:gd name="T88" fmla="*/ 162 w 239"/>
                <a:gd name="T89" fmla="*/ 221 h 238"/>
                <a:gd name="T90" fmla="*/ 131 w 239"/>
                <a:gd name="T91" fmla="*/ 23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 h="238">
                  <a:moveTo>
                    <a:pt x="119" y="0"/>
                  </a:moveTo>
                  <a:lnTo>
                    <a:pt x="119" y="0"/>
                  </a:lnTo>
                  <a:lnTo>
                    <a:pt x="107" y="0"/>
                  </a:lnTo>
                  <a:lnTo>
                    <a:pt x="96" y="2"/>
                  </a:lnTo>
                  <a:lnTo>
                    <a:pt x="84" y="5"/>
                  </a:lnTo>
                  <a:lnTo>
                    <a:pt x="73" y="10"/>
                  </a:lnTo>
                  <a:lnTo>
                    <a:pt x="62" y="14"/>
                  </a:lnTo>
                  <a:lnTo>
                    <a:pt x="53" y="20"/>
                  </a:lnTo>
                  <a:lnTo>
                    <a:pt x="44" y="27"/>
                  </a:lnTo>
                  <a:lnTo>
                    <a:pt x="35" y="34"/>
                  </a:lnTo>
                  <a:lnTo>
                    <a:pt x="27" y="43"/>
                  </a:lnTo>
                  <a:lnTo>
                    <a:pt x="21" y="53"/>
                  </a:lnTo>
                  <a:lnTo>
                    <a:pt x="15" y="62"/>
                  </a:lnTo>
                  <a:lnTo>
                    <a:pt x="10" y="72"/>
                  </a:lnTo>
                  <a:lnTo>
                    <a:pt x="6" y="83"/>
                  </a:lnTo>
                  <a:lnTo>
                    <a:pt x="3" y="95"/>
                  </a:lnTo>
                  <a:lnTo>
                    <a:pt x="1" y="106"/>
                  </a:lnTo>
                  <a:lnTo>
                    <a:pt x="0" y="118"/>
                  </a:lnTo>
                  <a:lnTo>
                    <a:pt x="0" y="118"/>
                  </a:lnTo>
                  <a:lnTo>
                    <a:pt x="1" y="131"/>
                  </a:lnTo>
                  <a:lnTo>
                    <a:pt x="3" y="143"/>
                  </a:lnTo>
                  <a:lnTo>
                    <a:pt x="6" y="154"/>
                  </a:lnTo>
                  <a:lnTo>
                    <a:pt x="10" y="166"/>
                  </a:lnTo>
                  <a:lnTo>
                    <a:pt x="15" y="175"/>
                  </a:lnTo>
                  <a:lnTo>
                    <a:pt x="21" y="186"/>
                  </a:lnTo>
                  <a:lnTo>
                    <a:pt x="27" y="195"/>
                  </a:lnTo>
                  <a:lnTo>
                    <a:pt x="35" y="203"/>
                  </a:lnTo>
                  <a:lnTo>
                    <a:pt x="44" y="210"/>
                  </a:lnTo>
                  <a:lnTo>
                    <a:pt x="53" y="218"/>
                  </a:lnTo>
                  <a:lnTo>
                    <a:pt x="62" y="224"/>
                  </a:lnTo>
                  <a:lnTo>
                    <a:pt x="73" y="229"/>
                  </a:lnTo>
                  <a:lnTo>
                    <a:pt x="84" y="233"/>
                  </a:lnTo>
                  <a:lnTo>
                    <a:pt x="96" y="236"/>
                  </a:lnTo>
                  <a:lnTo>
                    <a:pt x="107" y="238"/>
                  </a:lnTo>
                  <a:lnTo>
                    <a:pt x="119" y="238"/>
                  </a:lnTo>
                  <a:lnTo>
                    <a:pt x="119" y="238"/>
                  </a:lnTo>
                  <a:lnTo>
                    <a:pt x="131" y="238"/>
                  </a:lnTo>
                  <a:lnTo>
                    <a:pt x="144" y="236"/>
                  </a:lnTo>
                  <a:lnTo>
                    <a:pt x="154" y="233"/>
                  </a:lnTo>
                  <a:lnTo>
                    <a:pt x="165" y="229"/>
                  </a:lnTo>
                  <a:lnTo>
                    <a:pt x="176" y="224"/>
                  </a:lnTo>
                  <a:lnTo>
                    <a:pt x="187" y="218"/>
                  </a:lnTo>
                  <a:lnTo>
                    <a:pt x="196" y="210"/>
                  </a:lnTo>
                  <a:lnTo>
                    <a:pt x="203" y="203"/>
                  </a:lnTo>
                  <a:lnTo>
                    <a:pt x="211" y="195"/>
                  </a:lnTo>
                  <a:lnTo>
                    <a:pt x="219" y="186"/>
                  </a:lnTo>
                  <a:lnTo>
                    <a:pt x="225" y="175"/>
                  </a:lnTo>
                  <a:lnTo>
                    <a:pt x="230" y="166"/>
                  </a:lnTo>
                  <a:lnTo>
                    <a:pt x="233" y="154"/>
                  </a:lnTo>
                  <a:lnTo>
                    <a:pt x="236" y="143"/>
                  </a:lnTo>
                  <a:lnTo>
                    <a:pt x="237" y="131"/>
                  </a:lnTo>
                  <a:lnTo>
                    <a:pt x="239" y="118"/>
                  </a:lnTo>
                  <a:lnTo>
                    <a:pt x="239" y="118"/>
                  </a:lnTo>
                  <a:lnTo>
                    <a:pt x="237" y="106"/>
                  </a:lnTo>
                  <a:lnTo>
                    <a:pt x="236" y="95"/>
                  </a:lnTo>
                  <a:lnTo>
                    <a:pt x="233" y="83"/>
                  </a:lnTo>
                  <a:lnTo>
                    <a:pt x="230" y="72"/>
                  </a:lnTo>
                  <a:lnTo>
                    <a:pt x="225" y="62"/>
                  </a:lnTo>
                  <a:lnTo>
                    <a:pt x="219" y="53"/>
                  </a:lnTo>
                  <a:lnTo>
                    <a:pt x="211" y="43"/>
                  </a:lnTo>
                  <a:lnTo>
                    <a:pt x="203" y="34"/>
                  </a:lnTo>
                  <a:lnTo>
                    <a:pt x="196" y="27"/>
                  </a:lnTo>
                  <a:lnTo>
                    <a:pt x="187" y="20"/>
                  </a:lnTo>
                  <a:lnTo>
                    <a:pt x="176" y="14"/>
                  </a:lnTo>
                  <a:lnTo>
                    <a:pt x="165" y="10"/>
                  </a:lnTo>
                  <a:lnTo>
                    <a:pt x="154" y="5"/>
                  </a:lnTo>
                  <a:lnTo>
                    <a:pt x="144" y="2"/>
                  </a:lnTo>
                  <a:lnTo>
                    <a:pt x="131" y="0"/>
                  </a:lnTo>
                  <a:lnTo>
                    <a:pt x="119" y="0"/>
                  </a:lnTo>
                  <a:lnTo>
                    <a:pt x="119" y="0"/>
                  </a:lnTo>
                  <a:close/>
                  <a:moveTo>
                    <a:pt x="119" y="230"/>
                  </a:moveTo>
                  <a:lnTo>
                    <a:pt x="119" y="230"/>
                  </a:lnTo>
                  <a:lnTo>
                    <a:pt x="108" y="230"/>
                  </a:lnTo>
                  <a:lnTo>
                    <a:pt x="98" y="227"/>
                  </a:lnTo>
                  <a:lnTo>
                    <a:pt x="87" y="226"/>
                  </a:lnTo>
                  <a:lnTo>
                    <a:pt x="76" y="221"/>
                  </a:lnTo>
                  <a:lnTo>
                    <a:pt x="67" y="216"/>
                  </a:lnTo>
                  <a:lnTo>
                    <a:pt x="58" y="210"/>
                  </a:lnTo>
                  <a:lnTo>
                    <a:pt x="49" y="204"/>
                  </a:lnTo>
                  <a:lnTo>
                    <a:pt x="41" y="198"/>
                  </a:lnTo>
                  <a:lnTo>
                    <a:pt x="33" y="189"/>
                  </a:lnTo>
                  <a:lnTo>
                    <a:pt x="27" y="181"/>
                  </a:lnTo>
                  <a:lnTo>
                    <a:pt x="21" y="172"/>
                  </a:lnTo>
                  <a:lnTo>
                    <a:pt x="16" y="163"/>
                  </a:lnTo>
                  <a:lnTo>
                    <a:pt x="13" y="152"/>
                  </a:lnTo>
                  <a:lnTo>
                    <a:pt x="10" y="141"/>
                  </a:lnTo>
                  <a:lnTo>
                    <a:pt x="9" y="131"/>
                  </a:lnTo>
                  <a:lnTo>
                    <a:pt x="9" y="118"/>
                  </a:lnTo>
                  <a:lnTo>
                    <a:pt x="9" y="118"/>
                  </a:lnTo>
                  <a:lnTo>
                    <a:pt x="9" y="108"/>
                  </a:lnTo>
                  <a:lnTo>
                    <a:pt x="10" y="97"/>
                  </a:lnTo>
                  <a:lnTo>
                    <a:pt x="13" y="86"/>
                  </a:lnTo>
                  <a:lnTo>
                    <a:pt x="16" y="76"/>
                  </a:lnTo>
                  <a:lnTo>
                    <a:pt x="21" y="66"/>
                  </a:lnTo>
                  <a:lnTo>
                    <a:pt x="27" y="57"/>
                  </a:lnTo>
                  <a:lnTo>
                    <a:pt x="33" y="48"/>
                  </a:lnTo>
                  <a:lnTo>
                    <a:pt x="41" y="40"/>
                  </a:lnTo>
                  <a:lnTo>
                    <a:pt x="49" y="33"/>
                  </a:lnTo>
                  <a:lnTo>
                    <a:pt x="58" y="27"/>
                  </a:lnTo>
                  <a:lnTo>
                    <a:pt x="67" y="22"/>
                  </a:lnTo>
                  <a:lnTo>
                    <a:pt x="76" y="17"/>
                  </a:lnTo>
                  <a:lnTo>
                    <a:pt x="87" y="13"/>
                  </a:lnTo>
                  <a:lnTo>
                    <a:pt x="98" y="10"/>
                  </a:lnTo>
                  <a:lnTo>
                    <a:pt x="108" y="8"/>
                  </a:lnTo>
                  <a:lnTo>
                    <a:pt x="119" y="8"/>
                  </a:lnTo>
                  <a:lnTo>
                    <a:pt x="119" y="8"/>
                  </a:lnTo>
                  <a:lnTo>
                    <a:pt x="131" y="8"/>
                  </a:lnTo>
                  <a:lnTo>
                    <a:pt x="142" y="10"/>
                  </a:lnTo>
                  <a:lnTo>
                    <a:pt x="153" y="13"/>
                  </a:lnTo>
                  <a:lnTo>
                    <a:pt x="162" y="17"/>
                  </a:lnTo>
                  <a:lnTo>
                    <a:pt x="173" y="22"/>
                  </a:lnTo>
                  <a:lnTo>
                    <a:pt x="182" y="27"/>
                  </a:lnTo>
                  <a:lnTo>
                    <a:pt x="190" y="33"/>
                  </a:lnTo>
                  <a:lnTo>
                    <a:pt x="197" y="40"/>
                  </a:lnTo>
                  <a:lnTo>
                    <a:pt x="205" y="48"/>
                  </a:lnTo>
                  <a:lnTo>
                    <a:pt x="211" y="57"/>
                  </a:lnTo>
                  <a:lnTo>
                    <a:pt x="217" y="66"/>
                  </a:lnTo>
                  <a:lnTo>
                    <a:pt x="222" y="76"/>
                  </a:lnTo>
                  <a:lnTo>
                    <a:pt x="225" y="86"/>
                  </a:lnTo>
                  <a:lnTo>
                    <a:pt x="228" y="97"/>
                  </a:lnTo>
                  <a:lnTo>
                    <a:pt x="230" y="108"/>
                  </a:lnTo>
                  <a:lnTo>
                    <a:pt x="231" y="118"/>
                  </a:lnTo>
                  <a:lnTo>
                    <a:pt x="231" y="118"/>
                  </a:lnTo>
                  <a:lnTo>
                    <a:pt x="230" y="131"/>
                  </a:lnTo>
                  <a:lnTo>
                    <a:pt x="228" y="141"/>
                  </a:lnTo>
                  <a:lnTo>
                    <a:pt x="225" y="152"/>
                  </a:lnTo>
                  <a:lnTo>
                    <a:pt x="222" y="163"/>
                  </a:lnTo>
                  <a:lnTo>
                    <a:pt x="217" y="172"/>
                  </a:lnTo>
                  <a:lnTo>
                    <a:pt x="211" y="181"/>
                  </a:lnTo>
                  <a:lnTo>
                    <a:pt x="205" y="189"/>
                  </a:lnTo>
                  <a:lnTo>
                    <a:pt x="197" y="198"/>
                  </a:lnTo>
                  <a:lnTo>
                    <a:pt x="190" y="204"/>
                  </a:lnTo>
                  <a:lnTo>
                    <a:pt x="182" y="210"/>
                  </a:lnTo>
                  <a:lnTo>
                    <a:pt x="173" y="216"/>
                  </a:lnTo>
                  <a:lnTo>
                    <a:pt x="162" y="221"/>
                  </a:lnTo>
                  <a:lnTo>
                    <a:pt x="153" y="226"/>
                  </a:lnTo>
                  <a:lnTo>
                    <a:pt x="142" y="227"/>
                  </a:lnTo>
                  <a:lnTo>
                    <a:pt x="131" y="230"/>
                  </a:lnTo>
                  <a:lnTo>
                    <a:pt x="119" y="230"/>
                  </a:lnTo>
                  <a:lnTo>
                    <a:pt x="119" y="23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4" name="Freeform 476"/>
          <p:cNvSpPr>
            <a:spLocks noEditPoints="1"/>
          </p:cNvSpPr>
          <p:nvPr userDrawn="1"/>
        </p:nvSpPr>
        <p:spPr bwMode="auto">
          <a:xfrm>
            <a:off x="6245626" y="3864671"/>
            <a:ext cx="372113" cy="311340"/>
          </a:xfrm>
          <a:custGeom>
            <a:avLst/>
            <a:gdLst>
              <a:gd name="T0" fmla="*/ 198 w 199"/>
              <a:gd name="T1" fmla="*/ 118 h 222"/>
              <a:gd name="T2" fmla="*/ 104 w 199"/>
              <a:gd name="T3" fmla="*/ 2 h 222"/>
              <a:gd name="T4" fmla="*/ 104 w 199"/>
              <a:gd name="T5" fmla="*/ 2 h 222"/>
              <a:gd name="T6" fmla="*/ 103 w 199"/>
              <a:gd name="T7" fmla="*/ 0 h 222"/>
              <a:gd name="T8" fmla="*/ 100 w 199"/>
              <a:gd name="T9" fmla="*/ 0 h 222"/>
              <a:gd name="T10" fmla="*/ 98 w 199"/>
              <a:gd name="T11" fmla="*/ 0 h 222"/>
              <a:gd name="T12" fmla="*/ 97 w 199"/>
              <a:gd name="T13" fmla="*/ 2 h 222"/>
              <a:gd name="T14" fmla="*/ 2 w 199"/>
              <a:gd name="T15" fmla="*/ 118 h 222"/>
              <a:gd name="T16" fmla="*/ 2 w 199"/>
              <a:gd name="T17" fmla="*/ 118 h 222"/>
              <a:gd name="T18" fmla="*/ 0 w 199"/>
              <a:gd name="T19" fmla="*/ 121 h 222"/>
              <a:gd name="T20" fmla="*/ 2 w 199"/>
              <a:gd name="T21" fmla="*/ 124 h 222"/>
              <a:gd name="T22" fmla="*/ 2 w 199"/>
              <a:gd name="T23" fmla="*/ 124 h 222"/>
              <a:gd name="T24" fmla="*/ 3 w 199"/>
              <a:gd name="T25" fmla="*/ 126 h 222"/>
              <a:gd name="T26" fmla="*/ 6 w 199"/>
              <a:gd name="T27" fmla="*/ 127 h 222"/>
              <a:gd name="T28" fmla="*/ 52 w 199"/>
              <a:gd name="T29" fmla="*/ 127 h 222"/>
              <a:gd name="T30" fmla="*/ 52 w 199"/>
              <a:gd name="T31" fmla="*/ 218 h 222"/>
              <a:gd name="T32" fmla="*/ 52 w 199"/>
              <a:gd name="T33" fmla="*/ 218 h 222"/>
              <a:gd name="T34" fmla="*/ 54 w 199"/>
              <a:gd name="T35" fmla="*/ 221 h 222"/>
              <a:gd name="T36" fmla="*/ 57 w 199"/>
              <a:gd name="T37" fmla="*/ 222 h 222"/>
              <a:gd name="T38" fmla="*/ 143 w 199"/>
              <a:gd name="T39" fmla="*/ 222 h 222"/>
              <a:gd name="T40" fmla="*/ 143 w 199"/>
              <a:gd name="T41" fmla="*/ 222 h 222"/>
              <a:gd name="T42" fmla="*/ 147 w 199"/>
              <a:gd name="T43" fmla="*/ 221 h 222"/>
              <a:gd name="T44" fmla="*/ 149 w 199"/>
              <a:gd name="T45" fmla="*/ 218 h 222"/>
              <a:gd name="T46" fmla="*/ 149 w 199"/>
              <a:gd name="T47" fmla="*/ 127 h 222"/>
              <a:gd name="T48" fmla="*/ 195 w 199"/>
              <a:gd name="T49" fmla="*/ 127 h 222"/>
              <a:gd name="T50" fmla="*/ 195 w 199"/>
              <a:gd name="T51" fmla="*/ 127 h 222"/>
              <a:gd name="T52" fmla="*/ 198 w 199"/>
              <a:gd name="T53" fmla="*/ 126 h 222"/>
              <a:gd name="T54" fmla="*/ 199 w 199"/>
              <a:gd name="T55" fmla="*/ 124 h 222"/>
              <a:gd name="T56" fmla="*/ 199 w 199"/>
              <a:gd name="T57" fmla="*/ 124 h 222"/>
              <a:gd name="T58" fmla="*/ 199 w 199"/>
              <a:gd name="T59" fmla="*/ 121 h 222"/>
              <a:gd name="T60" fmla="*/ 198 w 199"/>
              <a:gd name="T61" fmla="*/ 118 h 222"/>
              <a:gd name="T62" fmla="*/ 198 w 199"/>
              <a:gd name="T63" fmla="*/ 118 h 222"/>
              <a:gd name="T64" fmla="*/ 143 w 199"/>
              <a:gd name="T65" fmla="*/ 117 h 222"/>
              <a:gd name="T66" fmla="*/ 143 w 199"/>
              <a:gd name="T67" fmla="*/ 117 h 222"/>
              <a:gd name="T68" fmla="*/ 140 w 199"/>
              <a:gd name="T69" fmla="*/ 118 h 222"/>
              <a:gd name="T70" fmla="*/ 138 w 199"/>
              <a:gd name="T71" fmla="*/ 121 h 222"/>
              <a:gd name="T72" fmla="*/ 138 w 199"/>
              <a:gd name="T73" fmla="*/ 212 h 222"/>
              <a:gd name="T74" fmla="*/ 63 w 199"/>
              <a:gd name="T75" fmla="*/ 212 h 222"/>
              <a:gd name="T76" fmla="*/ 63 w 199"/>
              <a:gd name="T77" fmla="*/ 121 h 222"/>
              <a:gd name="T78" fmla="*/ 63 w 199"/>
              <a:gd name="T79" fmla="*/ 121 h 222"/>
              <a:gd name="T80" fmla="*/ 62 w 199"/>
              <a:gd name="T81" fmla="*/ 118 h 222"/>
              <a:gd name="T82" fmla="*/ 57 w 199"/>
              <a:gd name="T83" fmla="*/ 117 h 222"/>
              <a:gd name="T84" fmla="*/ 17 w 199"/>
              <a:gd name="T85" fmla="*/ 117 h 222"/>
              <a:gd name="T86" fmla="*/ 100 w 199"/>
              <a:gd name="T87" fmla="*/ 14 h 222"/>
              <a:gd name="T88" fmla="*/ 183 w 199"/>
              <a:gd name="T89" fmla="*/ 117 h 222"/>
              <a:gd name="T90" fmla="*/ 143 w 199"/>
              <a:gd name="T91" fmla="*/ 1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22">
                <a:moveTo>
                  <a:pt x="198" y="118"/>
                </a:moveTo>
                <a:lnTo>
                  <a:pt x="104" y="2"/>
                </a:lnTo>
                <a:lnTo>
                  <a:pt x="104" y="2"/>
                </a:lnTo>
                <a:lnTo>
                  <a:pt x="103" y="0"/>
                </a:lnTo>
                <a:lnTo>
                  <a:pt x="100" y="0"/>
                </a:lnTo>
                <a:lnTo>
                  <a:pt x="98" y="0"/>
                </a:lnTo>
                <a:lnTo>
                  <a:pt x="97" y="2"/>
                </a:lnTo>
                <a:lnTo>
                  <a:pt x="2" y="118"/>
                </a:lnTo>
                <a:lnTo>
                  <a:pt x="2" y="118"/>
                </a:lnTo>
                <a:lnTo>
                  <a:pt x="0" y="121"/>
                </a:lnTo>
                <a:lnTo>
                  <a:pt x="2" y="124"/>
                </a:lnTo>
                <a:lnTo>
                  <a:pt x="2" y="124"/>
                </a:lnTo>
                <a:lnTo>
                  <a:pt x="3" y="126"/>
                </a:lnTo>
                <a:lnTo>
                  <a:pt x="6" y="127"/>
                </a:lnTo>
                <a:lnTo>
                  <a:pt x="52" y="127"/>
                </a:lnTo>
                <a:lnTo>
                  <a:pt x="52" y="218"/>
                </a:lnTo>
                <a:lnTo>
                  <a:pt x="52" y="218"/>
                </a:lnTo>
                <a:lnTo>
                  <a:pt x="54" y="221"/>
                </a:lnTo>
                <a:lnTo>
                  <a:pt x="57" y="222"/>
                </a:lnTo>
                <a:lnTo>
                  <a:pt x="143" y="222"/>
                </a:lnTo>
                <a:lnTo>
                  <a:pt x="143" y="222"/>
                </a:lnTo>
                <a:lnTo>
                  <a:pt x="147" y="221"/>
                </a:lnTo>
                <a:lnTo>
                  <a:pt x="149" y="218"/>
                </a:lnTo>
                <a:lnTo>
                  <a:pt x="149" y="127"/>
                </a:lnTo>
                <a:lnTo>
                  <a:pt x="195" y="127"/>
                </a:lnTo>
                <a:lnTo>
                  <a:pt x="195" y="127"/>
                </a:lnTo>
                <a:lnTo>
                  <a:pt x="198" y="126"/>
                </a:lnTo>
                <a:lnTo>
                  <a:pt x="199" y="124"/>
                </a:lnTo>
                <a:lnTo>
                  <a:pt x="199" y="124"/>
                </a:lnTo>
                <a:lnTo>
                  <a:pt x="199" y="121"/>
                </a:lnTo>
                <a:lnTo>
                  <a:pt x="198" y="118"/>
                </a:lnTo>
                <a:lnTo>
                  <a:pt x="198" y="118"/>
                </a:lnTo>
                <a:close/>
                <a:moveTo>
                  <a:pt x="143" y="117"/>
                </a:moveTo>
                <a:lnTo>
                  <a:pt x="143" y="117"/>
                </a:lnTo>
                <a:lnTo>
                  <a:pt x="140" y="118"/>
                </a:lnTo>
                <a:lnTo>
                  <a:pt x="138" y="121"/>
                </a:lnTo>
                <a:lnTo>
                  <a:pt x="138" y="212"/>
                </a:lnTo>
                <a:lnTo>
                  <a:pt x="63" y="212"/>
                </a:lnTo>
                <a:lnTo>
                  <a:pt x="63" y="121"/>
                </a:lnTo>
                <a:lnTo>
                  <a:pt x="63" y="121"/>
                </a:lnTo>
                <a:lnTo>
                  <a:pt x="62" y="118"/>
                </a:lnTo>
                <a:lnTo>
                  <a:pt x="57" y="117"/>
                </a:lnTo>
                <a:lnTo>
                  <a:pt x="17" y="117"/>
                </a:lnTo>
                <a:lnTo>
                  <a:pt x="100" y="14"/>
                </a:lnTo>
                <a:lnTo>
                  <a:pt x="183" y="117"/>
                </a:lnTo>
                <a:lnTo>
                  <a:pt x="143" y="11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477"/>
          <p:cNvSpPr>
            <a:spLocks noEditPoints="1"/>
          </p:cNvSpPr>
          <p:nvPr userDrawn="1"/>
        </p:nvSpPr>
        <p:spPr bwMode="auto">
          <a:xfrm>
            <a:off x="5331239" y="3880098"/>
            <a:ext cx="418860" cy="279085"/>
          </a:xfrm>
          <a:custGeom>
            <a:avLst/>
            <a:gdLst>
              <a:gd name="T0" fmla="*/ 220 w 224"/>
              <a:gd name="T1" fmla="*/ 52 h 199"/>
              <a:gd name="T2" fmla="*/ 128 w 224"/>
              <a:gd name="T3" fmla="*/ 52 h 199"/>
              <a:gd name="T4" fmla="*/ 128 w 224"/>
              <a:gd name="T5" fmla="*/ 6 h 199"/>
              <a:gd name="T6" fmla="*/ 128 w 224"/>
              <a:gd name="T7" fmla="*/ 6 h 199"/>
              <a:gd name="T8" fmla="*/ 128 w 224"/>
              <a:gd name="T9" fmla="*/ 3 h 199"/>
              <a:gd name="T10" fmla="*/ 125 w 224"/>
              <a:gd name="T11" fmla="*/ 1 h 199"/>
              <a:gd name="T12" fmla="*/ 125 w 224"/>
              <a:gd name="T13" fmla="*/ 1 h 199"/>
              <a:gd name="T14" fmla="*/ 123 w 224"/>
              <a:gd name="T15" fmla="*/ 0 h 199"/>
              <a:gd name="T16" fmla="*/ 120 w 224"/>
              <a:gd name="T17" fmla="*/ 1 h 199"/>
              <a:gd name="T18" fmla="*/ 2 w 224"/>
              <a:gd name="T19" fmla="*/ 96 h 199"/>
              <a:gd name="T20" fmla="*/ 2 w 224"/>
              <a:gd name="T21" fmla="*/ 96 h 199"/>
              <a:gd name="T22" fmla="*/ 2 w 224"/>
              <a:gd name="T23" fmla="*/ 98 h 199"/>
              <a:gd name="T24" fmla="*/ 0 w 224"/>
              <a:gd name="T25" fmla="*/ 99 h 199"/>
              <a:gd name="T26" fmla="*/ 0 w 224"/>
              <a:gd name="T27" fmla="*/ 99 h 199"/>
              <a:gd name="T28" fmla="*/ 2 w 224"/>
              <a:gd name="T29" fmla="*/ 103 h 199"/>
              <a:gd name="T30" fmla="*/ 2 w 224"/>
              <a:gd name="T31" fmla="*/ 104 h 199"/>
              <a:gd name="T32" fmla="*/ 120 w 224"/>
              <a:gd name="T33" fmla="*/ 199 h 199"/>
              <a:gd name="T34" fmla="*/ 120 w 224"/>
              <a:gd name="T35" fmla="*/ 199 h 199"/>
              <a:gd name="T36" fmla="*/ 123 w 224"/>
              <a:gd name="T37" fmla="*/ 199 h 199"/>
              <a:gd name="T38" fmla="*/ 123 w 224"/>
              <a:gd name="T39" fmla="*/ 199 h 199"/>
              <a:gd name="T40" fmla="*/ 125 w 224"/>
              <a:gd name="T41" fmla="*/ 199 h 199"/>
              <a:gd name="T42" fmla="*/ 125 w 224"/>
              <a:gd name="T43" fmla="*/ 199 h 199"/>
              <a:gd name="T44" fmla="*/ 128 w 224"/>
              <a:gd name="T45" fmla="*/ 197 h 199"/>
              <a:gd name="T46" fmla="*/ 128 w 224"/>
              <a:gd name="T47" fmla="*/ 194 h 199"/>
              <a:gd name="T48" fmla="*/ 128 w 224"/>
              <a:gd name="T49" fmla="*/ 148 h 199"/>
              <a:gd name="T50" fmla="*/ 220 w 224"/>
              <a:gd name="T51" fmla="*/ 148 h 199"/>
              <a:gd name="T52" fmla="*/ 220 w 224"/>
              <a:gd name="T53" fmla="*/ 148 h 199"/>
              <a:gd name="T54" fmla="*/ 223 w 224"/>
              <a:gd name="T55" fmla="*/ 147 h 199"/>
              <a:gd name="T56" fmla="*/ 224 w 224"/>
              <a:gd name="T57" fmla="*/ 142 h 199"/>
              <a:gd name="T58" fmla="*/ 224 w 224"/>
              <a:gd name="T59" fmla="*/ 57 h 199"/>
              <a:gd name="T60" fmla="*/ 224 w 224"/>
              <a:gd name="T61" fmla="*/ 57 h 199"/>
              <a:gd name="T62" fmla="*/ 223 w 224"/>
              <a:gd name="T63" fmla="*/ 53 h 199"/>
              <a:gd name="T64" fmla="*/ 220 w 224"/>
              <a:gd name="T65" fmla="*/ 52 h 199"/>
              <a:gd name="T66" fmla="*/ 220 w 224"/>
              <a:gd name="T67" fmla="*/ 52 h 199"/>
              <a:gd name="T68" fmla="*/ 213 w 224"/>
              <a:gd name="T69" fmla="*/ 138 h 199"/>
              <a:gd name="T70" fmla="*/ 123 w 224"/>
              <a:gd name="T71" fmla="*/ 138 h 199"/>
              <a:gd name="T72" fmla="*/ 123 w 224"/>
              <a:gd name="T73" fmla="*/ 138 h 199"/>
              <a:gd name="T74" fmla="*/ 118 w 224"/>
              <a:gd name="T75" fmla="*/ 139 h 199"/>
              <a:gd name="T76" fmla="*/ 117 w 224"/>
              <a:gd name="T77" fmla="*/ 142 h 199"/>
              <a:gd name="T78" fmla="*/ 117 w 224"/>
              <a:gd name="T79" fmla="*/ 184 h 199"/>
              <a:gd name="T80" fmla="*/ 14 w 224"/>
              <a:gd name="T81" fmla="*/ 99 h 199"/>
              <a:gd name="T82" fmla="*/ 117 w 224"/>
              <a:gd name="T83" fmla="*/ 17 h 199"/>
              <a:gd name="T84" fmla="*/ 117 w 224"/>
              <a:gd name="T85" fmla="*/ 57 h 199"/>
              <a:gd name="T86" fmla="*/ 117 w 224"/>
              <a:gd name="T87" fmla="*/ 57 h 199"/>
              <a:gd name="T88" fmla="*/ 118 w 224"/>
              <a:gd name="T89" fmla="*/ 61 h 199"/>
              <a:gd name="T90" fmla="*/ 123 w 224"/>
              <a:gd name="T91" fmla="*/ 63 h 199"/>
              <a:gd name="T92" fmla="*/ 213 w 224"/>
              <a:gd name="T93" fmla="*/ 63 h 199"/>
              <a:gd name="T94" fmla="*/ 213 w 224"/>
              <a:gd name="T95" fmla="*/ 13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0" y="52"/>
                </a:moveTo>
                <a:lnTo>
                  <a:pt x="128" y="52"/>
                </a:lnTo>
                <a:lnTo>
                  <a:pt x="128" y="6"/>
                </a:lnTo>
                <a:lnTo>
                  <a:pt x="128" y="6"/>
                </a:lnTo>
                <a:lnTo>
                  <a:pt x="128" y="3"/>
                </a:lnTo>
                <a:lnTo>
                  <a:pt x="125" y="1"/>
                </a:lnTo>
                <a:lnTo>
                  <a:pt x="125" y="1"/>
                </a:lnTo>
                <a:lnTo>
                  <a:pt x="123" y="0"/>
                </a:lnTo>
                <a:lnTo>
                  <a:pt x="120" y="1"/>
                </a:lnTo>
                <a:lnTo>
                  <a:pt x="2" y="96"/>
                </a:lnTo>
                <a:lnTo>
                  <a:pt x="2" y="96"/>
                </a:lnTo>
                <a:lnTo>
                  <a:pt x="2" y="98"/>
                </a:lnTo>
                <a:lnTo>
                  <a:pt x="0" y="99"/>
                </a:lnTo>
                <a:lnTo>
                  <a:pt x="0" y="99"/>
                </a:lnTo>
                <a:lnTo>
                  <a:pt x="2" y="103"/>
                </a:lnTo>
                <a:lnTo>
                  <a:pt x="2" y="104"/>
                </a:lnTo>
                <a:lnTo>
                  <a:pt x="120" y="199"/>
                </a:lnTo>
                <a:lnTo>
                  <a:pt x="120" y="199"/>
                </a:lnTo>
                <a:lnTo>
                  <a:pt x="123" y="199"/>
                </a:lnTo>
                <a:lnTo>
                  <a:pt x="123" y="199"/>
                </a:lnTo>
                <a:lnTo>
                  <a:pt x="125" y="199"/>
                </a:lnTo>
                <a:lnTo>
                  <a:pt x="125" y="199"/>
                </a:lnTo>
                <a:lnTo>
                  <a:pt x="128" y="197"/>
                </a:lnTo>
                <a:lnTo>
                  <a:pt x="128" y="194"/>
                </a:lnTo>
                <a:lnTo>
                  <a:pt x="128" y="148"/>
                </a:lnTo>
                <a:lnTo>
                  <a:pt x="220" y="148"/>
                </a:lnTo>
                <a:lnTo>
                  <a:pt x="220" y="148"/>
                </a:lnTo>
                <a:lnTo>
                  <a:pt x="223" y="147"/>
                </a:lnTo>
                <a:lnTo>
                  <a:pt x="224" y="142"/>
                </a:lnTo>
                <a:lnTo>
                  <a:pt x="224" y="57"/>
                </a:lnTo>
                <a:lnTo>
                  <a:pt x="224" y="57"/>
                </a:lnTo>
                <a:lnTo>
                  <a:pt x="223" y="53"/>
                </a:lnTo>
                <a:lnTo>
                  <a:pt x="220" y="52"/>
                </a:lnTo>
                <a:lnTo>
                  <a:pt x="220" y="52"/>
                </a:lnTo>
                <a:close/>
                <a:moveTo>
                  <a:pt x="213" y="138"/>
                </a:moveTo>
                <a:lnTo>
                  <a:pt x="123" y="138"/>
                </a:lnTo>
                <a:lnTo>
                  <a:pt x="123" y="138"/>
                </a:lnTo>
                <a:lnTo>
                  <a:pt x="118" y="139"/>
                </a:lnTo>
                <a:lnTo>
                  <a:pt x="117" y="142"/>
                </a:lnTo>
                <a:lnTo>
                  <a:pt x="117" y="184"/>
                </a:lnTo>
                <a:lnTo>
                  <a:pt x="14" y="99"/>
                </a:lnTo>
                <a:lnTo>
                  <a:pt x="117" y="17"/>
                </a:lnTo>
                <a:lnTo>
                  <a:pt x="117" y="57"/>
                </a:lnTo>
                <a:lnTo>
                  <a:pt x="117" y="57"/>
                </a:lnTo>
                <a:lnTo>
                  <a:pt x="118" y="61"/>
                </a:lnTo>
                <a:lnTo>
                  <a:pt x="123" y="63"/>
                </a:lnTo>
                <a:lnTo>
                  <a:pt x="213" y="63"/>
                </a:lnTo>
                <a:lnTo>
                  <a:pt x="213" y="1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478"/>
          <p:cNvSpPr>
            <a:spLocks noEditPoints="1"/>
          </p:cNvSpPr>
          <p:nvPr userDrawn="1"/>
        </p:nvSpPr>
        <p:spPr bwMode="auto">
          <a:xfrm>
            <a:off x="4497257" y="3791744"/>
            <a:ext cx="362763" cy="457194"/>
          </a:xfrm>
          <a:custGeom>
            <a:avLst/>
            <a:gdLst>
              <a:gd name="T0" fmla="*/ 144 w 194"/>
              <a:gd name="T1" fmla="*/ 202 h 326"/>
              <a:gd name="T2" fmla="*/ 189 w 194"/>
              <a:gd name="T3" fmla="*/ 124 h 326"/>
              <a:gd name="T4" fmla="*/ 192 w 194"/>
              <a:gd name="T5" fmla="*/ 123 h 326"/>
              <a:gd name="T6" fmla="*/ 194 w 194"/>
              <a:gd name="T7" fmla="*/ 121 h 326"/>
              <a:gd name="T8" fmla="*/ 194 w 194"/>
              <a:gd name="T9" fmla="*/ 115 h 326"/>
              <a:gd name="T10" fmla="*/ 102 w 194"/>
              <a:gd name="T11" fmla="*/ 2 h 326"/>
              <a:gd name="T12" fmla="*/ 97 w 194"/>
              <a:gd name="T13" fmla="*/ 0 h 326"/>
              <a:gd name="T14" fmla="*/ 92 w 194"/>
              <a:gd name="T15" fmla="*/ 2 h 326"/>
              <a:gd name="T16" fmla="*/ 2 w 194"/>
              <a:gd name="T17" fmla="*/ 115 h 326"/>
              <a:gd name="T18" fmla="*/ 0 w 194"/>
              <a:gd name="T19" fmla="*/ 121 h 326"/>
              <a:gd name="T20" fmla="*/ 2 w 194"/>
              <a:gd name="T21" fmla="*/ 123 h 326"/>
              <a:gd name="T22" fmla="*/ 49 w 194"/>
              <a:gd name="T23" fmla="*/ 124 h 326"/>
              <a:gd name="T24" fmla="*/ 5 w 194"/>
              <a:gd name="T25" fmla="*/ 202 h 326"/>
              <a:gd name="T26" fmla="*/ 2 w 194"/>
              <a:gd name="T27" fmla="*/ 204 h 326"/>
              <a:gd name="T28" fmla="*/ 0 w 194"/>
              <a:gd name="T29" fmla="*/ 205 h 326"/>
              <a:gd name="T30" fmla="*/ 2 w 194"/>
              <a:gd name="T31" fmla="*/ 211 h 326"/>
              <a:gd name="T32" fmla="*/ 92 w 194"/>
              <a:gd name="T33" fmla="*/ 325 h 326"/>
              <a:gd name="T34" fmla="*/ 97 w 194"/>
              <a:gd name="T35" fmla="*/ 326 h 326"/>
              <a:gd name="T36" fmla="*/ 100 w 194"/>
              <a:gd name="T37" fmla="*/ 326 h 326"/>
              <a:gd name="T38" fmla="*/ 194 w 194"/>
              <a:gd name="T39" fmla="*/ 211 h 326"/>
              <a:gd name="T40" fmla="*/ 194 w 194"/>
              <a:gd name="T41" fmla="*/ 208 h 326"/>
              <a:gd name="T42" fmla="*/ 194 w 194"/>
              <a:gd name="T43" fmla="*/ 205 h 326"/>
              <a:gd name="T44" fmla="*/ 189 w 194"/>
              <a:gd name="T45" fmla="*/ 202 h 326"/>
              <a:gd name="T46" fmla="*/ 97 w 194"/>
              <a:gd name="T47" fmla="*/ 313 h 326"/>
              <a:gd name="T48" fmla="*/ 56 w 194"/>
              <a:gd name="T49" fmla="*/ 213 h 326"/>
              <a:gd name="T50" fmla="*/ 59 w 194"/>
              <a:gd name="T51" fmla="*/ 211 h 326"/>
              <a:gd name="T52" fmla="*/ 60 w 194"/>
              <a:gd name="T53" fmla="*/ 118 h 326"/>
              <a:gd name="T54" fmla="*/ 59 w 194"/>
              <a:gd name="T55" fmla="*/ 115 h 326"/>
              <a:gd name="T56" fmla="*/ 17 w 194"/>
              <a:gd name="T57" fmla="*/ 113 h 326"/>
              <a:gd name="T58" fmla="*/ 178 w 194"/>
              <a:gd name="T59" fmla="*/ 113 h 326"/>
              <a:gd name="T60" fmla="*/ 138 w 194"/>
              <a:gd name="T61" fmla="*/ 113 h 326"/>
              <a:gd name="T62" fmla="*/ 134 w 194"/>
              <a:gd name="T63" fmla="*/ 118 h 326"/>
              <a:gd name="T64" fmla="*/ 134 w 194"/>
              <a:gd name="T65" fmla="*/ 208 h 326"/>
              <a:gd name="T66" fmla="*/ 138 w 194"/>
              <a:gd name="T67" fmla="*/ 213 h 326"/>
              <a:gd name="T68" fmla="*/ 97 w 194"/>
              <a:gd name="T69" fmla="*/ 31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326">
                <a:moveTo>
                  <a:pt x="189" y="202"/>
                </a:moveTo>
                <a:lnTo>
                  <a:pt x="144" y="202"/>
                </a:lnTo>
                <a:lnTo>
                  <a:pt x="144" y="124"/>
                </a:lnTo>
                <a:lnTo>
                  <a:pt x="189" y="124"/>
                </a:lnTo>
                <a:lnTo>
                  <a:pt x="189" y="124"/>
                </a:lnTo>
                <a:lnTo>
                  <a:pt x="192" y="123"/>
                </a:lnTo>
                <a:lnTo>
                  <a:pt x="194" y="121"/>
                </a:lnTo>
                <a:lnTo>
                  <a:pt x="194" y="121"/>
                </a:lnTo>
                <a:lnTo>
                  <a:pt x="194" y="118"/>
                </a:lnTo>
                <a:lnTo>
                  <a:pt x="194" y="115"/>
                </a:lnTo>
                <a:lnTo>
                  <a:pt x="102" y="2"/>
                </a:lnTo>
                <a:lnTo>
                  <a:pt x="102" y="2"/>
                </a:lnTo>
                <a:lnTo>
                  <a:pt x="100" y="0"/>
                </a:lnTo>
                <a:lnTo>
                  <a:pt x="97" y="0"/>
                </a:lnTo>
                <a:lnTo>
                  <a:pt x="95" y="0"/>
                </a:lnTo>
                <a:lnTo>
                  <a:pt x="92" y="2"/>
                </a:lnTo>
                <a:lnTo>
                  <a:pt x="2" y="115"/>
                </a:lnTo>
                <a:lnTo>
                  <a:pt x="2" y="115"/>
                </a:lnTo>
                <a:lnTo>
                  <a:pt x="0" y="118"/>
                </a:lnTo>
                <a:lnTo>
                  <a:pt x="0" y="121"/>
                </a:lnTo>
                <a:lnTo>
                  <a:pt x="0" y="121"/>
                </a:lnTo>
                <a:lnTo>
                  <a:pt x="2" y="123"/>
                </a:lnTo>
                <a:lnTo>
                  <a:pt x="5" y="124"/>
                </a:lnTo>
                <a:lnTo>
                  <a:pt x="49" y="124"/>
                </a:lnTo>
                <a:lnTo>
                  <a:pt x="49" y="202"/>
                </a:lnTo>
                <a:lnTo>
                  <a:pt x="5" y="202"/>
                </a:lnTo>
                <a:lnTo>
                  <a:pt x="5" y="202"/>
                </a:lnTo>
                <a:lnTo>
                  <a:pt x="2" y="204"/>
                </a:lnTo>
                <a:lnTo>
                  <a:pt x="0" y="205"/>
                </a:lnTo>
                <a:lnTo>
                  <a:pt x="0" y="205"/>
                </a:lnTo>
                <a:lnTo>
                  <a:pt x="0" y="208"/>
                </a:lnTo>
                <a:lnTo>
                  <a:pt x="2" y="211"/>
                </a:lnTo>
                <a:lnTo>
                  <a:pt x="92" y="325"/>
                </a:lnTo>
                <a:lnTo>
                  <a:pt x="92" y="325"/>
                </a:lnTo>
                <a:lnTo>
                  <a:pt x="95" y="326"/>
                </a:lnTo>
                <a:lnTo>
                  <a:pt x="97" y="326"/>
                </a:lnTo>
                <a:lnTo>
                  <a:pt x="97" y="326"/>
                </a:lnTo>
                <a:lnTo>
                  <a:pt x="100" y="326"/>
                </a:lnTo>
                <a:lnTo>
                  <a:pt x="102" y="325"/>
                </a:lnTo>
                <a:lnTo>
                  <a:pt x="194" y="211"/>
                </a:lnTo>
                <a:lnTo>
                  <a:pt x="194" y="211"/>
                </a:lnTo>
                <a:lnTo>
                  <a:pt x="194" y="208"/>
                </a:lnTo>
                <a:lnTo>
                  <a:pt x="194" y="205"/>
                </a:lnTo>
                <a:lnTo>
                  <a:pt x="194" y="205"/>
                </a:lnTo>
                <a:lnTo>
                  <a:pt x="192" y="204"/>
                </a:lnTo>
                <a:lnTo>
                  <a:pt x="189" y="202"/>
                </a:lnTo>
                <a:lnTo>
                  <a:pt x="189" y="202"/>
                </a:lnTo>
                <a:close/>
                <a:moveTo>
                  <a:pt x="97" y="313"/>
                </a:moveTo>
                <a:lnTo>
                  <a:pt x="17" y="213"/>
                </a:lnTo>
                <a:lnTo>
                  <a:pt x="56" y="213"/>
                </a:lnTo>
                <a:lnTo>
                  <a:pt x="56" y="213"/>
                </a:lnTo>
                <a:lnTo>
                  <a:pt x="59" y="211"/>
                </a:lnTo>
                <a:lnTo>
                  <a:pt x="60" y="208"/>
                </a:lnTo>
                <a:lnTo>
                  <a:pt x="60" y="118"/>
                </a:lnTo>
                <a:lnTo>
                  <a:pt x="60" y="118"/>
                </a:lnTo>
                <a:lnTo>
                  <a:pt x="59" y="115"/>
                </a:lnTo>
                <a:lnTo>
                  <a:pt x="56" y="113"/>
                </a:lnTo>
                <a:lnTo>
                  <a:pt x="17" y="113"/>
                </a:lnTo>
                <a:lnTo>
                  <a:pt x="97" y="14"/>
                </a:lnTo>
                <a:lnTo>
                  <a:pt x="178" y="113"/>
                </a:lnTo>
                <a:lnTo>
                  <a:pt x="138" y="113"/>
                </a:lnTo>
                <a:lnTo>
                  <a:pt x="138" y="113"/>
                </a:lnTo>
                <a:lnTo>
                  <a:pt x="135" y="115"/>
                </a:lnTo>
                <a:lnTo>
                  <a:pt x="134" y="118"/>
                </a:lnTo>
                <a:lnTo>
                  <a:pt x="134" y="208"/>
                </a:lnTo>
                <a:lnTo>
                  <a:pt x="134" y="208"/>
                </a:lnTo>
                <a:lnTo>
                  <a:pt x="135" y="211"/>
                </a:lnTo>
                <a:lnTo>
                  <a:pt x="138" y="213"/>
                </a:lnTo>
                <a:lnTo>
                  <a:pt x="178" y="213"/>
                </a:lnTo>
                <a:lnTo>
                  <a:pt x="97" y="31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7" name="Group 176"/>
          <p:cNvGrpSpPr/>
          <p:nvPr userDrawn="1"/>
        </p:nvGrpSpPr>
        <p:grpSpPr>
          <a:xfrm>
            <a:off x="9970492" y="4648633"/>
            <a:ext cx="385203" cy="359023"/>
            <a:chOff x="8247063" y="4860925"/>
            <a:chExt cx="327025" cy="406400"/>
          </a:xfrm>
        </p:grpSpPr>
        <p:sp>
          <p:nvSpPr>
            <p:cNvPr id="178" name="Freeform 479"/>
            <p:cNvSpPr>
              <a:spLocks noEditPoints="1"/>
            </p:cNvSpPr>
            <p:nvPr/>
          </p:nvSpPr>
          <p:spPr bwMode="auto">
            <a:xfrm>
              <a:off x="8320088" y="4933950"/>
              <a:ext cx="180975" cy="173038"/>
            </a:xfrm>
            <a:custGeom>
              <a:avLst/>
              <a:gdLst>
                <a:gd name="T0" fmla="*/ 57 w 114"/>
                <a:gd name="T1" fmla="*/ 0 h 109"/>
                <a:gd name="T2" fmla="*/ 36 w 114"/>
                <a:gd name="T3" fmla="*/ 5 h 109"/>
                <a:gd name="T4" fmla="*/ 17 w 114"/>
                <a:gd name="T5" fmla="*/ 16 h 109"/>
                <a:gd name="T6" fmla="*/ 5 w 114"/>
                <a:gd name="T7" fmla="*/ 34 h 109"/>
                <a:gd name="T8" fmla="*/ 0 w 114"/>
                <a:gd name="T9" fmla="*/ 55 h 109"/>
                <a:gd name="T10" fmla="*/ 2 w 114"/>
                <a:gd name="T11" fmla="*/ 66 h 109"/>
                <a:gd name="T12" fmla="*/ 11 w 114"/>
                <a:gd name="T13" fmla="*/ 85 h 109"/>
                <a:gd name="T14" fmla="*/ 27 w 114"/>
                <a:gd name="T15" fmla="*/ 100 h 109"/>
                <a:gd name="T16" fmla="*/ 46 w 114"/>
                <a:gd name="T17" fmla="*/ 107 h 109"/>
                <a:gd name="T18" fmla="*/ 57 w 114"/>
                <a:gd name="T19" fmla="*/ 109 h 109"/>
                <a:gd name="T20" fmla="*/ 79 w 114"/>
                <a:gd name="T21" fmla="*/ 104 h 109"/>
                <a:gd name="T22" fmla="*/ 97 w 114"/>
                <a:gd name="T23" fmla="*/ 94 h 109"/>
                <a:gd name="T24" fmla="*/ 109 w 114"/>
                <a:gd name="T25" fmla="*/ 75 h 109"/>
                <a:gd name="T26" fmla="*/ 114 w 114"/>
                <a:gd name="T27" fmla="*/ 55 h 109"/>
                <a:gd name="T28" fmla="*/ 112 w 114"/>
                <a:gd name="T29" fmla="*/ 43 h 109"/>
                <a:gd name="T30" fmla="*/ 105 w 114"/>
                <a:gd name="T31" fmla="*/ 25 h 109"/>
                <a:gd name="T32" fmla="*/ 89 w 114"/>
                <a:gd name="T33" fmla="*/ 9 h 109"/>
                <a:gd name="T34" fmla="*/ 69 w 114"/>
                <a:gd name="T35" fmla="*/ 2 h 109"/>
                <a:gd name="T36" fmla="*/ 57 w 114"/>
                <a:gd name="T37" fmla="*/ 0 h 109"/>
                <a:gd name="T38" fmla="*/ 57 w 114"/>
                <a:gd name="T39" fmla="*/ 100 h 109"/>
                <a:gd name="T40" fmla="*/ 39 w 114"/>
                <a:gd name="T41" fmla="*/ 95 h 109"/>
                <a:gd name="T42" fmla="*/ 25 w 114"/>
                <a:gd name="T43" fmla="*/ 86 h 109"/>
                <a:gd name="T44" fmla="*/ 14 w 114"/>
                <a:gd name="T45" fmla="*/ 72 h 109"/>
                <a:gd name="T46" fmla="*/ 11 w 114"/>
                <a:gd name="T47" fmla="*/ 55 h 109"/>
                <a:gd name="T48" fmla="*/ 11 w 114"/>
                <a:gd name="T49" fmla="*/ 46 h 109"/>
                <a:gd name="T50" fmla="*/ 19 w 114"/>
                <a:gd name="T51" fmla="*/ 29 h 109"/>
                <a:gd name="T52" fmla="*/ 31 w 114"/>
                <a:gd name="T53" fmla="*/ 17 h 109"/>
                <a:gd name="T54" fmla="*/ 48 w 114"/>
                <a:gd name="T55" fmla="*/ 11 h 109"/>
                <a:gd name="T56" fmla="*/ 57 w 114"/>
                <a:gd name="T57" fmla="*/ 9 h 109"/>
                <a:gd name="T58" fmla="*/ 76 w 114"/>
                <a:gd name="T59" fmla="*/ 14 h 109"/>
                <a:gd name="T60" fmla="*/ 91 w 114"/>
                <a:gd name="T61" fmla="*/ 23 h 109"/>
                <a:gd name="T62" fmla="*/ 100 w 114"/>
                <a:gd name="T63" fmla="*/ 37 h 109"/>
                <a:gd name="T64" fmla="*/ 105 w 114"/>
                <a:gd name="T65" fmla="*/ 55 h 109"/>
                <a:gd name="T66" fmla="*/ 103 w 114"/>
                <a:gd name="T67" fmla="*/ 63 h 109"/>
                <a:gd name="T68" fmla="*/ 95 w 114"/>
                <a:gd name="T69" fmla="*/ 80 h 109"/>
                <a:gd name="T70" fmla="*/ 83 w 114"/>
                <a:gd name="T71" fmla="*/ 92 h 109"/>
                <a:gd name="T72" fmla="*/ 66 w 114"/>
                <a:gd name="T73" fmla="*/ 98 h 109"/>
                <a:gd name="T74" fmla="*/ 57 w 114"/>
                <a:gd name="T7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09">
                  <a:moveTo>
                    <a:pt x="57" y="0"/>
                  </a:moveTo>
                  <a:lnTo>
                    <a:pt x="57" y="0"/>
                  </a:lnTo>
                  <a:lnTo>
                    <a:pt x="46" y="2"/>
                  </a:lnTo>
                  <a:lnTo>
                    <a:pt x="36" y="5"/>
                  </a:lnTo>
                  <a:lnTo>
                    <a:pt x="27" y="9"/>
                  </a:lnTo>
                  <a:lnTo>
                    <a:pt x="17" y="16"/>
                  </a:lnTo>
                  <a:lnTo>
                    <a:pt x="11" y="25"/>
                  </a:lnTo>
                  <a:lnTo>
                    <a:pt x="5" y="34"/>
                  </a:lnTo>
                  <a:lnTo>
                    <a:pt x="2" y="43"/>
                  </a:lnTo>
                  <a:lnTo>
                    <a:pt x="0" y="55"/>
                  </a:lnTo>
                  <a:lnTo>
                    <a:pt x="0" y="55"/>
                  </a:lnTo>
                  <a:lnTo>
                    <a:pt x="2" y="66"/>
                  </a:lnTo>
                  <a:lnTo>
                    <a:pt x="5" y="75"/>
                  </a:lnTo>
                  <a:lnTo>
                    <a:pt x="11" y="85"/>
                  </a:lnTo>
                  <a:lnTo>
                    <a:pt x="17" y="94"/>
                  </a:lnTo>
                  <a:lnTo>
                    <a:pt x="27" y="100"/>
                  </a:lnTo>
                  <a:lnTo>
                    <a:pt x="36" y="104"/>
                  </a:lnTo>
                  <a:lnTo>
                    <a:pt x="46" y="107"/>
                  </a:lnTo>
                  <a:lnTo>
                    <a:pt x="57" y="109"/>
                  </a:lnTo>
                  <a:lnTo>
                    <a:pt x="57" y="109"/>
                  </a:lnTo>
                  <a:lnTo>
                    <a:pt x="69" y="107"/>
                  </a:lnTo>
                  <a:lnTo>
                    <a:pt x="79" y="104"/>
                  </a:lnTo>
                  <a:lnTo>
                    <a:pt x="89" y="100"/>
                  </a:lnTo>
                  <a:lnTo>
                    <a:pt x="97" y="94"/>
                  </a:lnTo>
                  <a:lnTo>
                    <a:pt x="105" y="85"/>
                  </a:lnTo>
                  <a:lnTo>
                    <a:pt x="109" y="75"/>
                  </a:lnTo>
                  <a:lnTo>
                    <a:pt x="112" y="66"/>
                  </a:lnTo>
                  <a:lnTo>
                    <a:pt x="114" y="55"/>
                  </a:lnTo>
                  <a:lnTo>
                    <a:pt x="114" y="55"/>
                  </a:lnTo>
                  <a:lnTo>
                    <a:pt x="112" y="43"/>
                  </a:lnTo>
                  <a:lnTo>
                    <a:pt x="109" y="34"/>
                  </a:lnTo>
                  <a:lnTo>
                    <a:pt x="105" y="25"/>
                  </a:lnTo>
                  <a:lnTo>
                    <a:pt x="97" y="16"/>
                  </a:lnTo>
                  <a:lnTo>
                    <a:pt x="89" y="9"/>
                  </a:lnTo>
                  <a:lnTo>
                    <a:pt x="79" y="5"/>
                  </a:lnTo>
                  <a:lnTo>
                    <a:pt x="69" y="2"/>
                  </a:lnTo>
                  <a:lnTo>
                    <a:pt x="57" y="0"/>
                  </a:lnTo>
                  <a:lnTo>
                    <a:pt x="57" y="0"/>
                  </a:lnTo>
                  <a:close/>
                  <a:moveTo>
                    <a:pt x="57" y="100"/>
                  </a:moveTo>
                  <a:lnTo>
                    <a:pt x="57" y="100"/>
                  </a:lnTo>
                  <a:lnTo>
                    <a:pt x="48" y="98"/>
                  </a:lnTo>
                  <a:lnTo>
                    <a:pt x="39" y="95"/>
                  </a:lnTo>
                  <a:lnTo>
                    <a:pt x="31" y="92"/>
                  </a:lnTo>
                  <a:lnTo>
                    <a:pt x="25" y="86"/>
                  </a:lnTo>
                  <a:lnTo>
                    <a:pt x="19" y="80"/>
                  </a:lnTo>
                  <a:lnTo>
                    <a:pt x="14" y="72"/>
                  </a:lnTo>
                  <a:lnTo>
                    <a:pt x="11" y="63"/>
                  </a:lnTo>
                  <a:lnTo>
                    <a:pt x="11" y="55"/>
                  </a:lnTo>
                  <a:lnTo>
                    <a:pt x="11" y="55"/>
                  </a:lnTo>
                  <a:lnTo>
                    <a:pt x="11" y="46"/>
                  </a:lnTo>
                  <a:lnTo>
                    <a:pt x="14" y="37"/>
                  </a:lnTo>
                  <a:lnTo>
                    <a:pt x="19" y="29"/>
                  </a:lnTo>
                  <a:lnTo>
                    <a:pt x="25" y="23"/>
                  </a:lnTo>
                  <a:lnTo>
                    <a:pt x="31" y="17"/>
                  </a:lnTo>
                  <a:lnTo>
                    <a:pt x="39" y="14"/>
                  </a:lnTo>
                  <a:lnTo>
                    <a:pt x="48" y="11"/>
                  </a:lnTo>
                  <a:lnTo>
                    <a:pt x="57" y="9"/>
                  </a:lnTo>
                  <a:lnTo>
                    <a:pt x="57" y="9"/>
                  </a:lnTo>
                  <a:lnTo>
                    <a:pt x="66" y="11"/>
                  </a:lnTo>
                  <a:lnTo>
                    <a:pt x="76" y="14"/>
                  </a:lnTo>
                  <a:lnTo>
                    <a:pt x="83" y="17"/>
                  </a:lnTo>
                  <a:lnTo>
                    <a:pt x="91" y="23"/>
                  </a:lnTo>
                  <a:lnTo>
                    <a:pt x="95" y="29"/>
                  </a:lnTo>
                  <a:lnTo>
                    <a:pt x="100" y="37"/>
                  </a:lnTo>
                  <a:lnTo>
                    <a:pt x="103" y="46"/>
                  </a:lnTo>
                  <a:lnTo>
                    <a:pt x="105" y="55"/>
                  </a:lnTo>
                  <a:lnTo>
                    <a:pt x="105" y="55"/>
                  </a:lnTo>
                  <a:lnTo>
                    <a:pt x="103" y="63"/>
                  </a:lnTo>
                  <a:lnTo>
                    <a:pt x="100" y="72"/>
                  </a:lnTo>
                  <a:lnTo>
                    <a:pt x="95" y="80"/>
                  </a:lnTo>
                  <a:lnTo>
                    <a:pt x="91" y="86"/>
                  </a:lnTo>
                  <a:lnTo>
                    <a:pt x="83" y="92"/>
                  </a:lnTo>
                  <a:lnTo>
                    <a:pt x="76" y="95"/>
                  </a:lnTo>
                  <a:lnTo>
                    <a:pt x="66" y="98"/>
                  </a:lnTo>
                  <a:lnTo>
                    <a:pt x="57" y="100"/>
                  </a:lnTo>
                  <a:lnTo>
                    <a:pt x="57"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Freeform 480"/>
            <p:cNvSpPr>
              <a:spLocks noEditPoints="1"/>
            </p:cNvSpPr>
            <p:nvPr/>
          </p:nvSpPr>
          <p:spPr bwMode="auto">
            <a:xfrm>
              <a:off x="8247063" y="4860925"/>
              <a:ext cx="327025" cy="406400"/>
            </a:xfrm>
            <a:custGeom>
              <a:avLst/>
              <a:gdLst>
                <a:gd name="T0" fmla="*/ 103 w 206"/>
                <a:gd name="T1" fmla="*/ 0 h 256"/>
                <a:gd name="T2" fmla="*/ 83 w 206"/>
                <a:gd name="T3" fmla="*/ 2 h 256"/>
                <a:gd name="T4" fmla="*/ 63 w 206"/>
                <a:gd name="T5" fmla="*/ 8 h 256"/>
                <a:gd name="T6" fmla="*/ 46 w 206"/>
                <a:gd name="T7" fmla="*/ 17 h 256"/>
                <a:gd name="T8" fmla="*/ 31 w 206"/>
                <a:gd name="T9" fmla="*/ 29 h 256"/>
                <a:gd name="T10" fmla="*/ 19 w 206"/>
                <a:gd name="T11" fmla="*/ 43 h 256"/>
                <a:gd name="T12" fmla="*/ 10 w 206"/>
                <a:gd name="T13" fmla="*/ 60 h 256"/>
                <a:gd name="T14" fmla="*/ 4 w 206"/>
                <a:gd name="T15" fmla="*/ 78 h 256"/>
                <a:gd name="T16" fmla="*/ 0 w 206"/>
                <a:gd name="T17" fmla="*/ 98 h 256"/>
                <a:gd name="T18" fmla="*/ 2 w 206"/>
                <a:gd name="T19" fmla="*/ 114 h 256"/>
                <a:gd name="T20" fmla="*/ 4 w 206"/>
                <a:gd name="T21" fmla="*/ 123 h 256"/>
                <a:gd name="T22" fmla="*/ 8 w 206"/>
                <a:gd name="T23" fmla="*/ 134 h 256"/>
                <a:gd name="T24" fmla="*/ 17 w 206"/>
                <a:gd name="T25" fmla="*/ 152 h 256"/>
                <a:gd name="T26" fmla="*/ 27 w 206"/>
                <a:gd name="T27" fmla="*/ 167 h 256"/>
                <a:gd name="T28" fmla="*/ 62 w 206"/>
                <a:gd name="T29" fmla="*/ 213 h 256"/>
                <a:gd name="T30" fmla="*/ 96 w 206"/>
                <a:gd name="T31" fmla="*/ 252 h 256"/>
                <a:gd name="T32" fmla="*/ 97 w 206"/>
                <a:gd name="T33" fmla="*/ 253 h 256"/>
                <a:gd name="T34" fmla="*/ 100 w 206"/>
                <a:gd name="T35" fmla="*/ 255 h 256"/>
                <a:gd name="T36" fmla="*/ 103 w 206"/>
                <a:gd name="T37" fmla="*/ 256 h 256"/>
                <a:gd name="T38" fmla="*/ 105 w 206"/>
                <a:gd name="T39" fmla="*/ 256 h 256"/>
                <a:gd name="T40" fmla="*/ 108 w 206"/>
                <a:gd name="T41" fmla="*/ 255 h 256"/>
                <a:gd name="T42" fmla="*/ 111 w 206"/>
                <a:gd name="T43" fmla="*/ 252 h 256"/>
                <a:gd name="T44" fmla="*/ 151 w 206"/>
                <a:gd name="T45" fmla="*/ 206 h 256"/>
                <a:gd name="T46" fmla="*/ 183 w 206"/>
                <a:gd name="T47" fmla="*/ 164 h 256"/>
                <a:gd name="T48" fmla="*/ 203 w 206"/>
                <a:gd name="T49" fmla="*/ 126 h 256"/>
                <a:gd name="T50" fmla="*/ 206 w 206"/>
                <a:gd name="T51" fmla="*/ 111 h 256"/>
                <a:gd name="T52" fmla="*/ 206 w 206"/>
                <a:gd name="T53" fmla="*/ 98 h 256"/>
                <a:gd name="T54" fmla="*/ 206 w 206"/>
                <a:gd name="T55" fmla="*/ 89 h 256"/>
                <a:gd name="T56" fmla="*/ 201 w 206"/>
                <a:gd name="T57" fmla="*/ 69 h 256"/>
                <a:gd name="T58" fmla="*/ 194 w 206"/>
                <a:gd name="T59" fmla="*/ 52 h 256"/>
                <a:gd name="T60" fmla="*/ 183 w 206"/>
                <a:gd name="T61" fmla="*/ 36 h 256"/>
                <a:gd name="T62" fmla="*/ 169 w 206"/>
                <a:gd name="T63" fmla="*/ 23 h 256"/>
                <a:gd name="T64" fmla="*/ 152 w 206"/>
                <a:gd name="T65" fmla="*/ 13 h 256"/>
                <a:gd name="T66" fmla="*/ 134 w 206"/>
                <a:gd name="T67" fmla="*/ 5 h 256"/>
                <a:gd name="T68" fmla="*/ 114 w 206"/>
                <a:gd name="T69" fmla="*/ 0 h 256"/>
                <a:gd name="T70" fmla="*/ 103 w 206"/>
                <a:gd name="T71" fmla="*/ 0 h 256"/>
                <a:gd name="T72" fmla="*/ 105 w 206"/>
                <a:gd name="T73" fmla="*/ 245 h 256"/>
                <a:gd name="T74" fmla="*/ 103 w 206"/>
                <a:gd name="T75" fmla="*/ 247 h 256"/>
                <a:gd name="T76" fmla="*/ 103 w 206"/>
                <a:gd name="T77" fmla="*/ 245 h 256"/>
                <a:gd name="T78" fmla="*/ 71 w 206"/>
                <a:gd name="T79" fmla="*/ 209 h 256"/>
                <a:gd name="T80" fmla="*/ 34 w 206"/>
                <a:gd name="T81" fmla="*/ 163 h 256"/>
                <a:gd name="T82" fmla="*/ 25 w 206"/>
                <a:gd name="T83" fmla="*/ 146 h 256"/>
                <a:gd name="T84" fmla="*/ 16 w 206"/>
                <a:gd name="T85" fmla="*/ 131 h 256"/>
                <a:gd name="T86" fmla="*/ 13 w 206"/>
                <a:gd name="T87" fmla="*/ 121 h 256"/>
                <a:gd name="T88" fmla="*/ 11 w 206"/>
                <a:gd name="T89" fmla="*/ 112 h 256"/>
                <a:gd name="T90" fmla="*/ 10 w 206"/>
                <a:gd name="T91" fmla="*/ 98 h 256"/>
                <a:gd name="T92" fmla="*/ 13 w 206"/>
                <a:gd name="T93" fmla="*/ 81 h 256"/>
                <a:gd name="T94" fmla="*/ 27 w 206"/>
                <a:gd name="T95" fmla="*/ 49 h 256"/>
                <a:gd name="T96" fmla="*/ 51 w 206"/>
                <a:gd name="T97" fmla="*/ 25 h 256"/>
                <a:gd name="T98" fmla="*/ 85 w 206"/>
                <a:gd name="T99" fmla="*/ 11 h 256"/>
                <a:gd name="T100" fmla="*/ 103 w 206"/>
                <a:gd name="T101" fmla="*/ 9 h 256"/>
                <a:gd name="T102" fmla="*/ 112 w 206"/>
                <a:gd name="T103" fmla="*/ 9 h 256"/>
                <a:gd name="T104" fmla="*/ 140 w 206"/>
                <a:gd name="T105" fmla="*/ 17 h 256"/>
                <a:gd name="T106" fmla="*/ 169 w 206"/>
                <a:gd name="T107" fmla="*/ 36 h 256"/>
                <a:gd name="T108" fmla="*/ 189 w 206"/>
                <a:gd name="T109" fmla="*/ 65 h 256"/>
                <a:gd name="T110" fmla="*/ 197 w 206"/>
                <a:gd name="T111" fmla="*/ 89 h 256"/>
                <a:gd name="T112" fmla="*/ 197 w 206"/>
                <a:gd name="T113" fmla="*/ 98 h 256"/>
                <a:gd name="T114" fmla="*/ 195 w 206"/>
                <a:gd name="T115" fmla="*/ 111 h 256"/>
                <a:gd name="T116" fmla="*/ 195 w 206"/>
                <a:gd name="T117" fmla="*/ 111 h 256"/>
                <a:gd name="T118" fmla="*/ 194 w 206"/>
                <a:gd name="T119" fmla="*/ 123 h 256"/>
                <a:gd name="T120" fmla="*/ 177 w 206"/>
                <a:gd name="T121" fmla="*/ 155 h 256"/>
                <a:gd name="T122" fmla="*/ 134 w 206"/>
                <a:gd name="T123" fmla="*/ 213 h 256"/>
                <a:gd name="T124" fmla="*/ 105 w 206"/>
                <a:gd name="T125" fmla="*/ 2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56">
                  <a:moveTo>
                    <a:pt x="103" y="0"/>
                  </a:moveTo>
                  <a:lnTo>
                    <a:pt x="103" y="0"/>
                  </a:lnTo>
                  <a:lnTo>
                    <a:pt x="92" y="0"/>
                  </a:lnTo>
                  <a:lnTo>
                    <a:pt x="83" y="2"/>
                  </a:lnTo>
                  <a:lnTo>
                    <a:pt x="73" y="5"/>
                  </a:lnTo>
                  <a:lnTo>
                    <a:pt x="63" y="8"/>
                  </a:lnTo>
                  <a:lnTo>
                    <a:pt x="54" y="13"/>
                  </a:lnTo>
                  <a:lnTo>
                    <a:pt x="46" y="17"/>
                  </a:lnTo>
                  <a:lnTo>
                    <a:pt x="39" y="23"/>
                  </a:lnTo>
                  <a:lnTo>
                    <a:pt x="31" y="29"/>
                  </a:lnTo>
                  <a:lnTo>
                    <a:pt x="25" y="36"/>
                  </a:lnTo>
                  <a:lnTo>
                    <a:pt x="19" y="43"/>
                  </a:lnTo>
                  <a:lnTo>
                    <a:pt x="13" y="52"/>
                  </a:lnTo>
                  <a:lnTo>
                    <a:pt x="10" y="60"/>
                  </a:lnTo>
                  <a:lnTo>
                    <a:pt x="5" y="69"/>
                  </a:lnTo>
                  <a:lnTo>
                    <a:pt x="4" y="78"/>
                  </a:lnTo>
                  <a:lnTo>
                    <a:pt x="2" y="89"/>
                  </a:lnTo>
                  <a:lnTo>
                    <a:pt x="0" y="98"/>
                  </a:lnTo>
                  <a:lnTo>
                    <a:pt x="0" y="98"/>
                  </a:lnTo>
                  <a:lnTo>
                    <a:pt x="2" y="114"/>
                  </a:lnTo>
                  <a:lnTo>
                    <a:pt x="2" y="114"/>
                  </a:lnTo>
                  <a:lnTo>
                    <a:pt x="4" y="123"/>
                  </a:lnTo>
                  <a:lnTo>
                    <a:pt x="8" y="134"/>
                  </a:lnTo>
                  <a:lnTo>
                    <a:pt x="8" y="134"/>
                  </a:lnTo>
                  <a:lnTo>
                    <a:pt x="11" y="143"/>
                  </a:lnTo>
                  <a:lnTo>
                    <a:pt x="17" y="152"/>
                  </a:lnTo>
                  <a:lnTo>
                    <a:pt x="17" y="152"/>
                  </a:lnTo>
                  <a:lnTo>
                    <a:pt x="27" y="167"/>
                  </a:lnTo>
                  <a:lnTo>
                    <a:pt x="37" y="183"/>
                  </a:lnTo>
                  <a:lnTo>
                    <a:pt x="62" y="213"/>
                  </a:lnTo>
                  <a:lnTo>
                    <a:pt x="82" y="238"/>
                  </a:lnTo>
                  <a:lnTo>
                    <a:pt x="96" y="252"/>
                  </a:lnTo>
                  <a:lnTo>
                    <a:pt x="96" y="252"/>
                  </a:lnTo>
                  <a:lnTo>
                    <a:pt x="97" y="253"/>
                  </a:lnTo>
                  <a:lnTo>
                    <a:pt x="100" y="255"/>
                  </a:lnTo>
                  <a:lnTo>
                    <a:pt x="100" y="255"/>
                  </a:lnTo>
                  <a:lnTo>
                    <a:pt x="103" y="256"/>
                  </a:lnTo>
                  <a:lnTo>
                    <a:pt x="103" y="256"/>
                  </a:lnTo>
                  <a:lnTo>
                    <a:pt x="105" y="256"/>
                  </a:lnTo>
                  <a:lnTo>
                    <a:pt x="105" y="256"/>
                  </a:lnTo>
                  <a:lnTo>
                    <a:pt x="108" y="255"/>
                  </a:lnTo>
                  <a:lnTo>
                    <a:pt x="108" y="255"/>
                  </a:lnTo>
                  <a:lnTo>
                    <a:pt x="111" y="252"/>
                  </a:lnTo>
                  <a:lnTo>
                    <a:pt x="111" y="252"/>
                  </a:lnTo>
                  <a:lnTo>
                    <a:pt x="135" y="225"/>
                  </a:lnTo>
                  <a:lnTo>
                    <a:pt x="151" y="206"/>
                  </a:lnTo>
                  <a:lnTo>
                    <a:pt x="168" y="186"/>
                  </a:lnTo>
                  <a:lnTo>
                    <a:pt x="183" y="164"/>
                  </a:lnTo>
                  <a:lnTo>
                    <a:pt x="195" y="144"/>
                  </a:lnTo>
                  <a:lnTo>
                    <a:pt x="203" y="126"/>
                  </a:lnTo>
                  <a:lnTo>
                    <a:pt x="204" y="118"/>
                  </a:lnTo>
                  <a:lnTo>
                    <a:pt x="206" y="111"/>
                  </a:lnTo>
                  <a:lnTo>
                    <a:pt x="206" y="111"/>
                  </a:lnTo>
                  <a:lnTo>
                    <a:pt x="206" y="98"/>
                  </a:lnTo>
                  <a:lnTo>
                    <a:pt x="206" y="98"/>
                  </a:lnTo>
                  <a:lnTo>
                    <a:pt x="206" y="89"/>
                  </a:lnTo>
                  <a:lnTo>
                    <a:pt x="204" y="78"/>
                  </a:lnTo>
                  <a:lnTo>
                    <a:pt x="201" y="69"/>
                  </a:lnTo>
                  <a:lnTo>
                    <a:pt x="198" y="60"/>
                  </a:lnTo>
                  <a:lnTo>
                    <a:pt x="194" y="52"/>
                  </a:lnTo>
                  <a:lnTo>
                    <a:pt x="189" y="43"/>
                  </a:lnTo>
                  <a:lnTo>
                    <a:pt x="183" y="36"/>
                  </a:lnTo>
                  <a:lnTo>
                    <a:pt x="175" y="29"/>
                  </a:lnTo>
                  <a:lnTo>
                    <a:pt x="169" y="23"/>
                  </a:lnTo>
                  <a:lnTo>
                    <a:pt x="161" y="17"/>
                  </a:lnTo>
                  <a:lnTo>
                    <a:pt x="152" y="13"/>
                  </a:lnTo>
                  <a:lnTo>
                    <a:pt x="143" y="8"/>
                  </a:lnTo>
                  <a:lnTo>
                    <a:pt x="134" y="5"/>
                  </a:lnTo>
                  <a:lnTo>
                    <a:pt x="125" y="2"/>
                  </a:lnTo>
                  <a:lnTo>
                    <a:pt x="114" y="0"/>
                  </a:lnTo>
                  <a:lnTo>
                    <a:pt x="103" y="0"/>
                  </a:lnTo>
                  <a:lnTo>
                    <a:pt x="103" y="0"/>
                  </a:lnTo>
                  <a:close/>
                  <a:moveTo>
                    <a:pt x="105" y="245"/>
                  </a:moveTo>
                  <a:lnTo>
                    <a:pt x="105" y="245"/>
                  </a:lnTo>
                  <a:lnTo>
                    <a:pt x="103" y="247"/>
                  </a:lnTo>
                  <a:lnTo>
                    <a:pt x="103" y="247"/>
                  </a:lnTo>
                  <a:lnTo>
                    <a:pt x="103" y="245"/>
                  </a:lnTo>
                  <a:lnTo>
                    <a:pt x="103" y="245"/>
                  </a:lnTo>
                  <a:lnTo>
                    <a:pt x="92" y="233"/>
                  </a:lnTo>
                  <a:lnTo>
                    <a:pt x="71" y="209"/>
                  </a:lnTo>
                  <a:lnTo>
                    <a:pt x="46" y="178"/>
                  </a:lnTo>
                  <a:lnTo>
                    <a:pt x="34" y="163"/>
                  </a:lnTo>
                  <a:lnTo>
                    <a:pt x="25" y="146"/>
                  </a:lnTo>
                  <a:lnTo>
                    <a:pt x="25" y="146"/>
                  </a:lnTo>
                  <a:lnTo>
                    <a:pt x="20" y="138"/>
                  </a:lnTo>
                  <a:lnTo>
                    <a:pt x="16" y="131"/>
                  </a:lnTo>
                  <a:lnTo>
                    <a:pt x="16" y="131"/>
                  </a:lnTo>
                  <a:lnTo>
                    <a:pt x="13" y="121"/>
                  </a:lnTo>
                  <a:lnTo>
                    <a:pt x="11" y="112"/>
                  </a:lnTo>
                  <a:lnTo>
                    <a:pt x="11" y="112"/>
                  </a:lnTo>
                  <a:lnTo>
                    <a:pt x="10" y="98"/>
                  </a:lnTo>
                  <a:lnTo>
                    <a:pt x="10" y="98"/>
                  </a:lnTo>
                  <a:lnTo>
                    <a:pt x="11" y="89"/>
                  </a:lnTo>
                  <a:lnTo>
                    <a:pt x="13" y="81"/>
                  </a:lnTo>
                  <a:lnTo>
                    <a:pt x="17" y="65"/>
                  </a:lnTo>
                  <a:lnTo>
                    <a:pt x="27" y="49"/>
                  </a:lnTo>
                  <a:lnTo>
                    <a:pt x="37" y="36"/>
                  </a:lnTo>
                  <a:lnTo>
                    <a:pt x="51" y="25"/>
                  </a:lnTo>
                  <a:lnTo>
                    <a:pt x="68" y="17"/>
                  </a:lnTo>
                  <a:lnTo>
                    <a:pt x="85" y="11"/>
                  </a:lnTo>
                  <a:lnTo>
                    <a:pt x="94" y="9"/>
                  </a:lnTo>
                  <a:lnTo>
                    <a:pt x="103" y="9"/>
                  </a:lnTo>
                  <a:lnTo>
                    <a:pt x="103" y="9"/>
                  </a:lnTo>
                  <a:lnTo>
                    <a:pt x="112" y="9"/>
                  </a:lnTo>
                  <a:lnTo>
                    <a:pt x="122" y="11"/>
                  </a:lnTo>
                  <a:lnTo>
                    <a:pt x="140" y="17"/>
                  </a:lnTo>
                  <a:lnTo>
                    <a:pt x="155" y="25"/>
                  </a:lnTo>
                  <a:lnTo>
                    <a:pt x="169" y="36"/>
                  </a:lnTo>
                  <a:lnTo>
                    <a:pt x="180" y="49"/>
                  </a:lnTo>
                  <a:lnTo>
                    <a:pt x="189" y="65"/>
                  </a:lnTo>
                  <a:lnTo>
                    <a:pt x="195" y="81"/>
                  </a:lnTo>
                  <a:lnTo>
                    <a:pt x="197" y="89"/>
                  </a:lnTo>
                  <a:lnTo>
                    <a:pt x="197" y="98"/>
                  </a:lnTo>
                  <a:lnTo>
                    <a:pt x="197" y="98"/>
                  </a:lnTo>
                  <a:lnTo>
                    <a:pt x="195" y="111"/>
                  </a:lnTo>
                  <a:lnTo>
                    <a:pt x="195" y="111"/>
                  </a:lnTo>
                  <a:lnTo>
                    <a:pt x="195" y="111"/>
                  </a:lnTo>
                  <a:lnTo>
                    <a:pt x="195" y="111"/>
                  </a:lnTo>
                  <a:lnTo>
                    <a:pt x="195" y="117"/>
                  </a:lnTo>
                  <a:lnTo>
                    <a:pt x="194" y="123"/>
                  </a:lnTo>
                  <a:lnTo>
                    <a:pt x="187" y="138"/>
                  </a:lnTo>
                  <a:lnTo>
                    <a:pt x="177" y="155"/>
                  </a:lnTo>
                  <a:lnTo>
                    <a:pt x="164" y="175"/>
                  </a:lnTo>
                  <a:lnTo>
                    <a:pt x="134" y="213"/>
                  </a:lnTo>
                  <a:lnTo>
                    <a:pt x="105" y="245"/>
                  </a:lnTo>
                  <a:lnTo>
                    <a:pt x="105" y="24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0" name="Freeform 481"/>
          <p:cNvSpPr>
            <a:spLocks noEditPoints="1"/>
          </p:cNvSpPr>
          <p:nvPr userDrawn="1"/>
        </p:nvSpPr>
        <p:spPr bwMode="auto">
          <a:xfrm>
            <a:off x="6245626" y="4671071"/>
            <a:ext cx="372113" cy="312743"/>
          </a:xfrm>
          <a:custGeom>
            <a:avLst/>
            <a:gdLst>
              <a:gd name="T0" fmla="*/ 199 w 199"/>
              <a:gd name="T1" fmla="*/ 99 h 223"/>
              <a:gd name="T2" fmla="*/ 199 w 199"/>
              <a:gd name="T3" fmla="*/ 99 h 223"/>
              <a:gd name="T4" fmla="*/ 198 w 199"/>
              <a:gd name="T5" fmla="*/ 98 h 223"/>
              <a:gd name="T6" fmla="*/ 195 w 199"/>
              <a:gd name="T7" fmla="*/ 96 h 223"/>
              <a:gd name="T8" fmla="*/ 149 w 199"/>
              <a:gd name="T9" fmla="*/ 96 h 223"/>
              <a:gd name="T10" fmla="*/ 149 w 199"/>
              <a:gd name="T11" fmla="*/ 6 h 223"/>
              <a:gd name="T12" fmla="*/ 149 w 199"/>
              <a:gd name="T13" fmla="*/ 6 h 223"/>
              <a:gd name="T14" fmla="*/ 147 w 199"/>
              <a:gd name="T15" fmla="*/ 1 h 223"/>
              <a:gd name="T16" fmla="*/ 143 w 199"/>
              <a:gd name="T17" fmla="*/ 0 h 223"/>
              <a:gd name="T18" fmla="*/ 57 w 199"/>
              <a:gd name="T19" fmla="*/ 0 h 223"/>
              <a:gd name="T20" fmla="*/ 57 w 199"/>
              <a:gd name="T21" fmla="*/ 0 h 223"/>
              <a:gd name="T22" fmla="*/ 54 w 199"/>
              <a:gd name="T23" fmla="*/ 1 h 223"/>
              <a:gd name="T24" fmla="*/ 52 w 199"/>
              <a:gd name="T25" fmla="*/ 6 h 223"/>
              <a:gd name="T26" fmla="*/ 52 w 199"/>
              <a:gd name="T27" fmla="*/ 96 h 223"/>
              <a:gd name="T28" fmla="*/ 6 w 199"/>
              <a:gd name="T29" fmla="*/ 96 h 223"/>
              <a:gd name="T30" fmla="*/ 6 w 199"/>
              <a:gd name="T31" fmla="*/ 96 h 223"/>
              <a:gd name="T32" fmla="*/ 3 w 199"/>
              <a:gd name="T33" fmla="*/ 98 h 223"/>
              <a:gd name="T34" fmla="*/ 2 w 199"/>
              <a:gd name="T35" fmla="*/ 99 h 223"/>
              <a:gd name="T36" fmla="*/ 2 w 199"/>
              <a:gd name="T37" fmla="*/ 99 h 223"/>
              <a:gd name="T38" fmla="*/ 0 w 199"/>
              <a:gd name="T39" fmla="*/ 102 h 223"/>
              <a:gd name="T40" fmla="*/ 2 w 199"/>
              <a:gd name="T41" fmla="*/ 105 h 223"/>
              <a:gd name="T42" fmla="*/ 97 w 199"/>
              <a:gd name="T43" fmla="*/ 222 h 223"/>
              <a:gd name="T44" fmla="*/ 97 w 199"/>
              <a:gd name="T45" fmla="*/ 222 h 223"/>
              <a:gd name="T46" fmla="*/ 98 w 199"/>
              <a:gd name="T47" fmla="*/ 223 h 223"/>
              <a:gd name="T48" fmla="*/ 100 w 199"/>
              <a:gd name="T49" fmla="*/ 223 h 223"/>
              <a:gd name="T50" fmla="*/ 100 w 199"/>
              <a:gd name="T51" fmla="*/ 223 h 223"/>
              <a:gd name="T52" fmla="*/ 103 w 199"/>
              <a:gd name="T53" fmla="*/ 223 h 223"/>
              <a:gd name="T54" fmla="*/ 104 w 199"/>
              <a:gd name="T55" fmla="*/ 222 h 223"/>
              <a:gd name="T56" fmla="*/ 198 w 199"/>
              <a:gd name="T57" fmla="*/ 105 h 223"/>
              <a:gd name="T58" fmla="*/ 198 w 199"/>
              <a:gd name="T59" fmla="*/ 105 h 223"/>
              <a:gd name="T60" fmla="*/ 199 w 199"/>
              <a:gd name="T61" fmla="*/ 102 h 223"/>
              <a:gd name="T62" fmla="*/ 199 w 199"/>
              <a:gd name="T63" fmla="*/ 99 h 223"/>
              <a:gd name="T64" fmla="*/ 199 w 199"/>
              <a:gd name="T65" fmla="*/ 99 h 223"/>
              <a:gd name="T66" fmla="*/ 100 w 199"/>
              <a:gd name="T67" fmla="*/ 209 h 223"/>
              <a:gd name="T68" fmla="*/ 17 w 199"/>
              <a:gd name="T69" fmla="*/ 107 h 223"/>
              <a:gd name="T70" fmla="*/ 57 w 199"/>
              <a:gd name="T71" fmla="*/ 107 h 223"/>
              <a:gd name="T72" fmla="*/ 57 w 199"/>
              <a:gd name="T73" fmla="*/ 107 h 223"/>
              <a:gd name="T74" fmla="*/ 62 w 199"/>
              <a:gd name="T75" fmla="*/ 105 h 223"/>
              <a:gd name="T76" fmla="*/ 63 w 199"/>
              <a:gd name="T77" fmla="*/ 102 h 223"/>
              <a:gd name="T78" fmla="*/ 63 w 199"/>
              <a:gd name="T79" fmla="*/ 10 h 223"/>
              <a:gd name="T80" fmla="*/ 138 w 199"/>
              <a:gd name="T81" fmla="*/ 10 h 223"/>
              <a:gd name="T82" fmla="*/ 138 w 199"/>
              <a:gd name="T83" fmla="*/ 102 h 223"/>
              <a:gd name="T84" fmla="*/ 138 w 199"/>
              <a:gd name="T85" fmla="*/ 102 h 223"/>
              <a:gd name="T86" fmla="*/ 140 w 199"/>
              <a:gd name="T87" fmla="*/ 105 h 223"/>
              <a:gd name="T88" fmla="*/ 143 w 199"/>
              <a:gd name="T89" fmla="*/ 107 h 223"/>
              <a:gd name="T90" fmla="*/ 183 w 199"/>
              <a:gd name="T91" fmla="*/ 107 h 223"/>
              <a:gd name="T92" fmla="*/ 100 w 199"/>
              <a:gd name="T93" fmla="*/ 20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223">
                <a:moveTo>
                  <a:pt x="199" y="99"/>
                </a:moveTo>
                <a:lnTo>
                  <a:pt x="199" y="99"/>
                </a:lnTo>
                <a:lnTo>
                  <a:pt x="198" y="98"/>
                </a:lnTo>
                <a:lnTo>
                  <a:pt x="195" y="96"/>
                </a:lnTo>
                <a:lnTo>
                  <a:pt x="149" y="96"/>
                </a:lnTo>
                <a:lnTo>
                  <a:pt x="149" y="6"/>
                </a:lnTo>
                <a:lnTo>
                  <a:pt x="149" y="6"/>
                </a:lnTo>
                <a:lnTo>
                  <a:pt x="147" y="1"/>
                </a:lnTo>
                <a:lnTo>
                  <a:pt x="143" y="0"/>
                </a:lnTo>
                <a:lnTo>
                  <a:pt x="57" y="0"/>
                </a:lnTo>
                <a:lnTo>
                  <a:pt x="57" y="0"/>
                </a:lnTo>
                <a:lnTo>
                  <a:pt x="54" y="1"/>
                </a:lnTo>
                <a:lnTo>
                  <a:pt x="52" y="6"/>
                </a:lnTo>
                <a:lnTo>
                  <a:pt x="52" y="96"/>
                </a:lnTo>
                <a:lnTo>
                  <a:pt x="6" y="96"/>
                </a:lnTo>
                <a:lnTo>
                  <a:pt x="6" y="96"/>
                </a:lnTo>
                <a:lnTo>
                  <a:pt x="3" y="98"/>
                </a:lnTo>
                <a:lnTo>
                  <a:pt x="2" y="99"/>
                </a:lnTo>
                <a:lnTo>
                  <a:pt x="2" y="99"/>
                </a:lnTo>
                <a:lnTo>
                  <a:pt x="0" y="102"/>
                </a:lnTo>
                <a:lnTo>
                  <a:pt x="2" y="105"/>
                </a:lnTo>
                <a:lnTo>
                  <a:pt x="97" y="222"/>
                </a:lnTo>
                <a:lnTo>
                  <a:pt x="97" y="222"/>
                </a:lnTo>
                <a:lnTo>
                  <a:pt x="98" y="223"/>
                </a:lnTo>
                <a:lnTo>
                  <a:pt x="100" y="223"/>
                </a:lnTo>
                <a:lnTo>
                  <a:pt x="100" y="223"/>
                </a:lnTo>
                <a:lnTo>
                  <a:pt x="103" y="223"/>
                </a:lnTo>
                <a:lnTo>
                  <a:pt x="104" y="222"/>
                </a:lnTo>
                <a:lnTo>
                  <a:pt x="198" y="105"/>
                </a:lnTo>
                <a:lnTo>
                  <a:pt x="198" y="105"/>
                </a:lnTo>
                <a:lnTo>
                  <a:pt x="199" y="102"/>
                </a:lnTo>
                <a:lnTo>
                  <a:pt x="199" y="99"/>
                </a:lnTo>
                <a:lnTo>
                  <a:pt x="199" y="99"/>
                </a:lnTo>
                <a:close/>
                <a:moveTo>
                  <a:pt x="100" y="209"/>
                </a:moveTo>
                <a:lnTo>
                  <a:pt x="17" y="107"/>
                </a:lnTo>
                <a:lnTo>
                  <a:pt x="57" y="107"/>
                </a:lnTo>
                <a:lnTo>
                  <a:pt x="57" y="107"/>
                </a:lnTo>
                <a:lnTo>
                  <a:pt x="62" y="105"/>
                </a:lnTo>
                <a:lnTo>
                  <a:pt x="63" y="102"/>
                </a:lnTo>
                <a:lnTo>
                  <a:pt x="63" y="10"/>
                </a:lnTo>
                <a:lnTo>
                  <a:pt x="138" y="10"/>
                </a:lnTo>
                <a:lnTo>
                  <a:pt x="138" y="102"/>
                </a:lnTo>
                <a:lnTo>
                  <a:pt x="138" y="102"/>
                </a:lnTo>
                <a:lnTo>
                  <a:pt x="140" y="105"/>
                </a:lnTo>
                <a:lnTo>
                  <a:pt x="143" y="107"/>
                </a:lnTo>
                <a:lnTo>
                  <a:pt x="183" y="107"/>
                </a:lnTo>
                <a:lnTo>
                  <a:pt x="100" y="2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Freeform 482"/>
          <p:cNvSpPr>
            <a:spLocks noEditPoints="1"/>
          </p:cNvSpPr>
          <p:nvPr userDrawn="1"/>
        </p:nvSpPr>
        <p:spPr bwMode="auto">
          <a:xfrm>
            <a:off x="4371974" y="4692107"/>
            <a:ext cx="613332" cy="272072"/>
          </a:xfrm>
          <a:custGeom>
            <a:avLst/>
            <a:gdLst>
              <a:gd name="T0" fmla="*/ 213 w 328"/>
              <a:gd name="T1" fmla="*/ 1 h 194"/>
              <a:gd name="T2" fmla="*/ 210 w 328"/>
              <a:gd name="T3" fmla="*/ 0 h 194"/>
              <a:gd name="T4" fmla="*/ 207 w 328"/>
              <a:gd name="T5" fmla="*/ 0 h 194"/>
              <a:gd name="T6" fmla="*/ 204 w 328"/>
              <a:gd name="T7" fmla="*/ 6 h 194"/>
              <a:gd name="T8" fmla="*/ 124 w 328"/>
              <a:gd name="T9" fmla="*/ 50 h 194"/>
              <a:gd name="T10" fmla="*/ 124 w 328"/>
              <a:gd name="T11" fmla="*/ 6 h 194"/>
              <a:gd name="T12" fmla="*/ 121 w 328"/>
              <a:gd name="T13" fmla="*/ 0 h 194"/>
              <a:gd name="T14" fmla="*/ 118 w 328"/>
              <a:gd name="T15" fmla="*/ 0 h 194"/>
              <a:gd name="T16" fmla="*/ 3 w 328"/>
              <a:gd name="T17" fmla="*/ 93 h 194"/>
              <a:gd name="T18" fmla="*/ 2 w 328"/>
              <a:gd name="T19" fmla="*/ 95 h 194"/>
              <a:gd name="T20" fmla="*/ 0 w 328"/>
              <a:gd name="T21" fmla="*/ 96 h 194"/>
              <a:gd name="T22" fmla="*/ 3 w 328"/>
              <a:gd name="T23" fmla="*/ 101 h 194"/>
              <a:gd name="T24" fmla="*/ 116 w 328"/>
              <a:gd name="T25" fmla="*/ 193 h 194"/>
              <a:gd name="T26" fmla="*/ 120 w 328"/>
              <a:gd name="T27" fmla="*/ 194 h 194"/>
              <a:gd name="T28" fmla="*/ 121 w 328"/>
              <a:gd name="T29" fmla="*/ 193 h 194"/>
              <a:gd name="T30" fmla="*/ 124 w 328"/>
              <a:gd name="T31" fmla="*/ 188 h 194"/>
              <a:gd name="T32" fmla="*/ 204 w 328"/>
              <a:gd name="T33" fmla="*/ 144 h 194"/>
              <a:gd name="T34" fmla="*/ 204 w 328"/>
              <a:gd name="T35" fmla="*/ 188 h 194"/>
              <a:gd name="T36" fmla="*/ 207 w 328"/>
              <a:gd name="T37" fmla="*/ 193 h 194"/>
              <a:gd name="T38" fmla="*/ 210 w 328"/>
              <a:gd name="T39" fmla="*/ 194 h 194"/>
              <a:gd name="T40" fmla="*/ 326 w 328"/>
              <a:gd name="T41" fmla="*/ 101 h 194"/>
              <a:gd name="T42" fmla="*/ 328 w 328"/>
              <a:gd name="T43" fmla="*/ 100 h 194"/>
              <a:gd name="T44" fmla="*/ 328 w 328"/>
              <a:gd name="T45" fmla="*/ 96 h 194"/>
              <a:gd name="T46" fmla="*/ 326 w 328"/>
              <a:gd name="T47" fmla="*/ 93 h 194"/>
              <a:gd name="T48" fmla="*/ 215 w 328"/>
              <a:gd name="T49" fmla="*/ 178 h 194"/>
              <a:gd name="T50" fmla="*/ 215 w 328"/>
              <a:gd name="T51" fmla="*/ 139 h 194"/>
              <a:gd name="T52" fmla="*/ 208 w 328"/>
              <a:gd name="T53" fmla="*/ 133 h 194"/>
              <a:gd name="T54" fmla="*/ 120 w 328"/>
              <a:gd name="T55" fmla="*/ 133 h 194"/>
              <a:gd name="T56" fmla="*/ 113 w 328"/>
              <a:gd name="T57" fmla="*/ 139 h 194"/>
              <a:gd name="T58" fmla="*/ 14 w 328"/>
              <a:gd name="T59" fmla="*/ 96 h 194"/>
              <a:gd name="T60" fmla="*/ 113 w 328"/>
              <a:gd name="T61" fmla="*/ 55 h 194"/>
              <a:gd name="T62" fmla="*/ 115 w 328"/>
              <a:gd name="T63" fmla="*/ 60 h 194"/>
              <a:gd name="T64" fmla="*/ 208 w 328"/>
              <a:gd name="T65" fmla="*/ 61 h 194"/>
              <a:gd name="T66" fmla="*/ 213 w 328"/>
              <a:gd name="T67" fmla="*/ 60 h 194"/>
              <a:gd name="T68" fmla="*/ 215 w 328"/>
              <a:gd name="T69" fmla="*/ 17 h 194"/>
              <a:gd name="T70" fmla="*/ 215 w 328"/>
              <a:gd name="T71"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194">
                <a:moveTo>
                  <a:pt x="326" y="93"/>
                </a:moveTo>
                <a:lnTo>
                  <a:pt x="213" y="1"/>
                </a:lnTo>
                <a:lnTo>
                  <a:pt x="213" y="1"/>
                </a:lnTo>
                <a:lnTo>
                  <a:pt x="210" y="0"/>
                </a:lnTo>
                <a:lnTo>
                  <a:pt x="207" y="0"/>
                </a:lnTo>
                <a:lnTo>
                  <a:pt x="207" y="0"/>
                </a:lnTo>
                <a:lnTo>
                  <a:pt x="204" y="3"/>
                </a:lnTo>
                <a:lnTo>
                  <a:pt x="204" y="6"/>
                </a:lnTo>
                <a:lnTo>
                  <a:pt x="204" y="50"/>
                </a:lnTo>
                <a:lnTo>
                  <a:pt x="124" y="50"/>
                </a:lnTo>
                <a:lnTo>
                  <a:pt x="124" y="6"/>
                </a:lnTo>
                <a:lnTo>
                  <a:pt x="124" y="6"/>
                </a:lnTo>
                <a:lnTo>
                  <a:pt x="124" y="3"/>
                </a:lnTo>
                <a:lnTo>
                  <a:pt x="121" y="0"/>
                </a:lnTo>
                <a:lnTo>
                  <a:pt x="121" y="0"/>
                </a:lnTo>
                <a:lnTo>
                  <a:pt x="118" y="0"/>
                </a:lnTo>
                <a:lnTo>
                  <a:pt x="116" y="1"/>
                </a:lnTo>
                <a:lnTo>
                  <a:pt x="3" y="93"/>
                </a:lnTo>
                <a:lnTo>
                  <a:pt x="3" y="93"/>
                </a:lnTo>
                <a:lnTo>
                  <a:pt x="2" y="95"/>
                </a:lnTo>
                <a:lnTo>
                  <a:pt x="0" y="96"/>
                </a:lnTo>
                <a:lnTo>
                  <a:pt x="0" y="96"/>
                </a:lnTo>
                <a:lnTo>
                  <a:pt x="2" y="100"/>
                </a:lnTo>
                <a:lnTo>
                  <a:pt x="3" y="101"/>
                </a:lnTo>
                <a:lnTo>
                  <a:pt x="116" y="193"/>
                </a:lnTo>
                <a:lnTo>
                  <a:pt x="116" y="193"/>
                </a:lnTo>
                <a:lnTo>
                  <a:pt x="120" y="194"/>
                </a:lnTo>
                <a:lnTo>
                  <a:pt x="120" y="194"/>
                </a:lnTo>
                <a:lnTo>
                  <a:pt x="121" y="193"/>
                </a:lnTo>
                <a:lnTo>
                  <a:pt x="121" y="193"/>
                </a:lnTo>
                <a:lnTo>
                  <a:pt x="124" y="191"/>
                </a:lnTo>
                <a:lnTo>
                  <a:pt x="124" y="188"/>
                </a:lnTo>
                <a:lnTo>
                  <a:pt x="124" y="144"/>
                </a:lnTo>
                <a:lnTo>
                  <a:pt x="204" y="144"/>
                </a:lnTo>
                <a:lnTo>
                  <a:pt x="204" y="188"/>
                </a:lnTo>
                <a:lnTo>
                  <a:pt x="204" y="188"/>
                </a:lnTo>
                <a:lnTo>
                  <a:pt x="204" y="191"/>
                </a:lnTo>
                <a:lnTo>
                  <a:pt x="207" y="193"/>
                </a:lnTo>
                <a:lnTo>
                  <a:pt x="207" y="193"/>
                </a:lnTo>
                <a:lnTo>
                  <a:pt x="210" y="194"/>
                </a:lnTo>
                <a:lnTo>
                  <a:pt x="213" y="193"/>
                </a:lnTo>
                <a:lnTo>
                  <a:pt x="326" y="101"/>
                </a:lnTo>
                <a:lnTo>
                  <a:pt x="326" y="101"/>
                </a:lnTo>
                <a:lnTo>
                  <a:pt x="328" y="100"/>
                </a:lnTo>
                <a:lnTo>
                  <a:pt x="328" y="96"/>
                </a:lnTo>
                <a:lnTo>
                  <a:pt x="328" y="96"/>
                </a:lnTo>
                <a:lnTo>
                  <a:pt x="328" y="95"/>
                </a:lnTo>
                <a:lnTo>
                  <a:pt x="326" y="93"/>
                </a:lnTo>
                <a:lnTo>
                  <a:pt x="326" y="93"/>
                </a:lnTo>
                <a:close/>
                <a:moveTo>
                  <a:pt x="215" y="178"/>
                </a:moveTo>
                <a:lnTo>
                  <a:pt x="215" y="139"/>
                </a:lnTo>
                <a:lnTo>
                  <a:pt x="215" y="139"/>
                </a:lnTo>
                <a:lnTo>
                  <a:pt x="213" y="135"/>
                </a:lnTo>
                <a:lnTo>
                  <a:pt x="208" y="133"/>
                </a:lnTo>
                <a:lnTo>
                  <a:pt x="120" y="133"/>
                </a:lnTo>
                <a:lnTo>
                  <a:pt x="120" y="133"/>
                </a:lnTo>
                <a:lnTo>
                  <a:pt x="115" y="135"/>
                </a:lnTo>
                <a:lnTo>
                  <a:pt x="113" y="139"/>
                </a:lnTo>
                <a:lnTo>
                  <a:pt x="113" y="178"/>
                </a:lnTo>
                <a:lnTo>
                  <a:pt x="14" y="96"/>
                </a:lnTo>
                <a:lnTo>
                  <a:pt x="113" y="17"/>
                </a:lnTo>
                <a:lnTo>
                  <a:pt x="113" y="55"/>
                </a:lnTo>
                <a:lnTo>
                  <a:pt x="113" y="55"/>
                </a:lnTo>
                <a:lnTo>
                  <a:pt x="115" y="60"/>
                </a:lnTo>
                <a:lnTo>
                  <a:pt x="120" y="61"/>
                </a:lnTo>
                <a:lnTo>
                  <a:pt x="208" y="61"/>
                </a:lnTo>
                <a:lnTo>
                  <a:pt x="208" y="61"/>
                </a:lnTo>
                <a:lnTo>
                  <a:pt x="213" y="60"/>
                </a:lnTo>
                <a:lnTo>
                  <a:pt x="215" y="55"/>
                </a:lnTo>
                <a:lnTo>
                  <a:pt x="215" y="17"/>
                </a:lnTo>
                <a:lnTo>
                  <a:pt x="314" y="96"/>
                </a:lnTo>
                <a:lnTo>
                  <a:pt x="215" y="1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Freeform 483"/>
          <p:cNvSpPr>
            <a:spLocks noEditPoints="1"/>
          </p:cNvSpPr>
          <p:nvPr userDrawn="1"/>
        </p:nvSpPr>
        <p:spPr bwMode="auto">
          <a:xfrm>
            <a:off x="5331239" y="4687901"/>
            <a:ext cx="418860" cy="279085"/>
          </a:xfrm>
          <a:custGeom>
            <a:avLst/>
            <a:gdLst>
              <a:gd name="T0" fmla="*/ 223 w 224"/>
              <a:gd name="T1" fmla="*/ 96 h 199"/>
              <a:gd name="T2" fmla="*/ 105 w 224"/>
              <a:gd name="T3" fmla="*/ 1 h 199"/>
              <a:gd name="T4" fmla="*/ 105 w 224"/>
              <a:gd name="T5" fmla="*/ 1 h 199"/>
              <a:gd name="T6" fmla="*/ 103 w 224"/>
              <a:gd name="T7" fmla="*/ 0 h 199"/>
              <a:gd name="T8" fmla="*/ 100 w 224"/>
              <a:gd name="T9" fmla="*/ 1 h 199"/>
              <a:gd name="T10" fmla="*/ 100 w 224"/>
              <a:gd name="T11" fmla="*/ 1 h 199"/>
              <a:gd name="T12" fmla="*/ 97 w 224"/>
              <a:gd name="T13" fmla="*/ 3 h 199"/>
              <a:gd name="T14" fmla="*/ 97 w 224"/>
              <a:gd name="T15" fmla="*/ 6 h 199"/>
              <a:gd name="T16" fmla="*/ 97 w 224"/>
              <a:gd name="T17" fmla="*/ 52 h 199"/>
              <a:gd name="T18" fmla="*/ 7 w 224"/>
              <a:gd name="T19" fmla="*/ 52 h 199"/>
              <a:gd name="T20" fmla="*/ 7 w 224"/>
              <a:gd name="T21" fmla="*/ 52 h 199"/>
              <a:gd name="T22" fmla="*/ 2 w 224"/>
              <a:gd name="T23" fmla="*/ 53 h 199"/>
              <a:gd name="T24" fmla="*/ 0 w 224"/>
              <a:gd name="T25" fmla="*/ 57 h 199"/>
              <a:gd name="T26" fmla="*/ 0 w 224"/>
              <a:gd name="T27" fmla="*/ 142 h 199"/>
              <a:gd name="T28" fmla="*/ 0 w 224"/>
              <a:gd name="T29" fmla="*/ 142 h 199"/>
              <a:gd name="T30" fmla="*/ 2 w 224"/>
              <a:gd name="T31" fmla="*/ 147 h 199"/>
              <a:gd name="T32" fmla="*/ 7 w 224"/>
              <a:gd name="T33" fmla="*/ 148 h 199"/>
              <a:gd name="T34" fmla="*/ 97 w 224"/>
              <a:gd name="T35" fmla="*/ 148 h 199"/>
              <a:gd name="T36" fmla="*/ 97 w 224"/>
              <a:gd name="T37" fmla="*/ 194 h 199"/>
              <a:gd name="T38" fmla="*/ 97 w 224"/>
              <a:gd name="T39" fmla="*/ 194 h 199"/>
              <a:gd name="T40" fmla="*/ 97 w 224"/>
              <a:gd name="T41" fmla="*/ 197 h 199"/>
              <a:gd name="T42" fmla="*/ 100 w 224"/>
              <a:gd name="T43" fmla="*/ 199 h 199"/>
              <a:gd name="T44" fmla="*/ 100 w 224"/>
              <a:gd name="T45" fmla="*/ 199 h 199"/>
              <a:gd name="T46" fmla="*/ 102 w 224"/>
              <a:gd name="T47" fmla="*/ 199 h 199"/>
              <a:gd name="T48" fmla="*/ 102 w 224"/>
              <a:gd name="T49" fmla="*/ 199 h 199"/>
              <a:gd name="T50" fmla="*/ 105 w 224"/>
              <a:gd name="T51" fmla="*/ 199 h 199"/>
              <a:gd name="T52" fmla="*/ 223 w 224"/>
              <a:gd name="T53" fmla="*/ 104 h 199"/>
              <a:gd name="T54" fmla="*/ 223 w 224"/>
              <a:gd name="T55" fmla="*/ 104 h 199"/>
              <a:gd name="T56" fmla="*/ 224 w 224"/>
              <a:gd name="T57" fmla="*/ 103 h 199"/>
              <a:gd name="T58" fmla="*/ 224 w 224"/>
              <a:gd name="T59" fmla="*/ 99 h 199"/>
              <a:gd name="T60" fmla="*/ 224 w 224"/>
              <a:gd name="T61" fmla="*/ 99 h 199"/>
              <a:gd name="T62" fmla="*/ 224 w 224"/>
              <a:gd name="T63" fmla="*/ 98 h 199"/>
              <a:gd name="T64" fmla="*/ 223 w 224"/>
              <a:gd name="T65" fmla="*/ 96 h 199"/>
              <a:gd name="T66" fmla="*/ 223 w 224"/>
              <a:gd name="T67" fmla="*/ 96 h 199"/>
              <a:gd name="T68" fmla="*/ 108 w 224"/>
              <a:gd name="T69" fmla="*/ 184 h 199"/>
              <a:gd name="T70" fmla="*/ 108 w 224"/>
              <a:gd name="T71" fmla="*/ 142 h 199"/>
              <a:gd name="T72" fmla="*/ 108 w 224"/>
              <a:gd name="T73" fmla="*/ 142 h 199"/>
              <a:gd name="T74" fmla="*/ 106 w 224"/>
              <a:gd name="T75" fmla="*/ 139 h 199"/>
              <a:gd name="T76" fmla="*/ 102 w 224"/>
              <a:gd name="T77" fmla="*/ 138 h 199"/>
              <a:gd name="T78" fmla="*/ 11 w 224"/>
              <a:gd name="T79" fmla="*/ 138 h 199"/>
              <a:gd name="T80" fmla="*/ 11 w 224"/>
              <a:gd name="T81" fmla="*/ 63 h 199"/>
              <a:gd name="T82" fmla="*/ 102 w 224"/>
              <a:gd name="T83" fmla="*/ 63 h 199"/>
              <a:gd name="T84" fmla="*/ 102 w 224"/>
              <a:gd name="T85" fmla="*/ 63 h 199"/>
              <a:gd name="T86" fmla="*/ 106 w 224"/>
              <a:gd name="T87" fmla="*/ 61 h 199"/>
              <a:gd name="T88" fmla="*/ 108 w 224"/>
              <a:gd name="T89" fmla="*/ 57 h 199"/>
              <a:gd name="T90" fmla="*/ 108 w 224"/>
              <a:gd name="T91" fmla="*/ 17 h 199"/>
              <a:gd name="T92" fmla="*/ 210 w 224"/>
              <a:gd name="T93" fmla="*/ 99 h 199"/>
              <a:gd name="T94" fmla="*/ 108 w 224"/>
              <a:gd name="T95" fmla="*/ 18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3" y="96"/>
                </a:moveTo>
                <a:lnTo>
                  <a:pt x="105" y="1"/>
                </a:lnTo>
                <a:lnTo>
                  <a:pt x="105" y="1"/>
                </a:lnTo>
                <a:lnTo>
                  <a:pt x="103" y="0"/>
                </a:lnTo>
                <a:lnTo>
                  <a:pt x="100" y="1"/>
                </a:lnTo>
                <a:lnTo>
                  <a:pt x="100" y="1"/>
                </a:lnTo>
                <a:lnTo>
                  <a:pt x="97" y="3"/>
                </a:lnTo>
                <a:lnTo>
                  <a:pt x="97" y="6"/>
                </a:lnTo>
                <a:lnTo>
                  <a:pt x="97" y="52"/>
                </a:lnTo>
                <a:lnTo>
                  <a:pt x="7" y="52"/>
                </a:lnTo>
                <a:lnTo>
                  <a:pt x="7" y="52"/>
                </a:lnTo>
                <a:lnTo>
                  <a:pt x="2" y="53"/>
                </a:lnTo>
                <a:lnTo>
                  <a:pt x="0" y="57"/>
                </a:lnTo>
                <a:lnTo>
                  <a:pt x="0" y="142"/>
                </a:lnTo>
                <a:lnTo>
                  <a:pt x="0" y="142"/>
                </a:lnTo>
                <a:lnTo>
                  <a:pt x="2" y="147"/>
                </a:lnTo>
                <a:lnTo>
                  <a:pt x="7" y="148"/>
                </a:lnTo>
                <a:lnTo>
                  <a:pt x="97" y="148"/>
                </a:lnTo>
                <a:lnTo>
                  <a:pt x="97" y="194"/>
                </a:lnTo>
                <a:lnTo>
                  <a:pt x="97" y="194"/>
                </a:lnTo>
                <a:lnTo>
                  <a:pt x="97" y="197"/>
                </a:lnTo>
                <a:lnTo>
                  <a:pt x="100" y="199"/>
                </a:lnTo>
                <a:lnTo>
                  <a:pt x="100" y="199"/>
                </a:lnTo>
                <a:lnTo>
                  <a:pt x="102" y="199"/>
                </a:lnTo>
                <a:lnTo>
                  <a:pt x="102" y="199"/>
                </a:lnTo>
                <a:lnTo>
                  <a:pt x="105" y="199"/>
                </a:lnTo>
                <a:lnTo>
                  <a:pt x="223" y="104"/>
                </a:lnTo>
                <a:lnTo>
                  <a:pt x="223" y="104"/>
                </a:lnTo>
                <a:lnTo>
                  <a:pt x="224" y="103"/>
                </a:lnTo>
                <a:lnTo>
                  <a:pt x="224" y="99"/>
                </a:lnTo>
                <a:lnTo>
                  <a:pt x="224" y="99"/>
                </a:lnTo>
                <a:lnTo>
                  <a:pt x="224" y="98"/>
                </a:lnTo>
                <a:lnTo>
                  <a:pt x="223" y="96"/>
                </a:lnTo>
                <a:lnTo>
                  <a:pt x="223" y="96"/>
                </a:lnTo>
                <a:close/>
                <a:moveTo>
                  <a:pt x="108" y="184"/>
                </a:moveTo>
                <a:lnTo>
                  <a:pt x="108" y="142"/>
                </a:lnTo>
                <a:lnTo>
                  <a:pt x="108" y="142"/>
                </a:lnTo>
                <a:lnTo>
                  <a:pt x="106" y="139"/>
                </a:lnTo>
                <a:lnTo>
                  <a:pt x="102" y="138"/>
                </a:lnTo>
                <a:lnTo>
                  <a:pt x="11" y="138"/>
                </a:lnTo>
                <a:lnTo>
                  <a:pt x="11" y="63"/>
                </a:lnTo>
                <a:lnTo>
                  <a:pt x="102" y="63"/>
                </a:lnTo>
                <a:lnTo>
                  <a:pt x="102" y="63"/>
                </a:lnTo>
                <a:lnTo>
                  <a:pt x="106" y="61"/>
                </a:lnTo>
                <a:lnTo>
                  <a:pt x="108" y="57"/>
                </a:lnTo>
                <a:lnTo>
                  <a:pt x="108" y="17"/>
                </a:lnTo>
                <a:lnTo>
                  <a:pt x="210" y="99"/>
                </a:lnTo>
                <a:lnTo>
                  <a:pt x="108" y="1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83" name="Group 182"/>
          <p:cNvGrpSpPr/>
          <p:nvPr userDrawn="1"/>
        </p:nvGrpSpPr>
        <p:grpSpPr>
          <a:xfrm>
            <a:off x="6197009" y="3080710"/>
            <a:ext cx="484308" cy="342194"/>
            <a:chOff x="5043488" y="3086100"/>
            <a:chExt cx="411163" cy="387350"/>
          </a:xfrm>
        </p:grpSpPr>
        <p:sp>
          <p:nvSpPr>
            <p:cNvPr id="184" name="Freeform 484"/>
            <p:cNvSpPr>
              <a:spLocks/>
            </p:cNvSpPr>
            <p:nvPr/>
          </p:nvSpPr>
          <p:spPr bwMode="auto">
            <a:xfrm>
              <a:off x="5270501" y="3149600"/>
              <a:ext cx="184150" cy="323850"/>
            </a:xfrm>
            <a:custGeom>
              <a:avLst/>
              <a:gdLst>
                <a:gd name="T0" fmla="*/ 115 w 116"/>
                <a:gd name="T1" fmla="*/ 110 h 204"/>
                <a:gd name="T2" fmla="*/ 101 w 116"/>
                <a:gd name="T3" fmla="*/ 70 h 204"/>
                <a:gd name="T4" fmla="*/ 89 w 116"/>
                <a:gd name="T5" fmla="*/ 41 h 204"/>
                <a:gd name="T6" fmla="*/ 64 w 116"/>
                <a:gd name="T7" fmla="*/ 12 h 204"/>
                <a:gd name="T8" fmla="*/ 50 w 116"/>
                <a:gd name="T9" fmla="*/ 3 h 204"/>
                <a:gd name="T10" fmla="*/ 35 w 116"/>
                <a:gd name="T11" fmla="*/ 0 h 204"/>
                <a:gd name="T12" fmla="*/ 24 w 116"/>
                <a:gd name="T13" fmla="*/ 1 h 204"/>
                <a:gd name="T14" fmla="*/ 15 w 116"/>
                <a:gd name="T15" fmla="*/ 4 h 204"/>
                <a:gd name="T16" fmla="*/ 6 w 116"/>
                <a:gd name="T17" fmla="*/ 17 h 204"/>
                <a:gd name="T18" fmla="*/ 6 w 116"/>
                <a:gd name="T19" fmla="*/ 26 h 204"/>
                <a:gd name="T20" fmla="*/ 9 w 116"/>
                <a:gd name="T21" fmla="*/ 30 h 204"/>
                <a:gd name="T22" fmla="*/ 12 w 116"/>
                <a:gd name="T23" fmla="*/ 30 h 204"/>
                <a:gd name="T24" fmla="*/ 14 w 116"/>
                <a:gd name="T25" fmla="*/ 27 h 204"/>
                <a:gd name="T26" fmla="*/ 17 w 116"/>
                <a:gd name="T27" fmla="*/ 14 h 204"/>
                <a:gd name="T28" fmla="*/ 26 w 116"/>
                <a:gd name="T29" fmla="*/ 9 h 204"/>
                <a:gd name="T30" fmla="*/ 35 w 116"/>
                <a:gd name="T31" fmla="*/ 9 h 204"/>
                <a:gd name="T32" fmla="*/ 41 w 116"/>
                <a:gd name="T33" fmla="*/ 9 h 204"/>
                <a:gd name="T34" fmla="*/ 53 w 116"/>
                <a:gd name="T35" fmla="*/ 14 h 204"/>
                <a:gd name="T36" fmla="*/ 70 w 116"/>
                <a:gd name="T37" fmla="*/ 30 h 204"/>
                <a:gd name="T38" fmla="*/ 81 w 116"/>
                <a:gd name="T39" fmla="*/ 46 h 204"/>
                <a:gd name="T40" fmla="*/ 101 w 116"/>
                <a:gd name="T41" fmla="*/ 96 h 204"/>
                <a:gd name="T42" fmla="*/ 107 w 116"/>
                <a:gd name="T43" fmla="*/ 112 h 204"/>
                <a:gd name="T44" fmla="*/ 109 w 116"/>
                <a:gd name="T45" fmla="*/ 145 h 204"/>
                <a:gd name="T46" fmla="*/ 105 w 116"/>
                <a:gd name="T47" fmla="*/ 173 h 204"/>
                <a:gd name="T48" fmla="*/ 101 w 116"/>
                <a:gd name="T49" fmla="*/ 182 h 204"/>
                <a:gd name="T50" fmla="*/ 95 w 116"/>
                <a:gd name="T51" fmla="*/ 190 h 204"/>
                <a:gd name="T52" fmla="*/ 87 w 116"/>
                <a:gd name="T53" fmla="*/ 194 h 204"/>
                <a:gd name="T54" fmla="*/ 76 w 116"/>
                <a:gd name="T55" fmla="*/ 194 h 204"/>
                <a:gd name="T56" fmla="*/ 40 w 116"/>
                <a:gd name="T57" fmla="*/ 190 h 204"/>
                <a:gd name="T58" fmla="*/ 30 w 116"/>
                <a:gd name="T59" fmla="*/ 187 h 204"/>
                <a:gd name="T60" fmla="*/ 18 w 116"/>
                <a:gd name="T61" fmla="*/ 178 h 204"/>
                <a:gd name="T62" fmla="*/ 12 w 116"/>
                <a:gd name="T63" fmla="*/ 164 h 204"/>
                <a:gd name="T64" fmla="*/ 7 w 116"/>
                <a:gd name="T65" fmla="*/ 135 h 204"/>
                <a:gd name="T66" fmla="*/ 7 w 116"/>
                <a:gd name="T67" fmla="*/ 130 h 204"/>
                <a:gd name="T68" fmla="*/ 7 w 116"/>
                <a:gd name="T69" fmla="*/ 121 h 204"/>
                <a:gd name="T70" fmla="*/ 7 w 116"/>
                <a:gd name="T71" fmla="*/ 83 h 204"/>
                <a:gd name="T72" fmla="*/ 3 w 116"/>
                <a:gd name="T73" fmla="*/ 79 h 204"/>
                <a:gd name="T74" fmla="*/ 0 w 116"/>
                <a:gd name="T75" fmla="*/ 79 h 204"/>
                <a:gd name="T76" fmla="*/ 0 w 116"/>
                <a:gd name="T77" fmla="*/ 83 h 204"/>
                <a:gd name="T78" fmla="*/ 0 w 116"/>
                <a:gd name="T79" fmla="*/ 119 h 204"/>
                <a:gd name="T80" fmla="*/ 0 w 116"/>
                <a:gd name="T81" fmla="*/ 130 h 204"/>
                <a:gd name="T82" fmla="*/ 0 w 116"/>
                <a:gd name="T83" fmla="*/ 135 h 204"/>
                <a:gd name="T84" fmla="*/ 4 w 116"/>
                <a:gd name="T85" fmla="*/ 165 h 204"/>
                <a:gd name="T86" fmla="*/ 12 w 116"/>
                <a:gd name="T87" fmla="*/ 182 h 204"/>
                <a:gd name="T88" fmla="*/ 26 w 116"/>
                <a:gd name="T89" fmla="*/ 194 h 204"/>
                <a:gd name="T90" fmla="*/ 36 w 116"/>
                <a:gd name="T91" fmla="*/ 197 h 204"/>
                <a:gd name="T92" fmla="*/ 75 w 116"/>
                <a:gd name="T93" fmla="*/ 204 h 204"/>
                <a:gd name="T94" fmla="*/ 82 w 116"/>
                <a:gd name="T95" fmla="*/ 204 h 204"/>
                <a:gd name="T96" fmla="*/ 95 w 116"/>
                <a:gd name="T97" fmla="*/ 199 h 204"/>
                <a:gd name="T98" fmla="*/ 104 w 116"/>
                <a:gd name="T99" fmla="*/ 193 h 204"/>
                <a:gd name="T100" fmla="*/ 112 w 116"/>
                <a:gd name="T101" fmla="*/ 181 h 204"/>
                <a:gd name="T102" fmla="*/ 113 w 116"/>
                <a:gd name="T103" fmla="*/ 174 h 204"/>
                <a:gd name="T104" fmla="*/ 116 w 116"/>
                <a:gd name="T105" fmla="*/ 147 h 204"/>
                <a:gd name="T106" fmla="*/ 115 w 116"/>
                <a:gd name="T107" fmla="*/ 1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204">
                  <a:moveTo>
                    <a:pt x="115" y="110"/>
                  </a:moveTo>
                  <a:lnTo>
                    <a:pt x="115" y="110"/>
                  </a:lnTo>
                  <a:lnTo>
                    <a:pt x="109" y="93"/>
                  </a:lnTo>
                  <a:lnTo>
                    <a:pt x="101" y="70"/>
                  </a:lnTo>
                  <a:lnTo>
                    <a:pt x="89" y="41"/>
                  </a:lnTo>
                  <a:lnTo>
                    <a:pt x="89" y="41"/>
                  </a:lnTo>
                  <a:lnTo>
                    <a:pt x="76" y="26"/>
                  </a:lnTo>
                  <a:lnTo>
                    <a:pt x="64" y="12"/>
                  </a:lnTo>
                  <a:lnTo>
                    <a:pt x="58" y="7"/>
                  </a:lnTo>
                  <a:lnTo>
                    <a:pt x="50" y="3"/>
                  </a:lnTo>
                  <a:lnTo>
                    <a:pt x="43" y="1"/>
                  </a:lnTo>
                  <a:lnTo>
                    <a:pt x="35" y="0"/>
                  </a:lnTo>
                  <a:lnTo>
                    <a:pt x="35" y="0"/>
                  </a:lnTo>
                  <a:lnTo>
                    <a:pt x="24" y="1"/>
                  </a:lnTo>
                  <a:lnTo>
                    <a:pt x="24" y="1"/>
                  </a:lnTo>
                  <a:lnTo>
                    <a:pt x="15" y="4"/>
                  </a:lnTo>
                  <a:lnTo>
                    <a:pt x="10" y="9"/>
                  </a:lnTo>
                  <a:lnTo>
                    <a:pt x="6" y="17"/>
                  </a:lnTo>
                  <a:lnTo>
                    <a:pt x="6" y="26"/>
                  </a:lnTo>
                  <a:lnTo>
                    <a:pt x="6" y="26"/>
                  </a:lnTo>
                  <a:lnTo>
                    <a:pt x="6" y="29"/>
                  </a:lnTo>
                  <a:lnTo>
                    <a:pt x="9" y="30"/>
                  </a:lnTo>
                  <a:lnTo>
                    <a:pt x="9" y="30"/>
                  </a:lnTo>
                  <a:lnTo>
                    <a:pt x="12" y="30"/>
                  </a:lnTo>
                  <a:lnTo>
                    <a:pt x="14" y="27"/>
                  </a:lnTo>
                  <a:lnTo>
                    <a:pt x="14" y="27"/>
                  </a:lnTo>
                  <a:lnTo>
                    <a:pt x="15" y="20"/>
                  </a:lnTo>
                  <a:lnTo>
                    <a:pt x="17" y="14"/>
                  </a:lnTo>
                  <a:lnTo>
                    <a:pt x="20" y="11"/>
                  </a:lnTo>
                  <a:lnTo>
                    <a:pt x="26" y="9"/>
                  </a:lnTo>
                  <a:lnTo>
                    <a:pt x="26" y="9"/>
                  </a:lnTo>
                  <a:lnTo>
                    <a:pt x="35" y="9"/>
                  </a:lnTo>
                  <a:lnTo>
                    <a:pt x="35" y="9"/>
                  </a:lnTo>
                  <a:lnTo>
                    <a:pt x="41" y="9"/>
                  </a:lnTo>
                  <a:lnTo>
                    <a:pt x="47" y="11"/>
                  </a:lnTo>
                  <a:lnTo>
                    <a:pt x="53" y="14"/>
                  </a:lnTo>
                  <a:lnTo>
                    <a:pt x="58" y="18"/>
                  </a:lnTo>
                  <a:lnTo>
                    <a:pt x="70" y="30"/>
                  </a:lnTo>
                  <a:lnTo>
                    <a:pt x="81" y="46"/>
                  </a:lnTo>
                  <a:lnTo>
                    <a:pt x="81" y="46"/>
                  </a:lnTo>
                  <a:lnTo>
                    <a:pt x="93" y="75"/>
                  </a:lnTo>
                  <a:lnTo>
                    <a:pt x="101" y="96"/>
                  </a:lnTo>
                  <a:lnTo>
                    <a:pt x="107" y="112"/>
                  </a:lnTo>
                  <a:lnTo>
                    <a:pt x="107" y="112"/>
                  </a:lnTo>
                  <a:lnTo>
                    <a:pt x="109" y="130"/>
                  </a:lnTo>
                  <a:lnTo>
                    <a:pt x="109" y="145"/>
                  </a:lnTo>
                  <a:lnTo>
                    <a:pt x="107" y="161"/>
                  </a:lnTo>
                  <a:lnTo>
                    <a:pt x="105" y="173"/>
                  </a:lnTo>
                  <a:lnTo>
                    <a:pt x="105" y="173"/>
                  </a:lnTo>
                  <a:lnTo>
                    <a:pt x="101" y="182"/>
                  </a:lnTo>
                  <a:lnTo>
                    <a:pt x="99" y="187"/>
                  </a:lnTo>
                  <a:lnTo>
                    <a:pt x="95" y="190"/>
                  </a:lnTo>
                  <a:lnTo>
                    <a:pt x="92" y="193"/>
                  </a:lnTo>
                  <a:lnTo>
                    <a:pt x="87" y="194"/>
                  </a:lnTo>
                  <a:lnTo>
                    <a:pt x="76" y="194"/>
                  </a:lnTo>
                  <a:lnTo>
                    <a:pt x="76" y="194"/>
                  </a:lnTo>
                  <a:lnTo>
                    <a:pt x="59" y="194"/>
                  </a:lnTo>
                  <a:lnTo>
                    <a:pt x="40" y="190"/>
                  </a:lnTo>
                  <a:lnTo>
                    <a:pt x="40" y="190"/>
                  </a:lnTo>
                  <a:lnTo>
                    <a:pt x="30" y="187"/>
                  </a:lnTo>
                  <a:lnTo>
                    <a:pt x="24" y="184"/>
                  </a:lnTo>
                  <a:lnTo>
                    <a:pt x="18" y="178"/>
                  </a:lnTo>
                  <a:lnTo>
                    <a:pt x="15" y="171"/>
                  </a:lnTo>
                  <a:lnTo>
                    <a:pt x="12" y="164"/>
                  </a:lnTo>
                  <a:lnTo>
                    <a:pt x="10" y="155"/>
                  </a:lnTo>
                  <a:lnTo>
                    <a:pt x="7" y="135"/>
                  </a:lnTo>
                  <a:lnTo>
                    <a:pt x="7" y="130"/>
                  </a:lnTo>
                  <a:lnTo>
                    <a:pt x="7" y="130"/>
                  </a:lnTo>
                  <a:lnTo>
                    <a:pt x="7" y="121"/>
                  </a:lnTo>
                  <a:lnTo>
                    <a:pt x="7" y="121"/>
                  </a:lnTo>
                  <a:lnTo>
                    <a:pt x="7" y="83"/>
                  </a:lnTo>
                  <a:lnTo>
                    <a:pt x="7" y="83"/>
                  </a:lnTo>
                  <a:lnTo>
                    <a:pt x="6" y="79"/>
                  </a:lnTo>
                  <a:lnTo>
                    <a:pt x="3" y="79"/>
                  </a:lnTo>
                  <a:lnTo>
                    <a:pt x="3" y="79"/>
                  </a:lnTo>
                  <a:lnTo>
                    <a:pt x="0" y="79"/>
                  </a:lnTo>
                  <a:lnTo>
                    <a:pt x="0" y="79"/>
                  </a:lnTo>
                  <a:lnTo>
                    <a:pt x="0" y="83"/>
                  </a:lnTo>
                  <a:lnTo>
                    <a:pt x="0" y="83"/>
                  </a:lnTo>
                  <a:lnTo>
                    <a:pt x="0" y="119"/>
                  </a:lnTo>
                  <a:lnTo>
                    <a:pt x="0" y="119"/>
                  </a:lnTo>
                  <a:lnTo>
                    <a:pt x="0" y="130"/>
                  </a:lnTo>
                  <a:lnTo>
                    <a:pt x="0" y="135"/>
                  </a:lnTo>
                  <a:lnTo>
                    <a:pt x="0" y="135"/>
                  </a:lnTo>
                  <a:lnTo>
                    <a:pt x="1" y="156"/>
                  </a:lnTo>
                  <a:lnTo>
                    <a:pt x="4" y="165"/>
                  </a:lnTo>
                  <a:lnTo>
                    <a:pt x="7" y="174"/>
                  </a:lnTo>
                  <a:lnTo>
                    <a:pt x="12" y="182"/>
                  </a:lnTo>
                  <a:lnTo>
                    <a:pt x="18" y="188"/>
                  </a:lnTo>
                  <a:lnTo>
                    <a:pt x="26" y="194"/>
                  </a:lnTo>
                  <a:lnTo>
                    <a:pt x="36" y="197"/>
                  </a:lnTo>
                  <a:lnTo>
                    <a:pt x="36" y="197"/>
                  </a:lnTo>
                  <a:lnTo>
                    <a:pt x="56" y="202"/>
                  </a:lnTo>
                  <a:lnTo>
                    <a:pt x="75" y="204"/>
                  </a:lnTo>
                  <a:lnTo>
                    <a:pt x="75" y="204"/>
                  </a:lnTo>
                  <a:lnTo>
                    <a:pt x="82" y="204"/>
                  </a:lnTo>
                  <a:lnTo>
                    <a:pt x="90" y="202"/>
                  </a:lnTo>
                  <a:lnTo>
                    <a:pt x="95" y="199"/>
                  </a:lnTo>
                  <a:lnTo>
                    <a:pt x="101" y="196"/>
                  </a:lnTo>
                  <a:lnTo>
                    <a:pt x="104" y="193"/>
                  </a:lnTo>
                  <a:lnTo>
                    <a:pt x="109" y="187"/>
                  </a:lnTo>
                  <a:lnTo>
                    <a:pt x="112" y="181"/>
                  </a:lnTo>
                  <a:lnTo>
                    <a:pt x="113" y="174"/>
                  </a:lnTo>
                  <a:lnTo>
                    <a:pt x="113" y="174"/>
                  </a:lnTo>
                  <a:lnTo>
                    <a:pt x="115" y="162"/>
                  </a:lnTo>
                  <a:lnTo>
                    <a:pt x="116" y="147"/>
                  </a:lnTo>
                  <a:lnTo>
                    <a:pt x="116" y="129"/>
                  </a:lnTo>
                  <a:lnTo>
                    <a:pt x="115" y="110"/>
                  </a:lnTo>
                  <a:lnTo>
                    <a:pt x="115" y="1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Freeform 485"/>
            <p:cNvSpPr>
              <a:spLocks/>
            </p:cNvSpPr>
            <p:nvPr/>
          </p:nvSpPr>
          <p:spPr bwMode="auto">
            <a:xfrm>
              <a:off x="5106988" y="3086100"/>
              <a:ext cx="282575" cy="282575"/>
            </a:xfrm>
            <a:custGeom>
              <a:avLst/>
              <a:gdLst>
                <a:gd name="T0" fmla="*/ 144 w 178"/>
                <a:gd name="T1" fmla="*/ 153 h 178"/>
                <a:gd name="T2" fmla="*/ 147 w 178"/>
                <a:gd name="T3" fmla="*/ 156 h 178"/>
                <a:gd name="T4" fmla="*/ 141 w 178"/>
                <a:gd name="T5" fmla="*/ 173 h 178"/>
                <a:gd name="T6" fmla="*/ 141 w 178"/>
                <a:gd name="T7" fmla="*/ 176 h 178"/>
                <a:gd name="T8" fmla="*/ 144 w 178"/>
                <a:gd name="T9" fmla="*/ 178 h 178"/>
                <a:gd name="T10" fmla="*/ 146 w 178"/>
                <a:gd name="T11" fmla="*/ 178 h 178"/>
                <a:gd name="T12" fmla="*/ 149 w 178"/>
                <a:gd name="T13" fmla="*/ 176 h 178"/>
                <a:gd name="T14" fmla="*/ 173 w 178"/>
                <a:gd name="T15" fmla="*/ 169 h 178"/>
                <a:gd name="T16" fmla="*/ 176 w 178"/>
                <a:gd name="T17" fmla="*/ 167 h 178"/>
                <a:gd name="T18" fmla="*/ 178 w 178"/>
                <a:gd name="T19" fmla="*/ 164 h 178"/>
                <a:gd name="T20" fmla="*/ 178 w 178"/>
                <a:gd name="T21" fmla="*/ 161 h 178"/>
                <a:gd name="T22" fmla="*/ 152 w 178"/>
                <a:gd name="T23" fmla="*/ 155 h 178"/>
                <a:gd name="T24" fmla="*/ 152 w 178"/>
                <a:gd name="T25" fmla="*/ 152 h 178"/>
                <a:gd name="T26" fmla="*/ 146 w 178"/>
                <a:gd name="T27" fmla="*/ 126 h 178"/>
                <a:gd name="T28" fmla="*/ 170 w 178"/>
                <a:gd name="T29" fmla="*/ 130 h 178"/>
                <a:gd name="T30" fmla="*/ 173 w 178"/>
                <a:gd name="T31" fmla="*/ 126 h 178"/>
                <a:gd name="T32" fmla="*/ 173 w 178"/>
                <a:gd name="T33" fmla="*/ 123 h 178"/>
                <a:gd name="T34" fmla="*/ 170 w 178"/>
                <a:gd name="T35" fmla="*/ 121 h 178"/>
                <a:gd name="T36" fmla="*/ 92 w 178"/>
                <a:gd name="T37" fmla="*/ 77 h 178"/>
                <a:gd name="T38" fmla="*/ 92 w 178"/>
                <a:gd name="T39" fmla="*/ 5 h 178"/>
                <a:gd name="T40" fmla="*/ 87 w 178"/>
                <a:gd name="T41" fmla="*/ 0 h 178"/>
                <a:gd name="T42" fmla="*/ 84 w 178"/>
                <a:gd name="T43" fmla="*/ 2 h 178"/>
                <a:gd name="T44" fmla="*/ 83 w 178"/>
                <a:gd name="T45" fmla="*/ 80 h 178"/>
                <a:gd name="T46" fmla="*/ 8 w 178"/>
                <a:gd name="T47" fmla="*/ 121 h 178"/>
                <a:gd name="T48" fmla="*/ 5 w 178"/>
                <a:gd name="T49" fmla="*/ 123 h 178"/>
                <a:gd name="T50" fmla="*/ 5 w 178"/>
                <a:gd name="T51" fmla="*/ 126 h 178"/>
                <a:gd name="T52" fmla="*/ 5 w 178"/>
                <a:gd name="T53" fmla="*/ 129 h 178"/>
                <a:gd name="T54" fmla="*/ 8 w 178"/>
                <a:gd name="T55" fmla="*/ 130 h 178"/>
                <a:gd name="T56" fmla="*/ 25 w 178"/>
                <a:gd name="T57" fmla="*/ 152 h 178"/>
                <a:gd name="T58" fmla="*/ 25 w 178"/>
                <a:gd name="T59" fmla="*/ 152 h 178"/>
                <a:gd name="T60" fmla="*/ 3 w 178"/>
                <a:gd name="T61" fmla="*/ 159 h 178"/>
                <a:gd name="T62" fmla="*/ 0 w 178"/>
                <a:gd name="T63" fmla="*/ 161 h 178"/>
                <a:gd name="T64" fmla="*/ 0 w 178"/>
                <a:gd name="T65" fmla="*/ 164 h 178"/>
                <a:gd name="T66" fmla="*/ 2 w 178"/>
                <a:gd name="T67" fmla="*/ 167 h 178"/>
                <a:gd name="T68" fmla="*/ 5 w 178"/>
                <a:gd name="T69" fmla="*/ 169 h 178"/>
                <a:gd name="T70" fmla="*/ 23 w 178"/>
                <a:gd name="T71" fmla="*/ 164 h 178"/>
                <a:gd name="T72" fmla="*/ 28 w 178"/>
                <a:gd name="T73" fmla="*/ 176 h 178"/>
                <a:gd name="T74" fmla="*/ 32 w 178"/>
                <a:gd name="T75" fmla="*/ 178 h 178"/>
                <a:gd name="T76" fmla="*/ 34 w 178"/>
                <a:gd name="T77" fmla="*/ 178 h 178"/>
                <a:gd name="T78" fmla="*/ 35 w 178"/>
                <a:gd name="T79" fmla="*/ 176 h 178"/>
                <a:gd name="T80" fmla="*/ 35 w 178"/>
                <a:gd name="T81" fmla="*/ 173 h 178"/>
                <a:gd name="T82" fmla="*/ 31 w 178"/>
                <a:gd name="T83" fmla="*/ 156 h 178"/>
                <a:gd name="T84" fmla="*/ 32 w 178"/>
                <a:gd name="T85" fmla="*/ 153 h 178"/>
                <a:gd name="T86" fmla="*/ 89 w 178"/>
                <a:gd name="T87" fmla="*/ 84 h 178"/>
                <a:gd name="T88" fmla="*/ 144 w 178"/>
                <a:gd name="T89" fmla="*/ 1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178">
                  <a:moveTo>
                    <a:pt x="144" y="153"/>
                  </a:moveTo>
                  <a:lnTo>
                    <a:pt x="144" y="153"/>
                  </a:lnTo>
                  <a:lnTo>
                    <a:pt x="146" y="156"/>
                  </a:lnTo>
                  <a:lnTo>
                    <a:pt x="147" y="156"/>
                  </a:lnTo>
                  <a:lnTo>
                    <a:pt x="141" y="173"/>
                  </a:lnTo>
                  <a:lnTo>
                    <a:pt x="141" y="173"/>
                  </a:lnTo>
                  <a:lnTo>
                    <a:pt x="141" y="176"/>
                  </a:lnTo>
                  <a:lnTo>
                    <a:pt x="141" y="176"/>
                  </a:lnTo>
                  <a:lnTo>
                    <a:pt x="144" y="178"/>
                  </a:lnTo>
                  <a:lnTo>
                    <a:pt x="144" y="178"/>
                  </a:lnTo>
                  <a:lnTo>
                    <a:pt x="146" y="178"/>
                  </a:lnTo>
                  <a:lnTo>
                    <a:pt x="146" y="178"/>
                  </a:lnTo>
                  <a:lnTo>
                    <a:pt x="147" y="178"/>
                  </a:lnTo>
                  <a:lnTo>
                    <a:pt x="149" y="176"/>
                  </a:lnTo>
                  <a:lnTo>
                    <a:pt x="153" y="164"/>
                  </a:lnTo>
                  <a:lnTo>
                    <a:pt x="173" y="169"/>
                  </a:lnTo>
                  <a:lnTo>
                    <a:pt x="173" y="169"/>
                  </a:lnTo>
                  <a:lnTo>
                    <a:pt x="176" y="167"/>
                  </a:lnTo>
                  <a:lnTo>
                    <a:pt x="178" y="164"/>
                  </a:lnTo>
                  <a:lnTo>
                    <a:pt x="178" y="164"/>
                  </a:lnTo>
                  <a:lnTo>
                    <a:pt x="178" y="161"/>
                  </a:lnTo>
                  <a:lnTo>
                    <a:pt x="178" y="161"/>
                  </a:lnTo>
                  <a:lnTo>
                    <a:pt x="175" y="159"/>
                  </a:lnTo>
                  <a:lnTo>
                    <a:pt x="152" y="155"/>
                  </a:lnTo>
                  <a:lnTo>
                    <a:pt x="152" y="152"/>
                  </a:lnTo>
                  <a:lnTo>
                    <a:pt x="152" y="152"/>
                  </a:lnTo>
                  <a:lnTo>
                    <a:pt x="152" y="152"/>
                  </a:lnTo>
                  <a:lnTo>
                    <a:pt x="146" y="126"/>
                  </a:lnTo>
                  <a:lnTo>
                    <a:pt x="170" y="130"/>
                  </a:lnTo>
                  <a:lnTo>
                    <a:pt x="170" y="130"/>
                  </a:lnTo>
                  <a:lnTo>
                    <a:pt x="172" y="129"/>
                  </a:lnTo>
                  <a:lnTo>
                    <a:pt x="173" y="126"/>
                  </a:lnTo>
                  <a:lnTo>
                    <a:pt x="173" y="126"/>
                  </a:lnTo>
                  <a:lnTo>
                    <a:pt x="173" y="123"/>
                  </a:lnTo>
                  <a:lnTo>
                    <a:pt x="173" y="123"/>
                  </a:lnTo>
                  <a:lnTo>
                    <a:pt x="170" y="121"/>
                  </a:lnTo>
                  <a:lnTo>
                    <a:pt x="141" y="116"/>
                  </a:lnTo>
                  <a:lnTo>
                    <a:pt x="92" y="77"/>
                  </a:lnTo>
                  <a:lnTo>
                    <a:pt x="92" y="5"/>
                  </a:lnTo>
                  <a:lnTo>
                    <a:pt x="92" y="5"/>
                  </a:lnTo>
                  <a:lnTo>
                    <a:pt x="90" y="2"/>
                  </a:lnTo>
                  <a:lnTo>
                    <a:pt x="87" y="0"/>
                  </a:lnTo>
                  <a:lnTo>
                    <a:pt x="87" y="0"/>
                  </a:lnTo>
                  <a:lnTo>
                    <a:pt x="84" y="2"/>
                  </a:lnTo>
                  <a:lnTo>
                    <a:pt x="83" y="5"/>
                  </a:lnTo>
                  <a:lnTo>
                    <a:pt x="83" y="80"/>
                  </a:lnTo>
                  <a:lnTo>
                    <a:pt x="37" y="116"/>
                  </a:lnTo>
                  <a:lnTo>
                    <a:pt x="8" y="121"/>
                  </a:lnTo>
                  <a:lnTo>
                    <a:pt x="8" y="121"/>
                  </a:lnTo>
                  <a:lnTo>
                    <a:pt x="5" y="123"/>
                  </a:lnTo>
                  <a:lnTo>
                    <a:pt x="5" y="123"/>
                  </a:lnTo>
                  <a:lnTo>
                    <a:pt x="5" y="126"/>
                  </a:lnTo>
                  <a:lnTo>
                    <a:pt x="5" y="126"/>
                  </a:lnTo>
                  <a:lnTo>
                    <a:pt x="5" y="129"/>
                  </a:lnTo>
                  <a:lnTo>
                    <a:pt x="8" y="130"/>
                  </a:lnTo>
                  <a:lnTo>
                    <a:pt x="8" y="130"/>
                  </a:lnTo>
                  <a:lnTo>
                    <a:pt x="32" y="126"/>
                  </a:lnTo>
                  <a:lnTo>
                    <a:pt x="25" y="152"/>
                  </a:lnTo>
                  <a:lnTo>
                    <a:pt x="25" y="152"/>
                  </a:lnTo>
                  <a:lnTo>
                    <a:pt x="25" y="152"/>
                  </a:lnTo>
                  <a:lnTo>
                    <a:pt x="25" y="155"/>
                  </a:lnTo>
                  <a:lnTo>
                    <a:pt x="3" y="159"/>
                  </a:lnTo>
                  <a:lnTo>
                    <a:pt x="3" y="159"/>
                  </a:lnTo>
                  <a:lnTo>
                    <a:pt x="0" y="161"/>
                  </a:lnTo>
                  <a:lnTo>
                    <a:pt x="0" y="161"/>
                  </a:lnTo>
                  <a:lnTo>
                    <a:pt x="0" y="164"/>
                  </a:lnTo>
                  <a:lnTo>
                    <a:pt x="0" y="164"/>
                  </a:lnTo>
                  <a:lnTo>
                    <a:pt x="2" y="167"/>
                  </a:lnTo>
                  <a:lnTo>
                    <a:pt x="5" y="169"/>
                  </a:lnTo>
                  <a:lnTo>
                    <a:pt x="5" y="169"/>
                  </a:lnTo>
                  <a:lnTo>
                    <a:pt x="5" y="169"/>
                  </a:lnTo>
                  <a:lnTo>
                    <a:pt x="23" y="164"/>
                  </a:lnTo>
                  <a:lnTo>
                    <a:pt x="28" y="176"/>
                  </a:lnTo>
                  <a:lnTo>
                    <a:pt x="28" y="176"/>
                  </a:lnTo>
                  <a:lnTo>
                    <a:pt x="29" y="178"/>
                  </a:lnTo>
                  <a:lnTo>
                    <a:pt x="32" y="178"/>
                  </a:lnTo>
                  <a:lnTo>
                    <a:pt x="32" y="178"/>
                  </a:lnTo>
                  <a:lnTo>
                    <a:pt x="34" y="178"/>
                  </a:lnTo>
                  <a:lnTo>
                    <a:pt x="34" y="178"/>
                  </a:lnTo>
                  <a:lnTo>
                    <a:pt x="35" y="176"/>
                  </a:lnTo>
                  <a:lnTo>
                    <a:pt x="35" y="176"/>
                  </a:lnTo>
                  <a:lnTo>
                    <a:pt x="35" y="173"/>
                  </a:lnTo>
                  <a:lnTo>
                    <a:pt x="29" y="156"/>
                  </a:lnTo>
                  <a:lnTo>
                    <a:pt x="31" y="156"/>
                  </a:lnTo>
                  <a:lnTo>
                    <a:pt x="31" y="156"/>
                  </a:lnTo>
                  <a:lnTo>
                    <a:pt x="32" y="153"/>
                  </a:lnTo>
                  <a:lnTo>
                    <a:pt x="41" y="123"/>
                  </a:lnTo>
                  <a:lnTo>
                    <a:pt x="89" y="84"/>
                  </a:lnTo>
                  <a:lnTo>
                    <a:pt x="136" y="123"/>
                  </a:lnTo>
                  <a:lnTo>
                    <a:pt x="144" y="15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Freeform 486"/>
            <p:cNvSpPr>
              <a:spLocks/>
            </p:cNvSpPr>
            <p:nvPr/>
          </p:nvSpPr>
          <p:spPr bwMode="auto">
            <a:xfrm>
              <a:off x="5043488" y="3149600"/>
              <a:ext cx="187325" cy="323850"/>
            </a:xfrm>
            <a:custGeom>
              <a:avLst/>
              <a:gdLst>
                <a:gd name="T0" fmla="*/ 114 w 118"/>
                <a:gd name="T1" fmla="*/ 78 h 204"/>
                <a:gd name="T2" fmla="*/ 109 w 118"/>
                <a:gd name="T3" fmla="*/ 83 h 204"/>
                <a:gd name="T4" fmla="*/ 109 w 118"/>
                <a:gd name="T5" fmla="*/ 121 h 204"/>
                <a:gd name="T6" fmla="*/ 109 w 118"/>
                <a:gd name="T7" fmla="*/ 130 h 204"/>
                <a:gd name="T8" fmla="*/ 109 w 118"/>
                <a:gd name="T9" fmla="*/ 135 h 204"/>
                <a:gd name="T10" fmla="*/ 104 w 118"/>
                <a:gd name="T11" fmla="*/ 164 h 204"/>
                <a:gd name="T12" fmla="*/ 98 w 118"/>
                <a:gd name="T13" fmla="*/ 178 h 204"/>
                <a:gd name="T14" fmla="*/ 86 w 118"/>
                <a:gd name="T15" fmla="*/ 187 h 204"/>
                <a:gd name="T16" fmla="*/ 78 w 118"/>
                <a:gd name="T17" fmla="*/ 190 h 204"/>
                <a:gd name="T18" fmla="*/ 40 w 118"/>
                <a:gd name="T19" fmla="*/ 194 h 204"/>
                <a:gd name="T20" fmla="*/ 29 w 118"/>
                <a:gd name="T21" fmla="*/ 194 h 204"/>
                <a:gd name="T22" fmla="*/ 22 w 118"/>
                <a:gd name="T23" fmla="*/ 190 h 204"/>
                <a:gd name="T24" fmla="*/ 16 w 118"/>
                <a:gd name="T25" fmla="*/ 182 h 204"/>
                <a:gd name="T26" fmla="*/ 11 w 118"/>
                <a:gd name="T27" fmla="*/ 173 h 204"/>
                <a:gd name="T28" fmla="*/ 8 w 118"/>
                <a:gd name="T29" fmla="*/ 145 h 204"/>
                <a:gd name="T30" fmla="*/ 11 w 118"/>
                <a:gd name="T31" fmla="*/ 112 h 204"/>
                <a:gd name="T32" fmla="*/ 16 w 118"/>
                <a:gd name="T33" fmla="*/ 96 h 204"/>
                <a:gd name="T34" fmla="*/ 35 w 118"/>
                <a:gd name="T35" fmla="*/ 46 h 204"/>
                <a:gd name="T36" fmla="*/ 48 w 118"/>
                <a:gd name="T37" fmla="*/ 30 h 204"/>
                <a:gd name="T38" fmla="*/ 63 w 118"/>
                <a:gd name="T39" fmla="*/ 14 h 204"/>
                <a:gd name="T40" fmla="*/ 75 w 118"/>
                <a:gd name="T41" fmla="*/ 9 h 204"/>
                <a:gd name="T42" fmla="*/ 83 w 118"/>
                <a:gd name="T43" fmla="*/ 9 h 204"/>
                <a:gd name="T44" fmla="*/ 92 w 118"/>
                <a:gd name="T45" fmla="*/ 9 h 204"/>
                <a:gd name="T46" fmla="*/ 101 w 118"/>
                <a:gd name="T47" fmla="*/ 15 h 204"/>
                <a:gd name="T48" fmla="*/ 103 w 118"/>
                <a:gd name="T49" fmla="*/ 26 h 204"/>
                <a:gd name="T50" fmla="*/ 104 w 118"/>
                <a:gd name="T51" fmla="*/ 29 h 204"/>
                <a:gd name="T52" fmla="*/ 107 w 118"/>
                <a:gd name="T53" fmla="*/ 30 h 204"/>
                <a:gd name="T54" fmla="*/ 112 w 118"/>
                <a:gd name="T55" fmla="*/ 27 h 204"/>
                <a:gd name="T56" fmla="*/ 111 w 118"/>
                <a:gd name="T57" fmla="*/ 18 h 204"/>
                <a:gd name="T58" fmla="*/ 101 w 118"/>
                <a:gd name="T59" fmla="*/ 4 h 204"/>
                <a:gd name="T60" fmla="*/ 94 w 118"/>
                <a:gd name="T61" fmla="*/ 1 h 204"/>
                <a:gd name="T62" fmla="*/ 81 w 118"/>
                <a:gd name="T63" fmla="*/ 0 h 204"/>
                <a:gd name="T64" fmla="*/ 66 w 118"/>
                <a:gd name="T65" fmla="*/ 3 h 204"/>
                <a:gd name="T66" fmla="*/ 52 w 118"/>
                <a:gd name="T67" fmla="*/ 12 h 204"/>
                <a:gd name="T68" fmla="*/ 29 w 118"/>
                <a:gd name="T69" fmla="*/ 41 h 204"/>
                <a:gd name="T70" fmla="*/ 16 w 118"/>
                <a:gd name="T71" fmla="*/ 70 h 204"/>
                <a:gd name="T72" fmla="*/ 3 w 118"/>
                <a:gd name="T73" fmla="*/ 110 h 204"/>
                <a:gd name="T74" fmla="*/ 0 w 118"/>
                <a:gd name="T75" fmla="*/ 129 h 204"/>
                <a:gd name="T76" fmla="*/ 2 w 118"/>
                <a:gd name="T77" fmla="*/ 162 h 204"/>
                <a:gd name="T78" fmla="*/ 3 w 118"/>
                <a:gd name="T79" fmla="*/ 174 h 204"/>
                <a:gd name="T80" fmla="*/ 9 w 118"/>
                <a:gd name="T81" fmla="*/ 187 h 204"/>
                <a:gd name="T82" fmla="*/ 17 w 118"/>
                <a:gd name="T83" fmla="*/ 196 h 204"/>
                <a:gd name="T84" fmla="*/ 28 w 118"/>
                <a:gd name="T85" fmla="*/ 202 h 204"/>
                <a:gd name="T86" fmla="*/ 42 w 118"/>
                <a:gd name="T87" fmla="*/ 204 h 204"/>
                <a:gd name="T88" fmla="*/ 60 w 118"/>
                <a:gd name="T89" fmla="*/ 202 h 204"/>
                <a:gd name="T90" fmla="*/ 80 w 118"/>
                <a:gd name="T91" fmla="*/ 197 h 204"/>
                <a:gd name="T92" fmla="*/ 100 w 118"/>
                <a:gd name="T93" fmla="*/ 188 h 204"/>
                <a:gd name="T94" fmla="*/ 111 w 118"/>
                <a:gd name="T95" fmla="*/ 174 h 204"/>
                <a:gd name="T96" fmla="*/ 115 w 118"/>
                <a:gd name="T97" fmla="*/ 156 h 204"/>
                <a:gd name="T98" fmla="*/ 117 w 118"/>
                <a:gd name="T99" fmla="*/ 130 h 204"/>
                <a:gd name="T100" fmla="*/ 117 w 118"/>
                <a:gd name="T101" fmla="*/ 119 h 204"/>
                <a:gd name="T102" fmla="*/ 118 w 118"/>
                <a:gd name="T103" fmla="*/ 83 h 204"/>
                <a:gd name="T104" fmla="*/ 117 w 118"/>
                <a:gd name="T105" fmla="*/ 79 h 204"/>
                <a:gd name="T106" fmla="*/ 114 w 118"/>
                <a:gd name="T107"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204">
                  <a:moveTo>
                    <a:pt x="114" y="78"/>
                  </a:moveTo>
                  <a:lnTo>
                    <a:pt x="114" y="78"/>
                  </a:lnTo>
                  <a:lnTo>
                    <a:pt x="111" y="79"/>
                  </a:lnTo>
                  <a:lnTo>
                    <a:pt x="109" y="83"/>
                  </a:lnTo>
                  <a:lnTo>
                    <a:pt x="109" y="83"/>
                  </a:lnTo>
                  <a:lnTo>
                    <a:pt x="109" y="121"/>
                  </a:lnTo>
                  <a:lnTo>
                    <a:pt x="109" y="121"/>
                  </a:lnTo>
                  <a:lnTo>
                    <a:pt x="109" y="130"/>
                  </a:lnTo>
                  <a:lnTo>
                    <a:pt x="109" y="135"/>
                  </a:lnTo>
                  <a:lnTo>
                    <a:pt x="109" y="135"/>
                  </a:lnTo>
                  <a:lnTo>
                    <a:pt x="107" y="155"/>
                  </a:lnTo>
                  <a:lnTo>
                    <a:pt x="104" y="164"/>
                  </a:lnTo>
                  <a:lnTo>
                    <a:pt x="103" y="171"/>
                  </a:lnTo>
                  <a:lnTo>
                    <a:pt x="98" y="178"/>
                  </a:lnTo>
                  <a:lnTo>
                    <a:pt x="94" y="184"/>
                  </a:lnTo>
                  <a:lnTo>
                    <a:pt x="86" y="187"/>
                  </a:lnTo>
                  <a:lnTo>
                    <a:pt x="78" y="190"/>
                  </a:lnTo>
                  <a:lnTo>
                    <a:pt x="78" y="190"/>
                  </a:lnTo>
                  <a:lnTo>
                    <a:pt x="57" y="193"/>
                  </a:lnTo>
                  <a:lnTo>
                    <a:pt x="40" y="194"/>
                  </a:lnTo>
                  <a:lnTo>
                    <a:pt x="40" y="194"/>
                  </a:lnTo>
                  <a:lnTo>
                    <a:pt x="29" y="194"/>
                  </a:lnTo>
                  <a:lnTo>
                    <a:pt x="25" y="193"/>
                  </a:lnTo>
                  <a:lnTo>
                    <a:pt x="22" y="190"/>
                  </a:lnTo>
                  <a:lnTo>
                    <a:pt x="19" y="187"/>
                  </a:lnTo>
                  <a:lnTo>
                    <a:pt x="16" y="182"/>
                  </a:lnTo>
                  <a:lnTo>
                    <a:pt x="11" y="173"/>
                  </a:lnTo>
                  <a:lnTo>
                    <a:pt x="11" y="173"/>
                  </a:lnTo>
                  <a:lnTo>
                    <a:pt x="9" y="161"/>
                  </a:lnTo>
                  <a:lnTo>
                    <a:pt x="8" y="145"/>
                  </a:lnTo>
                  <a:lnTo>
                    <a:pt x="8" y="130"/>
                  </a:lnTo>
                  <a:lnTo>
                    <a:pt x="11" y="112"/>
                  </a:lnTo>
                  <a:lnTo>
                    <a:pt x="11" y="112"/>
                  </a:lnTo>
                  <a:lnTo>
                    <a:pt x="16" y="96"/>
                  </a:lnTo>
                  <a:lnTo>
                    <a:pt x="23" y="75"/>
                  </a:lnTo>
                  <a:lnTo>
                    <a:pt x="35" y="46"/>
                  </a:lnTo>
                  <a:lnTo>
                    <a:pt x="35" y="46"/>
                  </a:lnTo>
                  <a:lnTo>
                    <a:pt x="48" y="30"/>
                  </a:lnTo>
                  <a:lnTo>
                    <a:pt x="58" y="18"/>
                  </a:lnTo>
                  <a:lnTo>
                    <a:pt x="63" y="14"/>
                  </a:lnTo>
                  <a:lnTo>
                    <a:pt x="69" y="11"/>
                  </a:lnTo>
                  <a:lnTo>
                    <a:pt x="75" y="9"/>
                  </a:lnTo>
                  <a:lnTo>
                    <a:pt x="83" y="9"/>
                  </a:lnTo>
                  <a:lnTo>
                    <a:pt x="83" y="9"/>
                  </a:lnTo>
                  <a:lnTo>
                    <a:pt x="92" y="9"/>
                  </a:lnTo>
                  <a:lnTo>
                    <a:pt x="92" y="9"/>
                  </a:lnTo>
                  <a:lnTo>
                    <a:pt x="97" y="12"/>
                  </a:lnTo>
                  <a:lnTo>
                    <a:pt x="101" y="15"/>
                  </a:lnTo>
                  <a:lnTo>
                    <a:pt x="103" y="20"/>
                  </a:lnTo>
                  <a:lnTo>
                    <a:pt x="103" y="26"/>
                  </a:lnTo>
                  <a:lnTo>
                    <a:pt x="103" y="26"/>
                  </a:lnTo>
                  <a:lnTo>
                    <a:pt x="104" y="29"/>
                  </a:lnTo>
                  <a:lnTo>
                    <a:pt x="107" y="30"/>
                  </a:lnTo>
                  <a:lnTo>
                    <a:pt x="107" y="30"/>
                  </a:lnTo>
                  <a:lnTo>
                    <a:pt x="111" y="30"/>
                  </a:lnTo>
                  <a:lnTo>
                    <a:pt x="112" y="27"/>
                  </a:lnTo>
                  <a:lnTo>
                    <a:pt x="112" y="27"/>
                  </a:lnTo>
                  <a:lnTo>
                    <a:pt x="111" y="18"/>
                  </a:lnTo>
                  <a:lnTo>
                    <a:pt x="107" y="11"/>
                  </a:lnTo>
                  <a:lnTo>
                    <a:pt x="101" y="4"/>
                  </a:lnTo>
                  <a:lnTo>
                    <a:pt x="94" y="1"/>
                  </a:lnTo>
                  <a:lnTo>
                    <a:pt x="94" y="1"/>
                  </a:lnTo>
                  <a:lnTo>
                    <a:pt x="81" y="0"/>
                  </a:lnTo>
                  <a:lnTo>
                    <a:pt x="81" y="0"/>
                  </a:lnTo>
                  <a:lnTo>
                    <a:pt x="74" y="1"/>
                  </a:lnTo>
                  <a:lnTo>
                    <a:pt x="66" y="3"/>
                  </a:lnTo>
                  <a:lnTo>
                    <a:pt x="58" y="7"/>
                  </a:lnTo>
                  <a:lnTo>
                    <a:pt x="52" y="12"/>
                  </a:lnTo>
                  <a:lnTo>
                    <a:pt x="40" y="26"/>
                  </a:lnTo>
                  <a:lnTo>
                    <a:pt x="29" y="41"/>
                  </a:lnTo>
                  <a:lnTo>
                    <a:pt x="29" y="41"/>
                  </a:lnTo>
                  <a:lnTo>
                    <a:pt x="16" y="70"/>
                  </a:lnTo>
                  <a:lnTo>
                    <a:pt x="8" y="93"/>
                  </a:lnTo>
                  <a:lnTo>
                    <a:pt x="3" y="110"/>
                  </a:lnTo>
                  <a:lnTo>
                    <a:pt x="3" y="110"/>
                  </a:lnTo>
                  <a:lnTo>
                    <a:pt x="0" y="129"/>
                  </a:lnTo>
                  <a:lnTo>
                    <a:pt x="0" y="147"/>
                  </a:lnTo>
                  <a:lnTo>
                    <a:pt x="2" y="162"/>
                  </a:lnTo>
                  <a:lnTo>
                    <a:pt x="3" y="174"/>
                  </a:lnTo>
                  <a:lnTo>
                    <a:pt x="3" y="174"/>
                  </a:lnTo>
                  <a:lnTo>
                    <a:pt x="6" y="181"/>
                  </a:lnTo>
                  <a:lnTo>
                    <a:pt x="9" y="187"/>
                  </a:lnTo>
                  <a:lnTo>
                    <a:pt x="12" y="193"/>
                  </a:lnTo>
                  <a:lnTo>
                    <a:pt x="17" y="196"/>
                  </a:lnTo>
                  <a:lnTo>
                    <a:pt x="22" y="199"/>
                  </a:lnTo>
                  <a:lnTo>
                    <a:pt x="28" y="202"/>
                  </a:lnTo>
                  <a:lnTo>
                    <a:pt x="34" y="204"/>
                  </a:lnTo>
                  <a:lnTo>
                    <a:pt x="42" y="204"/>
                  </a:lnTo>
                  <a:lnTo>
                    <a:pt x="42" y="204"/>
                  </a:lnTo>
                  <a:lnTo>
                    <a:pt x="60" y="202"/>
                  </a:lnTo>
                  <a:lnTo>
                    <a:pt x="80" y="197"/>
                  </a:lnTo>
                  <a:lnTo>
                    <a:pt x="80" y="197"/>
                  </a:lnTo>
                  <a:lnTo>
                    <a:pt x="91" y="194"/>
                  </a:lnTo>
                  <a:lnTo>
                    <a:pt x="100" y="188"/>
                  </a:lnTo>
                  <a:lnTo>
                    <a:pt x="106" y="182"/>
                  </a:lnTo>
                  <a:lnTo>
                    <a:pt x="111" y="174"/>
                  </a:lnTo>
                  <a:lnTo>
                    <a:pt x="114" y="165"/>
                  </a:lnTo>
                  <a:lnTo>
                    <a:pt x="115" y="156"/>
                  </a:lnTo>
                  <a:lnTo>
                    <a:pt x="117" y="135"/>
                  </a:lnTo>
                  <a:lnTo>
                    <a:pt x="117" y="130"/>
                  </a:lnTo>
                  <a:lnTo>
                    <a:pt x="117" y="130"/>
                  </a:lnTo>
                  <a:lnTo>
                    <a:pt x="117" y="119"/>
                  </a:lnTo>
                  <a:lnTo>
                    <a:pt x="117" y="119"/>
                  </a:lnTo>
                  <a:lnTo>
                    <a:pt x="118" y="83"/>
                  </a:lnTo>
                  <a:lnTo>
                    <a:pt x="118" y="83"/>
                  </a:lnTo>
                  <a:lnTo>
                    <a:pt x="117" y="79"/>
                  </a:lnTo>
                  <a:lnTo>
                    <a:pt x="114" y="78"/>
                  </a:lnTo>
                  <a:lnTo>
                    <a:pt x="114" y="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87" name="Group 186"/>
          <p:cNvGrpSpPr/>
          <p:nvPr userDrawn="1"/>
        </p:nvGrpSpPr>
        <p:grpSpPr>
          <a:xfrm>
            <a:off x="5336848" y="3073699"/>
            <a:ext cx="342195" cy="353413"/>
            <a:chOff x="4313238" y="3078163"/>
            <a:chExt cx="290513" cy="400050"/>
          </a:xfrm>
        </p:grpSpPr>
        <p:sp>
          <p:nvSpPr>
            <p:cNvPr id="188" name="Freeform 487"/>
            <p:cNvSpPr>
              <a:spLocks noEditPoints="1"/>
            </p:cNvSpPr>
            <p:nvPr/>
          </p:nvSpPr>
          <p:spPr bwMode="auto">
            <a:xfrm>
              <a:off x="4313238" y="3078163"/>
              <a:ext cx="290513" cy="400050"/>
            </a:xfrm>
            <a:custGeom>
              <a:avLst/>
              <a:gdLst>
                <a:gd name="T0" fmla="*/ 167 w 183"/>
                <a:gd name="T1" fmla="*/ 98 h 252"/>
                <a:gd name="T2" fmla="*/ 135 w 183"/>
                <a:gd name="T3" fmla="*/ 71 h 252"/>
                <a:gd name="T4" fmla="*/ 114 w 183"/>
                <a:gd name="T5" fmla="*/ 66 h 252"/>
                <a:gd name="T6" fmla="*/ 108 w 183"/>
                <a:gd name="T7" fmla="*/ 57 h 252"/>
                <a:gd name="T8" fmla="*/ 125 w 183"/>
                <a:gd name="T9" fmla="*/ 45 h 252"/>
                <a:gd name="T10" fmla="*/ 141 w 183"/>
                <a:gd name="T11" fmla="*/ 45 h 252"/>
                <a:gd name="T12" fmla="*/ 149 w 183"/>
                <a:gd name="T13" fmla="*/ 36 h 252"/>
                <a:gd name="T14" fmla="*/ 148 w 183"/>
                <a:gd name="T15" fmla="*/ 14 h 252"/>
                <a:gd name="T16" fmla="*/ 129 w 183"/>
                <a:gd name="T17" fmla="*/ 8 h 252"/>
                <a:gd name="T18" fmla="*/ 91 w 183"/>
                <a:gd name="T19" fmla="*/ 19 h 252"/>
                <a:gd name="T20" fmla="*/ 77 w 183"/>
                <a:gd name="T21" fmla="*/ 17 h 252"/>
                <a:gd name="T22" fmla="*/ 51 w 183"/>
                <a:gd name="T23" fmla="*/ 31 h 252"/>
                <a:gd name="T24" fmla="*/ 23 w 183"/>
                <a:gd name="T25" fmla="*/ 0 h 252"/>
                <a:gd name="T26" fmla="*/ 0 w 183"/>
                <a:gd name="T27" fmla="*/ 26 h 252"/>
                <a:gd name="T28" fmla="*/ 20 w 183"/>
                <a:gd name="T29" fmla="*/ 52 h 252"/>
                <a:gd name="T30" fmla="*/ 2 w 183"/>
                <a:gd name="T31" fmla="*/ 114 h 252"/>
                <a:gd name="T32" fmla="*/ 10 w 183"/>
                <a:gd name="T33" fmla="*/ 167 h 252"/>
                <a:gd name="T34" fmla="*/ 45 w 183"/>
                <a:gd name="T35" fmla="*/ 219 h 252"/>
                <a:gd name="T36" fmla="*/ 76 w 183"/>
                <a:gd name="T37" fmla="*/ 236 h 252"/>
                <a:gd name="T38" fmla="*/ 115 w 183"/>
                <a:gd name="T39" fmla="*/ 250 h 252"/>
                <a:gd name="T40" fmla="*/ 152 w 183"/>
                <a:gd name="T41" fmla="*/ 250 h 252"/>
                <a:gd name="T42" fmla="*/ 175 w 183"/>
                <a:gd name="T43" fmla="*/ 235 h 252"/>
                <a:gd name="T44" fmla="*/ 183 w 183"/>
                <a:gd name="T45" fmla="*/ 198 h 252"/>
                <a:gd name="T46" fmla="*/ 180 w 183"/>
                <a:gd name="T47" fmla="*/ 132 h 252"/>
                <a:gd name="T48" fmla="*/ 25 w 183"/>
                <a:gd name="T49" fmla="*/ 63 h 252"/>
                <a:gd name="T50" fmla="*/ 30 w 183"/>
                <a:gd name="T51" fmla="*/ 48 h 252"/>
                <a:gd name="T52" fmla="*/ 46 w 183"/>
                <a:gd name="T53" fmla="*/ 39 h 252"/>
                <a:gd name="T54" fmla="*/ 59 w 183"/>
                <a:gd name="T55" fmla="*/ 36 h 252"/>
                <a:gd name="T56" fmla="*/ 63 w 183"/>
                <a:gd name="T57" fmla="*/ 54 h 252"/>
                <a:gd name="T58" fmla="*/ 51 w 183"/>
                <a:gd name="T59" fmla="*/ 71 h 252"/>
                <a:gd name="T60" fmla="*/ 27 w 183"/>
                <a:gd name="T61" fmla="*/ 86 h 252"/>
                <a:gd name="T62" fmla="*/ 172 w 183"/>
                <a:gd name="T63" fmla="*/ 219 h 252"/>
                <a:gd name="T64" fmla="*/ 163 w 183"/>
                <a:gd name="T65" fmla="*/ 236 h 252"/>
                <a:gd name="T66" fmla="*/ 135 w 183"/>
                <a:gd name="T67" fmla="*/ 244 h 252"/>
                <a:gd name="T68" fmla="*/ 105 w 183"/>
                <a:gd name="T69" fmla="*/ 239 h 252"/>
                <a:gd name="T70" fmla="*/ 65 w 183"/>
                <a:gd name="T71" fmla="*/ 223 h 252"/>
                <a:gd name="T72" fmla="*/ 25 w 183"/>
                <a:gd name="T73" fmla="*/ 181 h 252"/>
                <a:gd name="T74" fmla="*/ 11 w 183"/>
                <a:gd name="T75" fmla="*/ 128 h 252"/>
                <a:gd name="T76" fmla="*/ 19 w 183"/>
                <a:gd name="T77" fmla="*/ 106 h 252"/>
                <a:gd name="T78" fmla="*/ 36 w 183"/>
                <a:gd name="T79" fmla="*/ 91 h 252"/>
                <a:gd name="T80" fmla="*/ 69 w 183"/>
                <a:gd name="T81" fmla="*/ 60 h 252"/>
                <a:gd name="T82" fmla="*/ 69 w 183"/>
                <a:gd name="T83" fmla="*/ 40 h 252"/>
                <a:gd name="T84" fmla="*/ 74 w 183"/>
                <a:gd name="T85" fmla="*/ 26 h 252"/>
                <a:gd name="T86" fmla="*/ 94 w 183"/>
                <a:gd name="T87" fmla="*/ 26 h 252"/>
                <a:gd name="T88" fmla="*/ 120 w 183"/>
                <a:gd name="T89" fmla="*/ 17 h 252"/>
                <a:gd name="T90" fmla="*/ 140 w 183"/>
                <a:gd name="T91" fmla="*/ 17 h 252"/>
                <a:gd name="T92" fmla="*/ 141 w 183"/>
                <a:gd name="T93" fmla="*/ 34 h 252"/>
                <a:gd name="T94" fmla="*/ 132 w 183"/>
                <a:gd name="T95" fmla="*/ 36 h 252"/>
                <a:gd name="T96" fmla="*/ 106 w 183"/>
                <a:gd name="T97" fmla="*/ 43 h 252"/>
                <a:gd name="T98" fmla="*/ 99 w 183"/>
                <a:gd name="T99" fmla="*/ 59 h 252"/>
                <a:gd name="T100" fmla="*/ 105 w 183"/>
                <a:gd name="T101" fmla="*/ 71 h 252"/>
                <a:gd name="T102" fmla="*/ 122 w 183"/>
                <a:gd name="T103" fmla="*/ 77 h 252"/>
                <a:gd name="T104" fmla="*/ 152 w 183"/>
                <a:gd name="T105" fmla="*/ 92 h 252"/>
                <a:gd name="T106" fmla="*/ 171 w 183"/>
                <a:gd name="T107" fmla="*/ 134 h 252"/>
                <a:gd name="T108" fmla="*/ 174 w 183"/>
                <a:gd name="T109"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52">
                  <a:moveTo>
                    <a:pt x="180" y="132"/>
                  </a:moveTo>
                  <a:lnTo>
                    <a:pt x="180" y="132"/>
                  </a:lnTo>
                  <a:lnTo>
                    <a:pt x="175" y="114"/>
                  </a:lnTo>
                  <a:lnTo>
                    <a:pt x="167" y="98"/>
                  </a:lnTo>
                  <a:lnTo>
                    <a:pt x="160" y="88"/>
                  </a:lnTo>
                  <a:lnTo>
                    <a:pt x="152" y="80"/>
                  </a:lnTo>
                  <a:lnTo>
                    <a:pt x="143" y="74"/>
                  </a:lnTo>
                  <a:lnTo>
                    <a:pt x="135" y="71"/>
                  </a:lnTo>
                  <a:lnTo>
                    <a:pt x="128" y="69"/>
                  </a:lnTo>
                  <a:lnTo>
                    <a:pt x="123" y="68"/>
                  </a:lnTo>
                  <a:lnTo>
                    <a:pt x="123" y="68"/>
                  </a:lnTo>
                  <a:lnTo>
                    <a:pt x="114" y="66"/>
                  </a:lnTo>
                  <a:lnTo>
                    <a:pt x="111" y="65"/>
                  </a:lnTo>
                  <a:lnTo>
                    <a:pt x="108" y="62"/>
                  </a:lnTo>
                  <a:lnTo>
                    <a:pt x="108" y="62"/>
                  </a:lnTo>
                  <a:lnTo>
                    <a:pt x="108" y="57"/>
                  </a:lnTo>
                  <a:lnTo>
                    <a:pt x="111" y="51"/>
                  </a:lnTo>
                  <a:lnTo>
                    <a:pt x="111" y="51"/>
                  </a:lnTo>
                  <a:lnTo>
                    <a:pt x="118" y="46"/>
                  </a:lnTo>
                  <a:lnTo>
                    <a:pt x="125" y="45"/>
                  </a:lnTo>
                  <a:lnTo>
                    <a:pt x="132" y="43"/>
                  </a:lnTo>
                  <a:lnTo>
                    <a:pt x="132" y="43"/>
                  </a:lnTo>
                  <a:lnTo>
                    <a:pt x="141" y="45"/>
                  </a:lnTo>
                  <a:lnTo>
                    <a:pt x="141" y="45"/>
                  </a:lnTo>
                  <a:lnTo>
                    <a:pt x="145" y="43"/>
                  </a:lnTo>
                  <a:lnTo>
                    <a:pt x="145" y="43"/>
                  </a:lnTo>
                  <a:lnTo>
                    <a:pt x="148" y="40"/>
                  </a:lnTo>
                  <a:lnTo>
                    <a:pt x="149" y="36"/>
                  </a:lnTo>
                  <a:lnTo>
                    <a:pt x="151" y="26"/>
                  </a:lnTo>
                  <a:lnTo>
                    <a:pt x="149" y="19"/>
                  </a:lnTo>
                  <a:lnTo>
                    <a:pt x="148" y="14"/>
                  </a:lnTo>
                  <a:lnTo>
                    <a:pt x="148" y="14"/>
                  </a:lnTo>
                  <a:lnTo>
                    <a:pt x="146" y="11"/>
                  </a:lnTo>
                  <a:lnTo>
                    <a:pt x="141" y="10"/>
                  </a:lnTo>
                  <a:lnTo>
                    <a:pt x="129" y="8"/>
                  </a:lnTo>
                  <a:lnTo>
                    <a:pt x="129" y="8"/>
                  </a:lnTo>
                  <a:lnTo>
                    <a:pt x="123" y="8"/>
                  </a:lnTo>
                  <a:lnTo>
                    <a:pt x="114" y="10"/>
                  </a:lnTo>
                  <a:lnTo>
                    <a:pt x="102" y="13"/>
                  </a:lnTo>
                  <a:lnTo>
                    <a:pt x="91" y="19"/>
                  </a:lnTo>
                  <a:lnTo>
                    <a:pt x="89" y="19"/>
                  </a:lnTo>
                  <a:lnTo>
                    <a:pt x="89" y="19"/>
                  </a:lnTo>
                  <a:lnTo>
                    <a:pt x="89" y="19"/>
                  </a:lnTo>
                  <a:lnTo>
                    <a:pt x="77" y="17"/>
                  </a:lnTo>
                  <a:lnTo>
                    <a:pt x="71" y="17"/>
                  </a:lnTo>
                  <a:lnTo>
                    <a:pt x="71" y="17"/>
                  </a:lnTo>
                  <a:lnTo>
                    <a:pt x="69" y="19"/>
                  </a:lnTo>
                  <a:lnTo>
                    <a:pt x="51" y="31"/>
                  </a:lnTo>
                  <a:lnTo>
                    <a:pt x="27" y="2"/>
                  </a:lnTo>
                  <a:lnTo>
                    <a:pt x="27" y="2"/>
                  </a:lnTo>
                  <a:lnTo>
                    <a:pt x="23" y="0"/>
                  </a:lnTo>
                  <a:lnTo>
                    <a:pt x="23" y="0"/>
                  </a:lnTo>
                  <a:lnTo>
                    <a:pt x="20" y="2"/>
                  </a:lnTo>
                  <a:lnTo>
                    <a:pt x="2" y="23"/>
                  </a:lnTo>
                  <a:lnTo>
                    <a:pt x="2" y="23"/>
                  </a:lnTo>
                  <a:lnTo>
                    <a:pt x="0" y="26"/>
                  </a:lnTo>
                  <a:lnTo>
                    <a:pt x="2" y="30"/>
                  </a:lnTo>
                  <a:lnTo>
                    <a:pt x="20" y="51"/>
                  </a:lnTo>
                  <a:lnTo>
                    <a:pt x="20" y="52"/>
                  </a:lnTo>
                  <a:lnTo>
                    <a:pt x="20" y="52"/>
                  </a:lnTo>
                  <a:lnTo>
                    <a:pt x="13" y="69"/>
                  </a:lnTo>
                  <a:lnTo>
                    <a:pt x="8" y="83"/>
                  </a:lnTo>
                  <a:lnTo>
                    <a:pt x="5" y="97"/>
                  </a:lnTo>
                  <a:lnTo>
                    <a:pt x="2" y="114"/>
                  </a:lnTo>
                  <a:lnTo>
                    <a:pt x="2" y="131"/>
                  </a:lnTo>
                  <a:lnTo>
                    <a:pt x="4" y="149"/>
                  </a:lnTo>
                  <a:lnTo>
                    <a:pt x="10" y="167"/>
                  </a:lnTo>
                  <a:lnTo>
                    <a:pt x="10" y="167"/>
                  </a:lnTo>
                  <a:lnTo>
                    <a:pt x="13" y="177"/>
                  </a:lnTo>
                  <a:lnTo>
                    <a:pt x="19" y="186"/>
                  </a:lnTo>
                  <a:lnTo>
                    <a:pt x="31" y="204"/>
                  </a:lnTo>
                  <a:lnTo>
                    <a:pt x="45" y="219"/>
                  </a:lnTo>
                  <a:lnTo>
                    <a:pt x="53" y="224"/>
                  </a:lnTo>
                  <a:lnTo>
                    <a:pt x="62" y="230"/>
                  </a:lnTo>
                  <a:lnTo>
                    <a:pt x="62" y="230"/>
                  </a:lnTo>
                  <a:lnTo>
                    <a:pt x="76" y="236"/>
                  </a:lnTo>
                  <a:lnTo>
                    <a:pt x="89" y="242"/>
                  </a:lnTo>
                  <a:lnTo>
                    <a:pt x="103" y="247"/>
                  </a:lnTo>
                  <a:lnTo>
                    <a:pt x="115" y="250"/>
                  </a:lnTo>
                  <a:lnTo>
                    <a:pt x="115" y="250"/>
                  </a:lnTo>
                  <a:lnTo>
                    <a:pt x="135" y="252"/>
                  </a:lnTo>
                  <a:lnTo>
                    <a:pt x="135" y="252"/>
                  </a:lnTo>
                  <a:lnTo>
                    <a:pt x="145" y="252"/>
                  </a:lnTo>
                  <a:lnTo>
                    <a:pt x="152" y="250"/>
                  </a:lnTo>
                  <a:lnTo>
                    <a:pt x="160" y="247"/>
                  </a:lnTo>
                  <a:lnTo>
                    <a:pt x="166" y="244"/>
                  </a:lnTo>
                  <a:lnTo>
                    <a:pt x="171" y="239"/>
                  </a:lnTo>
                  <a:lnTo>
                    <a:pt x="175" y="235"/>
                  </a:lnTo>
                  <a:lnTo>
                    <a:pt x="178" y="229"/>
                  </a:lnTo>
                  <a:lnTo>
                    <a:pt x="180" y="221"/>
                  </a:lnTo>
                  <a:lnTo>
                    <a:pt x="180" y="221"/>
                  </a:lnTo>
                  <a:lnTo>
                    <a:pt x="183" y="198"/>
                  </a:lnTo>
                  <a:lnTo>
                    <a:pt x="183" y="175"/>
                  </a:lnTo>
                  <a:lnTo>
                    <a:pt x="183" y="152"/>
                  </a:lnTo>
                  <a:lnTo>
                    <a:pt x="180" y="132"/>
                  </a:lnTo>
                  <a:lnTo>
                    <a:pt x="180" y="132"/>
                  </a:lnTo>
                  <a:close/>
                  <a:moveTo>
                    <a:pt x="16" y="88"/>
                  </a:moveTo>
                  <a:lnTo>
                    <a:pt x="16" y="88"/>
                  </a:lnTo>
                  <a:lnTo>
                    <a:pt x="20" y="74"/>
                  </a:lnTo>
                  <a:lnTo>
                    <a:pt x="25" y="63"/>
                  </a:lnTo>
                  <a:lnTo>
                    <a:pt x="30" y="52"/>
                  </a:lnTo>
                  <a:lnTo>
                    <a:pt x="30" y="52"/>
                  </a:lnTo>
                  <a:lnTo>
                    <a:pt x="31" y="51"/>
                  </a:lnTo>
                  <a:lnTo>
                    <a:pt x="30" y="48"/>
                  </a:lnTo>
                  <a:lnTo>
                    <a:pt x="11" y="26"/>
                  </a:lnTo>
                  <a:lnTo>
                    <a:pt x="23" y="11"/>
                  </a:lnTo>
                  <a:lnTo>
                    <a:pt x="46" y="39"/>
                  </a:lnTo>
                  <a:lnTo>
                    <a:pt x="46" y="39"/>
                  </a:lnTo>
                  <a:lnTo>
                    <a:pt x="51" y="40"/>
                  </a:lnTo>
                  <a:lnTo>
                    <a:pt x="51" y="40"/>
                  </a:lnTo>
                  <a:lnTo>
                    <a:pt x="53" y="40"/>
                  </a:lnTo>
                  <a:lnTo>
                    <a:pt x="59" y="36"/>
                  </a:lnTo>
                  <a:lnTo>
                    <a:pt x="60" y="39"/>
                  </a:lnTo>
                  <a:lnTo>
                    <a:pt x="60" y="39"/>
                  </a:lnTo>
                  <a:lnTo>
                    <a:pt x="63" y="49"/>
                  </a:lnTo>
                  <a:lnTo>
                    <a:pt x="63" y="54"/>
                  </a:lnTo>
                  <a:lnTo>
                    <a:pt x="62" y="57"/>
                  </a:lnTo>
                  <a:lnTo>
                    <a:pt x="62" y="57"/>
                  </a:lnTo>
                  <a:lnTo>
                    <a:pt x="59" y="65"/>
                  </a:lnTo>
                  <a:lnTo>
                    <a:pt x="51" y="71"/>
                  </a:lnTo>
                  <a:lnTo>
                    <a:pt x="43" y="77"/>
                  </a:lnTo>
                  <a:lnTo>
                    <a:pt x="31" y="83"/>
                  </a:lnTo>
                  <a:lnTo>
                    <a:pt x="31" y="83"/>
                  </a:lnTo>
                  <a:lnTo>
                    <a:pt x="27" y="86"/>
                  </a:lnTo>
                  <a:lnTo>
                    <a:pt x="20" y="89"/>
                  </a:lnTo>
                  <a:lnTo>
                    <a:pt x="14" y="97"/>
                  </a:lnTo>
                  <a:lnTo>
                    <a:pt x="16" y="88"/>
                  </a:lnTo>
                  <a:close/>
                  <a:moveTo>
                    <a:pt x="172" y="219"/>
                  </a:moveTo>
                  <a:lnTo>
                    <a:pt x="172" y="219"/>
                  </a:lnTo>
                  <a:lnTo>
                    <a:pt x="169" y="229"/>
                  </a:lnTo>
                  <a:lnTo>
                    <a:pt x="166" y="232"/>
                  </a:lnTo>
                  <a:lnTo>
                    <a:pt x="163" y="236"/>
                  </a:lnTo>
                  <a:lnTo>
                    <a:pt x="158" y="239"/>
                  </a:lnTo>
                  <a:lnTo>
                    <a:pt x="152" y="241"/>
                  </a:lnTo>
                  <a:lnTo>
                    <a:pt x="145" y="242"/>
                  </a:lnTo>
                  <a:lnTo>
                    <a:pt x="135" y="244"/>
                  </a:lnTo>
                  <a:lnTo>
                    <a:pt x="135" y="244"/>
                  </a:lnTo>
                  <a:lnTo>
                    <a:pt x="117" y="242"/>
                  </a:lnTo>
                  <a:lnTo>
                    <a:pt x="117" y="242"/>
                  </a:lnTo>
                  <a:lnTo>
                    <a:pt x="105" y="239"/>
                  </a:lnTo>
                  <a:lnTo>
                    <a:pt x="92" y="235"/>
                  </a:lnTo>
                  <a:lnTo>
                    <a:pt x="79" y="229"/>
                  </a:lnTo>
                  <a:lnTo>
                    <a:pt x="65" y="223"/>
                  </a:lnTo>
                  <a:lnTo>
                    <a:pt x="65" y="223"/>
                  </a:lnTo>
                  <a:lnTo>
                    <a:pt x="59" y="218"/>
                  </a:lnTo>
                  <a:lnTo>
                    <a:pt x="51" y="212"/>
                  </a:lnTo>
                  <a:lnTo>
                    <a:pt x="37" y="198"/>
                  </a:lnTo>
                  <a:lnTo>
                    <a:pt x="25" y="181"/>
                  </a:lnTo>
                  <a:lnTo>
                    <a:pt x="17" y="164"/>
                  </a:lnTo>
                  <a:lnTo>
                    <a:pt x="17" y="164"/>
                  </a:lnTo>
                  <a:lnTo>
                    <a:pt x="13" y="147"/>
                  </a:lnTo>
                  <a:lnTo>
                    <a:pt x="11" y="128"/>
                  </a:lnTo>
                  <a:lnTo>
                    <a:pt x="11" y="128"/>
                  </a:lnTo>
                  <a:lnTo>
                    <a:pt x="11" y="123"/>
                  </a:lnTo>
                  <a:lnTo>
                    <a:pt x="16" y="112"/>
                  </a:lnTo>
                  <a:lnTo>
                    <a:pt x="19" y="106"/>
                  </a:lnTo>
                  <a:lnTo>
                    <a:pt x="23" y="100"/>
                  </a:lnTo>
                  <a:lnTo>
                    <a:pt x="28" y="95"/>
                  </a:lnTo>
                  <a:lnTo>
                    <a:pt x="36" y="91"/>
                  </a:lnTo>
                  <a:lnTo>
                    <a:pt x="36" y="91"/>
                  </a:lnTo>
                  <a:lnTo>
                    <a:pt x="48" y="83"/>
                  </a:lnTo>
                  <a:lnTo>
                    <a:pt x="59" y="77"/>
                  </a:lnTo>
                  <a:lnTo>
                    <a:pt x="65" y="69"/>
                  </a:lnTo>
                  <a:lnTo>
                    <a:pt x="69" y="60"/>
                  </a:lnTo>
                  <a:lnTo>
                    <a:pt x="69" y="60"/>
                  </a:lnTo>
                  <a:lnTo>
                    <a:pt x="71" y="54"/>
                  </a:lnTo>
                  <a:lnTo>
                    <a:pt x="71" y="48"/>
                  </a:lnTo>
                  <a:lnTo>
                    <a:pt x="69" y="40"/>
                  </a:lnTo>
                  <a:lnTo>
                    <a:pt x="66" y="33"/>
                  </a:lnTo>
                  <a:lnTo>
                    <a:pt x="66" y="31"/>
                  </a:lnTo>
                  <a:lnTo>
                    <a:pt x="72" y="26"/>
                  </a:lnTo>
                  <a:lnTo>
                    <a:pt x="74" y="26"/>
                  </a:lnTo>
                  <a:lnTo>
                    <a:pt x="74" y="26"/>
                  </a:lnTo>
                  <a:lnTo>
                    <a:pt x="91" y="28"/>
                  </a:lnTo>
                  <a:lnTo>
                    <a:pt x="91" y="28"/>
                  </a:lnTo>
                  <a:lnTo>
                    <a:pt x="94" y="26"/>
                  </a:lnTo>
                  <a:lnTo>
                    <a:pt x="94" y="26"/>
                  </a:lnTo>
                  <a:lnTo>
                    <a:pt x="102" y="22"/>
                  </a:lnTo>
                  <a:lnTo>
                    <a:pt x="111" y="19"/>
                  </a:lnTo>
                  <a:lnTo>
                    <a:pt x="120" y="17"/>
                  </a:lnTo>
                  <a:lnTo>
                    <a:pt x="129" y="16"/>
                  </a:lnTo>
                  <a:lnTo>
                    <a:pt x="129" y="16"/>
                  </a:lnTo>
                  <a:lnTo>
                    <a:pt x="138" y="17"/>
                  </a:lnTo>
                  <a:lnTo>
                    <a:pt x="140" y="17"/>
                  </a:lnTo>
                  <a:lnTo>
                    <a:pt x="140" y="19"/>
                  </a:lnTo>
                  <a:lnTo>
                    <a:pt x="140" y="19"/>
                  </a:lnTo>
                  <a:lnTo>
                    <a:pt x="141" y="26"/>
                  </a:lnTo>
                  <a:lnTo>
                    <a:pt x="141" y="34"/>
                  </a:lnTo>
                  <a:lnTo>
                    <a:pt x="140" y="36"/>
                  </a:lnTo>
                  <a:lnTo>
                    <a:pt x="138" y="36"/>
                  </a:lnTo>
                  <a:lnTo>
                    <a:pt x="138" y="36"/>
                  </a:lnTo>
                  <a:lnTo>
                    <a:pt x="132" y="36"/>
                  </a:lnTo>
                  <a:lnTo>
                    <a:pt x="132" y="36"/>
                  </a:lnTo>
                  <a:lnTo>
                    <a:pt x="122" y="37"/>
                  </a:lnTo>
                  <a:lnTo>
                    <a:pt x="112" y="40"/>
                  </a:lnTo>
                  <a:lnTo>
                    <a:pt x="106" y="43"/>
                  </a:lnTo>
                  <a:lnTo>
                    <a:pt x="103" y="46"/>
                  </a:lnTo>
                  <a:lnTo>
                    <a:pt x="103" y="46"/>
                  </a:lnTo>
                  <a:lnTo>
                    <a:pt x="100" y="52"/>
                  </a:lnTo>
                  <a:lnTo>
                    <a:pt x="99" y="59"/>
                  </a:lnTo>
                  <a:lnTo>
                    <a:pt x="100" y="62"/>
                  </a:lnTo>
                  <a:lnTo>
                    <a:pt x="100" y="66"/>
                  </a:lnTo>
                  <a:lnTo>
                    <a:pt x="100" y="66"/>
                  </a:lnTo>
                  <a:lnTo>
                    <a:pt x="105" y="71"/>
                  </a:lnTo>
                  <a:lnTo>
                    <a:pt x="109" y="74"/>
                  </a:lnTo>
                  <a:lnTo>
                    <a:pt x="115" y="75"/>
                  </a:lnTo>
                  <a:lnTo>
                    <a:pt x="122" y="77"/>
                  </a:lnTo>
                  <a:lnTo>
                    <a:pt x="122" y="77"/>
                  </a:lnTo>
                  <a:lnTo>
                    <a:pt x="131" y="79"/>
                  </a:lnTo>
                  <a:lnTo>
                    <a:pt x="138" y="82"/>
                  </a:lnTo>
                  <a:lnTo>
                    <a:pt x="146" y="86"/>
                  </a:lnTo>
                  <a:lnTo>
                    <a:pt x="152" y="92"/>
                  </a:lnTo>
                  <a:lnTo>
                    <a:pt x="158" y="102"/>
                  </a:lnTo>
                  <a:lnTo>
                    <a:pt x="164" y="111"/>
                  </a:lnTo>
                  <a:lnTo>
                    <a:pt x="167" y="121"/>
                  </a:lnTo>
                  <a:lnTo>
                    <a:pt x="171" y="134"/>
                  </a:lnTo>
                  <a:lnTo>
                    <a:pt x="171" y="134"/>
                  </a:lnTo>
                  <a:lnTo>
                    <a:pt x="174" y="152"/>
                  </a:lnTo>
                  <a:lnTo>
                    <a:pt x="175" y="175"/>
                  </a:lnTo>
                  <a:lnTo>
                    <a:pt x="174" y="198"/>
                  </a:lnTo>
                  <a:lnTo>
                    <a:pt x="172" y="219"/>
                  </a:lnTo>
                  <a:lnTo>
                    <a:pt x="172" y="2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Freeform 488"/>
            <p:cNvSpPr>
              <a:spLocks/>
            </p:cNvSpPr>
            <p:nvPr/>
          </p:nvSpPr>
          <p:spPr bwMode="auto">
            <a:xfrm>
              <a:off x="4418013" y="3246438"/>
              <a:ext cx="119063" cy="158750"/>
            </a:xfrm>
            <a:custGeom>
              <a:avLst/>
              <a:gdLst>
                <a:gd name="T0" fmla="*/ 63 w 75"/>
                <a:gd name="T1" fmla="*/ 60 h 100"/>
                <a:gd name="T2" fmla="*/ 45 w 75"/>
                <a:gd name="T3" fmla="*/ 57 h 100"/>
                <a:gd name="T4" fmla="*/ 43 w 75"/>
                <a:gd name="T5" fmla="*/ 57 h 100"/>
                <a:gd name="T6" fmla="*/ 29 w 75"/>
                <a:gd name="T7" fmla="*/ 41 h 100"/>
                <a:gd name="T8" fmla="*/ 17 w 75"/>
                <a:gd name="T9" fmla="*/ 22 h 100"/>
                <a:gd name="T10" fmla="*/ 19 w 75"/>
                <a:gd name="T11" fmla="*/ 17 h 100"/>
                <a:gd name="T12" fmla="*/ 31 w 75"/>
                <a:gd name="T13" fmla="*/ 17 h 100"/>
                <a:gd name="T14" fmla="*/ 42 w 75"/>
                <a:gd name="T15" fmla="*/ 17 h 100"/>
                <a:gd name="T16" fmla="*/ 56 w 75"/>
                <a:gd name="T17" fmla="*/ 15 h 100"/>
                <a:gd name="T18" fmla="*/ 49 w 75"/>
                <a:gd name="T19" fmla="*/ 11 h 100"/>
                <a:gd name="T20" fmla="*/ 31 w 75"/>
                <a:gd name="T21" fmla="*/ 8 h 100"/>
                <a:gd name="T22" fmla="*/ 14 w 75"/>
                <a:gd name="T23" fmla="*/ 9 h 100"/>
                <a:gd name="T24" fmla="*/ 11 w 75"/>
                <a:gd name="T25" fmla="*/ 8 h 100"/>
                <a:gd name="T26" fmla="*/ 10 w 75"/>
                <a:gd name="T27" fmla="*/ 0 h 100"/>
                <a:gd name="T28" fmla="*/ 0 w 75"/>
                <a:gd name="T29" fmla="*/ 2 h 100"/>
                <a:gd name="T30" fmla="*/ 11 w 75"/>
                <a:gd name="T31" fmla="*/ 29 h 100"/>
                <a:gd name="T32" fmla="*/ 11 w 75"/>
                <a:gd name="T33" fmla="*/ 32 h 100"/>
                <a:gd name="T34" fmla="*/ 6 w 75"/>
                <a:gd name="T35" fmla="*/ 40 h 100"/>
                <a:gd name="T36" fmla="*/ 5 w 75"/>
                <a:gd name="T37" fmla="*/ 55 h 100"/>
                <a:gd name="T38" fmla="*/ 10 w 75"/>
                <a:gd name="T39" fmla="*/ 74 h 100"/>
                <a:gd name="T40" fmla="*/ 14 w 75"/>
                <a:gd name="T41" fmla="*/ 83 h 100"/>
                <a:gd name="T42" fmla="*/ 25 w 75"/>
                <a:gd name="T43" fmla="*/ 98 h 100"/>
                <a:gd name="T44" fmla="*/ 34 w 75"/>
                <a:gd name="T45" fmla="*/ 90 h 100"/>
                <a:gd name="T46" fmla="*/ 22 w 75"/>
                <a:gd name="T47" fmla="*/ 78 h 100"/>
                <a:gd name="T48" fmla="*/ 22 w 75"/>
                <a:gd name="T49" fmla="*/ 77 h 100"/>
                <a:gd name="T50" fmla="*/ 14 w 75"/>
                <a:gd name="T51" fmla="*/ 63 h 100"/>
                <a:gd name="T52" fmla="*/ 14 w 75"/>
                <a:gd name="T53" fmla="*/ 49 h 100"/>
                <a:gd name="T54" fmla="*/ 17 w 75"/>
                <a:gd name="T55" fmla="*/ 38 h 100"/>
                <a:gd name="T56" fmla="*/ 20 w 75"/>
                <a:gd name="T57" fmla="*/ 43 h 100"/>
                <a:gd name="T58" fmla="*/ 43 w 75"/>
                <a:gd name="T59" fmla="*/ 68 h 100"/>
                <a:gd name="T60" fmla="*/ 74 w 75"/>
                <a:gd name="T61" fmla="*/ 80 h 100"/>
                <a:gd name="T62" fmla="*/ 75 w 75"/>
                <a:gd name="T63" fmla="*/ 72 h 100"/>
                <a:gd name="T64" fmla="*/ 59 w 75"/>
                <a:gd name="T65"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100">
                  <a:moveTo>
                    <a:pt x="52" y="63"/>
                  </a:moveTo>
                  <a:lnTo>
                    <a:pt x="63" y="60"/>
                  </a:lnTo>
                  <a:lnTo>
                    <a:pt x="60" y="52"/>
                  </a:lnTo>
                  <a:lnTo>
                    <a:pt x="45" y="57"/>
                  </a:lnTo>
                  <a:lnTo>
                    <a:pt x="43" y="57"/>
                  </a:lnTo>
                  <a:lnTo>
                    <a:pt x="43" y="57"/>
                  </a:lnTo>
                  <a:lnTo>
                    <a:pt x="36" y="49"/>
                  </a:lnTo>
                  <a:lnTo>
                    <a:pt x="29" y="41"/>
                  </a:lnTo>
                  <a:lnTo>
                    <a:pt x="23" y="32"/>
                  </a:lnTo>
                  <a:lnTo>
                    <a:pt x="17" y="22"/>
                  </a:lnTo>
                  <a:lnTo>
                    <a:pt x="16" y="18"/>
                  </a:lnTo>
                  <a:lnTo>
                    <a:pt x="19" y="17"/>
                  </a:lnTo>
                  <a:lnTo>
                    <a:pt x="19" y="17"/>
                  </a:lnTo>
                  <a:lnTo>
                    <a:pt x="31" y="17"/>
                  </a:lnTo>
                  <a:lnTo>
                    <a:pt x="31" y="17"/>
                  </a:lnTo>
                  <a:lnTo>
                    <a:pt x="42" y="17"/>
                  </a:lnTo>
                  <a:lnTo>
                    <a:pt x="48" y="20"/>
                  </a:lnTo>
                  <a:lnTo>
                    <a:pt x="56" y="15"/>
                  </a:lnTo>
                  <a:lnTo>
                    <a:pt x="56" y="15"/>
                  </a:lnTo>
                  <a:lnTo>
                    <a:pt x="49" y="11"/>
                  </a:lnTo>
                  <a:lnTo>
                    <a:pt x="43" y="9"/>
                  </a:lnTo>
                  <a:lnTo>
                    <a:pt x="31" y="8"/>
                  </a:lnTo>
                  <a:lnTo>
                    <a:pt x="31" y="8"/>
                  </a:lnTo>
                  <a:lnTo>
                    <a:pt x="14" y="9"/>
                  </a:lnTo>
                  <a:lnTo>
                    <a:pt x="13" y="9"/>
                  </a:lnTo>
                  <a:lnTo>
                    <a:pt x="11" y="8"/>
                  </a:lnTo>
                  <a:lnTo>
                    <a:pt x="11" y="8"/>
                  </a:lnTo>
                  <a:lnTo>
                    <a:pt x="10" y="0"/>
                  </a:lnTo>
                  <a:lnTo>
                    <a:pt x="0" y="2"/>
                  </a:lnTo>
                  <a:lnTo>
                    <a:pt x="0" y="2"/>
                  </a:lnTo>
                  <a:lnTo>
                    <a:pt x="3" y="12"/>
                  </a:lnTo>
                  <a:lnTo>
                    <a:pt x="11" y="29"/>
                  </a:lnTo>
                  <a:lnTo>
                    <a:pt x="13" y="31"/>
                  </a:lnTo>
                  <a:lnTo>
                    <a:pt x="11" y="32"/>
                  </a:lnTo>
                  <a:lnTo>
                    <a:pt x="11" y="32"/>
                  </a:lnTo>
                  <a:lnTo>
                    <a:pt x="6" y="40"/>
                  </a:lnTo>
                  <a:lnTo>
                    <a:pt x="5" y="48"/>
                  </a:lnTo>
                  <a:lnTo>
                    <a:pt x="5" y="55"/>
                  </a:lnTo>
                  <a:lnTo>
                    <a:pt x="6" y="63"/>
                  </a:lnTo>
                  <a:lnTo>
                    <a:pt x="10" y="74"/>
                  </a:lnTo>
                  <a:lnTo>
                    <a:pt x="14" y="81"/>
                  </a:lnTo>
                  <a:lnTo>
                    <a:pt x="14" y="83"/>
                  </a:lnTo>
                  <a:lnTo>
                    <a:pt x="17" y="100"/>
                  </a:lnTo>
                  <a:lnTo>
                    <a:pt x="25" y="98"/>
                  </a:lnTo>
                  <a:lnTo>
                    <a:pt x="23" y="87"/>
                  </a:lnTo>
                  <a:lnTo>
                    <a:pt x="34" y="90"/>
                  </a:lnTo>
                  <a:lnTo>
                    <a:pt x="37" y="83"/>
                  </a:lnTo>
                  <a:lnTo>
                    <a:pt x="22" y="78"/>
                  </a:lnTo>
                  <a:lnTo>
                    <a:pt x="22" y="77"/>
                  </a:lnTo>
                  <a:lnTo>
                    <a:pt x="22" y="77"/>
                  </a:lnTo>
                  <a:lnTo>
                    <a:pt x="17" y="71"/>
                  </a:lnTo>
                  <a:lnTo>
                    <a:pt x="14" y="63"/>
                  </a:lnTo>
                  <a:lnTo>
                    <a:pt x="13" y="54"/>
                  </a:lnTo>
                  <a:lnTo>
                    <a:pt x="14" y="49"/>
                  </a:lnTo>
                  <a:lnTo>
                    <a:pt x="14" y="45"/>
                  </a:lnTo>
                  <a:lnTo>
                    <a:pt x="17" y="38"/>
                  </a:lnTo>
                  <a:lnTo>
                    <a:pt x="20" y="43"/>
                  </a:lnTo>
                  <a:lnTo>
                    <a:pt x="20" y="43"/>
                  </a:lnTo>
                  <a:lnTo>
                    <a:pt x="31" y="57"/>
                  </a:lnTo>
                  <a:lnTo>
                    <a:pt x="43" y="68"/>
                  </a:lnTo>
                  <a:lnTo>
                    <a:pt x="59" y="75"/>
                  </a:lnTo>
                  <a:lnTo>
                    <a:pt x="74" y="80"/>
                  </a:lnTo>
                  <a:lnTo>
                    <a:pt x="75" y="72"/>
                  </a:lnTo>
                  <a:lnTo>
                    <a:pt x="75" y="72"/>
                  </a:lnTo>
                  <a:lnTo>
                    <a:pt x="66" y="69"/>
                  </a:lnTo>
                  <a:lnTo>
                    <a:pt x="59" y="66"/>
                  </a:lnTo>
                  <a:lnTo>
                    <a:pt x="52" y="6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0" name="Freeform 489"/>
          <p:cNvSpPr>
            <a:spLocks noEditPoints="1"/>
          </p:cNvSpPr>
          <p:nvPr userDrawn="1"/>
        </p:nvSpPr>
        <p:spPr bwMode="auto">
          <a:xfrm>
            <a:off x="9991061" y="3072295"/>
            <a:ext cx="327235" cy="356218"/>
          </a:xfrm>
          <a:custGeom>
            <a:avLst/>
            <a:gdLst>
              <a:gd name="T0" fmla="*/ 167 w 175"/>
              <a:gd name="T1" fmla="*/ 31 h 254"/>
              <a:gd name="T2" fmla="*/ 137 w 175"/>
              <a:gd name="T3" fmla="*/ 73 h 254"/>
              <a:gd name="T4" fmla="*/ 129 w 175"/>
              <a:gd name="T5" fmla="*/ 103 h 254"/>
              <a:gd name="T6" fmla="*/ 126 w 175"/>
              <a:gd name="T7" fmla="*/ 129 h 254"/>
              <a:gd name="T8" fmla="*/ 106 w 175"/>
              <a:gd name="T9" fmla="*/ 144 h 254"/>
              <a:gd name="T10" fmla="*/ 91 w 175"/>
              <a:gd name="T11" fmla="*/ 138 h 254"/>
              <a:gd name="T12" fmla="*/ 88 w 175"/>
              <a:gd name="T13" fmla="*/ 122 h 254"/>
              <a:gd name="T14" fmla="*/ 86 w 175"/>
              <a:gd name="T15" fmla="*/ 103 h 254"/>
              <a:gd name="T16" fmla="*/ 63 w 175"/>
              <a:gd name="T17" fmla="*/ 86 h 254"/>
              <a:gd name="T18" fmla="*/ 34 w 175"/>
              <a:gd name="T19" fmla="*/ 78 h 254"/>
              <a:gd name="T20" fmla="*/ 35 w 175"/>
              <a:gd name="T21" fmla="*/ 55 h 254"/>
              <a:gd name="T22" fmla="*/ 65 w 175"/>
              <a:gd name="T23" fmla="*/ 52 h 254"/>
              <a:gd name="T24" fmla="*/ 80 w 175"/>
              <a:gd name="T25" fmla="*/ 53 h 254"/>
              <a:gd name="T26" fmla="*/ 117 w 175"/>
              <a:gd name="T27" fmla="*/ 38 h 254"/>
              <a:gd name="T28" fmla="*/ 146 w 175"/>
              <a:gd name="T29" fmla="*/ 4 h 254"/>
              <a:gd name="T30" fmla="*/ 137 w 175"/>
              <a:gd name="T31" fmla="*/ 1 h 254"/>
              <a:gd name="T32" fmla="*/ 104 w 175"/>
              <a:gd name="T33" fmla="*/ 35 h 254"/>
              <a:gd name="T34" fmla="*/ 75 w 175"/>
              <a:gd name="T35" fmla="*/ 43 h 254"/>
              <a:gd name="T36" fmla="*/ 52 w 175"/>
              <a:gd name="T37" fmla="*/ 40 h 254"/>
              <a:gd name="T38" fmla="*/ 29 w 175"/>
              <a:gd name="T39" fmla="*/ 47 h 254"/>
              <a:gd name="T40" fmla="*/ 22 w 175"/>
              <a:gd name="T41" fmla="*/ 73 h 254"/>
              <a:gd name="T42" fmla="*/ 19 w 175"/>
              <a:gd name="T43" fmla="*/ 107 h 254"/>
              <a:gd name="T44" fmla="*/ 3 w 175"/>
              <a:gd name="T45" fmla="*/ 125 h 254"/>
              <a:gd name="T46" fmla="*/ 3 w 175"/>
              <a:gd name="T47" fmla="*/ 155 h 254"/>
              <a:gd name="T48" fmla="*/ 22 w 175"/>
              <a:gd name="T49" fmla="*/ 188 h 254"/>
              <a:gd name="T50" fmla="*/ 32 w 175"/>
              <a:gd name="T51" fmla="*/ 208 h 254"/>
              <a:gd name="T52" fmla="*/ 20 w 175"/>
              <a:gd name="T53" fmla="*/ 164 h 254"/>
              <a:gd name="T54" fmla="*/ 9 w 175"/>
              <a:gd name="T55" fmla="*/ 138 h 254"/>
              <a:gd name="T56" fmla="*/ 20 w 175"/>
              <a:gd name="T57" fmla="*/ 125 h 254"/>
              <a:gd name="T58" fmla="*/ 45 w 175"/>
              <a:gd name="T59" fmla="*/ 125 h 254"/>
              <a:gd name="T60" fmla="*/ 51 w 175"/>
              <a:gd name="T61" fmla="*/ 147 h 254"/>
              <a:gd name="T62" fmla="*/ 66 w 175"/>
              <a:gd name="T63" fmla="*/ 173 h 254"/>
              <a:gd name="T64" fmla="*/ 88 w 175"/>
              <a:gd name="T65" fmla="*/ 178 h 254"/>
              <a:gd name="T66" fmla="*/ 91 w 175"/>
              <a:gd name="T67" fmla="*/ 184 h 254"/>
              <a:gd name="T68" fmla="*/ 71 w 175"/>
              <a:gd name="T69" fmla="*/ 205 h 254"/>
              <a:gd name="T70" fmla="*/ 62 w 175"/>
              <a:gd name="T71" fmla="*/ 250 h 254"/>
              <a:gd name="T72" fmla="*/ 71 w 175"/>
              <a:gd name="T73" fmla="*/ 253 h 254"/>
              <a:gd name="T74" fmla="*/ 75 w 175"/>
              <a:gd name="T75" fmla="*/ 219 h 254"/>
              <a:gd name="T76" fmla="*/ 94 w 175"/>
              <a:gd name="T77" fmla="*/ 197 h 254"/>
              <a:gd name="T78" fmla="*/ 101 w 175"/>
              <a:gd name="T79" fmla="*/ 182 h 254"/>
              <a:gd name="T80" fmla="*/ 101 w 175"/>
              <a:gd name="T81" fmla="*/ 164 h 254"/>
              <a:gd name="T82" fmla="*/ 114 w 175"/>
              <a:gd name="T83" fmla="*/ 153 h 254"/>
              <a:gd name="T84" fmla="*/ 135 w 175"/>
              <a:gd name="T85" fmla="*/ 135 h 254"/>
              <a:gd name="T86" fmla="*/ 140 w 175"/>
              <a:gd name="T87" fmla="*/ 103 h 254"/>
              <a:gd name="T88" fmla="*/ 146 w 175"/>
              <a:gd name="T89" fmla="*/ 78 h 254"/>
              <a:gd name="T90" fmla="*/ 173 w 175"/>
              <a:gd name="T91" fmla="*/ 38 h 254"/>
              <a:gd name="T92" fmla="*/ 78 w 175"/>
              <a:gd name="T93" fmla="*/ 139 h 254"/>
              <a:gd name="T94" fmla="*/ 97 w 175"/>
              <a:gd name="T95" fmla="*/ 153 h 254"/>
              <a:gd name="T96" fmla="*/ 91 w 175"/>
              <a:gd name="T97" fmla="*/ 167 h 254"/>
              <a:gd name="T98" fmla="*/ 83 w 175"/>
              <a:gd name="T99" fmla="*/ 167 h 254"/>
              <a:gd name="T100" fmla="*/ 63 w 175"/>
              <a:gd name="T101" fmla="*/ 158 h 254"/>
              <a:gd name="T102" fmla="*/ 60 w 175"/>
              <a:gd name="T103" fmla="*/ 129 h 254"/>
              <a:gd name="T104" fmla="*/ 42 w 175"/>
              <a:gd name="T105" fmla="*/ 113 h 254"/>
              <a:gd name="T106" fmla="*/ 32 w 175"/>
              <a:gd name="T107" fmla="*/ 101 h 254"/>
              <a:gd name="T108" fmla="*/ 51 w 175"/>
              <a:gd name="T109" fmla="*/ 95 h 254"/>
              <a:gd name="T110" fmla="*/ 75 w 175"/>
              <a:gd name="T111" fmla="*/ 106 h 254"/>
              <a:gd name="T112" fmla="*/ 77 w 175"/>
              <a:gd name="T113"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54">
                <a:moveTo>
                  <a:pt x="172" y="31"/>
                </a:moveTo>
                <a:lnTo>
                  <a:pt x="172" y="31"/>
                </a:lnTo>
                <a:lnTo>
                  <a:pt x="169" y="31"/>
                </a:lnTo>
                <a:lnTo>
                  <a:pt x="169" y="31"/>
                </a:lnTo>
                <a:lnTo>
                  <a:pt x="167" y="31"/>
                </a:lnTo>
                <a:lnTo>
                  <a:pt x="166" y="32"/>
                </a:lnTo>
                <a:lnTo>
                  <a:pt x="166" y="32"/>
                </a:lnTo>
                <a:lnTo>
                  <a:pt x="143" y="63"/>
                </a:lnTo>
                <a:lnTo>
                  <a:pt x="143" y="63"/>
                </a:lnTo>
                <a:lnTo>
                  <a:pt x="137" y="73"/>
                </a:lnTo>
                <a:lnTo>
                  <a:pt x="132" y="83"/>
                </a:lnTo>
                <a:lnTo>
                  <a:pt x="129" y="92"/>
                </a:lnTo>
                <a:lnTo>
                  <a:pt x="129" y="99"/>
                </a:lnTo>
                <a:lnTo>
                  <a:pt x="129" y="99"/>
                </a:lnTo>
                <a:lnTo>
                  <a:pt x="129" y="103"/>
                </a:lnTo>
                <a:lnTo>
                  <a:pt x="129" y="103"/>
                </a:lnTo>
                <a:lnTo>
                  <a:pt x="129" y="103"/>
                </a:lnTo>
                <a:lnTo>
                  <a:pt x="130" y="112"/>
                </a:lnTo>
                <a:lnTo>
                  <a:pt x="129" y="119"/>
                </a:lnTo>
                <a:lnTo>
                  <a:pt x="126" y="129"/>
                </a:lnTo>
                <a:lnTo>
                  <a:pt x="123" y="135"/>
                </a:lnTo>
                <a:lnTo>
                  <a:pt x="118" y="139"/>
                </a:lnTo>
                <a:lnTo>
                  <a:pt x="118" y="139"/>
                </a:lnTo>
                <a:lnTo>
                  <a:pt x="112" y="142"/>
                </a:lnTo>
                <a:lnTo>
                  <a:pt x="106" y="144"/>
                </a:lnTo>
                <a:lnTo>
                  <a:pt x="106" y="144"/>
                </a:lnTo>
                <a:lnTo>
                  <a:pt x="101" y="144"/>
                </a:lnTo>
                <a:lnTo>
                  <a:pt x="101" y="144"/>
                </a:lnTo>
                <a:lnTo>
                  <a:pt x="94" y="141"/>
                </a:lnTo>
                <a:lnTo>
                  <a:pt x="91" y="138"/>
                </a:lnTo>
                <a:lnTo>
                  <a:pt x="88" y="136"/>
                </a:lnTo>
                <a:lnTo>
                  <a:pt x="88" y="136"/>
                </a:lnTo>
                <a:lnTo>
                  <a:pt x="88" y="130"/>
                </a:lnTo>
                <a:lnTo>
                  <a:pt x="88" y="122"/>
                </a:lnTo>
                <a:lnTo>
                  <a:pt x="88" y="122"/>
                </a:lnTo>
                <a:lnTo>
                  <a:pt x="88" y="122"/>
                </a:lnTo>
                <a:lnTo>
                  <a:pt x="88" y="113"/>
                </a:lnTo>
                <a:lnTo>
                  <a:pt x="88" y="113"/>
                </a:lnTo>
                <a:lnTo>
                  <a:pt x="88" y="109"/>
                </a:lnTo>
                <a:lnTo>
                  <a:pt x="86" y="103"/>
                </a:lnTo>
                <a:lnTo>
                  <a:pt x="83" y="98"/>
                </a:lnTo>
                <a:lnTo>
                  <a:pt x="80" y="95"/>
                </a:lnTo>
                <a:lnTo>
                  <a:pt x="72" y="89"/>
                </a:lnTo>
                <a:lnTo>
                  <a:pt x="63" y="86"/>
                </a:lnTo>
                <a:lnTo>
                  <a:pt x="63" y="86"/>
                </a:lnTo>
                <a:lnTo>
                  <a:pt x="54" y="84"/>
                </a:lnTo>
                <a:lnTo>
                  <a:pt x="39" y="81"/>
                </a:lnTo>
                <a:lnTo>
                  <a:pt x="39" y="81"/>
                </a:lnTo>
                <a:lnTo>
                  <a:pt x="35" y="80"/>
                </a:lnTo>
                <a:lnTo>
                  <a:pt x="34" y="78"/>
                </a:lnTo>
                <a:lnTo>
                  <a:pt x="31" y="72"/>
                </a:lnTo>
                <a:lnTo>
                  <a:pt x="31" y="72"/>
                </a:lnTo>
                <a:lnTo>
                  <a:pt x="31" y="64"/>
                </a:lnTo>
                <a:lnTo>
                  <a:pt x="32" y="60"/>
                </a:lnTo>
                <a:lnTo>
                  <a:pt x="35" y="55"/>
                </a:lnTo>
                <a:lnTo>
                  <a:pt x="35" y="55"/>
                </a:lnTo>
                <a:lnTo>
                  <a:pt x="43" y="52"/>
                </a:lnTo>
                <a:lnTo>
                  <a:pt x="52" y="50"/>
                </a:lnTo>
                <a:lnTo>
                  <a:pt x="52" y="50"/>
                </a:lnTo>
                <a:lnTo>
                  <a:pt x="65" y="52"/>
                </a:lnTo>
                <a:lnTo>
                  <a:pt x="66" y="52"/>
                </a:lnTo>
                <a:lnTo>
                  <a:pt x="66" y="52"/>
                </a:lnTo>
                <a:lnTo>
                  <a:pt x="74" y="53"/>
                </a:lnTo>
                <a:lnTo>
                  <a:pt x="74" y="53"/>
                </a:lnTo>
                <a:lnTo>
                  <a:pt x="80" y="53"/>
                </a:lnTo>
                <a:lnTo>
                  <a:pt x="80" y="53"/>
                </a:lnTo>
                <a:lnTo>
                  <a:pt x="94" y="52"/>
                </a:lnTo>
                <a:lnTo>
                  <a:pt x="103" y="47"/>
                </a:lnTo>
                <a:lnTo>
                  <a:pt x="111" y="43"/>
                </a:lnTo>
                <a:lnTo>
                  <a:pt x="117" y="38"/>
                </a:lnTo>
                <a:lnTo>
                  <a:pt x="117" y="38"/>
                </a:lnTo>
                <a:lnTo>
                  <a:pt x="135" y="20"/>
                </a:lnTo>
                <a:lnTo>
                  <a:pt x="144" y="9"/>
                </a:lnTo>
                <a:lnTo>
                  <a:pt x="144" y="9"/>
                </a:lnTo>
                <a:lnTo>
                  <a:pt x="146" y="4"/>
                </a:lnTo>
                <a:lnTo>
                  <a:pt x="146" y="4"/>
                </a:lnTo>
                <a:lnTo>
                  <a:pt x="144" y="1"/>
                </a:lnTo>
                <a:lnTo>
                  <a:pt x="144" y="1"/>
                </a:lnTo>
                <a:lnTo>
                  <a:pt x="140" y="0"/>
                </a:lnTo>
                <a:lnTo>
                  <a:pt x="137" y="1"/>
                </a:lnTo>
                <a:lnTo>
                  <a:pt x="137" y="1"/>
                </a:lnTo>
                <a:lnTo>
                  <a:pt x="126" y="14"/>
                </a:lnTo>
                <a:lnTo>
                  <a:pt x="109" y="31"/>
                </a:lnTo>
                <a:lnTo>
                  <a:pt x="109" y="31"/>
                </a:lnTo>
                <a:lnTo>
                  <a:pt x="104" y="35"/>
                </a:lnTo>
                <a:lnTo>
                  <a:pt x="98" y="38"/>
                </a:lnTo>
                <a:lnTo>
                  <a:pt x="91" y="41"/>
                </a:lnTo>
                <a:lnTo>
                  <a:pt x="80" y="43"/>
                </a:lnTo>
                <a:lnTo>
                  <a:pt x="80" y="43"/>
                </a:lnTo>
                <a:lnTo>
                  <a:pt x="75" y="43"/>
                </a:lnTo>
                <a:lnTo>
                  <a:pt x="75" y="43"/>
                </a:lnTo>
                <a:lnTo>
                  <a:pt x="66" y="41"/>
                </a:lnTo>
                <a:lnTo>
                  <a:pt x="66" y="41"/>
                </a:lnTo>
                <a:lnTo>
                  <a:pt x="52" y="40"/>
                </a:lnTo>
                <a:lnTo>
                  <a:pt x="52" y="40"/>
                </a:lnTo>
                <a:lnTo>
                  <a:pt x="45" y="40"/>
                </a:lnTo>
                <a:lnTo>
                  <a:pt x="40" y="41"/>
                </a:lnTo>
                <a:lnTo>
                  <a:pt x="34" y="44"/>
                </a:lnTo>
                <a:lnTo>
                  <a:pt x="29" y="47"/>
                </a:lnTo>
                <a:lnTo>
                  <a:pt x="29" y="47"/>
                </a:lnTo>
                <a:lnTo>
                  <a:pt x="25" y="53"/>
                </a:lnTo>
                <a:lnTo>
                  <a:pt x="22" y="60"/>
                </a:lnTo>
                <a:lnTo>
                  <a:pt x="20" y="66"/>
                </a:lnTo>
                <a:lnTo>
                  <a:pt x="22" y="73"/>
                </a:lnTo>
                <a:lnTo>
                  <a:pt x="22" y="73"/>
                </a:lnTo>
                <a:lnTo>
                  <a:pt x="23" y="80"/>
                </a:lnTo>
                <a:lnTo>
                  <a:pt x="23" y="80"/>
                </a:lnTo>
                <a:lnTo>
                  <a:pt x="23" y="86"/>
                </a:lnTo>
                <a:lnTo>
                  <a:pt x="23" y="96"/>
                </a:lnTo>
                <a:lnTo>
                  <a:pt x="19" y="107"/>
                </a:lnTo>
                <a:lnTo>
                  <a:pt x="16" y="113"/>
                </a:lnTo>
                <a:lnTo>
                  <a:pt x="12" y="118"/>
                </a:lnTo>
                <a:lnTo>
                  <a:pt x="12" y="118"/>
                </a:lnTo>
                <a:lnTo>
                  <a:pt x="6" y="121"/>
                </a:lnTo>
                <a:lnTo>
                  <a:pt x="3" y="125"/>
                </a:lnTo>
                <a:lnTo>
                  <a:pt x="2" y="132"/>
                </a:lnTo>
                <a:lnTo>
                  <a:pt x="0" y="136"/>
                </a:lnTo>
                <a:lnTo>
                  <a:pt x="0" y="136"/>
                </a:lnTo>
                <a:lnTo>
                  <a:pt x="0" y="145"/>
                </a:lnTo>
                <a:lnTo>
                  <a:pt x="3" y="155"/>
                </a:lnTo>
                <a:lnTo>
                  <a:pt x="8" y="164"/>
                </a:lnTo>
                <a:lnTo>
                  <a:pt x="12" y="170"/>
                </a:lnTo>
                <a:lnTo>
                  <a:pt x="12" y="170"/>
                </a:lnTo>
                <a:lnTo>
                  <a:pt x="19" y="179"/>
                </a:lnTo>
                <a:lnTo>
                  <a:pt x="22" y="188"/>
                </a:lnTo>
                <a:lnTo>
                  <a:pt x="22" y="197"/>
                </a:lnTo>
                <a:lnTo>
                  <a:pt x="22" y="208"/>
                </a:lnTo>
                <a:lnTo>
                  <a:pt x="19" y="245"/>
                </a:lnTo>
                <a:lnTo>
                  <a:pt x="29" y="247"/>
                </a:lnTo>
                <a:lnTo>
                  <a:pt x="32" y="208"/>
                </a:lnTo>
                <a:lnTo>
                  <a:pt x="32" y="208"/>
                </a:lnTo>
                <a:lnTo>
                  <a:pt x="32" y="197"/>
                </a:lnTo>
                <a:lnTo>
                  <a:pt x="32" y="185"/>
                </a:lnTo>
                <a:lnTo>
                  <a:pt x="28" y="175"/>
                </a:lnTo>
                <a:lnTo>
                  <a:pt x="20" y="164"/>
                </a:lnTo>
                <a:lnTo>
                  <a:pt x="20" y="164"/>
                </a:lnTo>
                <a:lnTo>
                  <a:pt x="16" y="158"/>
                </a:lnTo>
                <a:lnTo>
                  <a:pt x="12" y="150"/>
                </a:lnTo>
                <a:lnTo>
                  <a:pt x="9" y="144"/>
                </a:lnTo>
                <a:lnTo>
                  <a:pt x="9" y="138"/>
                </a:lnTo>
                <a:lnTo>
                  <a:pt x="9" y="138"/>
                </a:lnTo>
                <a:lnTo>
                  <a:pt x="11" y="135"/>
                </a:lnTo>
                <a:lnTo>
                  <a:pt x="12" y="130"/>
                </a:lnTo>
                <a:lnTo>
                  <a:pt x="20" y="125"/>
                </a:lnTo>
                <a:lnTo>
                  <a:pt x="20" y="125"/>
                </a:lnTo>
                <a:lnTo>
                  <a:pt x="25" y="122"/>
                </a:lnTo>
                <a:lnTo>
                  <a:pt x="31" y="122"/>
                </a:lnTo>
                <a:lnTo>
                  <a:pt x="31" y="122"/>
                </a:lnTo>
                <a:lnTo>
                  <a:pt x="39" y="122"/>
                </a:lnTo>
                <a:lnTo>
                  <a:pt x="45" y="125"/>
                </a:lnTo>
                <a:lnTo>
                  <a:pt x="45" y="125"/>
                </a:lnTo>
                <a:lnTo>
                  <a:pt x="49" y="129"/>
                </a:lnTo>
                <a:lnTo>
                  <a:pt x="51" y="135"/>
                </a:lnTo>
                <a:lnTo>
                  <a:pt x="51" y="135"/>
                </a:lnTo>
                <a:lnTo>
                  <a:pt x="51" y="147"/>
                </a:lnTo>
                <a:lnTo>
                  <a:pt x="52" y="156"/>
                </a:lnTo>
                <a:lnTo>
                  <a:pt x="55" y="164"/>
                </a:lnTo>
                <a:lnTo>
                  <a:pt x="62" y="170"/>
                </a:lnTo>
                <a:lnTo>
                  <a:pt x="62" y="170"/>
                </a:lnTo>
                <a:lnTo>
                  <a:pt x="66" y="173"/>
                </a:lnTo>
                <a:lnTo>
                  <a:pt x="72" y="176"/>
                </a:lnTo>
                <a:lnTo>
                  <a:pt x="81" y="178"/>
                </a:lnTo>
                <a:lnTo>
                  <a:pt x="81" y="178"/>
                </a:lnTo>
                <a:lnTo>
                  <a:pt x="88" y="178"/>
                </a:lnTo>
                <a:lnTo>
                  <a:pt x="88" y="178"/>
                </a:lnTo>
                <a:lnTo>
                  <a:pt x="91" y="182"/>
                </a:lnTo>
                <a:lnTo>
                  <a:pt x="91" y="182"/>
                </a:lnTo>
                <a:lnTo>
                  <a:pt x="91" y="182"/>
                </a:lnTo>
                <a:lnTo>
                  <a:pt x="91" y="184"/>
                </a:lnTo>
                <a:lnTo>
                  <a:pt x="91" y="184"/>
                </a:lnTo>
                <a:lnTo>
                  <a:pt x="91" y="187"/>
                </a:lnTo>
                <a:lnTo>
                  <a:pt x="89" y="188"/>
                </a:lnTo>
                <a:lnTo>
                  <a:pt x="89" y="188"/>
                </a:lnTo>
                <a:lnTo>
                  <a:pt x="77" y="197"/>
                </a:lnTo>
                <a:lnTo>
                  <a:pt x="71" y="205"/>
                </a:lnTo>
                <a:lnTo>
                  <a:pt x="71" y="205"/>
                </a:lnTo>
                <a:lnTo>
                  <a:pt x="68" y="211"/>
                </a:lnTo>
                <a:lnTo>
                  <a:pt x="65" y="217"/>
                </a:lnTo>
                <a:lnTo>
                  <a:pt x="63" y="231"/>
                </a:lnTo>
                <a:lnTo>
                  <a:pt x="62" y="250"/>
                </a:lnTo>
                <a:lnTo>
                  <a:pt x="62" y="250"/>
                </a:lnTo>
                <a:lnTo>
                  <a:pt x="63" y="253"/>
                </a:lnTo>
                <a:lnTo>
                  <a:pt x="68" y="254"/>
                </a:lnTo>
                <a:lnTo>
                  <a:pt x="68" y="254"/>
                </a:lnTo>
                <a:lnTo>
                  <a:pt x="71" y="253"/>
                </a:lnTo>
                <a:lnTo>
                  <a:pt x="71" y="253"/>
                </a:lnTo>
                <a:lnTo>
                  <a:pt x="72" y="250"/>
                </a:lnTo>
                <a:lnTo>
                  <a:pt x="72" y="250"/>
                </a:lnTo>
                <a:lnTo>
                  <a:pt x="74" y="230"/>
                </a:lnTo>
                <a:lnTo>
                  <a:pt x="75" y="219"/>
                </a:lnTo>
                <a:lnTo>
                  <a:pt x="78" y="213"/>
                </a:lnTo>
                <a:lnTo>
                  <a:pt x="78" y="213"/>
                </a:lnTo>
                <a:lnTo>
                  <a:pt x="85" y="205"/>
                </a:lnTo>
                <a:lnTo>
                  <a:pt x="94" y="197"/>
                </a:lnTo>
                <a:lnTo>
                  <a:pt x="94" y="197"/>
                </a:lnTo>
                <a:lnTo>
                  <a:pt x="97" y="194"/>
                </a:lnTo>
                <a:lnTo>
                  <a:pt x="100" y="191"/>
                </a:lnTo>
                <a:lnTo>
                  <a:pt x="101" y="187"/>
                </a:lnTo>
                <a:lnTo>
                  <a:pt x="101" y="182"/>
                </a:lnTo>
                <a:lnTo>
                  <a:pt x="101" y="182"/>
                </a:lnTo>
                <a:lnTo>
                  <a:pt x="100" y="176"/>
                </a:lnTo>
                <a:lnTo>
                  <a:pt x="100" y="176"/>
                </a:lnTo>
                <a:lnTo>
                  <a:pt x="100" y="168"/>
                </a:lnTo>
                <a:lnTo>
                  <a:pt x="100" y="168"/>
                </a:lnTo>
                <a:lnTo>
                  <a:pt x="101" y="164"/>
                </a:lnTo>
                <a:lnTo>
                  <a:pt x="104" y="161"/>
                </a:lnTo>
                <a:lnTo>
                  <a:pt x="112" y="153"/>
                </a:lnTo>
                <a:lnTo>
                  <a:pt x="114" y="153"/>
                </a:lnTo>
                <a:lnTo>
                  <a:pt x="114" y="153"/>
                </a:lnTo>
                <a:lnTo>
                  <a:pt x="114" y="153"/>
                </a:lnTo>
                <a:lnTo>
                  <a:pt x="120" y="152"/>
                </a:lnTo>
                <a:lnTo>
                  <a:pt x="126" y="147"/>
                </a:lnTo>
                <a:lnTo>
                  <a:pt x="126" y="147"/>
                </a:lnTo>
                <a:lnTo>
                  <a:pt x="132" y="141"/>
                </a:lnTo>
                <a:lnTo>
                  <a:pt x="135" y="135"/>
                </a:lnTo>
                <a:lnTo>
                  <a:pt x="138" y="129"/>
                </a:lnTo>
                <a:lnTo>
                  <a:pt x="140" y="122"/>
                </a:lnTo>
                <a:lnTo>
                  <a:pt x="141" y="112"/>
                </a:lnTo>
                <a:lnTo>
                  <a:pt x="140" y="103"/>
                </a:lnTo>
                <a:lnTo>
                  <a:pt x="140" y="103"/>
                </a:lnTo>
                <a:lnTo>
                  <a:pt x="140" y="98"/>
                </a:lnTo>
                <a:lnTo>
                  <a:pt x="140" y="98"/>
                </a:lnTo>
                <a:lnTo>
                  <a:pt x="140" y="92"/>
                </a:lnTo>
                <a:lnTo>
                  <a:pt x="141" y="86"/>
                </a:lnTo>
                <a:lnTo>
                  <a:pt x="146" y="78"/>
                </a:lnTo>
                <a:lnTo>
                  <a:pt x="150" y="69"/>
                </a:lnTo>
                <a:lnTo>
                  <a:pt x="150" y="69"/>
                </a:lnTo>
                <a:lnTo>
                  <a:pt x="173" y="38"/>
                </a:lnTo>
                <a:lnTo>
                  <a:pt x="173" y="38"/>
                </a:lnTo>
                <a:lnTo>
                  <a:pt x="173" y="38"/>
                </a:lnTo>
                <a:lnTo>
                  <a:pt x="175" y="35"/>
                </a:lnTo>
                <a:lnTo>
                  <a:pt x="172" y="31"/>
                </a:lnTo>
                <a:lnTo>
                  <a:pt x="172" y="31"/>
                </a:lnTo>
                <a:close/>
                <a:moveTo>
                  <a:pt x="78" y="139"/>
                </a:moveTo>
                <a:lnTo>
                  <a:pt x="78" y="139"/>
                </a:lnTo>
                <a:lnTo>
                  <a:pt x="81" y="144"/>
                </a:lnTo>
                <a:lnTo>
                  <a:pt x="85" y="147"/>
                </a:lnTo>
                <a:lnTo>
                  <a:pt x="89" y="150"/>
                </a:lnTo>
                <a:lnTo>
                  <a:pt x="95" y="153"/>
                </a:lnTo>
                <a:lnTo>
                  <a:pt x="97" y="153"/>
                </a:lnTo>
                <a:lnTo>
                  <a:pt x="95" y="155"/>
                </a:lnTo>
                <a:lnTo>
                  <a:pt x="95" y="155"/>
                </a:lnTo>
                <a:lnTo>
                  <a:pt x="95" y="155"/>
                </a:lnTo>
                <a:lnTo>
                  <a:pt x="92" y="161"/>
                </a:lnTo>
                <a:lnTo>
                  <a:pt x="91" y="167"/>
                </a:lnTo>
                <a:lnTo>
                  <a:pt x="91" y="167"/>
                </a:lnTo>
                <a:lnTo>
                  <a:pt x="89" y="167"/>
                </a:lnTo>
                <a:lnTo>
                  <a:pt x="89" y="167"/>
                </a:lnTo>
                <a:lnTo>
                  <a:pt x="83" y="167"/>
                </a:lnTo>
                <a:lnTo>
                  <a:pt x="83" y="167"/>
                </a:lnTo>
                <a:lnTo>
                  <a:pt x="75" y="165"/>
                </a:lnTo>
                <a:lnTo>
                  <a:pt x="71" y="164"/>
                </a:lnTo>
                <a:lnTo>
                  <a:pt x="68" y="162"/>
                </a:lnTo>
                <a:lnTo>
                  <a:pt x="68" y="162"/>
                </a:lnTo>
                <a:lnTo>
                  <a:pt x="63" y="158"/>
                </a:lnTo>
                <a:lnTo>
                  <a:pt x="62" y="153"/>
                </a:lnTo>
                <a:lnTo>
                  <a:pt x="60" y="145"/>
                </a:lnTo>
                <a:lnTo>
                  <a:pt x="60" y="135"/>
                </a:lnTo>
                <a:lnTo>
                  <a:pt x="60" y="135"/>
                </a:lnTo>
                <a:lnTo>
                  <a:pt x="60" y="129"/>
                </a:lnTo>
                <a:lnTo>
                  <a:pt x="58" y="124"/>
                </a:lnTo>
                <a:lnTo>
                  <a:pt x="54" y="119"/>
                </a:lnTo>
                <a:lnTo>
                  <a:pt x="49" y="116"/>
                </a:lnTo>
                <a:lnTo>
                  <a:pt x="49" y="116"/>
                </a:lnTo>
                <a:lnTo>
                  <a:pt x="42" y="113"/>
                </a:lnTo>
                <a:lnTo>
                  <a:pt x="31" y="112"/>
                </a:lnTo>
                <a:lnTo>
                  <a:pt x="29" y="112"/>
                </a:lnTo>
                <a:lnTo>
                  <a:pt x="29" y="110"/>
                </a:lnTo>
                <a:lnTo>
                  <a:pt x="29" y="110"/>
                </a:lnTo>
                <a:lnTo>
                  <a:pt x="32" y="101"/>
                </a:lnTo>
                <a:lnTo>
                  <a:pt x="34" y="92"/>
                </a:lnTo>
                <a:lnTo>
                  <a:pt x="34" y="90"/>
                </a:lnTo>
                <a:lnTo>
                  <a:pt x="35" y="92"/>
                </a:lnTo>
                <a:lnTo>
                  <a:pt x="35" y="92"/>
                </a:lnTo>
                <a:lnTo>
                  <a:pt x="51" y="95"/>
                </a:lnTo>
                <a:lnTo>
                  <a:pt x="62" y="96"/>
                </a:lnTo>
                <a:lnTo>
                  <a:pt x="62" y="96"/>
                </a:lnTo>
                <a:lnTo>
                  <a:pt x="65" y="98"/>
                </a:lnTo>
                <a:lnTo>
                  <a:pt x="71" y="101"/>
                </a:lnTo>
                <a:lnTo>
                  <a:pt x="75" y="106"/>
                </a:lnTo>
                <a:lnTo>
                  <a:pt x="77" y="109"/>
                </a:lnTo>
                <a:lnTo>
                  <a:pt x="78" y="113"/>
                </a:lnTo>
                <a:lnTo>
                  <a:pt x="78" y="113"/>
                </a:lnTo>
                <a:lnTo>
                  <a:pt x="77" y="122"/>
                </a:lnTo>
                <a:lnTo>
                  <a:pt x="77" y="122"/>
                </a:lnTo>
                <a:lnTo>
                  <a:pt x="77" y="132"/>
                </a:lnTo>
                <a:lnTo>
                  <a:pt x="78" y="139"/>
                </a:lnTo>
                <a:lnTo>
                  <a:pt x="78" y="1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91" name="Group 190"/>
          <p:cNvGrpSpPr/>
          <p:nvPr userDrawn="1"/>
        </p:nvGrpSpPr>
        <p:grpSpPr>
          <a:xfrm>
            <a:off x="8083751" y="3101748"/>
            <a:ext cx="448779" cy="298719"/>
            <a:chOff x="6645276" y="3109913"/>
            <a:chExt cx="381000" cy="338138"/>
          </a:xfrm>
        </p:grpSpPr>
        <p:sp>
          <p:nvSpPr>
            <p:cNvPr id="192" name="Freeform 490"/>
            <p:cNvSpPr>
              <a:spLocks noEditPoints="1"/>
            </p:cNvSpPr>
            <p:nvPr/>
          </p:nvSpPr>
          <p:spPr bwMode="auto">
            <a:xfrm>
              <a:off x="6645276" y="3109913"/>
              <a:ext cx="381000" cy="338138"/>
            </a:xfrm>
            <a:custGeom>
              <a:avLst/>
              <a:gdLst>
                <a:gd name="T0" fmla="*/ 200 w 240"/>
                <a:gd name="T1" fmla="*/ 10 h 213"/>
                <a:gd name="T2" fmla="*/ 167 w 240"/>
                <a:gd name="T3" fmla="*/ 14 h 213"/>
                <a:gd name="T4" fmla="*/ 142 w 240"/>
                <a:gd name="T5" fmla="*/ 34 h 213"/>
                <a:gd name="T6" fmla="*/ 134 w 240"/>
                <a:gd name="T7" fmla="*/ 31 h 213"/>
                <a:gd name="T8" fmla="*/ 125 w 240"/>
                <a:gd name="T9" fmla="*/ 16 h 213"/>
                <a:gd name="T10" fmla="*/ 105 w 240"/>
                <a:gd name="T11" fmla="*/ 0 h 213"/>
                <a:gd name="T12" fmla="*/ 84 w 240"/>
                <a:gd name="T13" fmla="*/ 16 h 213"/>
                <a:gd name="T14" fmla="*/ 87 w 240"/>
                <a:gd name="T15" fmla="*/ 28 h 213"/>
                <a:gd name="T16" fmla="*/ 113 w 240"/>
                <a:gd name="T17" fmla="*/ 62 h 213"/>
                <a:gd name="T18" fmla="*/ 127 w 240"/>
                <a:gd name="T19" fmla="*/ 74 h 213"/>
                <a:gd name="T20" fmla="*/ 130 w 240"/>
                <a:gd name="T21" fmla="*/ 104 h 213"/>
                <a:gd name="T22" fmla="*/ 104 w 240"/>
                <a:gd name="T23" fmla="*/ 129 h 213"/>
                <a:gd name="T24" fmla="*/ 50 w 240"/>
                <a:gd name="T25" fmla="*/ 132 h 213"/>
                <a:gd name="T26" fmla="*/ 15 w 240"/>
                <a:gd name="T27" fmla="*/ 144 h 213"/>
                <a:gd name="T28" fmla="*/ 0 w 240"/>
                <a:gd name="T29" fmla="*/ 189 h 213"/>
                <a:gd name="T30" fmla="*/ 13 w 240"/>
                <a:gd name="T31" fmla="*/ 209 h 213"/>
                <a:gd name="T32" fmla="*/ 41 w 240"/>
                <a:gd name="T33" fmla="*/ 201 h 213"/>
                <a:gd name="T34" fmla="*/ 46 w 240"/>
                <a:gd name="T35" fmla="*/ 184 h 213"/>
                <a:gd name="T36" fmla="*/ 53 w 240"/>
                <a:gd name="T37" fmla="*/ 175 h 213"/>
                <a:gd name="T38" fmla="*/ 82 w 240"/>
                <a:gd name="T39" fmla="*/ 199 h 213"/>
                <a:gd name="T40" fmla="*/ 133 w 240"/>
                <a:gd name="T41" fmla="*/ 213 h 213"/>
                <a:gd name="T42" fmla="*/ 206 w 240"/>
                <a:gd name="T43" fmla="*/ 181 h 213"/>
                <a:gd name="T44" fmla="*/ 234 w 240"/>
                <a:gd name="T45" fmla="*/ 132 h 213"/>
                <a:gd name="T46" fmla="*/ 240 w 240"/>
                <a:gd name="T47" fmla="*/ 77 h 213"/>
                <a:gd name="T48" fmla="*/ 222 w 240"/>
                <a:gd name="T49" fmla="*/ 23 h 213"/>
                <a:gd name="T50" fmla="*/ 124 w 240"/>
                <a:gd name="T51" fmla="*/ 16 h 213"/>
                <a:gd name="T52" fmla="*/ 119 w 240"/>
                <a:gd name="T53" fmla="*/ 52 h 213"/>
                <a:gd name="T54" fmla="*/ 104 w 240"/>
                <a:gd name="T55" fmla="*/ 32 h 213"/>
                <a:gd name="T56" fmla="*/ 121 w 240"/>
                <a:gd name="T57" fmla="*/ 32 h 213"/>
                <a:gd name="T58" fmla="*/ 142 w 240"/>
                <a:gd name="T59" fmla="*/ 45 h 213"/>
                <a:gd name="T60" fmla="*/ 153 w 240"/>
                <a:gd name="T61" fmla="*/ 39 h 213"/>
                <a:gd name="T62" fmla="*/ 191 w 240"/>
                <a:gd name="T63" fmla="*/ 20 h 213"/>
                <a:gd name="T64" fmla="*/ 213 w 240"/>
                <a:gd name="T65" fmla="*/ 31 h 213"/>
                <a:gd name="T66" fmla="*/ 228 w 240"/>
                <a:gd name="T67" fmla="*/ 68 h 213"/>
                <a:gd name="T68" fmla="*/ 223 w 240"/>
                <a:gd name="T69" fmla="*/ 129 h 213"/>
                <a:gd name="T70" fmla="*/ 177 w 240"/>
                <a:gd name="T71" fmla="*/ 189 h 213"/>
                <a:gd name="T72" fmla="*/ 121 w 240"/>
                <a:gd name="T73" fmla="*/ 201 h 213"/>
                <a:gd name="T74" fmla="*/ 73 w 240"/>
                <a:gd name="T75" fmla="*/ 180 h 213"/>
                <a:gd name="T76" fmla="*/ 52 w 240"/>
                <a:gd name="T77" fmla="*/ 163 h 213"/>
                <a:gd name="T78" fmla="*/ 33 w 240"/>
                <a:gd name="T79" fmla="*/ 183 h 213"/>
                <a:gd name="T80" fmla="*/ 12 w 240"/>
                <a:gd name="T81" fmla="*/ 181 h 213"/>
                <a:gd name="T82" fmla="*/ 23 w 240"/>
                <a:gd name="T83" fmla="*/ 152 h 213"/>
                <a:gd name="T84" fmla="*/ 49 w 240"/>
                <a:gd name="T85" fmla="*/ 144 h 213"/>
                <a:gd name="T86" fmla="*/ 99 w 240"/>
                <a:gd name="T87" fmla="*/ 143 h 213"/>
                <a:gd name="T88" fmla="*/ 136 w 240"/>
                <a:gd name="T89" fmla="*/ 117 h 213"/>
                <a:gd name="T90" fmla="*/ 142 w 240"/>
                <a:gd name="T91" fmla="*/ 80 h 213"/>
                <a:gd name="T92" fmla="*/ 124 w 240"/>
                <a:gd name="T93" fmla="*/ 55 h 213"/>
                <a:gd name="T94" fmla="*/ 21 w 240"/>
                <a:gd name="T95" fmla="*/ 199 h 213"/>
                <a:gd name="T96" fmla="*/ 10 w 240"/>
                <a:gd name="T97" fmla="*/ 195 h 213"/>
                <a:gd name="T98" fmla="*/ 26 w 240"/>
                <a:gd name="T99" fmla="*/ 190 h 213"/>
                <a:gd name="T100" fmla="*/ 105 w 240"/>
                <a:gd name="T101" fmla="*/ 20 h 213"/>
                <a:gd name="T102" fmla="*/ 95 w 240"/>
                <a:gd name="T103" fmla="*/ 16 h 213"/>
                <a:gd name="T104" fmla="*/ 105 w 240"/>
                <a:gd name="T105" fmla="*/ 11 h 213"/>
                <a:gd name="T106" fmla="*/ 115 w 240"/>
                <a:gd name="T107" fmla="*/ 16 h 213"/>
                <a:gd name="T108" fmla="*/ 105 w 240"/>
                <a:gd name="T109" fmla="*/ 2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 h="213">
                  <a:moveTo>
                    <a:pt x="222" y="23"/>
                  </a:moveTo>
                  <a:lnTo>
                    <a:pt x="222" y="23"/>
                  </a:lnTo>
                  <a:lnTo>
                    <a:pt x="216" y="17"/>
                  </a:lnTo>
                  <a:lnTo>
                    <a:pt x="208" y="13"/>
                  </a:lnTo>
                  <a:lnTo>
                    <a:pt x="200" y="10"/>
                  </a:lnTo>
                  <a:lnTo>
                    <a:pt x="191" y="10"/>
                  </a:lnTo>
                  <a:lnTo>
                    <a:pt x="191" y="10"/>
                  </a:lnTo>
                  <a:lnTo>
                    <a:pt x="182" y="10"/>
                  </a:lnTo>
                  <a:lnTo>
                    <a:pt x="174" y="11"/>
                  </a:lnTo>
                  <a:lnTo>
                    <a:pt x="167" y="14"/>
                  </a:lnTo>
                  <a:lnTo>
                    <a:pt x="160" y="17"/>
                  </a:lnTo>
                  <a:lnTo>
                    <a:pt x="151" y="23"/>
                  </a:lnTo>
                  <a:lnTo>
                    <a:pt x="145" y="31"/>
                  </a:lnTo>
                  <a:lnTo>
                    <a:pt x="145" y="31"/>
                  </a:lnTo>
                  <a:lnTo>
                    <a:pt x="142" y="34"/>
                  </a:lnTo>
                  <a:lnTo>
                    <a:pt x="142" y="34"/>
                  </a:lnTo>
                  <a:lnTo>
                    <a:pt x="141" y="34"/>
                  </a:lnTo>
                  <a:lnTo>
                    <a:pt x="141" y="34"/>
                  </a:lnTo>
                  <a:lnTo>
                    <a:pt x="138" y="32"/>
                  </a:lnTo>
                  <a:lnTo>
                    <a:pt x="134" y="31"/>
                  </a:lnTo>
                  <a:lnTo>
                    <a:pt x="130" y="25"/>
                  </a:lnTo>
                  <a:lnTo>
                    <a:pt x="127" y="20"/>
                  </a:lnTo>
                  <a:lnTo>
                    <a:pt x="125" y="16"/>
                  </a:lnTo>
                  <a:lnTo>
                    <a:pt x="125" y="16"/>
                  </a:lnTo>
                  <a:lnTo>
                    <a:pt x="125" y="16"/>
                  </a:lnTo>
                  <a:lnTo>
                    <a:pt x="124" y="10"/>
                  </a:lnTo>
                  <a:lnTo>
                    <a:pt x="119" y="5"/>
                  </a:lnTo>
                  <a:lnTo>
                    <a:pt x="113" y="0"/>
                  </a:lnTo>
                  <a:lnTo>
                    <a:pt x="105" y="0"/>
                  </a:lnTo>
                  <a:lnTo>
                    <a:pt x="105" y="0"/>
                  </a:lnTo>
                  <a:lnTo>
                    <a:pt x="96" y="0"/>
                  </a:lnTo>
                  <a:lnTo>
                    <a:pt x="90" y="5"/>
                  </a:lnTo>
                  <a:lnTo>
                    <a:pt x="85" y="10"/>
                  </a:lnTo>
                  <a:lnTo>
                    <a:pt x="84" y="16"/>
                  </a:lnTo>
                  <a:lnTo>
                    <a:pt x="84" y="16"/>
                  </a:lnTo>
                  <a:lnTo>
                    <a:pt x="84" y="17"/>
                  </a:lnTo>
                  <a:lnTo>
                    <a:pt x="84" y="17"/>
                  </a:lnTo>
                  <a:lnTo>
                    <a:pt x="84" y="17"/>
                  </a:lnTo>
                  <a:lnTo>
                    <a:pt x="84" y="17"/>
                  </a:lnTo>
                  <a:lnTo>
                    <a:pt x="87" y="28"/>
                  </a:lnTo>
                  <a:lnTo>
                    <a:pt x="88" y="36"/>
                  </a:lnTo>
                  <a:lnTo>
                    <a:pt x="93" y="42"/>
                  </a:lnTo>
                  <a:lnTo>
                    <a:pt x="96" y="48"/>
                  </a:lnTo>
                  <a:lnTo>
                    <a:pt x="105" y="57"/>
                  </a:lnTo>
                  <a:lnTo>
                    <a:pt x="113" y="62"/>
                  </a:lnTo>
                  <a:lnTo>
                    <a:pt x="113" y="62"/>
                  </a:lnTo>
                  <a:lnTo>
                    <a:pt x="118" y="65"/>
                  </a:lnTo>
                  <a:lnTo>
                    <a:pt x="118" y="65"/>
                  </a:lnTo>
                  <a:lnTo>
                    <a:pt x="124" y="71"/>
                  </a:lnTo>
                  <a:lnTo>
                    <a:pt x="127" y="74"/>
                  </a:lnTo>
                  <a:lnTo>
                    <a:pt x="130" y="78"/>
                  </a:lnTo>
                  <a:lnTo>
                    <a:pt x="131" y="83"/>
                  </a:lnTo>
                  <a:lnTo>
                    <a:pt x="131" y="89"/>
                  </a:lnTo>
                  <a:lnTo>
                    <a:pt x="131" y="97"/>
                  </a:lnTo>
                  <a:lnTo>
                    <a:pt x="130" y="104"/>
                  </a:lnTo>
                  <a:lnTo>
                    <a:pt x="130" y="104"/>
                  </a:lnTo>
                  <a:lnTo>
                    <a:pt x="125" y="112"/>
                  </a:lnTo>
                  <a:lnTo>
                    <a:pt x="121" y="120"/>
                  </a:lnTo>
                  <a:lnTo>
                    <a:pt x="113" y="126"/>
                  </a:lnTo>
                  <a:lnTo>
                    <a:pt x="104" y="129"/>
                  </a:lnTo>
                  <a:lnTo>
                    <a:pt x="93" y="132"/>
                  </a:lnTo>
                  <a:lnTo>
                    <a:pt x="81" y="134"/>
                  </a:lnTo>
                  <a:lnTo>
                    <a:pt x="67" y="134"/>
                  </a:lnTo>
                  <a:lnTo>
                    <a:pt x="50" y="132"/>
                  </a:lnTo>
                  <a:lnTo>
                    <a:pt x="50" y="132"/>
                  </a:lnTo>
                  <a:lnTo>
                    <a:pt x="39" y="132"/>
                  </a:lnTo>
                  <a:lnTo>
                    <a:pt x="30" y="134"/>
                  </a:lnTo>
                  <a:lnTo>
                    <a:pt x="21" y="138"/>
                  </a:lnTo>
                  <a:lnTo>
                    <a:pt x="15" y="144"/>
                  </a:lnTo>
                  <a:lnTo>
                    <a:pt x="15" y="144"/>
                  </a:lnTo>
                  <a:lnTo>
                    <a:pt x="9" y="152"/>
                  </a:lnTo>
                  <a:lnTo>
                    <a:pt x="6" y="160"/>
                  </a:lnTo>
                  <a:lnTo>
                    <a:pt x="3" y="167"/>
                  </a:lnTo>
                  <a:lnTo>
                    <a:pt x="1" y="175"/>
                  </a:lnTo>
                  <a:lnTo>
                    <a:pt x="0" y="189"/>
                  </a:lnTo>
                  <a:lnTo>
                    <a:pt x="0" y="195"/>
                  </a:lnTo>
                  <a:lnTo>
                    <a:pt x="0" y="195"/>
                  </a:lnTo>
                  <a:lnTo>
                    <a:pt x="1" y="201"/>
                  </a:lnTo>
                  <a:lnTo>
                    <a:pt x="6" y="206"/>
                  </a:lnTo>
                  <a:lnTo>
                    <a:pt x="13" y="209"/>
                  </a:lnTo>
                  <a:lnTo>
                    <a:pt x="21" y="210"/>
                  </a:lnTo>
                  <a:lnTo>
                    <a:pt x="21" y="210"/>
                  </a:lnTo>
                  <a:lnTo>
                    <a:pt x="29" y="209"/>
                  </a:lnTo>
                  <a:lnTo>
                    <a:pt x="36" y="206"/>
                  </a:lnTo>
                  <a:lnTo>
                    <a:pt x="41" y="201"/>
                  </a:lnTo>
                  <a:lnTo>
                    <a:pt x="42" y="195"/>
                  </a:lnTo>
                  <a:lnTo>
                    <a:pt x="42" y="195"/>
                  </a:lnTo>
                  <a:lnTo>
                    <a:pt x="42" y="193"/>
                  </a:lnTo>
                  <a:lnTo>
                    <a:pt x="42" y="193"/>
                  </a:lnTo>
                  <a:lnTo>
                    <a:pt x="46" y="184"/>
                  </a:lnTo>
                  <a:lnTo>
                    <a:pt x="49" y="178"/>
                  </a:lnTo>
                  <a:lnTo>
                    <a:pt x="50" y="175"/>
                  </a:lnTo>
                  <a:lnTo>
                    <a:pt x="52" y="173"/>
                  </a:lnTo>
                  <a:lnTo>
                    <a:pt x="52" y="173"/>
                  </a:lnTo>
                  <a:lnTo>
                    <a:pt x="53" y="175"/>
                  </a:lnTo>
                  <a:lnTo>
                    <a:pt x="53" y="175"/>
                  </a:lnTo>
                  <a:lnTo>
                    <a:pt x="58" y="181"/>
                  </a:lnTo>
                  <a:lnTo>
                    <a:pt x="64" y="187"/>
                  </a:lnTo>
                  <a:lnTo>
                    <a:pt x="72" y="193"/>
                  </a:lnTo>
                  <a:lnTo>
                    <a:pt x="82" y="199"/>
                  </a:lnTo>
                  <a:lnTo>
                    <a:pt x="93" y="206"/>
                  </a:lnTo>
                  <a:lnTo>
                    <a:pt x="105" y="209"/>
                  </a:lnTo>
                  <a:lnTo>
                    <a:pt x="118" y="212"/>
                  </a:lnTo>
                  <a:lnTo>
                    <a:pt x="133" y="213"/>
                  </a:lnTo>
                  <a:lnTo>
                    <a:pt x="133" y="213"/>
                  </a:lnTo>
                  <a:lnTo>
                    <a:pt x="150" y="212"/>
                  </a:lnTo>
                  <a:lnTo>
                    <a:pt x="167" y="207"/>
                  </a:lnTo>
                  <a:lnTo>
                    <a:pt x="183" y="199"/>
                  </a:lnTo>
                  <a:lnTo>
                    <a:pt x="199" y="187"/>
                  </a:lnTo>
                  <a:lnTo>
                    <a:pt x="206" y="181"/>
                  </a:lnTo>
                  <a:lnTo>
                    <a:pt x="213" y="173"/>
                  </a:lnTo>
                  <a:lnTo>
                    <a:pt x="219" y="164"/>
                  </a:lnTo>
                  <a:lnTo>
                    <a:pt x="225" y="155"/>
                  </a:lnTo>
                  <a:lnTo>
                    <a:pt x="229" y="144"/>
                  </a:lnTo>
                  <a:lnTo>
                    <a:pt x="234" y="132"/>
                  </a:lnTo>
                  <a:lnTo>
                    <a:pt x="237" y="120"/>
                  </a:lnTo>
                  <a:lnTo>
                    <a:pt x="240" y="108"/>
                  </a:lnTo>
                  <a:lnTo>
                    <a:pt x="240" y="108"/>
                  </a:lnTo>
                  <a:lnTo>
                    <a:pt x="240" y="88"/>
                  </a:lnTo>
                  <a:lnTo>
                    <a:pt x="240" y="77"/>
                  </a:lnTo>
                  <a:lnTo>
                    <a:pt x="239" y="65"/>
                  </a:lnTo>
                  <a:lnTo>
                    <a:pt x="236" y="54"/>
                  </a:lnTo>
                  <a:lnTo>
                    <a:pt x="233" y="43"/>
                  </a:lnTo>
                  <a:lnTo>
                    <a:pt x="228" y="32"/>
                  </a:lnTo>
                  <a:lnTo>
                    <a:pt x="222" y="23"/>
                  </a:lnTo>
                  <a:lnTo>
                    <a:pt x="222" y="23"/>
                  </a:lnTo>
                  <a:close/>
                  <a:moveTo>
                    <a:pt x="124" y="16"/>
                  </a:moveTo>
                  <a:lnTo>
                    <a:pt x="124" y="16"/>
                  </a:lnTo>
                  <a:lnTo>
                    <a:pt x="124" y="16"/>
                  </a:lnTo>
                  <a:lnTo>
                    <a:pt x="124" y="16"/>
                  </a:lnTo>
                  <a:lnTo>
                    <a:pt x="124" y="16"/>
                  </a:lnTo>
                  <a:close/>
                  <a:moveTo>
                    <a:pt x="124" y="55"/>
                  </a:moveTo>
                  <a:lnTo>
                    <a:pt x="124" y="55"/>
                  </a:lnTo>
                  <a:lnTo>
                    <a:pt x="119" y="52"/>
                  </a:lnTo>
                  <a:lnTo>
                    <a:pt x="119" y="52"/>
                  </a:lnTo>
                  <a:lnTo>
                    <a:pt x="108" y="45"/>
                  </a:lnTo>
                  <a:lnTo>
                    <a:pt x="104" y="39"/>
                  </a:lnTo>
                  <a:lnTo>
                    <a:pt x="99" y="31"/>
                  </a:lnTo>
                  <a:lnTo>
                    <a:pt x="99" y="31"/>
                  </a:lnTo>
                  <a:lnTo>
                    <a:pt x="104" y="32"/>
                  </a:lnTo>
                  <a:lnTo>
                    <a:pt x="110" y="31"/>
                  </a:lnTo>
                  <a:lnTo>
                    <a:pt x="115" y="31"/>
                  </a:lnTo>
                  <a:lnTo>
                    <a:pt x="119" y="28"/>
                  </a:lnTo>
                  <a:lnTo>
                    <a:pt x="119" y="28"/>
                  </a:lnTo>
                  <a:lnTo>
                    <a:pt x="121" y="32"/>
                  </a:lnTo>
                  <a:lnTo>
                    <a:pt x="125" y="37"/>
                  </a:lnTo>
                  <a:lnTo>
                    <a:pt x="131" y="42"/>
                  </a:lnTo>
                  <a:lnTo>
                    <a:pt x="138" y="45"/>
                  </a:lnTo>
                  <a:lnTo>
                    <a:pt x="138" y="45"/>
                  </a:lnTo>
                  <a:lnTo>
                    <a:pt x="142" y="45"/>
                  </a:lnTo>
                  <a:lnTo>
                    <a:pt x="142" y="45"/>
                  </a:lnTo>
                  <a:lnTo>
                    <a:pt x="145" y="45"/>
                  </a:lnTo>
                  <a:lnTo>
                    <a:pt x="148" y="43"/>
                  </a:lnTo>
                  <a:lnTo>
                    <a:pt x="153" y="39"/>
                  </a:lnTo>
                  <a:lnTo>
                    <a:pt x="153" y="39"/>
                  </a:lnTo>
                  <a:lnTo>
                    <a:pt x="159" y="32"/>
                  </a:lnTo>
                  <a:lnTo>
                    <a:pt x="167" y="26"/>
                  </a:lnTo>
                  <a:lnTo>
                    <a:pt x="177" y="22"/>
                  </a:lnTo>
                  <a:lnTo>
                    <a:pt x="183" y="20"/>
                  </a:lnTo>
                  <a:lnTo>
                    <a:pt x="191" y="20"/>
                  </a:lnTo>
                  <a:lnTo>
                    <a:pt x="191" y="20"/>
                  </a:lnTo>
                  <a:lnTo>
                    <a:pt x="197" y="22"/>
                  </a:lnTo>
                  <a:lnTo>
                    <a:pt x="203" y="23"/>
                  </a:lnTo>
                  <a:lnTo>
                    <a:pt x="208" y="26"/>
                  </a:lnTo>
                  <a:lnTo>
                    <a:pt x="213" y="31"/>
                  </a:lnTo>
                  <a:lnTo>
                    <a:pt x="213" y="31"/>
                  </a:lnTo>
                  <a:lnTo>
                    <a:pt x="219" y="39"/>
                  </a:lnTo>
                  <a:lnTo>
                    <a:pt x="223" y="48"/>
                  </a:lnTo>
                  <a:lnTo>
                    <a:pt x="226" y="57"/>
                  </a:lnTo>
                  <a:lnTo>
                    <a:pt x="228" y="68"/>
                  </a:lnTo>
                  <a:lnTo>
                    <a:pt x="229" y="88"/>
                  </a:lnTo>
                  <a:lnTo>
                    <a:pt x="229" y="104"/>
                  </a:lnTo>
                  <a:lnTo>
                    <a:pt x="229" y="104"/>
                  </a:lnTo>
                  <a:lnTo>
                    <a:pt x="226" y="117"/>
                  </a:lnTo>
                  <a:lnTo>
                    <a:pt x="223" y="129"/>
                  </a:lnTo>
                  <a:lnTo>
                    <a:pt x="219" y="138"/>
                  </a:lnTo>
                  <a:lnTo>
                    <a:pt x="214" y="149"/>
                  </a:lnTo>
                  <a:lnTo>
                    <a:pt x="205" y="166"/>
                  </a:lnTo>
                  <a:lnTo>
                    <a:pt x="191" y="178"/>
                  </a:lnTo>
                  <a:lnTo>
                    <a:pt x="177" y="189"/>
                  </a:lnTo>
                  <a:lnTo>
                    <a:pt x="164" y="196"/>
                  </a:lnTo>
                  <a:lnTo>
                    <a:pt x="148" y="201"/>
                  </a:lnTo>
                  <a:lnTo>
                    <a:pt x="133" y="203"/>
                  </a:lnTo>
                  <a:lnTo>
                    <a:pt x="133" y="203"/>
                  </a:lnTo>
                  <a:lnTo>
                    <a:pt x="121" y="201"/>
                  </a:lnTo>
                  <a:lnTo>
                    <a:pt x="108" y="199"/>
                  </a:lnTo>
                  <a:lnTo>
                    <a:pt x="98" y="195"/>
                  </a:lnTo>
                  <a:lnTo>
                    <a:pt x="88" y="190"/>
                  </a:lnTo>
                  <a:lnTo>
                    <a:pt x="81" y="186"/>
                  </a:lnTo>
                  <a:lnTo>
                    <a:pt x="73" y="180"/>
                  </a:lnTo>
                  <a:lnTo>
                    <a:pt x="67" y="175"/>
                  </a:lnTo>
                  <a:lnTo>
                    <a:pt x="62" y="169"/>
                  </a:lnTo>
                  <a:lnTo>
                    <a:pt x="62" y="169"/>
                  </a:lnTo>
                  <a:lnTo>
                    <a:pt x="58" y="164"/>
                  </a:lnTo>
                  <a:lnTo>
                    <a:pt x="52" y="163"/>
                  </a:lnTo>
                  <a:lnTo>
                    <a:pt x="52" y="163"/>
                  </a:lnTo>
                  <a:lnTo>
                    <a:pt x="49" y="163"/>
                  </a:lnTo>
                  <a:lnTo>
                    <a:pt x="44" y="166"/>
                  </a:lnTo>
                  <a:lnTo>
                    <a:pt x="38" y="172"/>
                  </a:lnTo>
                  <a:lnTo>
                    <a:pt x="33" y="183"/>
                  </a:lnTo>
                  <a:lnTo>
                    <a:pt x="33" y="183"/>
                  </a:lnTo>
                  <a:lnTo>
                    <a:pt x="29" y="181"/>
                  </a:lnTo>
                  <a:lnTo>
                    <a:pt x="23" y="180"/>
                  </a:lnTo>
                  <a:lnTo>
                    <a:pt x="16" y="180"/>
                  </a:lnTo>
                  <a:lnTo>
                    <a:pt x="12" y="181"/>
                  </a:lnTo>
                  <a:lnTo>
                    <a:pt x="12" y="181"/>
                  </a:lnTo>
                  <a:lnTo>
                    <a:pt x="12" y="173"/>
                  </a:lnTo>
                  <a:lnTo>
                    <a:pt x="15" y="166"/>
                  </a:lnTo>
                  <a:lnTo>
                    <a:pt x="18" y="158"/>
                  </a:lnTo>
                  <a:lnTo>
                    <a:pt x="23" y="152"/>
                  </a:lnTo>
                  <a:lnTo>
                    <a:pt x="23" y="152"/>
                  </a:lnTo>
                  <a:lnTo>
                    <a:pt x="27" y="147"/>
                  </a:lnTo>
                  <a:lnTo>
                    <a:pt x="33" y="144"/>
                  </a:lnTo>
                  <a:lnTo>
                    <a:pt x="41" y="143"/>
                  </a:lnTo>
                  <a:lnTo>
                    <a:pt x="49" y="144"/>
                  </a:lnTo>
                  <a:lnTo>
                    <a:pt x="49" y="144"/>
                  </a:lnTo>
                  <a:lnTo>
                    <a:pt x="73" y="144"/>
                  </a:lnTo>
                  <a:lnTo>
                    <a:pt x="73" y="144"/>
                  </a:lnTo>
                  <a:lnTo>
                    <a:pt x="87" y="144"/>
                  </a:lnTo>
                  <a:lnTo>
                    <a:pt x="99" y="143"/>
                  </a:lnTo>
                  <a:lnTo>
                    <a:pt x="108" y="140"/>
                  </a:lnTo>
                  <a:lnTo>
                    <a:pt x="118" y="135"/>
                  </a:lnTo>
                  <a:lnTo>
                    <a:pt x="125" y="131"/>
                  </a:lnTo>
                  <a:lnTo>
                    <a:pt x="131" y="124"/>
                  </a:lnTo>
                  <a:lnTo>
                    <a:pt x="136" y="117"/>
                  </a:lnTo>
                  <a:lnTo>
                    <a:pt x="139" y="108"/>
                  </a:lnTo>
                  <a:lnTo>
                    <a:pt x="139" y="108"/>
                  </a:lnTo>
                  <a:lnTo>
                    <a:pt x="142" y="97"/>
                  </a:lnTo>
                  <a:lnTo>
                    <a:pt x="142" y="88"/>
                  </a:lnTo>
                  <a:lnTo>
                    <a:pt x="142" y="80"/>
                  </a:lnTo>
                  <a:lnTo>
                    <a:pt x="139" y="74"/>
                  </a:lnTo>
                  <a:lnTo>
                    <a:pt x="136" y="68"/>
                  </a:lnTo>
                  <a:lnTo>
                    <a:pt x="133" y="63"/>
                  </a:lnTo>
                  <a:lnTo>
                    <a:pt x="124" y="55"/>
                  </a:lnTo>
                  <a:lnTo>
                    <a:pt x="124" y="55"/>
                  </a:lnTo>
                  <a:close/>
                  <a:moveTo>
                    <a:pt x="30" y="195"/>
                  </a:moveTo>
                  <a:lnTo>
                    <a:pt x="30" y="195"/>
                  </a:lnTo>
                  <a:lnTo>
                    <a:pt x="29" y="198"/>
                  </a:lnTo>
                  <a:lnTo>
                    <a:pt x="26" y="198"/>
                  </a:lnTo>
                  <a:lnTo>
                    <a:pt x="21" y="199"/>
                  </a:lnTo>
                  <a:lnTo>
                    <a:pt x="21" y="199"/>
                  </a:lnTo>
                  <a:lnTo>
                    <a:pt x="16" y="198"/>
                  </a:lnTo>
                  <a:lnTo>
                    <a:pt x="13" y="198"/>
                  </a:lnTo>
                  <a:lnTo>
                    <a:pt x="10" y="195"/>
                  </a:lnTo>
                  <a:lnTo>
                    <a:pt x="10" y="195"/>
                  </a:lnTo>
                  <a:lnTo>
                    <a:pt x="13" y="192"/>
                  </a:lnTo>
                  <a:lnTo>
                    <a:pt x="16" y="190"/>
                  </a:lnTo>
                  <a:lnTo>
                    <a:pt x="21" y="190"/>
                  </a:lnTo>
                  <a:lnTo>
                    <a:pt x="21" y="190"/>
                  </a:lnTo>
                  <a:lnTo>
                    <a:pt x="26" y="190"/>
                  </a:lnTo>
                  <a:lnTo>
                    <a:pt x="29" y="192"/>
                  </a:lnTo>
                  <a:lnTo>
                    <a:pt x="30" y="195"/>
                  </a:lnTo>
                  <a:lnTo>
                    <a:pt x="30" y="195"/>
                  </a:lnTo>
                  <a:close/>
                  <a:moveTo>
                    <a:pt x="105" y="20"/>
                  </a:moveTo>
                  <a:lnTo>
                    <a:pt x="105" y="20"/>
                  </a:lnTo>
                  <a:lnTo>
                    <a:pt x="101" y="20"/>
                  </a:lnTo>
                  <a:lnTo>
                    <a:pt x="98" y="19"/>
                  </a:lnTo>
                  <a:lnTo>
                    <a:pt x="96" y="17"/>
                  </a:lnTo>
                  <a:lnTo>
                    <a:pt x="95" y="16"/>
                  </a:lnTo>
                  <a:lnTo>
                    <a:pt x="95" y="16"/>
                  </a:lnTo>
                  <a:lnTo>
                    <a:pt x="96" y="14"/>
                  </a:lnTo>
                  <a:lnTo>
                    <a:pt x="98" y="13"/>
                  </a:lnTo>
                  <a:lnTo>
                    <a:pt x="101" y="11"/>
                  </a:lnTo>
                  <a:lnTo>
                    <a:pt x="105" y="11"/>
                  </a:lnTo>
                  <a:lnTo>
                    <a:pt x="105" y="11"/>
                  </a:lnTo>
                  <a:lnTo>
                    <a:pt x="108" y="11"/>
                  </a:lnTo>
                  <a:lnTo>
                    <a:pt x="111" y="13"/>
                  </a:lnTo>
                  <a:lnTo>
                    <a:pt x="115" y="14"/>
                  </a:lnTo>
                  <a:lnTo>
                    <a:pt x="115" y="16"/>
                  </a:lnTo>
                  <a:lnTo>
                    <a:pt x="115" y="16"/>
                  </a:lnTo>
                  <a:lnTo>
                    <a:pt x="115" y="17"/>
                  </a:lnTo>
                  <a:lnTo>
                    <a:pt x="111" y="19"/>
                  </a:lnTo>
                  <a:lnTo>
                    <a:pt x="108" y="20"/>
                  </a:lnTo>
                  <a:lnTo>
                    <a:pt x="105" y="20"/>
                  </a:lnTo>
                  <a:lnTo>
                    <a:pt x="105"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Freeform 491"/>
            <p:cNvSpPr>
              <a:spLocks/>
            </p:cNvSpPr>
            <p:nvPr/>
          </p:nvSpPr>
          <p:spPr bwMode="auto">
            <a:xfrm>
              <a:off x="6869113" y="3290888"/>
              <a:ext cx="101600" cy="106363"/>
            </a:xfrm>
            <a:custGeom>
              <a:avLst/>
              <a:gdLst>
                <a:gd name="T0" fmla="*/ 4 w 64"/>
                <a:gd name="T1" fmla="*/ 67 h 67"/>
                <a:gd name="T2" fmla="*/ 4 w 64"/>
                <a:gd name="T3" fmla="*/ 67 h 67"/>
                <a:gd name="T4" fmla="*/ 6 w 64"/>
                <a:gd name="T5" fmla="*/ 67 h 67"/>
                <a:gd name="T6" fmla="*/ 6 w 64"/>
                <a:gd name="T7" fmla="*/ 67 h 67"/>
                <a:gd name="T8" fmla="*/ 13 w 64"/>
                <a:gd name="T9" fmla="*/ 64 h 67"/>
                <a:gd name="T10" fmla="*/ 21 w 64"/>
                <a:gd name="T11" fmla="*/ 61 h 67"/>
                <a:gd name="T12" fmla="*/ 33 w 64"/>
                <a:gd name="T13" fmla="*/ 53 h 67"/>
                <a:gd name="T14" fmla="*/ 44 w 64"/>
                <a:gd name="T15" fmla="*/ 44 h 67"/>
                <a:gd name="T16" fmla="*/ 52 w 64"/>
                <a:gd name="T17" fmla="*/ 33 h 67"/>
                <a:gd name="T18" fmla="*/ 58 w 64"/>
                <a:gd name="T19" fmla="*/ 24 h 67"/>
                <a:gd name="T20" fmla="*/ 61 w 64"/>
                <a:gd name="T21" fmla="*/ 15 h 67"/>
                <a:gd name="T22" fmla="*/ 64 w 64"/>
                <a:gd name="T23" fmla="*/ 6 h 67"/>
                <a:gd name="T24" fmla="*/ 64 w 64"/>
                <a:gd name="T25" fmla="*/ 6 h 67"/>
                <a:gd name="T26" fmla="*/ 64 w 64"/>
                <a:gd name="T27" fmla="*/ 3 h 67"/>
                <a:gd name="T28" fmla="*/ 64 w 64"/>
                <a:gd name="T29" fmla="*/ 3 h 67"/>
                <a:gd name="T30" fmla="*/ 61 w 64"/>
                <a:gd name="T31" fmla="*/ 0 h 67"/>
                <a:gd name="T32" fmla="*/ 61 w 64"/>
                <a:gd name="T33" fmla="*/ 0 h 67"/>
                <a:gd name="T34" fmla="*/ 56 w 64"/>
                <a:gd name="T35" fmla="*/ 0 h 67"/>
                <a:gd name="T36" fmla="*/ 56 w 64"/>
                <a:gd name="T37" fmla="*/ 0 h 67"/>
                <a:gd name="T38" fmla="*/ 53 w 64"/>
                <a:gd name="T39" fmla="*/ 3 h 67"/>
                <a:gd name="T40" fmla="*/ 53 w 64"/>
                <a:gd name="T41" fmla="*/ 3 h 67"/>
                <a:gd name="T42" fmla="*/ 52 w 64"/>
                <a:gd name="T43" fmla="*/ 10 h 67"/>
                <a:gd name="T44" fmla="*/ 49 w 64"/>
                <a:gd name="T45" fmla="*/ 18 h 67"/>
                <a:gd name="T46" fmla="*/ 42 w 64"/>
                <a:gd name="T47" fmla="*/ 27 h 67"/>
                <a:gd name="T48" fmla="*/ 36 w 64"/>
                <a:gd name="T49" fmla="*/ 36 h 67"/>
                <a:gd name="T50" fmla="*/ 27 w 64"/>
                <a:gd name="T51" fmla="*/ 44 h 67"/>
                <a:gd name="T52" fmla="*/ 16 w 64"/>
                <a:gd name="T53" fmla="*/ 52 h 67"/>
                <a:gd name="T54" fmla="*/ 10 w 64"/>
                <a:gd name="T55" fmla="*/ 53 h 67"/>
                <a:gd name="T56" fmla="*/ 4 w 64"/>
                <a:gd name="T57" fmla="*/ 55 h 67"/>
                <a:gd name="T58" fmla="*/ 4 w 64"/>
                <a:gd name="T59" fmla="*/ 55 h 67"/>
                <a:gd name="T60" fmla="*/ 0 w 64"/>
                <a:gd name="T61" fmla="*/ 58 h 67"/>
                <a:gd name="T62" fmla="*/ 0 w 64"/>
                <a:gd name="T63" fmla="*/ 58 h 67"/>
                <a:gd name="T64" fmla="*/ 0 w 64"/>
                <a:gd name="T65" fmla="*/ 62 h 67"/>
                <a:gd name="T66" fmla="*/ 0 w 64"/>
                <a:gd name="T67" fmla="*/ 62 h 67"/>
                <a:gd name="T68" fmla="*/ 1 w 64"/>
                <a:gd name="T69" fmla="*/ 66 h 67"/>
                <a:gd name="T70" fmla="*/ 4 w 64"/>
                <a:gd name="T71" fmla="*/ 67 h 67"/>
                <a:gd name="T72" fmla="*/ 4 w 64"/>
                <a:gd name="T7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7">
                  <a:moveTo>
                    <a:pt x="4" y="67"/>
                  </a:moveTo>
                  <a:lnTo>
                    <a:pt x="4" y="67"/>
                  </a:lnTo>
                  <a:lnTo>
                    <a:pt x="6" y="67"/>
                  </a:lnTo>
                  <a:lnTo>
                    <a:pt x="6" y="67"/>
                  </a:lnTo>
                  <a:lnTo>
                    <a:pt x="13" y="64"/>
                  </a:lnTo>
                  <a:lnTo>
                    <a:pt x="21" y="61"/>
                  </a:lnTo>
                  <a:lnTo>
                    <a:pt x="33" y="53"/>
                  </a:lnTo>
                  <a:lnTo>
                    <a:pt x="44" y="44"/>
                  </a:lnTo>
                  <a:lnTo>
                    <a:pt x="52" y="33"/>
                  </a:lnTo>
                  <a:lnTo>
                    <a:pt x="58" y="24"/>
                  </a:lnTo>
                  <a:lnTo>
                    <a:pt x="61" y="15"/>
                  </a:lnTo>
                  <a:lnTo>
                    <a:pt x="64" y="6"/>
                  </a:lnTo>
                  <a:lnTo>
                    <a:pt x="64" y="6"/>
                  </a:lnTo>
                  <a:lnTo>
                    <a:pt x="64" y="3"/>
                  </a:lnTo>
                  <a:lnTo>
                    <a:pt x="64" y="3"/>
                  </a:lnTo>
                  <a:lnTo>
                    <a:pt x="61" y="0"/>
                  </a:lnTo>
                  <a:lnTo>
                    <a:pt x="61" y="0"/>
                  </a:lnTo>
                  <a:lnTo>
                    <a:pt x="56" y="0"/>
                  </a:lnTo>
                  <a:lnTo>
                    <a:pt x="56" y="0"/>
                  </a:lnTo>
                  <a:lnTo>
                    <a:pt x="53" y="3"/>
                  </a:lnTo>
                  <a:lnTo>
                    <a:pt x="53" y="3"/>
                  </a:lnTo>
                  <a:lnTo>
                    <a:pt x="52" y="10"/>
                  </a:lnTo>
                  <a:lnTo>
                    <a:pt x="49" y="18"/>
                  </a:lnTo>
                  <a:lnTo>
                    <a:pt x="42" y="27"/>
                  </a:lnTo>
                  <a:lnTo>
                    <a:pt x="36" y="36"/>
                  </a:lnTo>
                  <a:lnTo>
                    <a:pt x="27" y="44"/>
                  </a:lnTo>
                  <a:lnTo>
                    <a:pt x="16" y="52"/>
                  </a:lnTo>
                  <a:lnTo>
                    <a:pt x="10" y="53"/>
                  </a:lnTo>
                  <a:lnTo>
                    <a:pt x="4" y="55"/>
                  </a:lnTo>
                  <a:lnTo>
                    <a:pt x="4" y="55"/>
                  </a:lnTo>
                  <a:lnTo>
                    <a:pt x="0" y="58"/>
                  </a:lnTo>
                  <a:lnTo>
                    <a:pt x="0" y="58"/>
                  </a:lnTo>
                  <a:lnTo>
                    <a:pt x="0" y="62"/>
                  </a:lnTo>
                  <a:lnTo>
                    <a:pt x="0" y="62"/>
                  </a:lnTo>
                  <a:lnTo>
                    <a:pt x="1" y="66"/>
                  </a:lnTo>
                  <a:lnTo>
                    <a:pt x="4" y="67"/>
                  </a:lnTo>
                  <a:lnTo>
                    <a:pt x="4" y="6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4" name="Group 193"/>
          <p:cNvGrpSpPr/>
          <p:nvPr userDrawn="1"/>
        </p:nvGrpSpPr>
        <p:grpSpPr>
          <a:xfrm>
            <a:off x="9043015" y="3119979"/>
            <a:ext cx="467479" cy="260853"/>
            <a:chOff x="7459663" y="3130550"/>
            <a:chExt cx="396875" cy="295275"/>
          </a:xfrm>
        </p:grpSpPr>
        <p:sp>
          <p:nvSpPr>
            <p:cNvPr id="195" name="Freeform 492"/>
            <p:cNvSpPr>
              <a:spLocks noEditPoints="1"/>
            </p:cNvSpPr>
            <p:nvPr/>
          </p:nvSpPr>
          <p:spPr bwMode="auto">
            <a:xfrm>
              <a:off x="7459663" y="3130550"/>
              <a:ext cx="396875" cy="295275"/>
            </a:xfrm>
            <a:custGeom>
              <a:avLst/>
              <a:gdLst>
                <a:gd name="T0" fmla="*/ 218 w 250"/>
                <a:gd name="T1" fmla="*/ 6 h 186"/>
                <a:gd name="T2" fmla="*/ 179 w 250"/>
                <a:gd name="T3" fmla="*/ 4 h 186"/>
                <a:gd name="T4" fmla="*/ 167 w 250"/>
                <a:gd name="T5" fmla="*/ 4 h 186"/>
                <a:gd name="T6" fmla="*/ 150 w 250"/>
                <a:gd name="T7" fmla="*/ 12 h 186"/>
                <a:gd name="T8" fmla="*/ 123 w 250"/>
                <a:gd name="T9" fmla="*/ 3 h 186"/>
                <a:gd name="T10" fmla="*/ 89 w 250"/>
                <a:gd name="T11" fmla="*/ 0 h 186"/>
                <a:gd name="T12" fmla="*/ 51 w 250"/>
                <a:gd name="T13" fmla="*/ 4 h 186"/>
                <a:gd name="T14" fmla="*/ 15 w 250"/>
                <a:gd name="T15" fmla="*/ 32 h 186"/>
                <a:gd name="T16" fmla="*/ 0 w 250"/>
                <a:gd name="T17" fmla="*/ 78 h 186"/>
                <a:gd name="T18" fmla="*/ 3 w 250"/>
                <a:gd name="T19" fmla="*/ 136 h 186"/>
                <a:gd name="T20" fmla="*/ 0 w 250"/>
                <a:gd name="T21" fmla="*/ 176 h 186"/>
                <a:gd name="T22" fmla="*/ 12 w 250"/>
                <a:gd name="T23" fmla="*/ 186 h 186"/>
                <a:gd name="T24" fmla="*/ 31 w 250"/>
                <a:gd name="T25" fmla="*/ 185 h 186"/>
                <a:gd name="T26" fmla="*/ 49 w 250"/>
                <a:gd name="T27" fmla="*/ 163 h 186"/>
                <a:gd name="T28" fmla="*/ 63 w 250"/>
                <a:gd name="T29" fmla="*/ 154 h 186"/>
                <a:gd name="T30" fmla="*/ 90 w 250"/>
                <a:gd name="T31" fmla="*/ 153 h 186"/>
                <a:gd name="T32" fmla="*/ 101 w 250"/>
                <a:gd name="T33" fmla="*/ 131 h 186"/>
                <a:gd name="T34" fmla="*/ 133 w 250"/>
                <a:gd name="T35" fmla="*/ 118 h 186"/>
                <a:gd name="T36" fmla="*/ 149 w 250"/>
                <a:gd name="T37" fmla="*/ 119 h 186"/>
                <a:gd name="T38" fmla="*/ 164 w 250"/>
                <a:gd name="T39" fmla="*/ 122 h 186"/>
                <a:gd name="T40" fmla="*/ 161 w 250"/>
                <a:gd name="T41" fmla="*/ 114 h 186"/>
                <a:gd name="T42" fmla="*/ 156 w 250"/>
                <a:gd name="T43" fmla="*/ 108 h 186"/>
                <a:gd name="T44" fmla="*/ 228 w 250"/>
                <a:gd name="T45" fmla="*/ 64 h 186"/>
                <a:gd name="T46" fmla="*/ 250 w 250"/>
                <a:gd name="T47" fmla="*/ 32 h 186"/>
                <a:gd name="T48" fmla="*/ 244 w 250"/>
                <a:gd name="T49" fmla="*/ 10 h 186"/>
                <a:gd name="T50" fmla="*/ 130 w 250"/>
                <a:gd name="T51" fmla="*/ 107 h 186"/>
                <a:gd name="T52" fmla="*/ 92 w 250"/>
                <a:gd name="T53" fmla="*/ 124 h 186"/>
                <a:gd name="T54" fmla="*/ 86 w 250"/>
                <a:gd name="T55" fmla="*/ 124 h 186"/>
                <a:gd name="T56" fmla="*/ 64 w 250"/>
                <a:gd name="T57" fmla="*/ 136 h 186"/>
                <a:gd name="T58" fmla="*/ 58 w 250"/>
                <a:gd name="T59" fmla="*/ 145 h 186"/>
                <a:gd name="T60" fmla="*/ 34 w 250"/>
                <a:gd name="T61" fmla="*/ 167 h 186"/>
                <a:gd name="T62" fmla="*/ 21 w 250"/>
                <a:gd name="T63" fmla="*/ 176 h 186"/>
                <a:gd name="T64" fmla="*/ 11 w 250"/>
                <a:gd name="T65" fmla="*/ 174 h 186"/>
                <a:gd name="T66" fmla="*/ 14 w 250"/>
                <a:gd name="T67" fmla="*/ 154 h 186"/>
                <a:gd name="T68" fmla="*/ 11 w 250"/>
                <a:gd name="T69" fmla="*/ 88 h 186"/>
                <a:gd name="T70" fmla="*/ 21 w 250"/>
                <a:gd name="T71" fmla="*/ 44 h 186"/>
                <a:gd name="T72" fmla="*/ 46 w 250"/>
                <a:gd name="T73" fmla="*/ 18 h 186"/>
                <a:gd name="T74" fmla="*/ 87 w 250"/>
                <a:gd name="T75" fmla="*/ 10 h 186"/>
                <a:gd name="T76" fmla="*/ 121 w 250"/>
                <a:gd name="T77" fmla="*/ 13 h 186"/>
                <a:gd name="T78" fmla="*/ 136 w 250"/>
                <a:gd name="T79" fmla="*/ 26 h 186"/>
                <a:gd name="T80" fmla="*/ 129 w 250"/>
                <a:gd name="T81" fmla="*/ 67 h 186"/>
                <a:gd name="T82" fmla="*/ 135 w 250"/>
                <a:gd name="T83" fmla="*/ 102 h 186"/>
                <a:gd name="T84" fmla="*/ 83 w 250"/>
                <a:gd name="T85" fmla="*/ 134 h 186"/>
                <a:gd name="T86" fmla="*/ 90 w 250"/>
                <a:gd name="T87" fmla="*/ 134 h 186"/>
                <a:gd name="T88" fmla="*/ 81 w 250"/>
                <a:gd name="T89" fmla="*/ 147 h 186"/>
                <a:gd name="T90" fmla="*/ 77 w 250"/>
                <a:gd name="T91" fmla="*/ 137 h 186"/>
                <a:gd name="T92" fmla="*/ 144 w 250"/>
                <a:gd name="T93" fmla="*/ 99 h 186"/>
                <a:gd name="T94" fmla="*/ 139 w 250"/>
                <a:gd name="T95" fmla="*/ 67 h 186"/>
                <a:gd name="T96" fmla="*/ 146 w 250"/>
                <a:gd name="T97" fmla="*/ 30 h 186"/>
                <a:gd name="T98" fmla="*/ 162 w 250"/>
                <a:gd name="T99" fmla="*/ 18 h 186"/>
                <a:gd name="T100" fmla="*/ 187 w 250"/>
                <a:gd name="T101" fmla="*/ 13 h 186"/>
                <a:gd name="T102" fmla="*/ 236 w 250"/>
                <a:gd name="T103" fmla="*/ 19 h 186"/>
                <a:gd name="T104" fmla="*/ 237 w 250"/>
                <a:gd name="T105" fmla="*/ 33 h 186"/>
                <a:gd name="T106" fmla="*/ 221 w 250"/>
                <a:gd name="T107" fmla="*/ 56 h 186"/>
                <a:gd name="T108" fmla="*/ 155 w 250"/>
                <a:gd name="T109"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186">
                  <a:moveTo>
                    <a:pt x="244" y="10"/>
                  </a:moveTo>
                  <a:lnTo>
                    <a:pt x="244" y="10"/>
                  </a:lnTo>
                  <a:lnTo>
                    <a:pt x="244" y="10"/>
                  </a:lnTo>
                  <a:lnTo>
                    <a:pt x="234" y="7"/>
                  </a:lnTo>
                  <a:lnTo>
                    <a:pt x="218" y="6"/>
                  </a:lnTo>
                  <a:lnTo>
                    <a:pt x="188" y="3"/>
                  </a:lnTo>
                  <a:lnTo>
                    <a:pt x="188" y="3"/>
                  </a:lnTo>
                  <a:lnTo>
                    <a:pt x="185" y="3"/>
                  </a:lnTo>
                  <a:lnTo>
                    <a:pt x="185" y="3"/>
                  </a:lnTo>
                  <a:lnTo>
                    <a:pt x="179" y="4"/>
                  </a:lnTo>
                  <a:lnTo>
                    <a:pt x="179" y="4"/>
                  </a:lnTo>
                  <a:lnTo>
                    <a:pt x="169" y="4"/>
                  </a:lnTo>
                  <a:lnTo>
                    <a:pt x="169" y="4"/>
                  </a:lnTo>
                  <a:lnTo>
                    <a:pt x="167" y="4"/>
                  </a:lnTo>
                  <a:lnTo>
                    <a:pt x="167" y="4"/>
                  </a:lnTo>
                  <a:lnTo>
                    <a:pt x="167" y="4"/>
                  </a:lnTo>
                  <a:lnTo>
                    <a:pt x="167" y="4"/>
                  </a:lnTo>
                  <a:lnTo>
                    <a:pt x="159" y="7"/>
                  </a:lnTo>
                  <a:lnTo>
                    <a:pt x="150" y="12"/>
                  </a:lnTo>
                  <a:lnTo>
                    <a:pt x="150" y="12"/>
                  </a:lnTo>
                  <a:lnTo>
                    <a:pt x="149" y="12"/>
                  </a:lnTo>
                  <a:lnTo>
                    <a:pt x="149" y="12"/>
                  </a:lnTo>
                  <a:lnTo>
                    <a:pt x="141" y="7"/>
                  </a:lnTo>
                  <a:lnTo>
                    <a:pt x="133" y="6"/>
                  </a:lnTo>
                  <a:lnTo>
                    <a:pt x="123" y="3"/>
                  </a:lnTo>
                  <a:lnTo>
                    <a:pt x="123" y="3"/>
                  </a:lnTo>
                  <a:lnTo>
                    <a:pt x="101" y="1"/>
                  </a:lnTo>
                  <a:lnTo>
                    <a:pt x="101" y="1"/>
                  </a:lnTo>
                  <a:lnTo>
                    <a:pt x="89" y="0"/>
                  </a:lnTo>
                  <a:lnTo>
                    <a:pt x="89" y="0"/>
                  </a:lnTo>
                  <a:lnTo>
                    <a:pt x="80" y="0"/>
                  </a:lnTo>
                  <a:lnTo>
                    <a:pt x="80" y="0"/>
                  </a:lnTo>
                  <a:lnTo>
                    <a:pt x="69" y="0"/>
                  </a:lnTo>
                  <a:lnTo>
                    <a:pt x="60" y="3"/>
                  </a:lnTo>
                  <a:lnTo>
                    <a:pt x="51" y="4"/>
                  </a:lnTo>
                  <a:lnTo>
                    <a:pt x="41" y="9"/>
                  </a:lnTo>
                  <a:lnTo>
                    <a:pt x="34" y="13"/>
                  </a:lnTo>
                  <a:lnTo>
                    <a:pt x="28" y="18"/>
                  </a:lnTo>
                  <a:lnTo>
                    <a:pt x="21" y="24"/>
                  </a:lnTo>
                  <a:lnTo>
                    <a:pt x="15" y="32"/>
                  </a:lnTo>
                  <a:lnTo>
                    <a:pt x="15" y="32"/>
                  </a:lnTo>
                  <a:lnTo>
                    <a:pt x="11" y="39"/>
                  </a:lnTo>
                  <a:lnTo>
                    <a:pt x="6" y="50"/>
                  </a:lnTo>
                  <a:lnTo>
                    <a:pt x="1" y="67"/>
                  </a:lnTo>
                  <a:lnTo>
                    <a:pt x="0" y="78"/>
                  </a:lnTo>
                  <a:lnTo>
                    <a:pt x="0" y="88"/>
                  </a:lnTo>
                  <a:lnTo>
                    <a:pt x="0" y="88"/>
                  </a:lnTo>
                  <a:lnTo>
                    <a:pt x="1" y="119"/>
                  </a:lnTo>
                  <a:lnTo>
                    <a:pt x="1" y="119"/>
                  </a:lnTo>
                  <a:lnTo>
                    <a:pt x="3" y="136"/>
                  </a:lnTo>
                  <a:lnTo>
                    <a:pt x="3" y="153"/>
                  </a:lnTo>
                  <a:lnTo>
                    <a:pt x="3" y="153"/>
                  </a:lnTo>
                  <a:lnTo>
                    <a:pt x="0" y="162"/>
                  </a:lnTo>
                  <a:lnTo>
                    <a:pt x="0" y="170"/>
                  </a:lnTo>
                  <a:lnTo>
                    <a:pt x="0" y="176"/>
                  </a:lnTo>
                  <a:lnTo>
                    <a:pt x="1" y="180"/>
                  </a:lnTo>
                  <a:lnTo>
                    <a:pt x="1" y="180"/>
                  </a:lnTo>
                  <a:lnTo>
                    <a:pt x="5" y="183"/>
                  </a:lnTo>
                  <a:lnTo>
                    <a:pt x="9" y="185"/>
                  </a:lnTo>
                  <a:lnTo>
                    <a:pt x="12" y="186"/>
                  </a:lnTo>
                  <a:lnTo>
                    <a:pt x="18" y="186"/>
                  </a:lnTo>
                  <a:lnTo>
                    <a:pt x="18" y="186"/>
                  </a:lnTo>
                  <a:lnTo>
                    <a:pt x="24" y="186"/>
                  </a:lnTo>
                  <a:lnTo>
                    <a:pt x="24" y="186"/>
                  </a:lnTo>
                  <a:lnTo>
                    <a:pt x="31" y="185"/>
                  </a:lnTo>
                  <a:lnTo>
                    <a:pt x="35" y="182"/>
                  </a:lnTo>
                  <a:lnTo>
                    <a:pt x="40" y="177"/>
                  </a:lnTo>
                  <a:lnTo>
                    <a:pt x="43" y="173"/>
                  </a:lnTo>
                  <a:lnTo>
                    <a:pt x="43" y="173"/>
                  </a:lnTo>
                  <a:lnTo>
                    <a:pt x="49" y="163"/>
                  </a:lnTo>
                  <a:lnTo>
                    <a:pt x="51" y="163"/>
                  </a:lnTo>
                  <a:lnTo>
                    <a:pt x="51" y="163"/>
                  </a:lnTo>
                  <a:lnTo>
                    <a:pt x="54" y="160"/>
                  </a:lnTo>
                  <a:lnTo>
                    <a:pt x="63" y="154"/>
                  </a:lnTo>
                  <a:lnTo>
                    <a:pt x="63" y="154"/>
                  </a:lnTo>
                  <a:lnTo>
                    <a:pt x="69" y="157"/>
                  </a:lnTo>
                  <a:lnTo>
                    <a:pt x="75" y="157"/>
                  </a:lnTo>
                  <a:lnTo>
                    <a:pt x="75" y="157"/>
                  </a:lnTo>
                  <a:lnTo>
                    <a:pt x="83" y="156"/>
                  </a:lnTo>
                  <a:lnTo>
                    <a:pt x="90" y="153"/>
                  </a:lnTo>
                  <a:lnTo>
                    <a:pt x="90" y="153"/>
                  </a:lnTo>
                  <a:lnTo>
                    <a:pt x="97" y="147"/>
                  </a:lnTo>
                  <a:lnTo>
                    <a:pt x="100" y="141"/>
                  </a:lnTo>
                  <a:lnTo>
                    <a:pt x="101" y="136"/>
                  </a:lnTo>
                  <a:lnTo>
                    <a:pt x="101" y="131"/>
                  </a:lnTo>
                  <a:lnTo>
                    <a:pt x="101" y="131"/>
                  </a:lnTo>
                  <a:lnTo>
                    <a:pt x="109" y="128"/>
                  </a:lnTo>
                  <a:lnTo>
                    <a:pt x="109" y="128"/>
                  </a:lnTo>
                  <a:lnTo>
                    <a:pt x="127" y="122"/>
                  </a:lnTo>
                  <a:lnTo>
                    <a:pt x="133" y="118"/>
                  </a:lnTo>
                  <a:lnTo>
                    <a:pt x="139" y="113"/>
                  </a:lnTo>
                  <a:lnTo>
                    <a:pt x="139" y="113"/>
                  </a:lnTo>
                  <a:lnTo>
                    <a:pt x="142" y="116"/>
                  </a:lnTo>
                  <a:lnTo>
                    <a:pt x="142" y="116"/>
                  </a:lnTo>
                  <a:lnTo>
                    <a:pt x="149" y="119"/>
                  </a:lnTo>
                  <a:lnTo>
                    <a:pt x="156" y="124"/>
                  </a:lnTo>
                  <a:lnTo>
                    <a:pt x="156" y="124"/>
                  </a:lnTo>
                  <a:lnTo>
                    <a:pt x="159" y="125"/>
                  </a:lnTo>
                  <a:lnTo>
                    <a:pt x="162" y="124"/>
                  </a:lnTo>
                  <a:lnTo>
                    <a:pt x="164" y="122"/>
                  </a:lnTo>
                  <a:lnTo>
                    <a:pt x="165" y="121"/>
                  </a:lnTo>
                  <a:lnTo>
                    <a:pt x="165" y="121"/>
                  </a:lnTo>
                  <a:lnTo>
                    <a:pt x="165" y="118"/>
                  </a:lnTo>
                  <a:lnTo>
                    <a:pt x="164" y="116"/>
                  </a:lnTo>
                  <a:lnTo>
                    <a:pt x="161" y="114"/>
                  </a:lnTo>
                  <a:lnTo>
                    <a:pt x="161" y="114"/>
                  </a:lnTo>
                  <a:lnTo>
                    <a:pt x="153" y="108"/>
                  </a:lnTo>
                  <a:lnTo>
                    <a:pt x="153" y="108"/>
                  </a:lnTo>
                  <a:lnTo>
                    <a:pt x="156" y="108"/>
                  </a:lnTo>
                  <a:lnTo>
                    <a:pt x="156" y="108"/>
                  </a:lnTo>
                  <a:lnTo>
                    <a:pt x="164" y="107"/>
                  </a:lnTo>
                  <a:lnTo>
                    <a:pt x="172" y="104"/>
                  </a:lnTo>
                  <a:lnTo>
                    <a:pt x="188" y="95"/>
                  </a:lnTo>
                  <a:lnTo>
                    <a:pt x="207" y="82"/>
                  </a:lnTo>
                  <a:lnTo>
                    <a:pt x="228" y="64"/>
                  </a:lnTo>
                  <a:lnTo>
                    <a:pt x="228" y="64"/>
                  </a:lnTo>
                  <a:lnTo>
                    <a:pt x="234" y="58"/>
                  </a:lnTo>
                  <a:lnTo>
                    <a:pt x="242" y="49"/>
                  </a:lnTo>
                  <a:lnTo>
                    <a:pt x="248" y="38"/>
                  </a:lnTo>
                  <a:lnTo>
                    <a:pt x="250" y="32"/>
                  </a:lnTo>
                  <a:lnTo>
                    <a:pt x="250" y="27"/>
                  </a:lnTo>
                  <a:lnTo>
                    <a:pt x="250" y="27"/>
                  </a:lnTo>
                  <a:lnTo>
                    <a:pt x="250" y="23"/>
                  </a:lnTo>
                  <a:lnTo>
                    <a:pt x="248" y="18"/>
                  </a:lnTo>
                  <a:lnTo>
                    <a:pt x="244" y="10"/>
                  </a:lnTo>
                  <a:lnTo>
                    <a:pt x="244" y="10"/>
                  </a:lnTo>
                  <a:close/>
                  <a:moveTo>
                    <a:pt x="132" y="104"/>
                  </a:moveTo>
                  <a:lnTo>
                    <a:pt x="132" y="104"/>
                  </a:lnTo>
                  <a:lnTo>
                    <a:pt x="130" y="107"/>
                  </a:lnTo>
                  <a:lnTo>
                    <a:pt x="130" y="107"/>
                  </a:lnTo>
                  <a:lnTo>
                    <a:pt x="126" y="110"/>
                  </a:lnTo>
                  <a:lnTo>
                    <a:pt x="119" y="113"/>
                  </a:lnTo>
                  <a:lnTo>
                    <a:pt x="106" y="119"/>
                  </a:lnTo>
                  <a:lnTo>
                    <a:pt x="106" y="119"/>
                  </a:lnTo>
                  <a:lnTo>
                    <a:pt x="92" y="124"/>
                  </a:lnTo>
                  <a:lnTo>
                    <a:pt x="92" y="124"/>
                  </a:lnTo>
                  <a:lnTo>
                    <a:pt x="90" y="124"/>
                  </a:lnTo>
                  <a:lnTo>
                    <a:pt x="90" y="124"/>
                  </a:lnTo>
                  <a:lnTo>
                    <a:pt x="86" y="124"/>
                  </a:lnTo>
                  <a:lnTo>
                    <a:pt x="86" y="124"/>
                  </a:lnTo>
                  <a:lnTo>
                    <a:pt x="80" y="124"/>
                  </a:lnTo>
                  <a:lnTo>
                    <a:pt x="72" y="128"/>
                  </a:lnTo>
                  <a:lnTo>
                    <a:pt x="72" y="128"/>
                  </a:lnTo>
                  <a:lnTo>
                    <a:pt x="67" y="131"/>
                  </a:lnTo>
                  <a:lnTo>
                    <a:pt x="64" y="136"/>
                  </a:lnTo>
                  <a:lnTo>
                    <a:pt x="60" y="144"/>
                  </a:lnTo>
                  <a:lnTo>
                    <a:pt x="60" y="144"/>
                  </a:lnTo>
                  <a:lnTo>
                    <a:pt x="60" y="144"/>
                  </a:lnTo>
                  <a:lnTo>
                    <a:pt x="58" y="145"/>
                  </a:lnTo>
                  <a:lnTo>
                    <a:pt x="58" y="145"/>
                  </a:lnTo>
                  <a:lnTo>
                    <a:pt x="47" y="151"/>
                  </a:lnTo>
                  <a:lnTo>
                    <a:pt x="43" y="156"/>
                  </a:lnTo>
                  <a:lnTo>
                    <a:pt x="41" y="156"/>
                  </a:lnTo>
                  <a:lnTo>
                    <a:pt x="41" y="156"/>
                  </a:lnTo>
                  <a:lnTo>
                    <a:pt x="34" y="167"/>
                  </a:lnTo>
                  <a:lnTo>
                    <a:pt x="34" y="167"/>
                  </a:lnTo>
                  <a:lnTo>
                    <a:pt x="29" y="173"/>
                  </a:lnTo>
                  <a:lnTo>
                    <a:pt x="26" y="176"/>
                  </a:lnTo>
                  <a:lnTo>
                    <a:pt x="21" y="176"/>
                  </a:lnTo>
                  <a:lnTo>
                    <a:pt x="21" y="176"/>
                  </a:lnTo>
                  <a:lnTo>
                    <a:pt x="18" y="176"/>
                  </a:lnTo>
                  <a:lnTo>
                    <a:pt x="18" y="176"/>
                  </a:lnTo>
                  <a:lnTo>
                    <a:pt x="14" y="176"/>
                  </a:lnTo>
                  <a:lnTo>
                    <a:pt x="11" y="174"/>
                  </a:lnTo>
                  <a:lnTo>
                    <a:pt x="11" y="174"/>
                  </a:lnTo>
                  <a:lnTo>
                    <a:pt x="11" y="171"/>
                  </a:lnTo>
                  <a:lnTo>
                    <a:pt x="11" y="167"/>
                  </a:lnTo>
                  <a:lnTo>
                    <a:pt x="14" y="157"/>
                  </a:lnTo>
                  <a:lnTo>
                    <a:pt x="14" y="157"/>
                  </a:lnTo>
                  <a:lnTo>
                    <a:pt x="14" y="154"/>
                  </a:lnTo>
                  <a:lnTo>
                    <a:pt x="14" y="154"/>
                  </a:lnTo>
                  <a:lnTo>
                    <a:pt x="14" y="136"/>
                  </a:lnTo>
                  <a:lnTo>
                    <a:pt x="12" y="118"/>
                  </a:lnTo>
                  <a:lnTo>
                    <a:pt x="12" y="118"/>
                  </a:lnTo>
                  <a:lnTo>
                    <a:pt x="11" y="88"/>
                  </a:lnTo>
                  <a:lnTo>
                    <a:pt x="11" y="88"/>
                  </a:lnTo>
                  <a:lnTo>
                    <a:pt x="11" y="78"/>
                  </a:lnTo>
                  <a:lnTo>
                    <a:pt x="12" y="69"/>
                  </a:lnTo>
                  <a:lnTo>
                    <a:pt x="17" y="55"/>
                  </a:lnTo>
                  <a:lnTo>
                    <a:pt x="21" y="44"/>
                  </a:lnTo>
                  <a:lnTo>
                    <a:pt x="24" y="38"/>
                  </a:lnTo>
                  <a:lnTo>
                    <a:pt x="24" y="38"/>
                  </a:lnTo>
                  <a:lnTo>
                    <a:pt x="31" y="30"/>
                  </a:lnTo>
                  <a:lnTo>
                    <a:pt x="38" y="23"/>
                  </a:lnTo>
                  <a:lnTo>
                    <a:pt x="46" y="18"/>
                  </a:lnTo>
                  <a:lnTo>
                    <a:pt x="54" y="15"/>
                  </a:lnTo>
                  <a:lnTo>
                    <a:pt x="67" y="12"/>
                  </a:lnTo>
                  <a:lnTo>
                    <a:pt x="80" y="10"/>
                  </a:lnTo>
                  <a:lnTo>
                    <a:pt x="80" y="10"/>
                  </a:lnTo>
                  <a:lnTo>
                    <a:pt x="87" y="10"/>
                  </a:lnTo>
                  <a:lnTo>
                    <a:pt x="87" y="10"/>
                  </a:lnTo>
                  <a:lnTo>
                    <a:pt x="100" y="12"/>
                  </a:lnTo>
                  <a:lnTo>
                    <a:pt x="100" y="12"/>
                  </a:lnTo>
                  <a:lnTo>
                    <a:pt x="121" y="13"/>
                  </a:lnTo>
                  <a:lnTo>
                    <a:pt x="121" y="13"/>
                  </a:lnTo>
                  <a:lnTo>
                    <a:pt x="133" y="16"/>
                  </a:lnTo>
                  <a:lnTo>
                    <a:pt x="141" y="19"/>
                  </a:lnTo>
                  <a:lnTo>
                    <a:pt x="141" y="19"/>
                  </a:lnTo>
                  <a:lnTo>
                    <a:pt x="136" y="26"/>
                  </a:lnTo>
                  <a:lnTo>
                    <a:pt x="136" y="26"/>
                  </a:lnTo>
                  <a:lnTo>
                    <a:pt x="133" y="33"/>
                  </a:lnTo>
                  <a:lnTo>
                    <a:pt x="130" y="42"/>
                  </a:lnTo>
                  <a:lnTo>
                    <a:pt x="129" y="55"/>
                  </a:lnTo>
                  <a:lnTo>
                    <a:pt x="129" y="67"/>
                  </a:lnTo>
                  <a:lnTo>
                    <a:pt x="129" y="67"/>
                  </a:lnTo>
                  <a:lnTo>
                    <a:pt x="129" y="79"/>
                  </a:lnTo>
                  <a:lnTo>
                    <a:pt x="130" y="90"/>
                  </a:lnTo>
                  <a:lnTo>
                    <a:pt x="132" y="98"/>
                  </a:lnTo>
                  <a:lnTo>
                    <a:pt x="135" y="102"/>
                  </a:lnTo>
                  <a:lnTo>
                    <a:pt x="135" y="102"/>
                  </a:lnTo>
                  <a:lnTo>
                    <a:pt x="132" y="104"/>
                  </a:lnTo>
                  <a:lnTo>
                    <a:pt x="132" y="104"/>
                  </a:lnTo>
                  <a:close/>
                  <a:moveTo>
                    <a:pt x="77" y="137"/>
                  </a:moveTo>
                  <a:lnTo>
                    <a:pt x="77" y="137"/>
                  </a:lnTo>
                  <a:lnTo>
                    <a:pt x="83" y="134"/>
                  </a:lnTo>
                  <a:lnTo>
                    <a:pt x="86" y="134"/>
                  </a:lnTo>
                  <a:lnTo>
                    <a:pt x="86" y="134"/>
                  </a:lnTo>
                  <a:lnTo>
                    <a:pt x="89" y="134"/>
                  </a:lnTo>
                  <a:lnTo>
                    <a:pt x="89" y="134"/>
                  </a:lnTo>
                  <a:lnTo>
                    <a:pt x="90" y="134"/>
                  </a:lnTo>
                  <a:lnTo>
                    <a:pt x="90" y="134"/>
                  </a:lnTo>
                  <a:lnTo>
                    <a:pt x="89" y="139"/>
                  </a:lnTo>
                  <a:lnTo>
                    <a:pt x="84" y="144"/>
                  </a:lnTo>
                  <a:lnTo>
                    <a:pt x="84" y="144"/>
                  </a:lnTo>
                  <a:lnTo>
                    <a:pt x="81" y="147"/>
                  </a:lnTo>
                  <a:lnTo>
                    <a:pt x="77" y="147"/>
                  </a:lnTo>
                  <a:lnTo>
                    <a:pt x="70" y="147"/>
                  </a:lnTo>
                  <a:lnTo>
                    <a:pt x="70" y="147"/>
                  </a:lnTo>
                  <a:lnTo>
                    <a:pt x="74" y="141"/>
                  </a:lnTo>
                  <a:lnTo>
                    <a:pt x="77" y="137"/>
                  </a:lnTo>
                  <a:lnTo>
                    <a:pt x="77" y="137"/>
                  </a:lnTo>
                  <a:close/>
                  <a:moveTo>
                    <a:pt x="150" y="98"/>
                  </a:moveTo>
                  <a:lnTo>
                    <a:pt x="150" y="98"/>
                  </a:lnTo>
                  <a:lnTo>
                    <a:pt x="147" y="98"/>
                  </a:lnTo>
                  <a:lnTo>
                    <a:pt x="144" y="99"/>
                  </a:lnTo>
                  <a:lnTo>
                    <a:pt x="144" y="99"/>
                  </a:lnTo>
                  <a:lnTo>
                    <a:pt x="142" y="96"/>
                  </a:lnTo>
                  <a:lnTo>
                    <a:pt x="141" y="90"/>
                  </a:lnTo>
                  <a:lnTo>
                    <a:pt x="139" y="81"/>
                  </a:lnTo>
                  <a:lnTo>
                    <a:pt x="139" y="67"/>
                  </a:lnTo>
                  <a:lnTo>
                    <a:pt x="139" y="67"/>
                  </a:lnTo>
                  <a:lnTo>
                    <a:pt x="139" y="56"/>
                  </a:lnTo>
                  <a:lnTo>
                    <a:pt x="141" y="46"/>
                  </a:lnTo>
                  <a:lnTo>
                    <a:pt x="142" y="38"/>
                  </a:lnTo>
                  <a:lnTo>
                    <a:pt x="146" y="30"/>
                  </a:lnTo>
                  <a:lnTo>
                    <a:pt x="146" y="30"/>
                  </a:lnTo>
                  <a:lnTo>
                    <a:pt x="150" y="24"/>
                  </a:lnTo>
                  <a:lnTo>
                    <a:pt x="156" y="19"/>
                  </a:lnTo>
                  <a:lnTo>
                    <a:pt x="156" y="19"/>
                  </a:lnTo>
                  <a:lnTo>
                    <a:pt x="162" y="18"/>
                  </a:lnTo>
                  <a:lnTo>
                    <a:pt x="169" y="15"/>
                  </a:lnTo>
                  <a:lnTo>
                    <a:pt x="169" y="15"/>
                  </a:lnTo>
                  <a:lnTo>
                    <a:pt x="179" y="15"/>
                  </a:lnTo>
                  <a:lnTo>
                    <a:pt x="179" y="15"/>
                  </a:lnTo>
                  <a:lnTo>
                    <a:pt x="187" y="13"/>
                  </a:lnTo>
                  <a:lnTo>
                    <a:pt x="187" y="13"/>
                  </a:lnTo>
                  <a:lnTo>
                    <a:pt x="188" y="13"/>
                  </a:lnTo>
                  <a:lnTo>
                    <a:pt x="188" y="13"/>
                  </a:lnTo>
                  <a:lnTo>
                    <a:pt x="215" y="16"/>
                  </a:lnTo>
                  <a:lnTo>
                    <a:pt x="236" y="19"/>
                  </a:lnTo>
                  <a:lnTo>
                    <a:pt x="236" y="19"/>
                  </a:lnTo>
                  <a:lnTo>
                    <a:pt x="239" y="23"/>
                  </a:lnTo>
                  <a:lnTo>
                    <a:pt x="239" y="27"/>
                  </a:lnTo>
                  <a:lnTo>
                    <a:pt x="239" y="27"/>
                  </a:lnTo>
                  <a:lnTo>
                    <a:pt x="237" y="33"/>
                  </a:lnTo>
                  <a:lnTo>
                    <a:pt x="233" y="41"/>
                  </a:lnTo>
                  <a:lnTo>
                    <a:pt x="227" y="49"/>
                  </a:lnTo>
                  <a:lnTo>
                    <a:pt x="221" y="56"/>
                  </a:lnTo>
                  <a:lnTo>
                    <a:pt x="221" y="56"/>
                  </a:lnTo>
                  <a:lnTo>
                    <a:pt x="221" y="56"/>
                  </a:lnTo>
                  <a:lnTo>
                    <a:pt x="201" y="73"/>
                  </a:lnTo>
                  <a:lnTo>
                    <a:pt x="184" y="85"/>
                  </a:lnTo>
                  <a:lnTo>
                    <a:pt x="169" y="95"/>
                  </a:lnTo>
                  <a:lnTo>
                    <a:pt x="155" y="98"/>
                  </a:lnTo>
                  <a:lnTo>
                    <a:pt x="155" y="98"/>
                  </a:lnTo>
                  <a:lnTo>
                    <a:pt x="150" y="98"/>
                  </a:lnTo>
                  <a:lnTo>
                    <a:pt x="150" y="9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493"/>
            <p:cNvSpPr>
              <a:spLocks/>
            </p:cNvSpPr>
            <p:nvPr/>
          </p:nvSpPr>
          <p:spPr bwMode="auto">
            <a:xfrm>
              <a:off x="7515226" y="3181350"/>
              <a:ext cx="63500" cy="88900"/>
            </a:xfrm>
            <a:custGeom>
              <a:avLst/>
              <a:gdLst>
                <a:gd name="T0" fmla="*/ 35 w 40"/>
                <a:gd name="T1" fmla="*/ 0 h 56"/>
                <a:gd name="T2" fmla="*/ 35 w 40"/>
                <a:gd name="T3" fmla="*/ 0 h 56"/>
                <a:gd name="T4" fmla="*/ 29 w 40"/>
                <a:gd name="T5" fmla="*/ 1 h 56"/>
                <a:gd name="T6" fmla="*/ 25 w 40"/>
                <a:gd name="T7" fmla="*/ 3 h 56"/>
                <a:gd name="T8" fmla="*/ 19 w 40"/>
                <a:gd name="T9" fmla="*/ 7 h 56"/>
                <a:gd name="T10" fmla="*/ 12 w 40"/>
                <a:gd name="T11" fmla="*/ 14 h 56"/>
                <a:gd name="T12" fmla="*/ 8 w 40"/>
                <a:gd name="T13" fmla="*/ 21 h 56"/>
                <a:gd name="T14" fmla="*/ 3 w 40"/>
                <a:gd name="T15" fmla="*/ 33 h 56"/>
                <a:gd name="T16" fmla="*/ 0 w 40"/>
                <a:gd name="T17" fmla="*/ 50 h 56"/>
                <a:gd name="T18" fmla="*/ 0 w 40"/>
                <a:gd name="T19" fmla="*/ 50 h 56"/>
                <a:gd name="T20" fmla="*/ 2 w 40"/>
                <a:gd name="T21" fmla="*/ 53 h 56"/>
                <a:gd name="T22" fmla="*/ 6 w 40"/>
                <a:gd name="T23" fmla="*/ 56 h 56"/>
                <a:gd name="T24" fmla="*/ 6 w 40"/>
                <a:gd name="T25" fmla="*/ 56 h 56"/>
                <a:gd name="T26" fmla="*/ 9 w 40"/>
                <a:gd name="T27" fmla="*/ 55 h 56"/>
                <a:gd name="T28" fmla="*/ 11 w 40"/>
                <a:gd name="T29" fmla="*/ 50 h 56"/>
                <a:gd name="T30" fmla="*/ 11 w 40"/>
                <a:gd name="T31" fmla="*/ 50 h 56"/>
                <a:gd name="T32" fmla="*/ 14 w 40"/>
                <a:gd name="T33" fmla="*/ 38 h 56"/>
                <a:gd name="T34" fmla="*/ 17 w 40"/>
                <a:gd name="T35" fmla="*/ 29 h 56"/>
                <a:gd name="T36" fmla="*/ 20 w 40"/>
                <a:gd name="T37" fmla="*/ 21 h 56"/>
                <a:gd name="T38" fmla="*/ 25 w 40"/>
                <a:gd name="T39" fmla="*/ 17 h 56"/>
                <a:gd name="T40" fmla="*/ 28 w 40"/>
                <a:gd name="T41" fmla="*/ 14 h 56"/>
                <a:gd name="T42" fmla="*/ 32 w 40"/>
                <a:gd name="T43" fmla="*/ 10 h 56"/>
                <a:gd name="T44" fmla="*/ 35 w 40"/>
                <a:gd name="T45" fmla="*/ 10 h 56"/>
                <a:gd name="T46" fmla="*/ 35 w 40"/>
                <a:gd name="T47" fmla="*/ 10 h 56"/>
                <a:gd name="T48" fmla="*/ 40 w 40"/>
                <a:gd name="T49" fmla="*/ 9 h 56"/>
                <a:gd name="T50" fmla="*/ 40 w 40"/>
                <a:gd name="T51" fmla="*/ 4 h 56"/>
                <a:gd name="T52" fmla="*/ 40 w 40"/>
                <a:gd name="T53" fmla="*/ 4 h 56"/>
                <a:gd name="T54" fmla="*/ 39 w 40"/>
                <a:gd name="T55" fmla="*/ 1 h 56"/>
                <a:gd name="T56" fmla="*/ 39 w 40"/>
                <a:gd name="T57" fmla="*/ 1 h 56"/>
                <a:gd name="T58" fmla="*/ 35 w 40"/>
                <a:gd name="T59" fmla="*/ 0 h 56"/>
                <a:gd name="T60" fmla="*/ 35 w 40"/>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56">
                  <a:moveTo>
                    <a:pt x="35" y="0"/>
                  </a:moveTo>
                  <a:lnTo>
                    <a:pt x="35" y="0"/>
                  </a:lnTo>
                  <a:lnTo>
                    <a:pt x="29" y="1"/>
                  </a:lnTo>
                  <a:lnTo>
                    <a:pt x="25" y="3"/>
                  </a:lnTo>
                  <a:lnTo>
                    <a:pt x="19" y="7"/>
                  </a:lnTo>
                  <a:lnTo>
                    <a:pt x="12" y="14"/>
                  </a:lnTo>
                  <a:lnTo>
                    <a:pt x="8" y="21"/>
                  </a:lnTo>
                  <a:lnTo>
                    <a:pt x="3" y="33"/>
                  </a:lnTo>
                  <a:lnTo>
                    <a:pt x="0" y="50"/>
                  </a:lnTo>
                  <a:lnTo>
                    <a:pt x="0" y="50"/>
                  </a:lnTo>
                  <a:lnTo>
                    <a:pt x="2" y="53"/>
                  </a:lnTo>
                  <a:lnTo>
                    <a:pt x="6" y="56"/>
                  </a:lnTo>
                  <a:lnTo>
                    <a:pt x="6" y="56"/>
                  </a:lnTo>
                  <a:lnTo>
                    <a:pt x="9" y="55"/>
                  </a:lnTo>
                  <a:lnTo>
                    <a:pt x="11" y="50"/>
                  </a:lnTo>
                  <a:lnTo>
                    <a:pt x="11" y="50"/>
                  </a:lnTo>
                  <a:lnTo>
                    <a:pt x="14" y="38"/>
                  </a:lnTo>
                  <a:lnTo>
                    <a:pt x="17" y="29"/>
                  </a:lnTo>
                  <a:lnTo>
                    <a:pt x="20" y="21"/>
                  </a:lnTo>
                  <a:lnTo>
                    <a:pt x="25" y="17"/>
                  </a:lnTo>
                  <a:lnTo>
                    <a:pt x="28" y="14"/>
                  </a:lnTo>
                  <a:lnTo>
                    <a:pt x="32" y="10"/>
                  </a:lnTo>
                  <a:lnTo>
                    <a:pt x="35" y="10"/>
                  </a:lnTo>
                  <a:lnTo>
                    <a:pt x="35" y="10"/>
                  </a:lnTo>
                  <a:lnTo>
                    <a:pt x="40" y="9"/>
                  </a:lnTo>
                  <a:lnTo>
                    <a:pt x="40" y="4"/>
                  </a:lnTo>
                  <a:lnTo>
                    <a:pt x="40" y="4"/>
                  </a:lnTo>
                  <a:lnTo>
                    <a:pt x="39" y="1"/>
                  </a:lnTo>
                  <a:lnTo>
                    <a:pt x="39" y="1"/>
                  </a:lnTo>
                  <a:lnTo>
                    <a:pt x="35" y="0"/>
                  </a:lnTo>
                  <a:lnTo>
                    <a:pt x="35"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7" name="Group 196"/>
          <p:cNvGrpSpPr/>
          <p:nvPr userDrawn="1"/>
        </p:nvGrpSpPr>
        <p:grpSpPr>
          <a:xfrm>
            <a:off x="4420591" y="3104553"/>
            <a:ext cx="504876" cy="294511"/>
            <a:chOff x="3535363" y="3113088"/>
            <a:chExt cx="428625" cy="333375"/>
          </a:xfrm>
        </p:grpSpPr>
        <p:sp>
          <p:nvSpPr>
            <p:cNvPr id="198" name="Freeform 494"/>
            <p:cNvSpPr>
              <a:spLocks noEditPoints="1"/>
            </p:cNvSpPr>
            <p:nvPr/>
          </p:nvSpPr>
          <p:spPr bwMode="auto">
            <a:xfrm>
              <a:off x="3535363" y="3113088"/>
              <a:ext cx="428625" cy="333375"/>
            </a:xfrm>
            <a:custGeom>
              <a:avLst/>
              <a:gdLst>
                <a:gd name="T0" fmla="*/ 216 w 270"/>
                <a:gd name="T1" fmla="*/ 18 h 210"/>
                <a:gd name="T2" fmla="*/ 138 w 270"/>
                <a:gd name="T3" fmla="*/ 0 h 210"/>
                <a:gd name="T4" fmla="*/ 34 w 270"/>
                <a:gd name="T5" fmla="*/ 43 h 210"/>
                <a:gd name="T6" fmla="*/ 6 w 270"/>
                <a:gd name="T7" fmla="*/ 92 h 210"/>
                <a:gd name="T8" fmla="*/ 14 w 270"/>
                <a:gd name="T9" fmla="*/ 153 h 210"/>
                <a:gd name="T10" fmla="*/ 40 w 270"/>
                <a:gd name="T11" fmla="*/ 181 h 210"/>
                <a:gd name="T12" fmla="*/ 92 w 270"/>
                <a:gd name="T13" fmla="*/ 197 h 210"/>
                <a:gd name="T14" fmla="*/ 120 w 270"/>
                <a:gd name="T15" fmla="*/ 194 h 210"/>
                <a:gd name="T16" fmla="*/ 129 w 270"/>
                <a:gd name="T17" fmla="*/ 210 h 210"/>
                <a:gd name="T18" fmla="*/ 152 w 270"/>
                <a:gd name="T19" fmla="*/ 173 h 210"/>
                <a:gd name="T20" fmla="*/ 187 w 270"/>
                <a:gd name="T21" fmla="*/ 165 h 210"/>
                <a:gd name="T22" fmla="*/ 210 w 270"/>
                <a:gd name="T23" fmla="*/ 136 h 210"/>
                <a:gd name="T24" fmla="*/ 227 w 270"/>
                <a:gd name="T25" fmla="*/ 121 h 210"/>
                <a:gd name="T26" fmla="*/ 270 w 270"/>
                <a:gd name="T27" fmla="*/ 95 h 210"/>
                <a:gd name="T28" fmla="*/ 127 w 270"/>
                <a:gd name="T29" fmla="*/ 194 h 210"/>
                <a:gd name="T30" fmla="*/ 107 w 270"/>
                <a:gd name="T31" fmla="*/ 184 h 210"/>
                <a:gd name="T32" fmla="*/ 55 w 270"/>
                <a:gd name="T33" fmla="*/ 182 h 210"/>
                <a:gd name="T34" fmla="*/ 106 w 270"/>
                <a:gd name="T35" fmla="*/ 170 h 210"/>
                <a:gd name="T36" fmla="*/ 46 w 270"/>
                <a:gd name="T37" fmla="*/ 174 h 210"/>
                <a:gd name="T38" fmla="*/ 103 w 270"/>
                <a:gd name="T39" fmla="*/ 158 h 210"/>
                <a:gd name="T40" fmla="*/ 143 w 270"/>
                <a:gd name="T41" fmla="*/ 184 h 210"/>
                <a:gd name="T42" fmla="*/ 256 w 270"/>
                <a:gd name="T43" fmla="*/ 107 h 210"/>
                <a:gd name="T44" fmla="*/ 216 w 270"/>
                <a:gd name="T45" fmla="*/ 102 h 210"/>
                <a:gd name="T46" fmla="*/ 201 w 270"/>
                <a:gd name="T47" fmla="*/ 115 h 210"/>
                <a:gd name="T48" fmla="*/ 166 w 270"/>
                <a:gd name="T49" fmla="*/ 96 h 210"/>
                <a:gd name="T50" fmla="*/ 146 w 270"/>
                <a:gd name="T51" fmla="*/ 104 h 210"/>
                <a:gd name="T52" fmla="*/ 81 w 270"/>
                <a:gd name="T53" fmla="*/ 92 h 210"/>
                <a:gd name="T54" fmla="*/ 58 w 270"/>
                <a:gd name="T55" fmla="*/ 89 h 210"/>
                <a:gd name="T56" fmla="*/ 80 w 270"/>
                <a:gd name="T57" fmla="*/ 101 h 210"/>
                <a:gd name="T58" fmla="*/ 58 w 270"/>
                <a:gd name="T59" fmla="*/ 129 h 210"/>
                <a:gd name="T60" fmla="*/ 35 w 270"/>
                <a:gd name="T61" fmla="*/ 136 h 210"/>
                <a:gd name="T62" fmla="*/ 72 w 270"/>
                <a:gd name="T63" fmla="*/ 115 h 210"/>
                <a:gd name="T64" fmla="*/ 112 w 270"/>
                <a:gd name="T65" fmla="*/ 112 h 210"/>
                <a:gd name="T66" fmla="*/ 167 w 270"/>
                <a:gd name="T67" fmla="*/ 125 h 210"/>
                <a:gd name="T68" fmla="*/ 176 w 270"/>
                <a:gd name="T69" fmla="*/ 130 h 210"/>
                <a:gd name="T70" fmla="*/ 196 w 270"/>
                <a:gd name="T71" fmla="*/ 121 h 210"/>
                <a:gd name="T72" fmla="*/ 190 w 270"/>
                <a:gd name="T73" fmla="*/ 156 h 210"/>
                <a:gd name="T74" fmla="*/ 146 w 270"/>
                <a:gd name="T75" fmla="*/ 152 h 210"/>
                <a:gd name="T76" fmla="*/ 95 w 270"/>
                <a:gd name="T77" fmla="*/ 144 h 210"/>
                <a:gd name="T78" fmla="*/ 140 w 270"/>
                <a:gd name="T79" fmla="*/ 135 h 210"/>
                <a:gd name="T80" fmla="*/ 94 w 270"/>
                <a:gd name="T81" fmla="*/ 127 h 210"/>
                <a:gd name="T82" fmla="*/ 81 w 270"/>
                <a:gd name="T83" fmla="*/ 147 h 210"/>
                <a:gd name="T84" fmla="*/ 20 w 270"/>
                <a:gd name="T85" fmla="*/ 148 h 210"/>
                <a:gd name="T86" fmla="*/ 12 w 270"/>
                <a:gd name="T87" fmla="*/ 98 h 210"/>
                <a:gd name="T88" fmla="*/ 43 w 270"/>
                <a:gd name="T89" fmla="*/ 107 h 210"/>
                <a:gd name="T90" fmla="*/ 17 w 270"/>
                <a:gd name="T91" fmla="*/ 90 h 210"/>
                <a:gd name="T92" fmla="*/ 38 w 270"/>
                <a:gd name="T93" fmla="*/ 49 h 210"/>
                <a:gd name="T94" fmla="*/ 75 w 270"/>
                <a:gd name="T95" fmla="*/ 40 h 210"/>
                <a:gd name="T96" fmla="*/ 72 w 270"/>
                <a:gd name="T97" fmla="*/ 23 h 210"/>
                <a:gd name="T98" fmla="*/ 170 w 270"/>
                <a:gd name="T99" fmla="*/ 15 h 210"/>
                <a:gd name="T100" fmla="*/ 192 w 270"/>
                <a:gd name="T101" fmla="*/ 32 h 210"/>
                <a:gd name="T102" fmla="*/ 224 w 270"/>
                <a:gd name="T103" fmla="*/ 32 h 210"/>
                <a:gd name="T104" fmla="*/ 238 w 270"/>
                <a:gd name="T105" fmla="*/ 89 h 210"/>
                <a:gd name="T106" fmla="*/ 205 w 270"/>
                <a:gd name="T107" fmla="*/ 81 h 210"/>
                <a:gd name="T108" fmla="*/ 178 w 270"/>
                <a:gd name="T109" fmla="*/ 83 h 210"/>
                <a:gd name="T110" fmla="*/ 216 w 270"/>
                <a:gd name="T111" fmla="*/ 86 h 210"/>
                <a:gd name="T112" fmla="*/ 251 w 270"/>
                <a:gd name="T113" fmla="*/ 9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210">
                  <a:moveTo>
                    <a:pt x="268" y="83"/>
                  </a:moveTo>
                  <a:lnTo>
                    <a:pt x="268" y="83"/>
                  </a:lnTo>
                  <a:lnTo>
                    <a:pt x="268" y="81"/>
                  </a:lnTo>
                  <a:lnTo>
                    <a:pt x="268" y="81"/>
                  </a:lnTo>
                  <a:lnTo>
                    <a:pt x="264" y="66"/>
                  </a:lnTo>
                  <a:lnTo>
                    <a:pt x="256" y="52"/>
                  </a:lnTo>
                  <a:lnTo>
                    <a:pt x="245" y="40"/>
                  </a:lnTo>
                  <a:lnTo>
                    <a:pt x="231" y="27"/>
                  </a:lnTo>
                  <a:lnTo>
                    <a:pt x="216" y="18"/>
                  </a:lnTo>
                  <a:lnTo>
                    <a:pt x="198" y="11"/>
                  </a:lnTo>
                  <a:lnTo>
                    <a:pt x="178" y="4"/>
                  </a:lnTo>
                  <a:lnTo>
                    <a:pt x="156" y="0"/>
                  </a:lnTo>
                  <a:lnTo>
                    <a:pt x="156" y="0"/>
                  </a:lnTo>
                  <a:lnTo>
                    <a:pt x="156" y="0"/>
                  </a:lnTo>
                  <a:lnTo>
                    <a:pt x="156" y="0"/>
                  </a:lnTo>
                  <a:lnTo>
                    <a:pt x="156" y="0"/>
                  </a:lnTo>
                  <a:lnTo>
                    <a:pt x="156" y="0"/>
                  </a:lnTo>
                  <a:lnTo>
                    <a:pt x="138" y="0"/>
                  </a:lnTo>
                  <a:lnTo>
                    <a:pt x="138" y="0"/>
                  </a:lnTo>
                  <a:lnTo>
                    <a:pt x="121" y="0"/>
                  </a:lnTo>
                  <a:lnTo>
                    <a:pt x="104" y="3"/>
                  </a:lnTo>
                  <a:lnTo>
                    <a:pt x="90" y="6"/>
                  </a:lnTo>
                  <a:lnTo>
                    <a:pt x="77" y="12"/>
                  </a:lnTo>
                  <a:lnTo>
                    <a:pt x="64" y="18"/>
                  </a:lnTo>
                  <a:lnTo>
                    <a:pt x="52" y="26"/>
                  </a:lnTo>
                  <a:lnTo>
                    <a:pt x="43" y="34"/>
                  </a:lnTo>
                  <a:lnTo>
                    <a:pt x="34" y="43"/>
                  </a:lnTo>
                  <a:lnTo>
                    <a:pt x="34" y="43"/>
                  </a:lnTo>
                  <a:lnTo>
                    <a:pt x="34" y="43"/>
                  </a:lnTo>
                  <a:lnTo>
                    <a:pt x="34" y="43"/>
                  </a:lnTo>
                  <a:lnTo>
                    <a:pt x="32" y="44"/>
                  </a:lnTo>
                  <a:lnTo>
                    <a:pt x="32" y="44"/>
                  </a:lnTo>
                  <a:lnTo>
                    <a:pt x="23" y="57"/>
                  </a:lnTo>
                  <a:lnTo>
                    <a:pt x="17" y="67"/>
                  </a:lnTo>
                  <a:lnTo>
                    <a:pt x="11" y="80"/>
                  </a:lnTo>
                  <a:lnTo>
                    <a:pt x="6" y="92"/>
                  </a:lnTo>
                  <a:lnTo>
                    <a:pt x="6" y="92"/>
                  </a:lnTo>
                  <a:lnTo>
                    <a:pt x="2" y="109"/>
                  </a:lnTo>
                  <a:lnTo>
                    <a:pt x="0" y="118"/>
                  </a:lnTo>
                  <a:lnTo>
                    <a:pt x="0" y="125"/>
                  </a:lnTo>
                  <a:lnTo>
                    <a:pt x="2" y="133"/>
                  </a:lnTo>
                  <a:lnTo>
                    <a:pt x="3" y="141"/>
                  </a:lnTo>
                  <a:lnTo>
                    <a:pt x="8" y="147"/>
                  </a:lnTo>
                  <a:lnTo>
                    <a:pt x="14" y="153"/>
                  </a:lnTo>
                  <a:lnTo>
                    <a:pt x="14" y="153"/>
                  </a:lnTo>
                  <a:lnTo>
                    <a:pt x="23" y="159"/>
                  </a:lnTo>
                  <a:lnTo>
                    <a:pt x="35" y="162"/>
                  </a:lnTo>
                  <a:lnTo>
                    <a:pt x="35" y="162"/>
                  </a:lnTo>
                  <a:lnTo>
                    <a:pt x="35" y="170"/>
                  </a:lnTo>
                  <a:lnTo>
                    <a:pt x="37" y="174"/>
                  </a:lnTo>
                  <a:lnTo>
                    <a:pt x="40" y="179"/>
                  </a:lnTo>
                  <a:lnTo>
                    <a:pt x="40" y="179"/>
                  </a:lnTo>
                  <a:lnTo>
                    <a:pt x="40" y="181"/>
                  </a:lnTo>
                  <a:lnTo>
                    <a:pt x="40" y="181"/>
                  </a:lnTo>
                  <a:lnTo>
                    <a:pt x="41" y="181"/>
                  </a:lnTo>
                  <a:lnTo>
                    <a:pt x="41" y="181"/>
                  </a:lnTo>
                  <a:lnTo>
                    <a:pt x="46" y="187"/>
                  </a:lnTo>
                  <a:lnTo>
                    <a:pt x="55" y="191"/>
                  </a:lnTo>
                  <a:lnTo>
                    <a:pt x="64" y="194"/>
                  </a:lnTo>
                  <a:lnTo>
                    <a:pt x="75" y="197"/>
                  </a:lnTo>
                  <a:lnTo>
                    <a:pt x="75" y="197"/>
                  </a:lnTo>
                  <a:lnTo>
                    <a:pt x="84" y="197"/>
                  </a:lnTo>
                  <a:lnTo>
                    <a:pt x="92" y="197"/>
                  </a:lnTo>
                  <a:lnTo>
                    <a:pt x="104" y="194"/>
                  </a:lnTo>
                  <a:lnTo>
                    <a:pt x="110" y="191"/>
                  </a:lnTo>
                  <a:lnTo>
                    <a:pt x="113" y="188"/>
                  </a:lnTo>
                  <a:lnTo>
                    <a:pt x="113" y="188"/>
                  </a:lnTo>
                  <a:lnTo>
                    <a:pt x="118" y="184"/>
                  </a:lnTo>
                  <a:lnTo>
                    <a:pt x="118" y="184"/>
                  </a:lnTo>
                  <a:lnTo>
                    <a:pt x="120" y="187"/>
                  </a:lnTo>
                  <a:lnTo>
                    <a:pt x="120" y="187"/>
                  </a:lnTo>
                  <a:lnTo>
                    <a:pt x="120" y="194"/>
                  </a:lnTo>
                  <a:lnTo>
                    <a:pt x="118" y="199"/>
                  </a:lnTo>
                  <a:lnTo>
                    <a:pt x="115" y="202"/>
                  </a:lnTo>
                  <a:lnTo>
                    <a:pt x="115" y="202"/>
                  </a:lnTo>
                  <a:lnTo>
                    <a:pt x="113" y="204"/>
                  </a:lnTo>
                  <a:lnTo>
                    <a:pt x="113" y="207"/>
                  </a:lnTo>
                  <a:lnTo>
                    <a:pt x="113" y="207"/>
                  </a:lnTo>
                  <a:lnTo>
                    <a:pt x="115" y="208"/>
                  </a:lnTo>
                  <a:lnTo>
                    <a:pt x="118" y="210"/>
                  </a:lnTo>
                  <a:lnTo>
                    <a:pt x="129" y="210"/>
                  </a:lnTo>
                  <a:lnTo>
                    <a:pt x="129" y="210"/>
                  </a:lnTo>
                  <a:lnTo>
                    <a:pt x="132" y="208"/>
                  </a:lnTo>
                  <a:lnTo>
                    <a:pt x="132" y="208"/>
                  </a:lnTo>
                  <a:lnTo>
                    <a:pt x="135" y="205"/>
                  </a:lnTo>
                  <a:lnTo>
                    <a:pt x="143" y="197"/>
                  </a:lnTo>
                  <a:lnTo>
                    <a:pt x="146" y="193"/>
                  </a:lnTo>
                  <a:lnTo>
                    <a:pt x="149" y="187"/>
                  </a:lnTo>
                  <a:lnTo>
                    <a:pt x="152" y="181"/>
                  </a:lnTo>
                  <a:lnTo>
                    <a:pt x="152" y="173"/>
                  </a:lnTo>
                  <a:lnTo>
                    <a:pt x="152" y="173"/>
                  </a:lnTo>
                  <a:lnTo>
                    <a:pt x="150" y="161"/>
                  </a:lnTo>
                  <a:lnTo>
                    <a:pt x="150" y="161"/>
                  </a:lnTo>
                  <a:lnTo>
                    <a:pt x="150" y="161"/>
                  </a:lnTo>
                  <a:lnTo>
                    <a:pt x="150" y="161"/>
                  </a:lnTo>
                  <a:lnTo>
                    <a:pt x="166" y="164"/>
                  </a:lnTo>
                  <a:lnTo>
                    <a:pt x="181" y="165"/>
                  </a:lnTo>
                  <a:lnTo>
                    <a:pt x="181" y="165"/>
                  </a:lnTo>
                  <a:lnTo>
                    <a:pt x="187" y="165"/>
                  </a:lnTo>
                  <a:lnTo>
                    <a:pt x="193" y="164"/>
                  </a:lnTo>
                  <a:lnTo>
                    <a:pt x="193" y="164"/>
                  </a:lnTo>
                  <a:lnTo>
                    <a:pt x="199" y="161"/>
                  </a:lnTo>
                  <a:lnTo>
                    <a:pt x="204" y="158"/>
                  </a:lnTo>
                  <a:lnTo>
                    <a:pt x="207" y="153"/>
                  </a:lnTo>
                  <a:lnTo>
                    <a:pt x="210" y="148"/>
                  </a:lnTo>
                  <a:lnTo>
                    <a:pt x="210" y="148"/>
                  </a:lnTo>
                  <a:lnTo>
                    <a:pt x="212" y="142"/>
                  </a:lnTo>
                  <a:lnTo>
                    <a:pt x="210" y="136"/>
                  </a:lnTo>
                  <a:lnTo>
                    <a:pt x="208" y="129"/>
                  </a:lnTo>
                  <a:lnTo>
                    <a:pt x="207" y="121"/>
                  </a:lnTo>
                  <a:lnTo>
                    <a:pt x="207" y="121"/>
                  </a:lnTo>
                  <a:lnTo>
                    <a:pt x="215" y="121"/>
                  </a:lnTo>
                  <a:lnTo>
                    <a:pt x="215" y="121"/>
                  </a:lnTo>
                  <a:lnTo>
                    <a:pt x="227" y="121"/>
                  </a:lnTo>
                  <a:lnTo>
                    <a:pt x="227" y="121"/>
                  </a:lnTo>
                  <a:lnTo>
                    <a:pt x="227" y="121"/>
                  </a:lnTo>
                  <a:lnTo>
                    <a:pt x="227" y="121"/>
                  </a:lnTo>
                  <a:lnTo>
                    <a:pt x="227" y="121"/>
                  </a:lnTo>
                  <a:lnTo>
                    <a:pt x="227" y="121"/>
                  </a:lnTo>
                  <a:lnTo>
                    <a:pt x="244" y="119"/>
                  </a:lnTo>
                  <a:lnTo>
                    <a:pt x="251" y="118"/>
                  </a:lnTo>
                  <a:lnTo>
                    <a:pt x="258" y="115"/>
                  </a:lnTo>
                  <a:lnTo>
                    <a:pt x="262" y="112"/>
                  </a:lnTo>
                  <a:lnTo>
                    <a:pt x="265" y="107"/>
                  </a:lnTo>
                  <a:lnTo>
                    <a:pt x="268" y="101"/>
                  </a:lnTo>
                  <a:lnTo>
                    <a:pt x="270" y="95"/>
                  </a:lnTo>
                  <a:lnTo>
                    <a:pt x="270" y="95"/>
                  </a:lnTo>
                  <a:lnTo>
                    <a:pt x="270" y="93"/>
                  </a:lnTo>
                  <a:lnTo>
                    <a:pt x="270" y="93"/>
                  </a:lnTo>
                  <a:lnTo>
                    <a:pt x="268" y="83"/>
                  </a:lnTo>
                  <a:lnTo>
                    <a:pt x="268" y="83"/>
                  </a:lnTo>
                  <a:close/>
                  <a:moveTo>
                    <a:pt x="127" y="202"/>
                  </a:moveTo>
                  <a:lnTo>
                    <a:pt x="126" y="202"/>
                  </a:lnTo>
                  <a:lnTo>
                    <a:pt x="126" y="202"/>
                  </a:lnTo>
                  <a:lnTo>
                    <a:pt x="127" y="194"/>
                  </a:lnTo>
                  <a:lnTo>
                    <a:pt x="127" y="185"/>
                  </a:lnTo>
                  <a:lnTo>
                    <a:pt x="127" y="185"/>
                  </a:lnTo>
                  <a:lnTo>
                    <a:pt x="124" y="179"/>
                  </a:lnTo>
                  <a:lnTo>
                    <a:pt x="123" y="178"/>
                  </a:lnTo>
                  <a:lnTo>
                    <a:pt x="121" y="176"/>
                  </a:lnTo>
                  <a:lnTo>
                    <a:pt x="121" y="176"/>
                  </a:lnTo>
                  <a:lnTo>
                    <a:pt x="117" y="176"/>
                  </a:lnTo>
                  <a:lnTo>
                    <a:pt x="113" y="178"/>
                  </a:lnTo>
                  <a:lnTo>
                    <a:pt x="107" y="184"/>
                  </a:lnTo>
                  <a:lnTo>
                    <a:pt x="107" y="184"/>
                  </a:lnTo>
                  <a:lnTo>
                    <a:pt x="106" y="185"/>
                  </a:lnTo>
                  <a:lnTo>
                    <a:pt x="100" y="188"/>
                  </a:lnTo>
                  <a:lnTo>
                    <a:pt x="90" y="190"/>
                  </a:lnTo>
                  <a:lnTo>
                    <a:pt x="84" y="190"/>
                  </a:lnTo>
                  <a:lnTo>
                    <a:pt x="77" y="190"/>
                  </a:lnTo>
                  <a:lnTo>
                    <a:pt x="77" y="190"/>
                  </a:lnTo>
                  <a:lnTo>
                    <a:pt x="64" y="187"/>
                  </a:lnTo>
                  <a:lnTo>
                    <a:pt x="55" y="182"/>
                  </a:lnTo>
                  <a:lnTo>
                    <a:pt x="55" y="182"/>
                  </a:lnTo>
                  <a:lnTo>
                    <a:pt x="58" y="182"/>
                  </a:lnTo>
                  <a:lnTo>
                    <a:pt x="58" y="182"/>
                  </a:lnTo>
                  <a:lnTo>
                    <a:pt x="80" y="181"/>
                  </a:lnTo>
                  <a:lnTo>
                    <a:pt x="92" y="179"/>
                  </a:lnTo>
                  <a:lnTo>
                    <a:pt x="104" y="176"/>
                  </a:lnTo>
                  <a:lnTo>
                    <a:pt x="104" y="176"/>
                  </a:lnTo>
                  <a:lnTo>
                    <a:pt x="106" y="173"/>
                  </a:lnTo>
                  <a:lnTo>
                    <a:pt x="106" y="170"/>
                  </a:lnTo>
                  <a:lnTo>
                    <a:pt x="106" y="170"/>
                  </a:lnTo>
                  <a:lnTo>
                    <a:pt x="104" y="168"/>
                  </a:lnTo>
                  <a:lnTo>
                    <a:pt x="101" y="168"/>
                  </a:lnTo>
                  <a:lnTo>
                    <a:pt x="101" y="168"/>
                  </a:lnTo>
                  <a:lnTo>
                    <a:pt x="84" y="173"/>
                  </a:lnTo>
                  <a:lnTo>
                    <a:pt x="69" y="174"/>
                  </a:lnTo>
                  <a:lnTo>
                    <a:pt x="55" y="174"/>
                  </a:lnTo>
                  <a:lnTo>
                    <a:pt x="46" y="174"/>
                  </a:lnTo>
                  <a:lnTo>
                    <a:pt x="46" y="174"/>
                  </a:lnTo>
                  <a:lnTo>
                    <a:pt x="43" y="168"/>
                  </a:lnTo>
                  <a:lnTo>
                    <a:pt x="43" y="164"/>
                  </a:lnTo>
                  <a:lnTo>
                    <a:pt x="43" y="164"/>
                  </a:lnTo>
                  <a:lnTo>
                    <a:pt x="49" y="164"/>
                  </a:lnTo>
                  <a:lnTo>
                    <a:pt x="49" y="164"/>
                  </a:lnTo>
                  <a:lnTo>
                    <a:pt x="66" y="162"/>
                  </a:lnTo>
                  <a:lnTo>
                    <a:pt x="83" y="161"/>
                  </a:lnTo>
                  <a:lnTo>
                    <a:pt x="83" y="161"/>
                  </a:lnTo>
                  <a:lnTo>
                    <a:pt x="103" y="158"/>
                  </a:lnTo>
                  <a:lnTo>
                    <a:pt x="123" y="156"/>
                  </a:lnTo>
                  <a:lnTo>
                    <a:pt x="123" y="156"/>
                  </a:lnTo>
                  <a:lnTo>
                    <a:pt x="132" y="158"/>
                  </a:lnTo>
                  <a:lnTo>
                    <a:pt x="141" y="159"/>
                  </a:lnTo>
                  <a:lnTo>
                    <a:pt x="141" y="159"/>
                  </a:lnTo>
                  <a:lnTo>
                    <a:pt x="144" y="173"/>
                  </a:lnTo>
                  <a:lnTo>
                    <a:pt x="144" y="173"/>
                  </a:lnTo>
                  <a:lnTo>
                    <a:pt x="144" y="179"/>
                  </a:lnTo>
                  <a:lnTo>
                    <a:pt x="143" y="184"/>
                  </a:lnTo>
                  <a:lnTo>
                    <a:pt x="138" y="191"/>
                  </a:lnTo>
                  <a:lnTo>
                    <a:pt x="132" y="197"/>
                  </a:lnTo>
                  <a:lnTo>
                    <a:pt x="127" y="202"/>
                  </a:lnTo>
                  <a:lnTo>
                    <a:pt x="127" y="202"/>
                  </a:lnTo>
                  <a:close/>
                  <a:moveTo>
                    <a:pt x="261" y="95"/>
                  </a:moveTo>
                  <a:lnTo>
                    <a:pt x="261" y="95"/>
                  </a:lnTo>
                  <a:lnTo>
                    <a:pt x="261" y="99"/>
                  </a:lnTo>
                  <a:lnTo>
                    <a:pt x="259" y="104"/>
                  </a:lnTo>
                  <a:lnTo>
                    <a:pt x="256" y="107"/>
                  </a:lnTo>
                  <a:lnTo>
                    <a:pt x="253" y="109"/>
                  </a:lnTo>
                  <a:lnTo>
                    <a:pt x="242" y="112"/>
                  </a:lnTo>
                  <a:lnTo>
                    <a:pt x="227" y="113"/>
                  </a:lnTo>
                  <a:lnTo>
                    <a:pt x="227" y="113"/>
                  </a:lnTo>
                  <a:lnTo>
                    <a:pt x="222" y="112"/>
                  </a:lnTo>
                  <a:lnTo>
                    <a:pt x="219" y="109"/>
                  </a:lnTo>
                  <a:lnTo>
                    <a:pt x="218" y="104"/>
                  </a:lnTo>
                  <a:lnTo>
                    <a:pt x="218" y="104"/>
                  </a:lnTo>
                  <a:lnTo>
                    <a:pt x="216" y="102"/>
                  </a:lnTo>
                  <a:lnTo>
                    <a:pt x="213" y="101"/>
                  </a:lnTo>
                  <a:lnTo>
                    <a:pt x="213" y="101"/>
                  </a:lnTo>
                  <a:lnTo>
                    <a:pt x="210" y="102"/>
                  </a:lnTo>
                  <a:lnTo>
                    <a:pt x="210" y="106"/>
                  </a:lnTo>
                  <a:lnTo>
                    <a:pt x="210" y="106"/>
                  </a:lnTo>
                  <a:lnTo>
                    <a:pt x="210" y="110"/>
                  </a:lnTo>
                  <a:lnTo>
                    <a:pt x="213" y="113"/>
                  </a:lnTo>
                  <a:lnTo>
                    <a:pt x="213" y="113"/>
                  </a:lnTo>
                  <a:lnTo>
                    <a:pt x="201" y="115"/>
                  </a:lnTo>
                  <a:lnTo>
                    <a:pt x="201" y="115"/>
                  </a:lnTo>
                  <a:lnTo>
                    <a:pt x="196" y="112"/>
                  </a:lnTo>
                  <a:lnTo>
                    <a:pt x="189" y="109"/>
                  </a:lnTo>
                  <a:lnTo>
                    <a:pt x="176" y="107"/>
                  </a:lnTo>
                  <a:lnTo>
                    <a:pt x="161" y="104"/>
                  </a:lnTo>
                  <a:lnTo>
                    <a:pt x="161" y="104"/>
                  </a:lnTo>
                  <a:lnTo>
                    <a:pt x="166" y="99"/>
                  </a:lnTo>
                  <a:lnTo>
                    <a:pt x="166" y="99"/>
                  </a:lnTo>
                  <a:lnTo>
                    <a:pt x="166" y="96"/>
                  </a:lnTo>
                  <a:lnTo>
                    <a:pt x="164" y="95"/>
                  </a:lnTo>
                  <a:lnTo>
                    <a:pt x="164" y="95"/>
                  </a:lnTo>
                  <a:lnTo>
                    <a:pt x="161" y="93"/>
                  </a:lnTo>
                  <a:lnTo>
                    <a:pt x="159" y="95"/>
                  </a:lnTo>
                  <a:lnTo>
                    <a:pt x="159" y="95"/>
                  </a:lnTo>
                  <a:lnTo>
                    <a:pt x="155" y="99"/>
                  </a:lnTo>
                  <a:lnTo>
                    <a:pt x="152" y="102"/>
                  </a:lnTo>
                  <a:lnTo>
                    <a:pt x="146" y="104"/>
                  </a:lnTo>
                  <a:lnTo>
                    <a:pt x="146" y="104"/>
                  </a:lnTo>
                  <a:lnTo>
                    <a:pt x="144" y="104"/>
                  </a:lnTo>
                  <a:lnTo>
                    <a:pt x="144" y="104"/>
                  </a:lnTo>
                  <a:lnTo>
                    <a:pt x="120" y="104"/>
                  </a:lnTo>
                  <a:lnTo>
                    <a:pt x="103" y="102"/>
                  </a:lnTo>
                  <a:lnTo>
                    <a:pt x="92" y="101"/>
                  </a:lnTo>
                  <a:lnTo>
                    <a:pt x="86" y="96"/>
                  </a:lnTo>
                  <a:lnTo>
                    <a:pt x="86" y="96"/>
                  </a:lnTo>
                  <a:lnTo>
                    <a:pt x="81" y="92"/>
                  </a:lnTo>
                  <a:lnTo>
                    <a:pt x="81" y="92"/>
                  </a:lnTo>
                  <a:lnTo>
                    <a:pt x="78" y="87"/>
                  </a:lnTo>
                  <a:lnTo>
                    <a:pt x="74" y="84"/>
                  </a:lnTo>
                  <a:lnTo>
                    <a:pt x="67" y="83"/>
                  </a:lnTo>
                  <a:lnTo>
                    <a:pt x="64" y="83"/>
                  </a:lnTo>
                  <a:lnTo>
                    <a:pt x="60" y="84"/>
                  </a:lnTo>
                  <a:lnTo>
                    <a:pt x="60" y="84"/>
                  </a:lnTo>
                  <a:lnTo>
                    <a:pt x="58" y="86"/>
                  </a:lnTo>
                  <a:lnTo>
                    <a:pt x="58" y="89"/>
                  </a:lnTo>
                  <a:lnTo>
                    <a:pt x="58" y="89"/>
                  </a:lnTo>
                  <a:lnTo>
                    <a:pt x="60" y="92"/>
                  </a:lnTo>
                  <a:lnTo>
                    <a:pt x="63" y="92"/>
                  </a:lnTo>
                  <a:lnTo>
                    <a:pt x="63" y="92"/>
                  </a:lnTo>
                  <a:lnTo>
                    <a:pt x="67" y="90"/>
                  </a:lnTo>
                  <a:lnTo>
                    <a:pt x="69" y="90"/>
                  </a:lnTo>
                  <a:lnTo>
                    <a:pt x="75" y="96"/>
                  </a:lnTo>
                  <a:lnTo>
                    <a:pt x="75" y="96"/>
                  </a:lnTo>
                  <a:lnTo>
                    <a:pt x="80" y="101"/>
                  </a:lnTo>
                  <a:lnTo>
                    <a:pt x="80" y="101"/>
                  </a:lnTo>
                  <a:lnTo>
                    <a:pt x="74" y="102"/>
                  </a:lnTo>
                  <a:lnTo>
                    <a:pt x="69" y="106"/>
                  </a:lnTo>
                  <a:lnTo>
                    <a:pt x="66" y="109"/>
                  </a:lnTo>
                  <a:lnTo>
                    <a:pt x="64" y="113"/>
                  </a:lnTo>
                  <a:lnTo>
                    <a:pt x="64" y="113"/>
                  </a:lnTo>
                  <a:lnTo>
                    <a:pt x="61" y="122"/>
                  </a:lnTo>
                  <a:lnTo>
                    <a:pt x="60" y="125"/>
                  </a:lnTo>
                  <a:lnTo>
                    <a:pt x="58" y="129"/>
                  </a:lnTo>
                  <a:lnTo>
                    <a:pt x="58" y="129"/>
                  </a:lnTo>
                  <a:lnTo>
                    <a:pt x="54" y="130"/>
                  </a:lnTo>
                  <a:lnTo>
                    <a:pt x="49" y="130"/>
                  </a:lnTo>
                  <a:lnTo>
                    <a:pt x="37" y="130"/>
                  </a:lnTo>
                  <a:lnTo>
                    <a:pt x="37" y="130"/>
                  </a:lnTo>
                  <a:lnTo>
                    <a:pt x="34" y="130"/>
                  </a:lnTo>
                  <a:lnTo>
                    <a:pt x="32" y="133"/>
                  </a:lnTo>
                  <a:lnTo>
                    <a:pt x="32" y="133"/>
                  </a:lnTo>
                  <a:lnTo>
                    <a:pt x="32" y="135"/>
                  </a:lnTo>
                  <a:lnTo>
                    <a:pt x="35" y="136"/>
                  </a:lnTo>
                  <a:lnTo>
                    <a:pt x="35" y="136"/>
                  </a:lnTo>
                  <a:lnTo>
                    <a:pt x="48" y="138"/>
                  </a:lnTo>
                  <a:lnTo>
                    <a:pt x="48" y="138"/>
                  </a:lnTo>
                  <a:lnTo>
                    <a:pt x="57" y="138"/>
                  </a:lnTo>
                  <a:lnTo>
                    <a:pt x="63" y="135"/>
                  </a:lnTo>
                  <a:lnTo>
                    <a:pt x="63" y="135"/>
                  </a:lnTo>
                  <a:lnTo>
                    <a:pt x="66" y="130"/>
                  </a:lnTo>
                  <a:lnTo>
                    <a:pt x="69" y="125"/>
                  </a:lnTo>
                  <a:lnTo>
                    <a:pt x="72" y="115"/>
                  </a:lnTo>
                  <a:lnTo>
                    <a:pt x="72" y="115"/>
                  </a:lnTo>
                  <a:lnTo>
                    <a:pt x="74" y="112"/>
                  </a:lnTo>
                  <a:lnTo>
                    <a:pt x="75" y="110"/>
                  </a:lnTo>
                  <a:lnTo>
                    <a:pt x="83" y="109"/>
                  </a:lnTo>
                  <a:lnTo>
                    <a:pt x="89" y="109"/>
                  </a:lnTo>
                  <a:lnTo>
                    <a:pt x="92" y="109"/>
                  </a:lnTo>
                  <a:lnTo>
                    <a:pt x="92" y="109"/>
                  </a:lnTo>
                  <a:lnTo>
                    <a:pt x="101" y="110"/>
                  </a:lnTo>
                  <a:lnTo>
                    <a:pt x="112" y="112"/>
                  </a:lnTo>
                  <a:lnTo>
                    <a:pt x="144" y="112"/>
                  </a:lnTo>
                  <a:lnTo>
                    <a:pt x="144" y="112"/>
                  </a:lnTo>
                  <a:lnTo>
                    <a:pt x="144" y="112"/>
                  </a:lnTo>
                  <a:lnTo>
                    <a:pt x="144" y="112"/>
                  </a:lnTo>
                  <a:lnTo>
                    <a:pt x="147" y="113"/>
                  </a:lnTo>
                  <a:lnTo>
                    <a:pt x="155" y="115"/>
                  </a:lnTo>
                  <a:lnTo>
                    <a:pt x="159" y="116"/>
                  </a:lnTo>
                  <a:lnTo>
                    <a:pt x="164" y="121"/>
                  </a:lnTo>
                  <a:lnTo>
                    <a:pt x="167" y="125"/>
                  </a:lnTo>
                  <a:lnTo>
                    <a:pt x="169" y="132"/>
                  </a:lnTo>
                  <a:lnTo>
                    <a:pt x="169" y="132"/>
                  </a:lnTo>
                  <a:lnTo>
                    <a:pt x="170" y="133"/>
                  </a:lnTo>
                  <a:lnTo>
                    <a:pt x="173" y="135"/>
                  </a:lnTo>
                  <a:lnTo>
                    <a:pt x="173" y="135"/>
                  </a:lnTo>
                  <a:lnTo>
                    <a:pt x="173" y="135"/>
                  </a:lnTo>
                  <a:lnTo>
                    <a:pt x="173" y="135"/>
                  </a:lnTo>
                  <a:lnTo>
                    <a:pt x="176" y="133"/>
                  </a:lnTo>
                  <a:lnTo>
                    <a:pt x="176" y="130"/>
                  </a:lnTo>
                  <a:lnTo>
                    <a:pt x="176" y="130"/>
                  </a:lnTo>
                  <a:lnTo>
                    <a:pt x="175" y="124"/>
                  </a:lnTo>
                  <a:lnTo>
                    <a:pt x="173" y="119"/>
                  </a:lnTo>
                  <a:lnTo>
                    <a:pt x="167" y="113"/>
                  </a:lnTo>
                  <a:lnTo>
                    <a:pt x="167" y="113"/>
                  </a:lnTo>
                  <a:lnTo>
                    <a:pt x="179" y="115"/>
                  </a:lnTo>
                  <a:lnTo>
                    <a:pt x="187" y="116"/>
                  </a:lnTo>
                  <a:lnTo>
                    <a:pt x="196" y="121"/>
                  </a:lnTo>
                  <a:lnTo>
                    <a:pt x="196" y="121"/>
                  </a:lnTo>
                  <a:lnTo>
                    <a:pt x="201" y="129"/>
                  </a:lnTo>
                  <a:lnTo>
                    <a:pt x="202" y="135"/>
                  </a:lnTo>
                  <a:lnTo>
                    <a:pt x="204" y="141"/>
                  </a:lnTo>
                  <a:lnTo>
                    <a:pt x="202" y="145"/>
                  </a:lnTo>
                  <a:lnTo>
                    <a:pt x="202" y="145"/>
                  </a:lnTo>
                  <a:lnTo>
                    <a:pt x="201" y="148"/>
                  </a:lnTo>
                  <a:lnTo>
                    <a:pt x="198" y="152"/>
                  </a:lnTo>
                  <a:lnTo>
                    <a:pt x="190" y="156"/>
                  </a:lnTo>
                  <a:lnTo>
                    <a:pt x="190" y="156"/>
                  </a:lnTo>
                  <a:lnTo>
                    <a:pt x="181" y="158"/>
                  </a:lnTo>
                  <a:lnTo>
                    <a:pt x="181" y="158"/>
                  </a:lnTo>
                  <a:lnTo>
                    <a:pt x="167" y="156"/>
                  </a:lnTo>
                  <a:lnTo>
                    <a:pt x="152" y="153"/>
                  </a:lnTo>
                  <a:lnTo>
                    <a:pt x="152" y="153"/>
                  </a:lnTo>
                  <a:lnTo>
                    <a:pt x="146" y="152"/>
                  </a:lnTo>
                  <a:lnTo>
                    <a:pt x="146" y="152"/>
                  </a:lnTo>
                  <a:lnTo>
                    <a:pt x="146" y="152"/>
                  </a:lnTo>
                  <a:lnTo>
                    <a:pt x="146" y="152"/>
                  </a:lnTo>
                  <a:lnTo>
                    <a:pt x="146" y="152"/>
                  </a:lnTo>
                  <a:lnTo>
                    <a:pt x="146" y="152"/>
                  </a:lnTo>
                  <a:lnTo>
                    <a:pt x="133" y="150"/>
                  </a:lnTo>
                  <a:lnTo>
                    <a:pt x="123" y="148"/>
                  </a:lnTo>
                  <a:lnTo>
                    <a:pt x="123" y="148"/>
                  </a:lnTo>
                  <a:lnTo>
                    <a:pt x="106" y="150"/>
                  </a:lnTo>
                  <a:lnTo>
                    <a:pt x="89" y="152"/>
                  </a:lnTo>
                  <a:lnTo>
                    <a:pt x="89" y="152"/>
                  </a:lnTo>
                  <a:lnTo>
                    <a:pt x="95" y="144"/>
                  </a:lnTo>
                  <a:lnTo>
                    <a:pt x="97" y="139"/>
                  </a:lnTo>
                  <a:lnTo>
                    <a:pt x="97" y="135"/>
                  </a:lnTo>
                  <a:lnTo>
                    <a:pt x="98" y="135"/>
                  </a:lnTo>
                  <a:lnTo>
                    <a:pt x="98" y="135"/>
                  </a:lnTo>
                  <a:lnTo>
                    <a:pt x="117" y="133"/>
                  </a:lnTo>
                  <a:lnTo>
                    <a:pt x="126" y="133"/>
                  </a:lnTo>
                  <a:lnTo>
                    <a:pt x="136" y="136"/>
                  </a:lnTo>
                  <a:lnTo>
                    <a:pt x="136" y="136"/>
                  </a:lnTo>
                  <a:lnTo>
                    <a:pt x="140" y="135"/>
                  </a:lnTo>
                  <a:lnTo>
                    <a:pt x="141" y="133"/>
                  </a:lnTo>
                  <a:lnTo>
                    <a:pt x="141" y="133"/>
                  </a:lnTo>
                  <a:lnTo>
                    <a:pt x="141" y="130"/>
                  </a:lnTo>
                  <a:lnTo>
                    <a:pt x="140" y="129"/>
                  </a:lnTo>
                  <a:lnTo>
                    <a:pt x="140" y="129"/>
                  </a:lnTo>
                  <a:lnTo>
                    <a:pt x="127" y="125"/>
                  </a:lnTo>
                  <a:lnTo>
                    <a:pt x="117" y="125"/>
                  </a:lnTo>
                  <a:lnTo>
                    <a:pt x="98" y="125"/>
                  </a:lnTo>
                  <a:lnTo>
                    <a:pt x="94" y="127"/>
                  </a:lnTo>
                  <a:lnTo>
                    <a:pt x="94" y="127"/>
                  </a:lnTo>
                  <a:lnTo>
                    <a:pt x="90" y="129"/>
                  </a:lnTo>
                  <a:lnTo>
                    <a:pt x="90" y="129"/>
                  </a:lnTo>
                  <a:lnTo>
                    <a:pt x="89" y="132"/>
                  </a:lnTo>
                  <a:lnTo>
                    <a:pt x="89" y="132"/>
                  </a:lnTo>
                  <a:lnTo>
                    <a:pt x="89" y="136"/>
                  </a:lnTo>
                  <a:lnTo>
                    <a:pt x="87" y="141"/>
                  </a:lnTo>
                  <a:lnTo>
                    <a:pt x="84" y="144"/>
                  </a:lnTo>
                  <a:lnTo>
                    <a:pt x="81" y="147"/>
                  </a:lnTo>
                  <a:lnTo>
                    <a:pt x="75" y="153"/>
                  </a:lnTo>
                  <a:lnTo>
                    <a:pt x="71" y="155"/>
                  </a:lnTo>
                  <a:lnTo>
                    <a:pt x="71" y="155"/>
                  </a:lnTo>
                  <a:lnTo>
                    <a:pt x="49" y="156"/>
                  </a:lnTo>
                  <a:lnTo>
                    <a:pt x="49" y="156"/>
                  </a:lnTo>
                  <a:lnTo>
                    <a:pt x="40" y="156"/>
                  </a:lnTo>
                  <a:lnTo>
                    <a:pt x="32" y="155"/>
                  </a:lnTo>
                  <a:lnTo>
                    <a:pt x="25" y="152"/>
                  </a:lnTo>
                  <a:lnTo>
                    <a:pt x="20" y="148"/>
                  </a:lnTo>
                  <a:lnTo>
                    <a:pt x="20" y="148"/>
                  </a:lnTo>
                  <a:lnTo>
                    <a:pt x="15" y="142"/>
                  </a:lnTo>
                  <a:lnTo>
                    <a:pt x="11" y="138"/>
                  </a:lnTo>
                  <a:lnTo>
                    <a:pt x="9" y="133"/>
                  </a:lnTo>
                  <a:lnTo>
                    <a:pt x="8" y="127"/>
                  </a:lnTo>
                  <a:lnTo>
                    <a:pt x="8" y="121"/>
                  </a:lnTo>
                  <a:lnTo>
                    <a:pt x="9" y="113"/>
                  </a:lnTo>
                  <a:lnTo>
                    <a:pt x="12" y="98"/>
                  </a:lnTo>
                  <a:lnTo>
                    <a:pt x="12" y="98"/>
                  </a:lnTo>
                  <a:lnTo>
                    <a:pt x="17" y="102"/>
                  </a:lnTo>
                  <a:lnTo>
                    <a:pt x="22" y="107"/>
                  </a:lnTo>
                  <a:lnTo>
                    <a:pt x="28" y="110"/>
                  </a:lnTo>
                  <a:lnTo>
                    <a:pt x="37" y="112"/>
                  </a:lnTo>
                  <a:lnTo>
                    <a:pt x="37" y="112"/>
                  </a:lnTo>
                  <a:lnTo>
                    <a:pt x="38" y="110"/>
                  </a:lnTo>
                  <a:lnTo>
                    <a:pt x="38" y="110"/>
                  </a:lnTo>
                  <a:lnTo>
                    <a:pt x="41" y="110"/>
                  </a:lnTo>
                  <a:lnTo>
                    <a:pt x="43" y="107"/>
                  </a:lnTo>
                  <a:lnTo>
                    <a:pt x="43" y="107"/>
                  </a:lnTo>
                  <a:lnTo>
                    <a:pt x="41" y="104"/>
                  </a:lnTo>
                  <a:lnTo>
                    <a:pt x="38" y="102"/>
                  </a:lnTo>
                  <a:lnTo>
                    <a:pt x="38" y="102"/>
                  </a:lnTo>
                  <a:lnTo>
                    <a:pt x="32" y="102"/>
                  </a:lnTo>
                  <a:lnTo>
                    <a:pt x="28" y="101"/>
                  </a:lnTo>
                  <a:lnTo>
                    <a:pt x="23" y="99"/>
                  </a:lnTo>
                  <a:lnTo>
                    <a:pt x="20" y="96"/>
                  </a:lnTo>
                  <a:lnTo>
                    <a:pt x="17" y="90"/>
                  </a:lnTo>
                  <a:lnTo>
                    <a:pt x="17" y="87"/>
                  </a:lnTo>
                  <a:lnTo>
                    <a:pt x="17" y="87"/>
                  </a:lnTo>
                  <a:lnTo>
                    <a:pt x="17" y="87"/>
                  </a:lnTo>
                  <a:lnTo>
                    <a:pt x="17" y="87"/>
                  </a:lnTo>
                  <a:lnTo>
                    <a:pt x="26" y="67"/>
                  </a:lnTo>
                  <a:lnTo>
                    <a:pt x="32" y="58"/>
                  </a:lnTo>
                  <a:lnTo>
                    <a:pt x="38" y="50"/>
                  </a:lnTo>
                  <a:lnTo>
                    <a:pt x="38" y="50"/>
                  </a:lnTo>
                  <a:lnTo>
                    <a:pt x="38" y="49"/>
                  </a:lnTo>
                  <a:lnTo>
                    <a:pt x="38" y="49"/>
                  </a:lnTo>
                  <a:lnTo>
                    <a:pt x="41" y="47"/>
                  </a:lnTo>
                  <a:lnTo>
                    <a:pt x="49" y="44"/>
                  </a:lnTo>
                  <a:lnTo>
                    <a:pt x="58" y="41"/>
                  </a:lnTo>
                  <a:lnTo>
                    <a:pt x="64" y="41"/>
                  </a:lnTo>
                  <a:lnTo>
                    <a:pt x="71" y="43"/>
                  </a:lnTo>
                  <a:lnTo>
                    <a:pt x="71" y="43"/>
                  </a:lnTo>
                  <a:lnTo>
                    <a:pt x="74" y="43"/>
                  </a:lnTo>
                  <a:lnTo>
                    <a:pt x="75" y="40"/>
                  </a:lnTo>
                  <a:lnTo>
                    <a:pt x="75" y="40"/>
                  </a:lnTo>
                  <a:lnTo>
                    <a:pt x="75" y="38"/>
                  </a:lnTo>
                  <a:lnTo>
                    <a:pt x="74" y="35"/>
                  </a:lnTo>
                  <a:lnTo>
                    <a:pt x="74" y="35"/>
                  </a:lnTo>
                  <a:lnTo>
                    <a:pt x="63" y="34"/>
                  </a:lnTo>
                  <a:lnTo>
                    <a:pt x="55" y="34"/>
                  </a:lnTo>
                  <a:lnTo>
                    <a:pt x="55" y="34"/>
                  </a:lnTo>
                  <a:lnTo>
                    <a:pt x="63" y="27"/>
                  </a:lnTo>
                  <a:lnTo>
                    <a:pt x="72" y="23"/>
                  </a:lnTo>
                  <a:lnTo>
                    <a:pt x="81" y="18"/>
                  </a:lnTo>
                  <a:lnTo>
                    <a:pt x="92" y="14"/>
                  </a:lnTo>
                  <a:lnTo>
                    <a:pt x="113" y="9"/>
                  </a:lnTo>
                  <a:lnTo>
                    <a:pt x="138" y="8"/>
                  </a:lnTo>
                  <a:lnTo>
                    <a:pt x="138" y="8"/>
                  </a:lnTo>
                  <a:lnTo>
                    <a:pt x="155" y="8"/>
                  </a:lnTo>
                  <a:lnTo>
                    <a:pt x="155" y="8"/>
                  </a:lnTo>
                  <a:lnTo>
                    <a:pt x="161" y="11"/>
                  </a:lnTo>
                  <a:lnTo>
                    <a:pt x="170" y="15"/>
                  </a:lnTo>
                  <a:lnTo>
                    <a:pt x="179" y="21"/>
                  </a:lnTo>
                  <a:lnTo>
                    <a:pt x="184" y="24"/>
                  </a:lnTo>
                  <a:lnTo>
                    <a:pt x="185" y="29"/>
                  </a:lnTo>
                  <a:lnTo>
                    <a:pt x="185" y="29"/>
                  </a:lnTo>
                  <a:lnTo>
                    <a:pt x="187" y="32"/>
                  </a:lnTo>
                  <a:lnTo>
                    <a:pt x="190" y="32"/>
                  </a:lnTo>
                  <a:lnTo>
                    <a:pt x="190" y="32"/>
                  </a:lnTo>
                  <a:lnTo>
                    <a:pt x="192" y="32"/>
                  </a:lnTo>
                  <a:lnTo>
                    <a:pt x="192" y="32"/>
                  </a:lnTo>
                  <a:lnTo>
                    <a:pt x="193" y="29"/>
                  </a:lnTo>
                  <a:lnTo>
                    <a:pt x="193" y="27"/>
                  </a:lnTo>
                  <a:lnTo>
                    <a:pt x="193" y="27"/>
                  </a:lnTo>
                  <a:lnTo>
                    <a:pt x="189" y="20"/>
                  </a:lnTo>
                  <a:lnTo>
                    <a:pt x="182" y="14"/>
                  </a:lnTo>
                  <a:lnTo>
                    <a:pt x="182" y="14"/>
                  </a:lnTo>
                  <a:lnTo>
                    <a:pt x="198" y="18"/>
                  </a:lnTo>
                  <a:lnTo>
                    <a:pt x="212" y="24"/>
                  </a:lnTo>
                  <a:lnTo>
                    <a:pt x="224" y="32"/>
                  </a:lnTo>
                  <a:lnTo>
                    <a:pt x="235" y="40"/>
                  </a:lnTo>
                  <a:lnTo>
                    <a:pt x="244" y="49"/>
                  </a:lnTo>
                  <a:lnTo>
                    <a:pt x="251" y="60"/>
                  </a:lnTo>
                  <a:lnTo>
                    <a:pt x="256" y="70"/>
                  </a:lnTo>
                  <a:lnTo>
                    <a:pt x="261" y="81"/>
                  </a:lnTo>
                  <a:lnTo>
                    <a:pt x="261" y="81"/>
                  </a:lnTo>
                  <a:lnTo>
                    <a:pt x="253" y="87"/>
                  </a:lnTo>
                  <a:lnTo>
                    <a:pt x="245" y="89"/>
                  </a:lnTo>
                  <a:lnTo>
                    <a:pt x="238" y="89"/>
                  </a:lnTo>
                  <a:lnTo>
                    <a:pt x="231" y="87"/>
                  </a:lnTo>
                  <a:lnTo>
                    <a:pt x="231" y="87"/>
                  </a:lnTo>
                  <a:lnTo>
                    <a:pt x="225" y="83"/>
                  </a:lnTo>
                  <a:lnTo>
                    <a:pt x="225" y="83"/>
                  </a:lnTo>
                  <a:lnTo>
                    <a:pt x="219" y="78"/>
                  </a:lnTo>
                  <a:lnTo>
                    <a:pt x="216" y="78"/>
                  </a:lnTo>
                  <a:lnTo>
                    <a:pt x="210" y="80"/>
                  </a:lnTo>
                  <a:lnTo>
                    <a:pt x="210" y="80"/>
                  </a:lnTo>
                  <a:lnTo>
                    <a:pt x="205" y="81"/>
                  </a:lnTo>
                  <a:lnTo>
                    <a:pt x="201" y="81"/>
                  </a:lnTo>
                  <a:lnTo>
                    <a:pt x="192" y="81"/>
                  </a:lnTo>
                  <a:lnTo>
                    <a:pt x="185" y="80"/>
                  </a:lnTo>
                  <a:lnTo>
                    <a:pt x="184" y="78"/>
                  </a:lnTo>
                  <a:lnTo>
                    <a:pt x="184" y="78"/>
                  </a:lnTo>
                  <a:lnTo>
                    <a:pt x="181" y="78"/>
                  </a:lnTo>
                  <a:lnTo>
                    <a:pt x="178" y="80"/>
                  </a:lnTo>
                  <a:lnTo>
                    <a:pt x="178" y="80"/>
                  </a:lnTo>
                  <a:lnTo>
                    <a:pt x="178" y="83"/>
                  </a:lnTo>
                  <a:lnTo>
                    <a:pt x="179" y="86"/>
                  </a:lnTo>
                  <a:lnTo>
                    <a:pt x="179" y="86"/>
                  </a:lnTo>
                  <a:lnTo>
                    <a:pt x="182" y="87"/>
                  </a:lnTo>
                  <a:lnTo>
                    <a:pt x="190" y="89"/>
                  </a:lnTo>
                  <a:lnTo>
                    <a:pt x="201" y="89"/>
                  </a:lnTo>
                  <a:lnTo>
                    <a:pt x="207" y="89"/>
                  </a:lnTo>
                  <a:lnTo>
                    <a:pt x="215" y="86"/>
                  </a:lnTo>
                  <a:lnTo>
                    <a:pt x="215" y="86"/>
                  </a:lnTo>
                  <a:lnTo>
                    <a:pt x="216" y="86"/>
                  </a:lnTo>
                  <a:lnTo>
                    <a:pt x="221" y="89"/>
                  </a:lnTo>
                  <a:lnTo>
                    <a:pt x="221" y="89"/>
                  </a:lnTo>
                  <a:lnTo>
                    <a:pt x="224" y="92"/>
                  </a:lnTo>
                  <a:lnTo>
                    <a:pt x="228" y="95"/>
                  </a:lnTo>
                  <a:lnTo>
                    <a:pt x="228" y="95"/>
                  </a:lnTo>
                  <a:lnTo>
                    <a:pt x="235" y="96"/>
                  </a:lnTo>
                  <a:lnTo>
                    <a:pt x="241" y="96"/>
                  </a:lnTo>
                  <a:lnTo>
                    <a:pt x="241" y="96"/>
                  </a:lnTo>
                  <a:lnTo>
                    <a:pt x="251" y="95"/>
                  </a:lnTo>
                  <a:lnTo>
                    <a:pt x="261" y="90"/>
                  </a:lnTo>
                  <a:lnTo>
                    <a:pt x="261" y="90"/>
                  </a:lnTo>
                  <a:lnTo>
                    <a:pt x="262" y="93"/>
                  </a:lnTo>
                  <a:lnTo>
                    <a:pt x="262" y="93"/>
                  </a:lnTo>
                  <a:lnTo>
                    <a:pt x="261" y="95"/>
                  </a:lnTo>
                  <a:lnTo>
                    <a:pt x="261"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495"/>
            <p:cNvSpPr>
              <a:spLocks/>
            </p:cNvSpPr>
            <p:nvPr/>
          </p:nvSpPr>
          <p:spPr bwMode="auto">
            <a:xfrm>
              <a:off x="3590926" y="3197225"/>
              <a:ext cx="149225" cy="58738"/>
            </a:xfrm>
            <a:custGeom>
              <a:avLst/>
              <a:gdLst>
                <a:gd name="T0" fmla="*/ 88 w 94"/>
                <a:gd name="T1" fmla="*/ 2 h 37"/>
                <a:gd name="T2" fmla="*/ 88 w 94"/>
                <a:gd name="T3" fmla="*/ 2 h 37"/>
                <a:gd name="T4" fmla="*/ 83 w 94"/>
                <a:gd name="T5" fmla="*/ 5 h 37"/>
                <a:gd name="T6" fmla="*/ 78 w 94"/>
                <a:gd name="T7" fmla="*/ 8 h 37"/>
                <a:gd name="T8" fmla="*/ 69 w 94"/>
                <a:gd name="T9" fmla="*/ 11 h 37"/>
                <a:gd name="T10" fmla="*/ 62 w 94"/>
                <a:gd name="T11" fmla="*/ 13 h 37"/>
                <a:gd name="T12" fmla="*/ 55 w 94"/>
                <a:gd name="T13" fmla="*/ 13 h 37"/>
                <a:gd name="T14" fmla="*/ 55 w 94"/>
                <a:gd name="T15" fmla="*/ 13 h 37"/>
                <a:gd name="T16" fmla="*/ 51 w 94"/>
                <a:gd name="T17" fmla="*/ 10 h 37"/>
                <a:gd name="T18" fmla="*/ 45 w 94"/>
                <a:gd name="T19" fmla="*/ 7 h 37"/>
                <a:gd name="T20" fmla="*/ 37 w 94"/>
                <a:gd name="T21" fmla="*/ 5 h 37"/>
                <a:gd name="T22" fmla="*/ 28 w 94"/>
                <a:gd name="T23" fmla="*/ 5 h 37"/>
                <a:gd name="T24" fmla="*/ 28 w 94"/>
                <a:gd name="T25" fmla="*/ 5 h 37"/>
                <a:gd name="T26" fmla="*/ 22 w 94"/>
                <a:gd name="T27" fmla="*/ 7 h 37"/>
                <a:gd name="T28" fmla="*/ 14 w 94"/>
                <a:gd name="T29" fmla="*/ 10 h 37"/>
                <a:gd name="T30" fmla="*/ 8 w 94"/>
                <a:gd name="T31" fmla="*/ 16 h 37"/>
                <a:gd name="T32" fmla="*/ 0 w 94"/>
                <a:gd name="T33" fmla="*/ 23 h 37"/>
                <a:gd name="T34" fmla="*/ 0 w 94"/>
                <a:gd name="T35" fmla="*/ 23 h 37"/>
                <a:gd name="T36" fmla="*/ 0 w 94"/>
                <a:gd name="T37" fmla="*/ 27 h 37"/>
                <a:gd name="T38" fmla="*/ 2 w 94"/>
                <a:gd name="T39" fmla="*/ 30 h 37"/>
                <a:gd name="T40" fmla="*/ 2 w 94"/>
                <a:gd name="T41" fmla="*/ 30 h 37"/>
                <a:gd name="T42" fmla="*/ 5 w 94"/>
                <a:gd name="T43" fmla="*/ 30 h 37"/>
                <a:gd name="T44" fmla="*/ 6 w 94"/>
                <a:gd name="T45" fmla="*/ 28 h 37"/>
                <a:gd name="T46" fmla="*/ 6 w 94"/>
                <a:gd name="T47" fmla="*/ 28 h 37"/>
                <a:gd name="T48" fmla="*/ 13 w 94"/>
                <a:gd name="T49" fmla="*/ 22 h 37"/>
                <a:gd name="T50" fmla="*/ 19 w 94"/>
                <a:gd name="T51" fmla="*/ 17 h 37"/>
                <a:gd name="T52" fmla="*/ 23 w 94"/>
                <a:gd name="T53" fmla="*/ 14 h 37"/>
                <a:gd name="T54" fmla="*/ 29 w 94"/>
                <a:gd name="T55" fmla="*/ 13 h 37"/>
                <a:gd name="T56" fmla="*/ 29 w 94"/>
                <a:gd name="T57" fmla="*/ 13 h 37"/>
                <a:gd name="T58" fmla="*/ 36 w 94"/>
                <a:gd name="T59" fmla="*/ 13 h 37"/>
                <a:gd name="T60" fmla="*/ 42 w 94"/>
                <a:gd name="T61" fmla="*/ 14 h 37"/>
                <a:gd name="T62" fmla="*/ 48 w 94"/>
                <a:gd name="T63" fmla="*/ 17 h 37"/>
                <a:gd name="T64" fmla="*/ 51 w 94"/>
                <a:gd name="T65" fmla="*/ 20 h 37"/>
                <a:gd name="T66" fmla="*/ 51 w 94"/>
                <a:gd name="T67" fmla="*/ 20 h 37"/>
                <a:gd name="T68" fmla="*/ 55 w 94"/>
                <a:gd name="T69" fmla="*/ 25 h 37"/>
                <a:gd name="T70" fmla="*/ 55 w 94"/>
                <a:gd name="T71" fmla="*/ 25 h 37"/>
                <a:gd name="T72" fmla="*/ 63 w 94"/>
                <a:gd name="T73" fmla="*/ 33 h 37"/>
                <a:gd name="T74" fmla="*/ 66 w 94"/>
                <a:gd name="T75" fmla="*/ 36 h 37"/>
                <a:gd name="T76" fmla="*/ 71 w 94"/>
                <a:gd name="T77" fmla="*/ 37 h 37"/>
                <a:gd name="T78" fmla="*/ 71 w 94"/>
                <a:gd name="T79" fmla="*/ 37 h 37"/>
                <a:gd name="T80" fmla="*/ 72 w 94"/>
                <a:gd name="T81" fmla="*/ 37 h 37"/>
                <a:gd name="T82" fmla="*/ 72 w 94"/>
                <a:gd name="T83" fmla="*/ 37 h 37"/>
                <a:gd name="T84" fmla="*/ 75 w 94"/>
                <a:gd name="T85" fmla="*/ 36 h 37"/>
                <a:gd name="T86" fmla="*/ 77 w 94"/>
                <a:gd name="T87" fmla="*/ 34 h 37"/>
                <a:gd name="T88" fmla="*/ 77 w 94"/>
                <a:gd name="T89" fmla="*/ 34 h 37"/>
                <a:gd name="T90" fmla="*/ 75 w 94"/>
                <a:gd name="T91" fmla="*/ 31 h 37"/>
                <a:gd name="T92" fmla="*/ 74 w 94"/>
                <a:gd name="T93" fmla="*/ 30 h 37"/>
                <a:gd name="T94" fmla="*/ 74 w 94"/>
                <a:gd name="T95" fmla="*/ 30 h 37"/>
                <a:gd name="T96" fmla="*/ 71 w 94"/>
                <a:gd name="T97" fmla="*/ 28 h 37"/>
                <a:gd name="T98" fmla="*/ 68 w 94"/>
                <a:gd name="T99" fmla="*/ 27 h 37"/>
                <a:gd name="T100" fmla="*/ 63 w 94"/>
                <a:gd name="T101" fmla="*/ 20 h 37"/>
                <a:gd name="T102" fmla="*/ 63 w 94"/>
                <a:gd name="T103" fmla="*/ 20 h 37"/>
                <a:gd name="T104" fmla="*/ 69 w 94"/>
                <a:gd name="T105" fmla="*/ 19 h 37"/>
                <a:gd name="T106" fmla="*/ 77 w 94"/>
                <a:gd name="T107" fmla="*/ 17 h 37"/>
                <a:gd name="T108" fmla="*/ 86 w 94"/>
                <a:gd name="T109" fmla="*/ 13 h 37"/>
                <a:gd name="T110" fmla="*/ 94 w 94"/>
                <a:gd name="T111" fmla="*/ 7 h 37"/>
                <a:gd name="T112" fmla="*/ 94 w 94"/>
                <a:gd name="T113" fmla="*/ 7 h 37"/>
                <a:gd name="T114" fmla="*/ 94 w 94"/>
                <a:gd name="T115" fmla="*/ 5 h 37"/>
                <a:gd name="T116" fmla="*/ 94 w 94"/>
                <a:gd name="T117" fmla="*/ 2 h 37"/>
                <a:gd name="T118" fmla="*/ 94 w 94"/>
                <a:gd name="T119" fmla="*/ 2 h 37"/>
                <a:gd name="T120" fmla="*/ 91 w 94"/>
                <a:gd name="T121" fmla="*/ 0 h 37"/>
                <a:gd name="T122" fmla="*/ 88 w 94"/>
                <a:gd name="T123" fmla="*/ 2 h 37"/>
                <a:gd name="T124" fmla="*/ 88 w 94"/>
                <a:gd name="T12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37">
                  <a:moveTo>
                    <a:pt x="88" y="2"/>
                  </a:moveTo>
                  <a:lnTo>
                    <a:pt x="88" y="2"/>
                  </a:lnTo>
                  <a:lnTo>
                    <a:pt x="83" y="5"/>
                  </a:lnTo>
                  <a:lnTo>
                    <a:pt x="78" y="8"/>
                  </a:lnTo>
                  <a:lnTo>
                    <a:pt x="69" y="11"/>
                  </a:lnTo>
                  <a:lnTo>
                    <a:pt x="62" y="13"/>
                  </a:lnTo>
                  <a:lnTo>
                    <a:pt x="55" y="13"/>
                  </a:lnTo>
                  <a:lnTo>
                    <a:pt x="55" y="13"/>
                  </a:lnTo>
                  <a:lnTo>
                    <a:pt x="51" y="10"/>
                  </a:lnTo>
                  <a:lnTo>
                    <a:pt x="45" y="7"/>
                  </a:lnTo>
                  <a:lnTo>
                    <a:pt x="37" y="5"/>
                  </a:lnTo>
                  <a:lnTo>
                    <a:pt x="28" y="5"/>
                  </a:lnTo>
                  <a:lnTo>
                    <a:pt x="28" y="5"/>
                  </a:lnTo>
                  <a:lnTo>
                    <a:pt x="22" y="7"/>
                  </a:lnTo>
                  <a:lnTo>
                    <a:pt x="14" y="10"/>
                  </a:lnTo>
                  <a:lnTo>
                    <a:pt x="8" y="16"/>
                  </a:lnTo>
                  <a:lnTo>
                    <a:pt x="0" y="23"/>
                  </a:lnTo>
                  <a:lnTo>
                    <a:pt x="0" y="23"/>
                  </a:lnTo>
                  <a:lnTo>
                    <a:pt x="0" y="27"/>
                  </a:lnTo>
                  <a:lnTo>
                    <a:pt x="2" y="30"/>
                  </a:lnTo>
                  <a:lnTo>
                    <a:pt x="2" y="30"/>
                  </a:lnTo>
                  <a:lnTo>
                    <a:pt x="5" y="30"/>
                  </a:lnTo>
                  <a:lnTo>
                    <a:pt x="6" y="28"/>
                  </a:lnTo>
                  <a:lnTo>
                    <a:pt x="6" y="28"/>
                  </a:lnTo>
                  <a:lnTo>
                    <a:pt x="13" y="22"/>
                  </a:lnTo>
                  <a:lnTo>
                    <a:pt x="19" y="17"/>
                  </a:lnTo>
                  <a:lnTo>
                    <a:pt x="23" y="14"/>
                  </a:lnTo>
                  <a:lnTo>
                    <a:pt x="29" y="13"/>
                  </a:lnTo>
                  <a:lnTo>
                    <a:pt x="29" y="13"/>
                  </a:lnTo>
                  <a:lnTo>
                    <a:pt x="36" y="13"/>
                  </a:lnTo>
                  <a:lnTo>
                    <a:pt x="42" y="14"/>
                  </a:lnTo>
                  <a:lnTo>
                    <a:pt x="48" y="17"/>
                  </a:lnTo>
                  <a:lnTo>
                    <a:pt x="51" y="20"/>
                  </a:lnTo>
                  <a:lnTo>
                    <a:pt x="51" y="20"/>
                  </a:lnTo>
                  <a:lnTo>
                    <a:pt x="55" y="25"/>
                  </a:lnTo>
                  <a:lnTo>
                    <a:pt x="55" y="25"/>
                  </a:lnTo>
                  <a:lnTo>
                    <a:pt x="63" y="33"/>
                  </a:lnTo>
                  <a:lnTo>
                    <a:pt x="66" y="36"/>
                  </a:lnTo>
                  <a:lnTo>
                    <a:pt x="71" y="37"/>
                  </a:lnTo>
                  <a:lnTo>
                    <a:pt x="71" y="37"/>
                  </a:lnTo>
                  <a:lnTo>
                    <a:pt x="72" y="37"/>
                  </a:lnTo>
                  <a:lnTo>
                    <a:pt x="72" y="37"/>
                  </a:lnTo>
                  <a:lnTo>
                    <a:pt x="75" y="36"/>
                  </a:lnTo>
                  <a:lnTo>
                    <a:pt x="77" y="34"/>
                  </a:lnTo>
                  <a:lnTo>
                    <a:pt x="77" y="34"/>
                  </a:lnTo>
                  <a:lnTo>
                    <a:pt x="75" y="31"/>
                  </a:lnTo>
                  <a:lnTo>
                    <a:pt x="74" y="30"/>
                  </a:lnTo>
                  <a:lnTo>
                    <a:pt x="74" y="30"/>
                  </a:lnTo>
                  <a:lnTo>
                    <a:pt x="71" y="28"/>
                  </a:lnTo>
                  <a:lnTo>
                    <a:pt x="68" y="27"/>
                  </a:lnTo>
                  <a:lnTo>
                    <a:pt x="63" y="20"/>
                  </a:lnTo>
                  <a:lnTo>
                    <a:pt x="63" y="20"/>
                  </a:lnTo>
                  <a:lnTo>
                    <a:pt x="69" y="19"/>
                  </a:lnTo>
                  <a:lnTo>
                    <a:pt x="77" y="17"/>
                  </a:lnTo>
                  <a:lnTo>
                    <a:pt x="86" y="13"/>
                  </a:lnTo>
                  <a:lnTo>
                    <a:pt x="94" y="7"/>
                  </a:lnTo>
                  <a:lnTo>
                    <a:pt x="94" y="7"/>
                  </a:lnTo>
                  <a:lnTo>
                    <a:pt x="94" y="5"/>
                  </a:lnTo>
                  <a:lnTo>
                    <a:pt x="94" y="2"/>
                  </a:lnTo>
                  <a:lnTo>
                    <a:pt x="94" y="2"/>
                  </a:lnTo>
                  <a:lnTo>
                    <a:pt x="91" y="0"/>
                  </a:lnTo>
                  <a:lnTo>
                    <a:pt x="88" y="2"/>
                  </a:lnTo>
                  <a:lnTo>
                    <a:pt x="88" y="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496"/>
            <p:cNvSpPr>
              <a:spLocks/>
            </p:cNvSpPr>
            <p:nvPr/>
          </p:nvSpPr>
          <p:spPr bwMode="auto">
            <a:xfrm>
              <a:off x="3690938" y="3154363"/>
              <a:ext cx="231775" cy="95250"/>
            </a:xfrm>
            <a:custGeom>
              <a:avLst/>
              <a:gdLst>
                <a:gd name="T0" fmla="*/ 86 w 146"/>
                <a:gd name="T1" fmla="*/ 31 h 60"/>
                <a:gd name="T2" fmla="*/ 86 w 146"/>
                <a:gd name="T3" fmla="*/ 31 h 60"/>
                <a:gd name="T4" fmla="*/ 106 w 146"/>
                <a:gd name="T5" fmla="*/ 31 h 60"/>
                <a:gd name="T6" fmla="*/ 121 w 146"/>
                <a:gd name="T7" fmla="*/ 27 h 60"/>
                <a:gd name="T8" fmla="*/ 124 w 146"/>
                <a:gd name="T9" fmla="*/ 27 h 60"/>
                <a:gd name="T10" fmla="*/ 133 w 146"/>
                <a:gd name="T11" fmla="*/ 34 h 60"/>
                <a:gd name="T12" fmla="*/ 140 w 146"/>
                <a:gd name="T13" fmla="*/ 41 h 60"/>
                <a:gd name="T14" fmla="*/ 143 w 146"/>
                <a:gd name="T15" fmla="*/ 43 h 60"/>
                <a:gd name="T16" fmla="*/ 144 w 146"/>
                <a:gd name="T17" fmla="*/ 43 h 60"/>
                <a:gd name="T18" fmla="*/ 146 w 146"/>
                <a:gd name="T19" fmla="*/ 40 h 60"/>
                <a:gd name="T20" fmla="*/ 146 w 146"/>
                <a:gd name="T21" fmla="*/ 38 h 60"/>
                <a:gd name="T22" fmla="*/ 137 w 146"/>
                <a:gd name="T23" fmla="*/ 26 h 60"/>
                <a:gd name="T24" fmla="*/ 129 w 146"/>
                <a:gd name="T25" fmla="*/ 20 h 60"/>
                <a:gd name="T26" fmla="*/ 120 w 146"/>
                <a:gd name="T27" fmla="*/ 20 h 60"/>
                <a:gd name="T28" fmla="*/ 118 w 146"/>
                <a:gd name="T29" fmla="*/ 20 h 60"/>
                <a:gd name="T30" fmla="*/ 112 w 146"/>
                <a:gd name="T31" fmla="*/ 21 h 60"/>
                <a:gd name="T32" fmla="*/ 97 w 146"/>
                <a:gd name="T33" fmla="*/ 23 h 60"/>
                <a:gd name="T34" fmla="*/ 87 w 146"/>
                <a:gd name="T35" fmla="*/ 23 h 60"/>
                <a:gd name="T36" fmla="*/ 87 w 146"/>
                <a:gd name="T37" fmla="*/ 23 h 60"/>
                <a:gd name="T38" fmla="*/ 86 w 146"/>
                <a:gd name="T39" fmla="*/ 23 h 60"/>
                <a:gd name="T40" fmla="*/ 69 w 146"/>
                <a:gd name="T41" fmla="*/ 17 h 60"/>
                <a:gd name="T42" fmla="*/ 52 w 146"/>
                <a:gd name="T43" fmla="*/ 6 h 60"/>
                <a:gd name="T44" fmla="*/ 45 w 146"/>
                <a:gd name="T45" fmla="*/ 0 h 60"/>
                <a:gd name="T46" fmla="*/ 28 w 146"/>
                <a:gd name="T47" fmla="*/ 0 h 60"/>
                <a:gd name="T48" fmla="*/ 8 w 146"/>
                <a:gd name="T49" fmla="*/ 11 h 60"/>
                <a:gd name="T50" fmla="*/ 2 w 146"/>
                <a:gd name="T51" fmla="*/ 14 h 60"/>
                <a:gd name="T52" fmla="*/ 2 w 146"/>
                <a:gd name="T53" fmla="*/ 20 h 60"/>
                <a:gd name="T54" fmla="*/ 5 w 146"/>
                <a:gd name="T55" fmla="*/ 21 h 60"/>
                <a:gd name="T56" fmla="*/ 8 w 146"/>
                <a:gd name="T57" fmla="*/ 20 h 60"/>
                <a:gd name="T58" fmla="*/ 22 w 146"/>
                <a:gd name="T59" fmla="*/ 11 h 60"/>
                <a:gd name="T60" fmla="*/ 34 w 146"/>
                <a:gd name="T61" fmla="*/ 8 h 60"/>
                <a:gd name="T62" fmla="*/ 48 w 146"/>
                <a:gd name="T63" fmla="*/ 11 h 60"/>
                <a:gd name="T64" fmla="*/ 58 w 146"/>
                <a:gd name="T65" fmla="*/ 20 h 60"/>
                <a:gd name="T66" fmla="*/ 71 w 146"/>
                <a:gd name="T67" fmla="*/ 24 h 60"/>
                <a:gd name="T68" fmla="*/ 57 w 146"/>
                <a:gd name="T69" fmla="*/ 38 h 60"/>
                <a:gd name="T70" fmla="*/ 51 w 146"/>
                <a:gd name="T71" fmla="*/ 46 h 60"/>
                <a:gd name="T72" fmla="*/ 42 w 146"/>
                <a:gd name="T73" fmla="*/ 52 h 60"/>
                <a:gd name="T74" fmla="*/ 40 w 146"/>
                <a:gd name="T75" fmla="*/ 52 h 60"/>
                <a:gd name="T76" fmla="*/ 35 w 146"/>
                <a:gd name="T77" fmla="*/ 57 h 60"/>
                <a:gd name="T78" fmla="*/ 37 w 146"/>
                <a:gd name="T79" fmla="*/ 58 h 60"/>
                <a:gd name="T80" fmla="*/ 40 w 146"/>
                <a:gd name="T81" fmla="*/ 60 h 60"/>
                <a:gd name="T82" fmla="*/ 40 w 146"/>
                <a:gd name="T83" fmla="*/ 60 h 60"/>
                <a:gd name="T84" fmla="*/ 48 w 146"/>
                <a:gd name="T85" fmla="*/ 57 h 60"/>
                <a:gd name="T86" fmla="*/ 60 w 146"/>
                <a:gd name="T87" fmla="*/ 47 h 60"/>
                <a:gd name="T88" fmla="*/ 63 w 146"/>
                <a:gd name="T89" fmla="*/ 41 h 60"/>
                <a:gd name="T90" fmla="*/ 69 w 146"/>
                <a:gd name="T91" fmla="*/ 34 h 60"/>
                <a:gd name="T92" fmla="*/ 83 w 146"/>
                <a:gd name="T93" fmla="*/ 31 h 60"/>
                <a:gd name="T94" fmla="*/ 86 w 146"/>
                <a:gd name="T9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60">
                  <a:moveTo>
                    <a:pt x="86" y="31"/>
                  </a:moveTo>
                  <a:lnTo>
                    <a:pt x="86" y="31"/>
                  </a:lnTo>
                  <a:lnTo>
                    <a:pt x="86" y="31"/>
                  </a:lnTo>
                  <a:lnTo>
                    <a:pt x="86" y="31"/>
                  </a:lnTo>
                  <a:lnTo>
                    <a:pt x="97" y="31"/>
                  </a:lnTo>
                  <a:lnTo>
                    <a:pt x="106" y="31"/>
                  </a:lnTo>
                  <a:lnTo>
                    <a:pt x="115" y="29"/>
                  </a:lnTo>
                  <a:lnTo>
                    <a:pt x="121" y="27"/>
                  </a:lnTo>
                  <a:lnTo>
                    <a:pt x="121" y="27"/>
                  </a:lnTo>
                  <a:lnTo>
                    <a:pt x="124" y="27"/>
                  </a:lnTo>
                  <a:lnTo>
                    <a:pt x="129" y="29"/>
                  </a:lnTo>
                  <a:lnTo>
                    <a:pt x="133" y="34"/>
                  </a:lnTo>
                  <a:lnTo>
                    <a:pt x="140" y="41"/>
                  </a:lnTo>
                  <a:lnTo>
                    <a:pt x="140" y="41"/>
                  </a:lnTo>
                  <a:lnTo>
                    <a:pt x="140" y="43"/>
                  </a:lnTo>
                  <a:lnTo>
                    <a:pt x="143" y="43"/>
                  </a:lnTo>
                  <a:lnTo>
                    <a:pt x="143" y="43"/>
                  </a:lnTo>
                  <a:lnTo>
                    <a:pt x="144" y="43"/>
                  </a:lnTo>
                  <a:lnTo>
                    <a:pt x="144" y="43"/>
                  </a:lnTo>
                  <a:lnTo>
                    <a:pt x="146" y="40"/>
                  </a:lnTo>
                  <a:lnTo>
                    <a:pt x="146" y="38"/>
                  </a:lnTo>
                  <a:lnTo>
                    <a:pt x="146" y="38"/>
                  </a:lnTo>
                  <a:lnTo>
                    <a:pt x="141" y="31"/>
                  </a:lnTo>
                  <a:lnTo>
                    <a:pt x="137" y="26"/>
                  </a:lnTo>
                  <a:lnTo>
                    <a:pt x="132" y="23"/>
                  </a:lnTo>
                  <a:lnTo>
                    <a:pt x="129" y="20"/>
                  </a:lnTo>
                  <a:lnTo>
                    <a:pt x="123" y="20"/>
                  </a:lnTo>
                  <a:lnTo>
                    <a:pt x="120" y="20"/>
                  </a:lnTo>
                  <a:lnTo>
                    <a:pt x="120" y="20"/>
                  </a:lnTo>
                  <a:lnTo>
                    <a:pt x="118" y="20"/>
                  </a:lnTo>
                  <a:lnTo>
                    <a:pt x="118" y="20"/>
                  </a:lnTo>
                  <a:lnTo>
                    <a:pt x="112" y="21"/>
                  </a:lnTo>
                  <a:lnTo>
                    <a:pt x="106" y="23"/>
                  </a:lnTo>
                  <a:lnTo>
                    <a:pt x="97" y="23"/>
                  </a:lnTo>
                  <a:lnTo>
                    <a:pt x="87" y="23"/>
                  </a:lnTo>
                  <a:lnTo>
                    <a:pt x="87" y="23"/>
                  </a:lnTo>
                  <a:lnTo>
                    <a:pt x="87" y="23"/>
                  </a:lnTo>
                  <a:lnTo>
                    <a:pt x="87" y="23"/>
                  </a:lnTo>
                  <a:lnTo>
                    <a:pt x="86" y="23"/>
                  </a:lnTo>
                  <a:lnTo>
                    <a:pt x="86" y="23"/>
                  </a:lnTo>
                  <a:lnTo>
                    <a:pt x="78" y="20"/>
                  </a:lnTo>
                  <a:lnTo>
                    <a:pt x="69" y="17"/>
                  </a:lnTo>
                  <a:lnTo>
                    <a:pt x="61" y="12"/>
                  </a:lnTo>
                  <a:lnTo>
                    <a:pt x="52" y="6"/>
                  </a:lnTo>
                  <a:lnTo>
                    <a:pt x="52" y="6"/>
                  </a:lnTo>
                  <a:lnTo>
                    <a:pt x="45" y="0"/>
                  </a:lnTo>
                  <a:lnTo>
                    <a:pt x="35" y="0"/>
                  </a:lnTo>
                  <a:lnTo>
                    <a:pt x="28" y="0"/>
                  </a:lnTo>
                  <a:lnTo>
                    <a:pt x="20" y="3"/>
                  </a:lnTo>
                  <a:lnTo>
                    <a:pt x="8" y="11"/>
                  </a:lnTo>
                  <a:lnTo>
                    <a:pt x="2" y="14"/>
                  </a:lnTo>
                  <a:lnTo>
                    <a:pt x="2" y="14"/>
                  </a:lnTo>
                  <a:lnTo>
                    <a:pt x="0" y="17"/>
                  </a:lnTo>
                  <a:lnTo>
                    <a:pt x="2" y="20"/>
                  </a:lnTo>
                  <a:lnTo>
                    <a:pt x="2" y="20"/>
                  </a:lnTo>
                  <a:lnTo>
                    <a:pt x="5" y="21"/>
                  </a:lnTo>
                  <a:lnTo>
                    <a:pt x="8" y="20"/>
                  </a:lnTo>
                  <a:lnTo>
                    <a:pt x="8" y="20"/>
                  </a:lnTo>
                  <a:lnTo>
                    <a:pt x="11" y="17"/>
                  </a:lnTo>
                  <a:lnTo>
                    <a:pt x="22" y="11"/>
                  </a:lnTo>
                  <a:lnTo>
                    <a:pt x="28" y="8"/>
                  </a:lnTo>
                  <a:lnTo>
                    <a:pt x="34" y="8"/>
                  </a:lnTo>
                  <a:lnTo>
                    <a:pt x="42" y="8"/>
                  </a:lnTo>
                  <a:lnTo>
                    <a:pt x="48" y="11"/>
                  </a:lnTo>
                  <a:lnTo>
                    <a:pt x="48" y="11"/>
                  </a:lnTo>
                  <a:lnTo>
                    <a:pt x="58" y="20"/>
                  </a:lnTo>
                  <a:lnTo>
                    <a:pt x="71" y="24"/>
                  </a:lnTo>
                  <a:lnTo>
                    <a:pt x="71" y="24"/>
                  </a:lnTo>
                  <a:lnTo>
                    <a:pt x="63" y="29"/>
                  </a:lnTo>
                  <a:lnTo>
                    <a:pt x="57" y="38"/>
                  </a:lnTo>
                  <a:lnTo>
                    <a:pt x="57" y="38"/>
                  </a:lnTo>
                  <a:lnTo>
                    <a:pt x="51" y="46"/>
                  </a:lnTo>
                  <a:lnTo>
                    <a:pt x="45" y="50"/>
                  </a:lnTo>
                  <a:lnTo>
                    <a:pt x="42" y="52"/>
                  </a:lnTo>
                  <a:lnTo>
                    <a:pt x="40" y="52"/>
                  </a:lnTo>
                  <a:lnTo>
                    <a:pt x="40" y="52"/>
                  </a:lnTo>
                  <a:lnTo>
                    <a:pt x="37" y="54"/>
                  </a:lnTo>
                  <a:lnTo>
                    <a:pt x="35" y="57"/>
                  </a:lnTo>
                  <a:lnTo>
                    <a:pt x="35" y="57"/>
                  </a:lnTo>
                  <a:lnTo>
                    <a:pt x="37" y="58"/>
                  </a:lnTo>
                  <a:lnTo>
                    <a:pt x="40" y="60"/>
                  </a:lnTo>
                  <a:lnTo>
                    <a:pt x="40" y="60"/>
                  </a:lnTo>
                  <a:lnTo>
                    <a:pt x="40" y="60"/>
                  </a:lnTo>
                  <a:lnTo>
                    <a:pt x="40" y="60"/>
                  </a:lnTo>
                  <a:lnTo>
                    <a:pt x="43" y="60"/>
                  </a:lnTo>
                  <a:lnTo>
                    <a:pt x="48" y="57"/>
                  </a:lnTo>
                  <a:lnTo>
                    <a:pt x="55" y="52"/>
                  </a:lnTo>
                  <a:lnTo>
                    <a:pt x="60" y="47"/>
                  </a:lnTo>
                  <a:lnTo>
                    <a:pt x="63" y="41"/>
                  </a:lnTo>
                  <a:lnTo>
                    <a:pt x="63" y="41"/>
                  </a:lnTo>
                  <a:lnTo>
                    <a:pt x="66" y="37"/>
                  </a:lnTo>
                  <a:lnTo>
                    <a:pt x="69" y="34"/>
                  </a:lnTo>
                  <a:lnTo>
                    <a:pt x="77" y="31"/>
                  </a:lnTo>
                  <a:lnTo>
                    <a:pt x="83" y="31"/>
                  </a:lnTo>
                  <a:lnTo>
                    <a:pt x="86" y="31"/>
                  </a:lnTo>
                  <a:lnTo>
                    <a:pt x="86"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1" name="Group 200"/>
          <p:cNvGrpSpPr/>
          <p:nvPr userDrawn="1"/>
        </p:nvGrpSpPr>
        <p:grpSpPr>
          <a:xfrm>
            <a:off x="7122615" y="3110162"/>
            <a:ext cx="532925" cy="280487"/>
            <a:chOff x="5829301" y="3119438"/>
            <a:chExt cx="452438" cy="317500"/>
          </a:xfrm>
        </p:grpSpPr>
        <p:sp>
          <p:nvSpPr>
            <p:cNvPr id="202" name="Freeform 497"/>
            <p:cNvSpPr>
              <a:spLocks noEditPoints="1"/>
            </p:cNvSpPr>
            <p:nvPr/>
          </p:nvSpPr>
          <p:spPr bwMode="auto">
            <a:xfrm>
              <a:off x="5829301" y="3119438"/>
              <a:ext cx="212725" cy="317500"/>
            </a:xfrm>
            <a:custGeom>
              <a:avLst/>
              <a:gdLst>
                <a:gd name="T0" fmla="*/ 126 w 134"/>
                <a:gd name="T1" fmla="*/ 16 h 200"/>
                <a:gd name="T2" fmla="*/ 124 w 134"/>
                <a:gd name="T3" fmla="*/ 45 h 200"/>
                <a:gd name="T4" fmla="*/ 111 w 134"/>
                <a:gd name="T5" fmla="*/ 91 h 200"/>
                <a:gd name="T6" fmla="*/ 98 w 134"/>
                <a:gd name="T7" fmla="*/ 95 h 200"/>
                <a:gd name="T8" fmla="*/ 88 w 134"/>
                <a:gd name="T9" fmla="*/ 83 h 200"/>
                <a:gd name="T10" fmla="*/ 95 w 134"/>
                <a:gd name="T11" fmla="*/ 63 h 200"/>
                <a:gd name="T12" fmla="*/ 97 w 134"/>
                <a:gd name="T13" fmla="*/ 26 h 200"/>
                <a:gd name="T14" fmla="*/ 80 w 134"/>
                <a:gd name="T15" fmla="*/ 5 h 200"/>
                <a:gd name="T16" fmla="*/ 63 w 134"/>
                <a:gd name="T17" fmla="*/ 0 h 200"/>
                <a:gd name="T18" fmla="*/ 40 w 134"/>
                <a:gd name="T19" fmla="*/ 7 h 200"/>
                <a:gd name="T20" fmla="*/ 17 w 134"/>
                <a:gd name="T21" fmla="*/ 28 h 200"/>
                <a:gd name="T22" fmla="*/ 0 w 134"/>
                <a:gd name="T23" fmla="*/ 103 h 200"/>
                <a:gd name="T24" fmla="*/ 8 w 134"/>
                <a:gd name="T25" fmla="*/ 155 h 200"/>
                <a:gd name="T26" fmla="*/ 35 w 134"/>
                <a:gd name="T27" fmla="*/ 183 h 200"/>
                <a:gd name="T28" fmla="*/ 63 w 134"/>
                <a:gd name="T29" fmla="*/ 184 h 200"/>
                <a:gd name="T30" fmla="*/ 89 w 134"/>
                <a:gd name="T31" fmla="*/ 164 h 200"/>
                <a:gd name="T32" fmla="*/ 92 w 134"/>
                <a:gd name="T33" fmla="*/ 131 h 200"/>
                <a:gd name="T34" fmla="*/ 88 w 134"/>
                <a:gd name="T35" fmla="*/ 109 h 200"/>
                <a:gd name="T36" fmla="*/ 101 w 134"/>
                <a:gd name="T37" fmla="*/ 105 h 200"/>
                <a:gd name="T38" fmla="*/ 121 w 134"/>
                <a:gd name="T39" fmla="*/ 92 h 200"/>
                <a:gd name="T40" fmla="*/ 124 w 134"/>
                <a:gd name="T41" fmla="*/ 175 h 200"/>
                <a:gd name="T42" fmla="*/ 111 w 134"/>
                <a:gd name="T43" fmla="*/ 189 h 200"/>
                <a:gd name="T44" fmla="*/ 100 w 134"/>
                <a:gd name="T45" fmla="*/ 193 h 200"/>
                <a:gd name="T46" fmla="*/ 104 w 134"/>
                <a:gd name="T47" fmla="*/ 200 h 200"/>
                <a:gd name="T48" fmla="*/ 114 w 134"/>
                <a:gd name="T49" fmla="*/ 198 h 200"/>
                <a:gd name="T50" fmla="*/ 134 w 134"/>
                <a:gd name="T51" fmla="*/ 177 h 200"/>
                <a:gd name="T52" fmla="*/ 134 w 134"/>
                <a:gd name="T53" fmla="*/ 19 h 200"/>
                <a:gd name="T54" fmla="*/ 129 w 134"/>
                <a:gd name="T55" fmla="*/ 14 h 200"/>
                <a:gd name="T56" fmla="*/ 69 w 134"/>
                <a:gd name="T57" fmla="*/ 172 h 200"/>
                <a:gd name="T58" fmla="*/ 45 w 134"/>
                <a:gd name="T59" fmla="*/ 177 h 200"/>
                <a:gd name="T60" fmla="*/ 22 w 134"/>
                <a:gd name="T61" fmla="*/ 160 h 200"/>
                <a:gd name="T62" fmla="*/ 11 w 134"/>
                <a:gd name="T63" fmla="*/ 128 h 200"/>
                <a:gd name="T64" fmla="*/ 17 w 134"/>
                <a:gd name="T65" fmla="*/ 48 h 200"/>
                <a:gd name="T66" fmla="*/ 58 w 134"/>
                <a:gd name="T67" fmla="*/ 11 h 200"/>
                <a:gd name="T68" fmla="*/ 71 w 134"/>
                <a:gd name="T69" fmla="*/ 11 h 200"/>
                <a:gd name="T70" fmla="*/ 86 w 134"/>
                <a:gd name="T71" fmla="*/ 23 h 200"/>
                <a:gd name="T72" fmla="*/ 89 w 134"/>
                <a:gd name="T73" fmla="*/ 48 h 200"/>
                <a:gd name="T74" fmla="*/ 83 w 134"/>
                <a:gd name="T75" fmla="*/ 65 h 200"/>
                <a:gd name="T76" fmla="*/ 63 w 134"/>
                <a:gd name="T77" fmla="*/ 42 h 200"/>
                <a:gd name="T78" fmla="*/ 55 w 134"/>
                <a:gd name="T79" fmla="*/ 43 h 200"/>
                <a:gd name="T80" fmla="*/ 58 w 134"/>
                <a:gd name="T81" fmla="*/ 49 h 200"/>
                <a:gd name="T82" fmla="*/ 69 w 134"/>
                <a:gd name="T83" fmla="*/ 60 h 200"/>
                <a:gd name="T84" fmla="*/ 45 w 134"/>
                <a:gd name="T85" fmla="*/ 59 h 200"/>
                <a:gd name="T86" fmla="*/ 43 w 134"/>
                <a:gd name="T87" fmla="*/ 66 h 200"/>
                <a:gd name="T88" fmla="*/ 52 w 134"/>
                <a:gd name="T89" fmla="*/ 66 h 200"/>
                <a:gd name="T90" fmla="*/ 75 w 134"/>
                <a:gd name="T91" fmla="*/ 76 h 200"/>
                <a:gd name="T92" fmla="*/ 80 w 134"/>
                <a:gd name="T93" fmla="*/ 100 h 200"/>
                <a:gd name="T94" fmla="*/ 72 w 134"/>
                <a:gd name="T95" fmla="*/ 115 h 200"/>
                <a:gd name="T96" fmla="*/ 51 w 134"/>
                <a:gd name="T97" fmla="*/ 120 h 200"/>
                <a:gd name="T98" fmla="*/ 45 w 134"/>
                <a:gd name="T99" fmla="*/ 123 h 200"/>
                <a:gd name="T100" fmla="*/ 48 w 134"/>
                <a:gd name="T101" fmla="*/ 129 h 200"/>
                <a:gd name="T102" fmla="*/ 66 w 134"/>
                <a:gd name="T103" fmla="*/ 129 h 200"/>
                <a:gd name="T104" fmla="*/ 69 w 134"/>
                <a:gd name="T105" fmla="*/ 135 h 200"/>
                <a:gd name="T106" fmla="*/ 63 w 134"/>
                <a:gd name="T107" fmla="*/ 144 h 200"/>
                <a:gd name="T108" fmla="*/ 68 w 134"/>
                <a:gd name="T109" fmla="*/ 148 h 200"/>
                <a:gd name="T110" fmla="*/ 80 w 134"/>
                <a:gd name="T111" fmla="*/ 137 h 200"/>
                <a:gd name="T112" fmla="*/ 84 w 134"/>
                <a:gd name="T11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0">
                  <a:moveTo>
                    <a:pt x="129" y="14"/>
                  </a:moveTo>
                  <a:lnTo>
                    <a:pt x="129" y="14"/>
                  </a:lnTo>
                  <a:lnTo>
                    <a:pt x="129" y="14"/>
                  </a:lnTo>
                  <a:lnTo>
                    <a:pt x="126" y="16"/>
                  </a:lnTo>
                  <a:lnTo>
                    <a:pt x="124" y="19"/>
                  </a:lnTo>
                  <a:lnTo>
                    <a:pt x="124" y="25"/>
                  </a:lnTo>
                  <a:lnTo>
                    <a:pt x="124" y="25"/>
                  </a:lnTo>
                  <a:lnTo>
                    <a:pt x="124" y="45"/>
                  </a:lnTo>
                  <a:lnTo>
                    <a:pt x="121" y="63"/>
                  </a:lnTo>
                  <a:lnTo>
                    <a:pt x="117" y="80"/>
                  </a:lnTo>
                  <a:lnTo>
                    <a:pt x="114" y="86"/>
                  </a:lnTo>
                  <a:lnTo>
                    <a:pt x="111" y="91"/>
                  </a:lnTo>
                  <a:lnTo>
                    <a:pt x="111" y="91"/>
                  </a:lnTo>
                  <a:lnTo>
                    <a:pt x="107" y="94"/>
                  </a:lnTo>
                  <a:lnTo>
                    <a:pt x="104" y="94"/>
                  </a:lnTo>
                  <a:lnTo>
                    <a:pt x="98" y="95"/>
                  </a:lnTo>
                  <a:lnTo>
                    <a:pt x="92" y="94"/>
                  </a:lnTo>
                  <a:lnTo>
                    <a:pt x="89" y="91"/>
                  </a:lnTo>
                  <a:lnTo>
                    <a:pt x="89" y="91"/>
                  </a:lnTo>
                  <a:lnTo>
                    <a:pt x="88" y="83"/>
                  </a:lnTo>
                  <a:lnTo>
                    <a:pt x="86" y="74"/>
                  </a:lnTo>
                  <a:lnTo>
                    <a:pt x="86" y="74"/>
                  </a:lnTo>
                  <a:lnTo>
                    <a:pt x="91" y="71"/>
                  </a:lnTo>
                  <a:lnTo>
                    <a:pt x="95" y="63"/>
                  </a:lnTo>
                  <a:lnTo>
                    <a:pt x="97" y="53"/>
                  </a:lnTo>
                  <a:lnTo>
                    <a:pt x="98" y="36"/>
                  </a:lnTo>
                  <a:lnTo>
                    <a:pt x="98" y="36"/>
                  </a:lnTo>
                  <a:lnTo>
                    <a:pt x="97" y="26"/>
                  </a:lnTo>
                  <a:lnTo>
                    <a:pt x="94" y="20"/>
                  </a:lnTo>
                  <a:lnTo>
                    <a:pt x="91" y="14"/>
                  </a:lnTo>
                  <a:lnTo>
                    <a:pt x="86" y="10"/>
                  </a:lnTo>
                  <a:lnTo>
                    <a:pt x="80" y="5"/>
                  </a:lnTo>
                  <a:lnTo>
                    <a:pt x="75" y="2"/>
                  </a:lnTo>
                  <a:lnTo>
                    <a:pt x="69" y="0"/>
                  </a:lnTo>
                  <a:lnTo>
                    <a:pt x="63" y="0"/>
                  </a:lnTo>
                  <a:lnTo>
                    <a:pt x="63" y="0"/>
                  </a:lnTo>
                  <a:lnTo>
                    <a:pt x="55" y="2"/>
                  </a:lnTo>
                  <a:lnTo>
                    <a:pt x="55" y="2"/>
                  </a:lnTo>
                  <a:lnTo>
                    <a:pt x="48" y="4"/>
                  </a:lnTo>
                  <a:lnTo>
                    <a:pt x="40" y="7"/>
                  </a:lnTo>
                  <a:lnTo>
                    <a:pt x="34" y="11"/>
                  </a:lnTo>
                  <a:lnTo>
                    <a:pt x="28" y="16"/>
                  </a:lnTo>
                  <a:lnTo>
                    <a:pt x="22" y="20"/>
                  </a:lnTo>
                  <a:lnTo>
                    <a:pt x="17" y="28"/>
                  </a:lnTo>
                  <a:lnTo>
                    <a:pt x="9" y="42"/>
                  </a:lnTo>
                  <a:lnTo>
                    <a:pt x="3" y="60"/>
                  </a:lnTo>
                  <a:lnTo>
                    <a:pt x="0" y="80"/>
                  </a:lnTo>
                  <a:lnTo>
                    <a:pt x="0" y="103"/>
                  </a:lnTo>
                  <a:lnTo>
                    <a:pt x="2" y="129"/>
                  </a:lnTo>
                  <a:lnTo>
                    <a:pt x="2" y="129"/>
                  </a:lnTo>
                  <a:lnTo>
                    <a:pt x="5" y="143"/>
                  </a:lnTo>
                  <a:lnTo>
                    <a:pt x="8" y="155"/>
                  </a:lnTo>
                  <a:lnTo>
                    <a:pt x="14" y="166"/>
                  </a:lnTo>
                  <a:lnTo>
                    <a:pt x="20" y="174"/>
                  </a:lnTo>
                  <a:lnTo>
                    <a:pt x="28" y="180"/>
                  </a:lnTo>
                  <a:lnTo>
                    <a:pt x="35" y="183"/>
                  </a:lnTo>
                  <a:lnTo>
                    <a:pt x="43" y="186"/>
                  </a:lnTo>
                  <a:lnTo>
                    <a:pt x="51" y="186"/>
                  </a:lnTo>
                  <a:lnTo>
                    <a:pt x="51" y="186"/>
                  </a:lnTo>
                  <a:lnTo>
                    <a:pt x="63" y="184"/>
                  </a:lnTo>
                  <a:lnTo>
                    <a:pt x="74" y="180"/>
                  </a:lnTo>
                  <a:lnTo>
                    <a:pt x="83" y="174"/>
                  </a:lnTo>
                  <a:lnTo>
                    <a:pt x="89" y="164"/>
                  </a:lnTo>
                  <a:lnTo>
                    <a:pt x="89" y="164"/>
                  </a:lnTo>
                  <a:lnTo>
                    <a:pt x="92" y="157"/>
                  </a:lnTo>
                  <a:lnTo>
                    <a:pt x="95" y="144"/>
                  </a:lnTo>
                  <a:lnTo>
                    <a:pt x="94" y="138"/>
                  </a:lnTo>
                  <a:lnTo>
                    <a:pt x="92" y="131"/>
                  </a:lnTo>
                  <a:lnTo>
                    <a:pt x="91" y="123"/>
                  </a:lnTo>
                  <a:lnTo>
                    <a:pt x="86" y="114"/>
                  </a:lnTo>
                  <a:lnTo>
                    <a:pt x="86" y="114"/>
                  </a:lnTo>
                  <a:lnTo>
                    <a:pt x="88" y="109"/>
                  </a:lnTo>
                  <a:lnTo>
                    <a:pt x="89" y="102"/>
                  </a:lnTo>
                  <a:lnTo>
                    <a:pt x="89" y="102"/>
                  </a:lnTo>
                  <a:lnTo>
                    <a:pt x="94" y="105"/>
                  </a:lnTo>
                  <a:lnTo>
                    <a:pt x="101" y="105"/>
                  </a:lnTo>
                  <a:lnTo>
                    <a:pt x="109" y="103"/>
                  </a:lnTo>
                  <a:lnTo>
                    <a:pt x="117" y="97"/>
                  </a:lnTo>
                  <a:lnTo>
                    <a:pt x="117" y="97"/>
                  </a:lnTo>
                  <a:lnTo>
                    <a:pt x="121" y="92"/>
                  </a:lnTo>
                  <a:lnTo>
                    <a:pt x="124" y="86"/>
                  </a:lnTo>
                  <a:lnTo>
                    <a:pt x="124" y="172"/>
                  </a:lnTo>
                  <a:lnTo>
                    <a:pt x="124" y="172"/>
                  </a:lnTo>
                  <a:lnTo>
                    <a:pt x="124" y="175"/>
                  </a:lnTo>
                  <a:lnTo>
                    <a:pt x="121" y="181"/>
                  </a:lnTo>
                  <a:lnTo>
                    <a:pt x="120" y="184"/>
                  </a:lnTo>
                  <a:lnTo>
                    <a:pt x="115" y="187"/>
                  </a:lnTo>
                  <a:lnTo>
                    <a:pt x="111" y="189"/>
                  </a:lnTo>
                  <a:lnTo>
                    <a:pt x="103" y="190"/>
                  </a:lnTo>
                  <a:lnTo>
                    <a:pt x="103" y="190"/>
                  </a:lnTo>
                  <a:lnTo>
                    <a:pt x="100" y="193"/>
                  </a:lnTo>
                  <a:lnTo>
                    <a:pt x="100" y="193"/>
                  </a:lnTo>
                  <a:lnTo>
                    <a:pt x="100" y="197"/>
                  </a:lnTo>
                  <a:lnTo>
                    <a:pt x="100" y="197"/>
                  </a:lnTo>
                  <a:lnTo>
                    <a:pt x="101" y="200"/>
                  </a:lnTo>
                  <a:lnTo>
                    <a:pt x="104" y="200"/>
                  </a:lnTo>
                  <a:lnTo>
                    <a:pt x="104" y="200"/>
                  </a:lnTo>
                  <a:lnTo>
                    <a:pt x="104" y="200"/>
                  </a:lnTo>
                  <a:lnTo>
                    <a:pt x="104" y="200"/>
                  </a:lnTo>
                  <a:lnTo>
                    <a:pt x="114" y="198"/>
                  </a:lnTo>
                  <a:lnTo>
                    <a:pt x="121" y="193"/>
                  </a:lnTo>
                  <a:lnTo>
                    <a:pt x="127" y="190"/>
                  </a:lnTo>
                  <a:lnTo>
                    <a:pt x="130" y="186"/>
                  </a:lnTo>
                  <a:lnTo>
                    <a:pt x="134" y="177"/>
                  </a:lnTo>
                  <a:lnTo>
                    <a:pt x="134" y="172"/>
                  </a:lnTo>
                  <a:lnTo>
                    <a:pt x="134" y="25"/>
                  </a:lnTo>
                  <a:lnTo>
                    <a:pt x="134" y="25"/>
                  </a:lnTo>
                  <a:lnTo>
                    <a:pt x="134" y="19"/>
                  </a:lnTo>
                  <a:lnTo>
                    <a:pt x="134" y="19"/>
                  </a:lnTo>
                  <a:lnTo>
                    <a:pt x="132" y="16"/>
                  </a:lnTo>
                  <a:lnTo>
                    <a:pt x="129" y="14"/>
                  </a:lnTo>
                  <a:lnTo>
                    <a:pt x="129" y="14"/>
                  </a:lnTo>
                  <a:close/>
                  <a:moveTo>
                    <a:pt x="81" y="160"/>
                  </a:moveTo>
                  <a:lnTo>
                    <a:pt x="81" y="160"/>
                  </a:lnTo>
                  <a:lnTo>
                    <a:pt x="75" y="167"/>
                  </a:lnTo>
                  <a:lnTo>
                    <a:pt x="69" y="172"/>
                  </a:lnTo>
                  <a:lnTo>
                    <a:pt x="60" y="175"/>
                  </a:lnTo>
                  <a:lnTo>
                    <a:pt x="51" y="177"/>
                  </a:lnTo>
                  <a:lnTo>
                    <a:pt x="51" y="177"/>
                  </a:lnTo>
                  <a:lnTo>
                    <a:pt x="45" y="177"/>
                  </a:lnTo>
                  <a:lnTo>
                    <a:pt x="39" y="174"/>
                  </a:lnTo>
                  <a:lnTo>
                    <a:pt x="32" y="170"/>
                  </a:lnTo>
                  <a:lnTo>
                    <a:pt x="26" y="166"/>
                  </a:lnTo>
                  <a:lnTo>
                    <a:pt x="22" y="160"/>
                  </a:lnTo>
                  <a:lnTo>
                    <a:pt x="17" y="151"/>
                  </a:lnTo>
                  <a:lnTo>
                    <a:pt x="12" y="140"/>
                  </a:lnTo>
                  <a:lnTo>
                    <a:pt x="11" y="128"/>
                  </a:lnTo>
                  <a:lnTo>
                    <a:pt x="11" y="128"/>
                  </a:lnTo>
                  <a:lnTo>
                    <a:pt x="9" y="105"/>
                  </a:lnTo>
                  <a:lnTo>
                    <a:pt x="9" y="83"/>
                  </a:lnTo>
                  <a:lnTo>
                    <a:pt x="12" y="63"/>
                  </a:lnTo>
                  <a:lnTo>
                    <a:pt x="17" y="48"/>
                  </a:lnTo>
                  <a:lnTo>
                    <a:pt x="25" y="34"/>
                  </a:lnTo>
                  <a:lnTo>
                    <a:pt x="34" y="23"/>
                  </a:lnTo>
                  <a:lnTo>
                    <a:pt x="45" y="16"/>
                  </a:lnTo>
                  <a:lnTo>
                    <a:pt x="58" y="11"/>
                  </a:lnTo>
                  <a:lnTo>
                    <a:pt x="58" y="11"/>
                  </a:lnTo>
                  <a:lnTo>
                    <a:pt x="63" y="10"/>
                  </a:lnTo>
                  <a:lnTo>
                    <a:pt x="63" y="10"/>
                  </a:lnTo>
                  <a:lnTo>
                    <a:pt x="71" y="11"/>
                  </a:lnTo>
                  <a:lnTo>
                    <a:pt x="75" y="13"/>
                  </a:lnTo>
                  <a:lnTo>
                    <a:pt x="78" y="16"/>
                  </a:lnTo>
                  <a:lnTo>
                    <a:pt x="83" y="19"/>
                  </a:lnTo>
                  <a:lnTo>
                    <a:pt x="86" y="23"/>
                  </a:lnTo>
                  <a:lnTo>
                    <a:pt x="88" y="30"/>
                  </a:lnTo>
                  <a:lnTo>
                    <a:pt x="89" y="36"/>
                  </a:lnTo>
                  <a:lnTo>
                    <a:pt x="89" y="36"/>
                  </a:lnTo>
                  <a:lnTo>
                    <a:pt x="89" y="48"/>
                  </a:lnTo>
                  <a:lnTo>
                    <a:pt x="88" y="56"/>
                  </a:lnTo>
                  <a:lnTo>
                    <a:pt x="84" y="62"/>
                  </a:lnTo>
                  <a:lnTo>
                    <a:pt x="83" y="65"/>
                  </a:lnTo>
                  <a:lnTo>
                    <a:pt x="83" y="65"/>
                  </a:lnTo>
                  <a:lnTo>
                    <a:pt x="80" y="59"/>
                  </a:lnTo>
                  <a:lnTo>
                    <a:pt x="77" y="53"/>
                  </a:lnTo>
                  <a:lnTo>
                    <a:pt x="69" y="45"/>
                  </a:lnTo>
                  <a:lnTo>
                    <a:pt x="63" y="42"/>
                  </a:lnTo>
                  <a:lnTo>
                    <a:pt x="61" y="40"/>
                  </a:lnTo>
                  <a:lnTo>
                    <a:pt x="61" y="40"/>
                  </a:lnTo>
                  <a:lnTo>
                    <a:pt x="58" y="40"/>
                  </a:lnTo>
                  <a:lnTo>
                    <a:pt x="55" y="43"/>
                  </a:lnTo>
                  <a:lnTo>
                    <a:pt x="55" y="43"/>
                  </a:lnTo>
                  <a:lnTo>
                    <a:pt x="55" y="48"/>
                  </a:lnTo>
                  <a:lnTo>
                    <a:pt x="58" y="49"/>
                  </a:lnTo>
                  <a:lnTo>
                    <a:pt x="58" y="49"/>
                  </a:lnTo>
                  <a:lnTo>
                    <a:pt x="61" y="51"/>
                  </a:lnTo>
                  <a:lnTo>
                    <a:pt x="66" y="54"/>
                  </a:lnTo>
                  <a:lnTo>
                    <a:pt x="69" y="60"/>
                  </a:lnTo>
                  <a:lnTo>
                    <a:pt x="69" y="60"/>
                  </a:lnTo>
                  <a:lnTo>
                    <a:pt x="60" y="57"/>
                  </a:lnTo>
                  <a:lnTo>
                    <a:pt x="52" y="57"/>
                  </a:lnTo>
                  <a:lnTo>
                    <a:pt x="48" y="59"/>
                  </a:lnTo>
                  <a:lnTo>
                    <a:pt x="45" y="59"/>
                  </a:lnTo>
                  <a:lnTo>
                    <a:pt x="45" y="59"/>
                  </a:lnTo>
                  <a:lnTo>
                    <a:pt x="43" y="62"/>
                  </a:lnTo>
                  <a:lnTo>
                    <a:pt x="43" y="66"/>
                  </a:lnTo>
                  <a:lnTo>
                    <a:pt x="43" y="66"/>
                  </a:lnTo>
                  <a:lnTo>
                    <a:pt x="46" y="68"/>
                  </a:lnTo>
                  <a:lnTo>
                    <a:pt x="49" y="68"/>
                  </a:lnTo>
                  <a:lnTo>
                    <a:pt x="49" y="68"/>
                  </a:lnTo>
                  <a:lnTo>
                    <a:pt x="52" y="66"/>
                  </a:lnTo>
                  <a:lnTo>
                    <a:pt x="57" y="66"/>
                  </a:lnTo>
                  <a:lnTo>
                    <a:pt x="66" y="68"/>
                  </a:lnTo>
                  <a:lnTo>
                    <a:pt x="71" y="71"/>
                  </a:lnTo>
                  <a:lnTo>
                    <a:pt x="75" y="76"/>
                  </a:lnTo>
                  <a:lnTo>
                    <a:pt x="75" y="76"/>
                  </a:lnTo>
                  <a:lnTo>
                    <a:pt x="78" y="82"/>
                  </a:lnTo>
                  <a:lnTo>
                    <a:pt x="78" y="89"/>
                  </a:lnTo>
                  <a:lnTo>
                    <a:pt x="80" y="100"/>
                  </a:lnTo>
                  <a:lnTo>
                    <a:pt x="78" y="109"/>
                  </a:lnTo>
                  <a:lnTo>
                    <a:pt x="77" y="112"/>
                  </a:lnTo>
                  <a:lnTo>
                    <a:pt x="77" y="112"/>
                  </a:lnTo>
                  <a:lnTo>
                    <a:pt x="72" y="115"/>
                  </a:lnTo>
                  <a:lnTo>
                    <a:pt x="69" y="118"/>
                  </a:lnTo>
                  <a:lnTo>
                    <a:pt x="60" y="120"/>
                  </a:lnTo>
                  <a:lnTo>
                    <a:pt x="54" y="120"/>
                  </a:lnTo>
                  <a:lnTo>
                    <a:pt x="51" y="120"/>
                  </a:lnTo>
                  <a:lnTo>
                    <a:pt x="51" y="120"/>
                  </a:lnTo>
                  <a:lnTo>
                    <a:pt x="46" y="120"/>
                  </a:lnTo>
                  <a:lnTo>
                    <a:pt x="46" y="120"/>
                  </a:lnTo>
                  <a:lnTo>
                    <a:pt x="45" y="123"/>
                  </a:lnTo>
                  <a:lnTo>
                    <a:pt x="45" y="123"/>
                  </a:lnTo>
                  <a:lnTo>
                    <a:pt x="45" y="126"/>
                  </a:lnTo>
                  <a:lnTo>
                    <a:pt x="45" y="126"/>
                  </a:lnTo>
                  <a:lnTo>
                    <a:pt x="48" y="129"/>
                  </a:lnTo>
                  <a:lnTo>
                    <a:pt x="48" y="129"/>
                  </a:lnTo>
                  <a:lnTo>
                    <a:pt x="58" y="131"/>
                  </a:lnTo>
                  <a:lnTo>
                    <a:pt x="58" y="131"/>
                  </a:lnTo>
                  <a:lnTo>
                    <a:pt x="66" y="129"/>
                  </a:lnTo>
                  <a:lnTo>
                    <a:pt x="75" y="126"/>
                  </a:lnTo>
                  <a:lnTo>
                    <a:pt x="75" y="126"/>
                  </a:lnTo>
                  <a:lnTo>
                    <a:pt x="72" y="131"/>
                  </a:lnTo>
                  <a:lnTo>
                    <a:pt x="69" y="135"/>
                  </a:lnTo>
                  <a:lnTo>
                    <a:pt x="65" y="138"/>
                  </a:lnTo>
                  <a:lnTo>
                    <a:pt x="65" y="138"/>
                  </a:lnTo>
                  <a:lnTo>
                    <a:pt x="63" y="140"/>
                  </a:lnTo>
                  <a:lnTo>
                    <a:pt x="63" y="144"/>
                  </a:lnTo>
                  <a:lnTo>
                    <a:pt x="63" y="144"/>
                  </a:lnTo>
                  <a:lnTo>
                    <a:pt x="65" y="146"/>
                  </a:lnTo>
                  <a:lnTo>
                    <a:pt x="68" y="148"/>
                  </a:lnTo>
                  <a:lnTo>
                    <a:pt x="68" y="148"/>
                  </a:lnTo>
                  <a:lnTo>
                    <a:pt x="69" y="146"/>
                  </a:lnTo>
                  <a:lnTo>
                    <a:pt x="69" y="146"/>
                  </a:lnTo>
                  <a:lnTo>
                    <a:pt x="77" y="141"/>
                  </a:lnTo>
                  <a:lnTo>
                    <a:pt x="80" y="137"/>
                  </a:lnTo>
                  <a:lnTo>
                    <a:pt x="83" y="132"/>
                  </a:lnTo>
                  <a:lnTo>
                    <a:pt x="83" y="132"/>
                  </a:lnTo>
                  <a:lnTo>
                    <a:pt x="84" y="140"/>
                  </a:lnTo>
                  <a:lnTo>
                    <a:pt x="84" y="146"/>
                  </a:lnTo>
                  <a:lnTo>
                    <a:pt x="83" y="154"/>
                  </a:lnTo>
                  <a:lnTo>
                    <a:pt x="81" y="160"/>
                  </a:lnTo>
                  <a:lnTo>
                    <a:pt x="81" y="16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498"/>
            <p:cNvSpPr>
              <a:spLocks noEditPoints="1"/>
            </p:cNvSpPr>
            <p:nvPr/>
          </p:nvSpPr>
          <p:spPr bwMode="auto">
            <a:xfrm>
              <a:off x="6067426" y="3119438"/>
              <a:ext cx="214313" cy="317500"/>
            </a:xfrm>
            <a:custGeom>
              <a:avLst/>
              <a:gdLst>
                <a:gd name="T0" fmla="*/ 72 w 135"/>
                <a:gd name="T1" fmla="*/ 0 h 200"/>
                <a:gd name="T2" fmla="*/ 54 w 135"/>
                <a:gd name="T3" fmla="*/ 5 h 200"/>
                <a:gd name="T4" fmla="*/ 39 w 135"/>
                <a:gd name="T5" fmla="*/ 26 h 200"/>
                <a:gd name="T6" fmla="*/ 40 w 135"/>
                <a:gd name="T7" fmla="*/ 63 h 200"/>
                <a:gd name="T8" fmla="*/ 46 w 135"/>
                <a:gd name="T9" fmla="*/ 83 h 200"/>
                <a:gd name="T10" fmla="*/ 37 w 135"/>
                <a:gd name="T11" fmla="*/ 95 h 200"/>
                <a:gd name="T12" fmla="*/ 25 w 135"/>
                <a:gd name="T13" fmla="*/ 91 h 200"/>
                <a:gd name="T14" fmla="*/ 11 w 135"/>
                <a:gd name="T15" fmla="*/ 45 h 200"/>
                <a:gd name="T16" fmla="*/ 8 w 135"/>
                <a:gd name="T17" fmla="*/ 16 h 200"/>
                <a:gd name="T18" fmla="*/ 0 w 135"/>
                <a:gd name="T19" fmla="*/ 19 h 200"/>
                <a:gd name="T20" fmla="*/ 0 w 135"/>
                <a:gd name="T21" fmla="*/ 172 h 200"/>
                <a:gd name="T22" fmla="*/ 13 w 135"/>
                <a:gd name="T23" fmla="*/ 193 h 200"/>
                <a:gd name="T24" fmla="*/ 31 w 135"/>
                <a:gd name="T25" fmla="*/ 200 h 200"/>
                <a:gd name="T26" fmla="*/ 36 w 135"/>
                <a:gd name="T27" fmla="*/ 197 h 200"/>
                <a:gd name="T28" fmla="*/ 31 w 135"/>
                <a:gd name="T29" fmla="*/ 190 h 200"/>
                <a:gd name="T30" fmla="*/ 13 w 135"/>
                <a:gd name="T31" fmla="*/ 181 h 200"/>
                <a:gd name="T32" fmla="*/ 10 w 135"/>
                <a:gd name="T33" fmla="*/ 86 h 200"/>
                <a:gd name="T34" fmla="*/ 26 w 135"/>
                <a:gd name="T35" fmla="*/ 103 h 200"/>
                <a:gd name="T36" fmla="*/ 46 w 135"/>
                <a:gd name="T37" fmla="*/ 102 h 200"/>
                <a:gd name="T38" fmla="*/ 45 w 135"/>
                <a:gd name="T39" fmla="*/ 123 h 200"/>
                <a:gd name="T40" fmla="*/ 42 w 135"/>
                <a:gd name="T41" fmla="*/ 157 h 200"/>
                <a:gd name="T42" fmla="*/ 62 w 135"/>
                <a:gd name="T43" fmla="*/ 180 h 200"/>
                <a:gd name="T44" fmla="*/ 91 w 135"/>
                <a:gd name="T45" fmla="*/ 186 h 200"/>
                <a:gd name="T46" fmla="*/ 120 w 135"/>
                <a:gd name="T47" fmla="*/ 166 h 200"/>
                <a:gd name="T48" fmla="*/ 134 w 135"/>
                <a:gd name="T49" fmla="*/ 129 h 200"/>
                <a:gd name="T50" fmla="*/ 126 w 135"/>
                <a:gd name="T51" fmla="*/ 42 h 200"/>
                <a:gd name="T52" fmla="*/ 100 w 135"/>
                <a:gd name="T53" fmla="*/ 11 h 200"/>
                <a:gd name="T54" fmla="*/ 79 w 135"/>
                <a:gd name="T55" fmla="*/ 2 h 200"/>
                <a:gd name="T56" fmla="*/ 118 w 135"/>
                <a:gd name="T57" fmla="*/ 151 h 200"/>
                <a:gd name="T58" fmla="*/ 95 w 135"/>
                <a:gd name="T59" fmla="*/ 174 h 200"/>
                <a:gd name="T60" fmla="*/ 74 w 135"/>
                <a:gd name="T61" fmla="*/ 175 h 200"/>
                <a:gd name="T62" fmla="*/ 54 w 135"/>
                <a:gd name="T63" fmla="*/ 160 h 200"/>
                <a:gd name="T64" fmla="*/ 51 w 135"/>
                <a:gd name="T65" fmla="*/ 132 h 200"/>
                <a:gd name="T66" fmla="*/ 66 w 135"/>
                <a:gd name="T67" fmla="*/ 146 h 200"/>
                <a:gd name="T68" fmla="*/ 72 w 135"/>
                <a:gd name="T69" fmla="*/ 144 h 200"/>
                <a:gd name="T70" fmla="*/ 65 w 135"/>
                <a:gd name="T71" fmla="*/ 135 h 200"/>
                <a:gd name="T72" fmla="*/ 68 w 135"/>
                <a:gd name="T73" fmla="*/ 129 h 200"/>
                <a:gd name="T74" fmla="*/ 88 w 135"/>
                <a:gd name="T75" fmla="*/ 129 h 200"/>
                <a:gd name="T76" fmla="*/ 88 w 135"/>
                <a:gd name="T77" fmla="*/ 120 h 200"/>
                <a:gd name="T78" fmla="*/ 75 w 135"/>
                <a:gd name="T79" fmla="*/ 120 h 200"/>
                <a:gd name="T80" fmla="*/ 59 w 135"/>
                <a:gd name="T81" fmla="*/ 112 h 200"/>
                <a:gd name="T82" fmla="*/ 56 w 135"/>
                <a:gd name="T83" fmla="*/ 89 h 200"/>
                <a:gd name="T84" fmla="*/ 65 w 135"/>
                <a:gd name="T85" fmla="*/ 71 h 200"/>
                <a:gd name="T86" fmla="*/ 85 w 135"/>
                <a:gd name="T87" fmla="*/ 68 h 200"/>
                <a:gd name="T88" fmla="*/ 91 w 135"/>
                <a:gd name="T89" fmla="*/ 66 h 200"/>
                <a:gd name="T90" fmla="*/ 89 w 135"/>
                <a:gd name="T91" fmla="*/ 59 h 200"/>
                <a:gd name="T92" fmla="*/ 65 w 135"/>
                <a:gd name="T93" fmla="*/ 60 h 200"/>
                <a:gd name="T94" fmla="*/ 75 w 135"/>
                <a:gd name="T95" fmla="*/ 49 h 200"/>
                <a:gd name="T96" fmla="*/ 80 w 135"/>
                <a:gd name="T97" fmla="*/ 43 h 200"/>
                <a:gd name="T98" fmla="*/ 71 w 135"/>
                <a:gd name="T99" fmla="*/ 42 h 200"/>
                <a:gd name="T100" fmla="*/ 52 w 135"/>
                <a:gd name="T101" fmla="*/ 65 h 200"/>
                <a:gd name="T102" fmla="*/ 46 w 135"/>
                <a:gd name="T103" fmla="*/ 48 h 200"/>
                <a:gd name="T104" fmla="*/ 49 w 135"/>
                <a:gd name="T105" fmla="*/ 23 h 200"/>
                <a:gd name="T106" fmla="*/ 63 w 135"/>
                <a:gd name="T107" fmla="*/ 11 h 200"/>
                <a:gd name="T108" fmla="*/ 77 w 135"/>
                <a:gd name="T109" fmla="*/ 11 h 200"/>
                <a:gd name="T110" fmla="*/ 118 w 135"/>
                <a:gd name="T111" fmla="*/ 48 h 200"/>
                <a:gd name="T112" fmla="*/ 125 w 135"/>
                <a:gd name="T11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 h="200">
                  <a:moveTo>
                    <a:pt x="79" y="2"/>
                  </a:moveTo>
                  <a:lnTo>
                    <a:pt x="79" y="2"/>
                  </a:lnTo>
                  <a:lnTo>
                    <a:pt x="79" y="2"/>
                  </a:lnTo>
                  <a:lnTo>
                    <a:pt x="72" y="0"/>
                  </a:lnTo>
                  <a:lnTo>
                    <a:pt x="72" y="0"/>
                  </a:lnTo>
                  <a:lnTo>
                    <a:pt x="66" y="0"/>
                  </a:lnTo>
                  <a:lnTo>
                    <a:pt x="60" y="2"/>
                  </a:lnTo>
                  <a:lnTo>
                    <a:pt x="54" y="5"/>
                  </a:lnTo>
                  <a:lnTo>
                    <a:pt x="49" y="10"/>
                  </a:lnTo>
                  <a:lnTo>
                    <a:pt x="45" y="14"/>
                  </a:lnTo>
                  <a:lnTo>
                    <a:pt x="40" y="20"/>
                  </a:lnTo>
                  <a:lnTo>
                    <a:pt x="39" y="26"/>
                  </a:lnTo>
                  <a:lnTo>
                    <a:pt x="37" y="36"/>
                  </a:lnTo>
                  <a:lnTo>
                    <a:pt x="37" y="36"/>
                  </a:lnTo>
                  <a:lnTo>
                    <a:pt x="37" y="53"/>
                  </a:lnTo>
                  <a:lnTo>
                    <a:pt x="40" y="63"/>
                  </a:lnTo>
                  <a:lnTo>
                    <a:pt x="45" y="71"/>
                  </a:lnTo>
                  <a:lnTo>
                    <a:pt x="49" y="74"/>
                  </a:lnTo>
                  <a:lnTo>
                    <a:pt x="49" y="74"/>
                  </a:lnTo>
                  <a:lnTo>
                    <a:pt x="46" y="83"/>
                  </a:lnTo>
                  <a:lnTo>
                    <a:pt x="46" y="91"/>
                  </a:lnTo>
                  <a:lnTo>
                    <a:pt x="46" y="91"/>
                  </a:lnTo>
                  <a:lnTo>
                    <a:pt x="42" y="94"/>
                  </a:lnTo>
                  <a:lnTo>
                    <a:pt x="37" y="95"/>
                  </a:lnTo>
                  <a:lnTo>
                    <a:pt x="31" y="94"/>
                  </a:lnTo>
                  <a:lnTo>
                    <a:pt x="28" y="94"/>
                  </a:lnTo>
                  <a:lnTo>
                    <a:pt x="25" y="91"/>
                  </a:lnTo>
                  <a:lnTo>
                    <a:pt x="25" y="91"/>
                  </a:lnTo>
                  <a:lnTo>
                    <a:pt x="20" y="86"/>
                  </a:lnTo>
                  <a:lnTo>
                    <a:pt x="17" y="80"/>
                  </a:lnTo>
                  <a:lnTo>
                    <a:pt x="14" y="63"/>
                  </a:lnTo>
                  <a:lnTo>
                    <a:pt x="11" y="45"/>
                  </a:lnTo>
                  <a:lnTo>
                    <a:pt x="10" y="25"/>
                  </a:lnTo>
                  <a:lnTo>
                    <a:pt x="10" y="19"/>
                  </a:lnTo>
                  <a:lnTo>
                    <a:pt x="10" y="19"/>
                  </a:lnTo>
                  <a:lnTo>
                    <a:pt x="8" y="16"/>
                  </a:lnTo>
                  <a:lnTo>
                    <a:pt x="5" y="14"/>
                  </a:lnTo>
                  <a:lnTo>
                    <a:pt x="5" y="14"/>
                  </a:lnTo>
                  <a:lnTo>
                    <a:pt x="2" y="16"/>
                  </a:lnTo>
                  <a:lnTo>
                    <a:pt x="0" y="19"/>
                  </a:lnTo>
                  <a:lnTo>
                    <a:pt x="0" y="19"/>
                  </a:lnTo>
                  <a:lnTo>
                    <a:pt x="0" y="25"/>
                  </a:lnTo>
                  <a:lnTo>
                    <a:pt x="0" y="172"/>
                  </a:lnTo>
                  <a:lnTo>
                    <a:pt x="0" y="172"/>
                  </a:lnTo>
                  <a:lnTo>
                    <a:pt x="0" y="177"/>
                  </a:lnTo>
                  <a:lnTo>
                    <a:pt x="3" y="184"/>
                  </a:lnTo>
                  <a:lnTo>
                    <a:pt x="8" y="189"/>
                  </a:lnTo>
                  <a:lnTo>
                    <a:pt x="13" y="193"/>
                  </a:lnTo>
                  <a:lnTo>
                    <a:pt x="20" y="198"/>
                  </a:lnTo>
                  <a:lnTo>
                    <a:pt x="29" y="200"/>
                  </a:lnTo>
                  <a:lnTo>
                    <a:pt x="29" y="200"/>
                  </a:lnTo>
                  <a:lnTo>
                    <a:pt x="31" y="200"/>
                  </a:lnTo>
                  <a:lnTo>
                    <a:pt x="31" y="200"/>
                  </a:lnTo>
                  <a:lnTo>
                    <a:pt x="34" y="200"/>
                  </a:lnTo>
                  <a:lnTo>
                    <a:pt x="36" y="197"/>
                  </a:lnTo>
                  <a:lnTo>
                    <a:pt x="36" y="197"/>
                  </a:lnTo>
                  <a:lnTo>
                    <a:pt x="34" y="193"/>
                  </a:lnTo>
                  <a:lnTo>
                    <a:pt x="34" y="193"/>
                  </a:lnTo>
                  <a:lnTo>
                    <a:pt x="31" y="190"/>
                  </a:lnTo>
                  <a:lnTo>
                    <a:pt x="31" y="190"/>
                  </a:lnTo>
                  <a:lnTo>
                    <a:pt x="25" y="189"/>
                  </a:lnTo>
                  <a:lnTo>
                    <a:pt x="19" y="187"/>
                  </a:lnTo>
                  <a:lnTo>
                    <a:pt x="16" y="184"/>
                  </a:lnTo>
                  <a:lnTo>
                    <a:pt x="13" y="181"/>
                  </a:lnTo>
                  <a:lnTo>
                    <a:pt x="11" y="175"/>
                  </a:lnTo>
                  <a:lnTo>
                    <a:pt x="10" y="172"/>
                  </a:lnTo>
                  <a:lnTo>
                    <a:pt x="10" y="86"/>
                  </a:lnTo>
                  <a:lnTo>
                    <a:pt x="10" y="86"/>
                  </a:lnTo>
                  <a:lnTo>
                    <a:pt x="14" y="92"/>
                  </a:lnTo>
                  <a:lnTo>
                    <a:pt x="17" y="97"/>
                  </a:lnTo>
                  <a:lnTo>
                    <a:pt x="17" y="97"/>
                  </a:lnTo>
                  <a:lnTo>
                    <a:pt x="26" y="103"/>
                  </a:lnTo>
                  <a:lnTo>
                    <a:pt x="34" y="105"/>
                  </a:lnTo>
                  <a:lnTo>
                    <a:pt x="40" y="105"/>
                  </a:lnTo>
                  <a:lnTo>
                    <a:pt x="46" y="102"/>
                  </a:lnTo>
                  <a:lnTo>
                    <a:pt x="46" y="102"/>
                  </a:lnTo>
                  <a:lnTo>
                    <a:pt x="48" y="109"/>
                  </a:lnTo>
                  <a:lnTo>
                    <a:pt x="49" y="114"/>
                  </a:lnTo>
                  <a:lnTo>
                    <a:pt x="49" y="114"/>
                  </a:lnTo>
                  <a:lnTo>
                    <a:pt x="45" y="123"/>
                  </a:lnTo>
                  <a:lnTo>
                    <a:pt x="42" y="131"/>
                  </a:lnTo>
                  <a:lnTo>
                    <a:pt x="40" y="138"/>
                  </a:lnTo>
                  <a:lnTo>
                    <a:pt x="40" y="144"/>
                  </a:lnTo>
                  <a:lnTo>
                    <a:pt x="42" y="157"/>
                  </a:lnTo>
                  <a:lnTo>
                    <a:pt x="45" y="164"/>
                  </a:lnTo>
                  <a:lnTo>
                    <a:pt x="45" y="164"/>
                  </a:lnTo>
                  <a:lnTo>
                    <a:pt x="52" y="174"/>
                  </a:lnTo>
                  <a:lnTo>
                    <a:pt x="62" y="180"/>
                  </a:lnTo>
                  <a:lnTo>
                    <a:pt x="72" y="184"/>
                  </a:lnTo>
                  <a:lnTo>
                    <a:pt x="83" y="186"/>
                  </a:lnTo>
                  <a:lnTo>
                    <a:pt x="83" y="186"/>
                  </a:lnTo>
                  <a:lnTo>
                    <a:pt x="91" y="186"/>
                  </a:lnTo>
                  <a:lnTo>
                    <a:pt x="98" y="183"/>
                  </a:lnTo>
                  <a:lnTo>
                    <a:pt x="106" y="180"/>
                  </a:lnTo>
                  <a:lnTo>
                    <a:pt x="114" y="174"/>
                  </a:lnTo>
                  <a:lnTo>
                    <a:pt x="120" y="166"/>
                  </a:lnTo>
                  <a:lnTo>
                    <a:pt x="126" y="155"/>
                  </a:lnTo>
                  <a:lnTo>
                    <a:pt x="131" y="143"/>
                  </a:lnTo>
                  <a:lnTo>
                    <a:pt x="134" y="129"/>
                  </a:lnTo>
                  <a:lnTo>
                    <a:pt x="134" y="129"/>
                  </a:lnTo>
                  <a:lnTo>
                    <a:pt x="135" y="103"/>
                  </a:lnTo>
                  <a:lnTo>
                    <a:pt x="134" y="80"/>
                  </a:lnTo>
                  <a:lnTo>
                    <a:pt x="131" y="60"/>
                  </a:lnTo>
                  <a:lnTo>
                    <a:pt x="126" y="42"/>
                  </a:lnTo>
                  <a:lnTo>
                    <a:pt x="117" y="28"/>
                  </a:lnTo>
                  <a:lnTo>
                    <a:pt x="112" y="20"/>
                  </a:lnTo>
                  <a:lnTo>
                    <a:pt x="106" y="16"/>
                  </a:lnTo>
                  <a:lnTo>
                    <a:pt x="100" y="11"/>
                  </a:lnTo>
                  <a:lnTo>
                    <a:pt x="94" y="7"/>
                  </a:lnTo>
                  <a:lnTo>
                    <a:pt x="86" y="4"/>
                  </a:lnTo>
                  <a:lnTo>
                    <a:pt x="79" y="2"/>
                  </a:lnTo>
                  <a:lnTo>
                    <a:pt x="79" y="2"/>
                  </a:lnTo>
                  <a:close/>
                  <a:moveTo>
                    <a:pt x="125" y="128"/>
                  </a:moveTo>
                  <a:lnTo>
                    <a:pt x="125" y="128"/>
                  </a:lnTo>
                  <a:lnTo>
                    <a:pt x="121" y="140"/>
                  </a:lnTo>
                  <a:lnTo>
                    <a:pt x="118" y="151"/>
                  </a:lnTo>
                  <a:lnTo>
                    <a:pt x="114" y="160"/>
                  </a:lnTo>
                  <a:lnTo>
                    <a:pt x="108" y="166"/>
                  </a:lnTo>
                  <a:lnTo>
                    <a:pt x="103" y="170"/>
                  </a:lnTo>
                  <a:lnTo>
                    <a:pt x="95" y="174"/>
                  </a:lnTo>
                  <a:lnTo>
                    <a:pt x="89" y="177"/>
                  </a:lnTo>
                  <a:lnTo>
                    <a:pt x="83" y="177"/>
                  </a:lnTo>
                  <a:lnTo>
                    <a:pt x="83" y="177"/>
                  </a:lnTo>
                  <a:lnTo>
                    <a:pt x="74" y="175"/>
                  </a:lnTo>
                  <a:lnTo>
                    <a:pt x="66" y="172"/>
                  </a:lnTo>
                  <a:lnTo>
                    <a:pt x="59" y="167"/>
                  </a:lnTo>
                  <a:lnTo>
                    <a:pt x="54" y="160"/>
                  </a:lnTo>
                  <a:lnTo>
                    <a:pt x="54" y="160"/>
                  </a:lnTo>
                  <a:lnTo>
                    <a:pt x="51" y="154"/>
                  </a:lnTo>
                  <a:lnTo>
                    <a:pt x="49" y="146"/>
                  </a:lnTo>
                  <a:lnTo>
                    <a:pt x="49" y="140"/>
                  </a:lnTo>
                  <a:lnTo>
                    <a:pt x="51" y="132"/>
                  </a:lnTo>
                  <a:lnTo>
                    <a:pt x="51" y="132"/>
                  </a:lnTo>
                  <a:lnTo>
                    <a:pt x="54" y="137"/>
                  </a:lnTo>
                  <a:lnTo>
                    <a:pt x="59" y="141"/>
                  </a:lnTo>
                  <a:lnTo>
                    <a:pt x="66" y="146"/>
                  </a:lnTo>
                  <a:lnTo>
                    <a:pt x="66" y="146"/>
                  </a:lnTo>
                  <a:lnTo>
                    <a:pt x="69" y="146"/>
                  </a:lnTo>
                  <a:lnTo>
                    <a:pt x="72" y="144"/>
                  </a:lnTo>
                  <a:lnTo>
                    <a:pt x="72" y="144"/>
                  </a:lnTo>
                  <a:lnTo>
                    <a:pt x="72" y="140"/>
                  </a:lnTo>
                  <a:lnTo>
                    <a:pt x="69" y="138"/>
                  </a:lnTo>
                  <a:lnTo>
                    <a:pt x="69" y="138"/>
                  </a:lnTo>
                  <a:lnTo>
                    <a:pt x="65" y="135"/>
                  </a:lnTo>
                  <a:lnTo>
                    <a:pt x="62" y="131"/>
                  </a:lnTo>
                  <a:lnTo>
                    <a:pt x="60" y="126"/>
                  </a:lnTo>
                  <a:lnTo>
                    <a:pt x="60" y="126"/>
                  </a:lnTo>
                  <a:lnTo>
                    <a:pt x="68" y="129"/>
                  </a:lnTo>
                  <a:lnTo>
                    <a:pt x="75" y="131"/>
                  </a:lnTo>
                  <a:lnTo>
                    <a:pt x="75" y="131"/>
                  </a:lnTo>
                  <a:lnTo>
                    <a:pt x="88" y="129"/>
                  </a:lnTo>
                  <a:lnTo>
                    <a:pt x="88" y="129"/>
                  </a:lnTo>
                  <a:lnTo>
                    <a:pt x="89" y="126"/>
                  </a:lnTo>
                  <a:lnTo>
                    <a:pt x="91" y="123"/>
                  </a:lnTo>
                  <a:lnTo>
                    <a:pt x="91" y="123"/>
                  </a:lnTo>
                  <a:lnTo>
                    <a:pt x="88" y="120"/>
                  </a:lnTo>
                  <a:lnTo>
                    <a:pt x="85" y="120"/>
                  </a:lnTo>
                  <a:lnTo>
                    <a:pt x="85" y="120"/>
                  </a:lnTo>
                  <a:lnTo>
                    <a:pt x="82" y="120"/>
                  </a:lnTo>
                  <a:lnTo>
                    <a:pt x="75" y="120"/>
                  </a:lnTo>
                  <a:lnTo>
                    <a:pt x="71" y="120"/>
                  </a:lnTo>
                  <a:lnTo>
                    <a:pt x="66" y="118"/>
                  </a:lnTo>
                  <a:lnTo>
                    <a:pt x="62" y="117"/>
                  </a:lnTo>
                  <a:lnTo>
                    <a:pt x="59" y="112"/>
                  </a:lnTo>
                  <a:lnTo>
                    <a:pt x="59" y="112"/>
                  </a:lnTo>
                  <a:lnTo>
                    <a:pt x="57" y="109"/>
                  </a:lnTo>
                  <a:lnTo>
                    <a:pt x="56" y="102"/>
                  </a:lnTo>
                  <a:lnTo>
                    <a:pt x="56" y="89"/>
                  </a:lnTo>
                  <a:lnTo>
                    <a:pt x="57" y="82"/>
                  </a:lnTo>
                  <a:lnTo>
                    <a:pt x="59" y="76"/>
                  </a:lnTo>
                  <a:lnTo>
                    <a:pt x="59" y="76"/>
                  </a:lnTo>
                  <a:lnTo>
                    <a:pt x="65" y="71"/>
                  </a:lnTo>
                  <a:lnTo>
                    <a:pt x="69" y="68"/>
                  </a:lnTo>
                  <a:lnTo>
                    <a:pt x="77" y="66"/>
                  </a:lnTo>
                  <a:lnTo>
                    <a:pt x="83" y="66"/>
                  </a:lnTo>
                  <a:lnTo>
                    <a:pt x="85" y="68"/>
                  </a:lnTo>
                  <a:lnTo>
                    <a:pt x="85" y="68"/>
                  </a:lnTo>
                  <a:lnTo>
                    <a:pt x="89" y="68"/>
                  </a:lnTo>
                  <a:lnTo>
                    <a:pt x="91" y="66"/>
                  </a:lnTo>
                  <a:lnTo>
                    <a:pt x="91" y="66"/>
                  </a:lnTo>
                  <a:lnTo>
                    <a:pt x="92" y="62"/>
                  </a:lnTo>
                  <a:lnTo>
                    <a:pt x="92" y="62"/>
                  </a:lnTo>
                  <a:lnTo>
                    <a:pt x="89" y="59"/>
                  </a:lnTo>
                  <a:lnTo>
                    <a:pt x="89" y="59"/>
                  </a:lnTo>
                  <a:lnTo>
                    <a:pt x="88" y="59"/>
                  </a:lnTo>
                  <a:lnTo>
                    <a:pt x="82" y="57"/>
                  </a:lnTo>
                  <a:lnTo>
                    <a:pt x="74" y="57"/>
                  </a:lnTo>
                  <a:lnTo>
                    <a:pt x="65" y="60"/>
                  </a:lnTo>
                  <a:lnTo>
                    <a:pt x="65" y="60"/>
                  </a:lnTo>
                  <a:lnTo>
                    <a:pt x="69" y="54"/>
                  </a:lnTo>
                  <a:lnTo>
                    <a:pt x="72" y="51"/>
                  </a:lnTo>
                  <a:lnTo>
                    <a:pt x="75" y="49"/>
                  </a:lnTo>
                  <a:lnTo>
                    <a:pt x="75" y="49"/>
                  </a:lnTo>
                  <a:lnTo>
                    <a:pt x="79" y="48"/>
                  </a:lnTo>
                  <a:lnTo>
                    <a:pt x="80" y="43"/>
                  </a:lnTo>
                  <a:lnTo>
                    <a:pt x="80" y="43"/>
                  </a:lnTo>
                  <a:lnTo>
                    <a:pt x="77" y="40"/>
                  </a:lnTo>
                  <a:lnTo>
                    <a:pt x="74" y="40"/>
                  </a:lnTo>
                  <a:lnTo>
                    <a:pt x="74" y="40"/>
                  </a:lnTo>
                  <a:lnTo>
                    <a:pt x="71" y="42"/>
                  </a:lnTo>
                  <a:lnTo>
                    <a:pt x="66" y="45"/>
                  </a:lnTo>
                  <a:lnTo>
                    <a:pt x="59" y="53"/>
                  </a:lnTo>
                  <a:lnTo>
                    <a:pt x="56" y="59"/>
                  </a:lnTo>
                  <a:lnTo>
                    <a:pt x="52" y="65"/>
                  </a:lnTo>
                  <a:lnTo>
                    <a:pt x="52" y="65"/>
                  </a:lnTo>
                  <a:lnTo>
                    <a:pt x="49" y="62"/>
                  </a:lnTo>
                  <a:lnTo>
                    <a:pt x="48" y="56"/>
                  </a:lnTo>
                  <a:lnTo>
                    <a:pt x="46" y="48"/>
                  </a:lnTo>
                  <a:lnTo>
                    <a:pt x="46" y="36"/>
                  </a:lnTo>
                  <a:lnTo>
                    <a:pt x="46" y="36"/>
                  </a:lnTo>
                  <a:lnTo>
                    <a:pt x="48" y="30"/>
                  </a:lnTo>
                  <a:lnTo>
                    <a:pt x="49" y="23"/>
                  </a:lnTo>
                  <a:lnTo>
                    <a:pt x="52" y="19"/>
                  </a:lnTo>
                  <a:lnTo>
                    <a:pt x="56" y="16"/>
                  </a:lnTo>
                  <a:lnTo>
                    <a:pt x="60" y="13"/>
                  </a:lnTo>
                  <a:lnTo>
                    <a:pt x="63" y="11"/>
                  </a:lnTo>
                  <a:lnTo>
                    <a:pt x="72" y="10"/>
                  </a:lnTo>
                  <a:lnTo>
                    <a:pt x="72" y="10"/>
                  </a:lnTo>
                  <a:lnTo>
                    <a:pt x="77" y="11"/>
                  </a:lnTo>
                  <a:lnTo>
                    <a:pt x="77" y="11"/>
                  </a:lnTo>
                  <a:lnTo>
                    <a:pt x="91" y="16"/>
                  </a:lnTo>
                  <a:lnTo>
                    <a:pt x="102" y="23"/>
                  </a:lnTo>
                  <a:lnTo>
                    <a:pt x="111" y="34"/>
                  </a:lnTo>
                  <a:lnTo>
                    <a:pt x="118" y="48"/>
                  </a:lnTo>
                  <a:lnTo>
                    <a:pt x="123" y="63"/>
                  </a:lnTo>
                  <a:lnTo>
                    <a:pt x="126" y="83"/>
                  </a:lnTo>
                  <a:lnTo>
                    <a:pt x="126" y="105"/>
                  </a:lnTo>
                  <a:lnTo>
                    <a:pt x="125" y="128"/>
                  </a:lnTo>
                  <a:lnTo>
                    <a:pt x="125" y="12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4" name="Group 203"/>
          <p:cNvGrpSpPr/>
          <p:nvPr userDrawn="1"/>
        </p:nvGrpSpPr>
        <p:grpSpPr>
          <a:xfrm>
            <a:off x="6202619" y="2361262"/>
            <a:ext cx="446909" cy="280487"/>
            <a:chOff x="5048251" y="2271713"/>
            <a:chExt cx="379413" cy="317500"/>
          </a:xfrm>
        </p:grpSpPr>
        <p:sp>
          <p:nvSpPr>
            <p:cNvPr id="205" name="Freeform 499"/>
            <p:cNvSpPr>
              <a:spLocks noEditPoints="1"/>
            </p:cNvSpPr>
            <p:nvPr/>
          </p:nvSpPr>
          <p:spPr bwMode="auto">
            <a:xfrm>
              <a:off x="5048251" y="2271713"/>
              <a:ext cx="379413" cy="317500"/>
            </a:xfrm>
            <a:custGeom>
              <a:avLst/>
              <a:gdLst>
                <a:gd name="T0" fmla="*/ 183 w 239"/>
                <a:gd name="T1" fmla="*/ 49 h 200"/>
                <a:gd name="T2" fmla="*/ 183 w 239"/>
                <a:gd name="T3" fmla="*/ 15 h 200"/>
                <a:gd name="T4" fmla="*/ 178 w 239"/>
                <a:gd name="T5" fmla="*/ 4 h 200"/>
                <a:gd name="T6" fmla="*/ 166 w 239"/>
                <a:gd name="T7" fmla="*/ 0 h 200"/>
                <a:gd name="T8" fmla="*/ 74 w 239"/>
                <a:gd name="T9" fmla="*/ 0 h 200"/>
                <a:gd name="T10" fmla="*/ 62 w 239"/>
                <a:gd name="T11" fmla="*/ 4 h 200"/>
                <a:gd name="T12" fmla="*/ 57 w 239"/>
                <a:gd name="T13" fmla="*/ 15 h 200"/>
                <a:gd name="T14" fmla="*/ 14 w 239"/>
                <a:gd name="T15" fmla="*/ 49 h 200"/>
                <a:gd name="T16" fmla="*/ 9 w 239"/>
                <a:gd name="T17" fmla="*/ 50 h 200"/>
                <a:gd name="T18" fmla="*/ 2 w 239"/>
                <a:gd name="T19" fmla="*/ 56 h 200"/>
                <a:gd name="T20" fmla="*/ 0 w 239"/>
                <a:gd name="T21" fmla="*/ 187 h 200"/>
                <a:gd name="T22" fmla="*/ 2 w 239"/>
                <a:gd name="T23" fmla="*/ 193 h 200"/>
                <a:gd name="T24" fmla="*/ 9 w 239"/>
                <a:gd name="T25" fmla="*/ 200 h 200"/>
                <a:gd name="T26" fmla="*/ 226 w 239"/>
                <a:gd name="T27" fmla="*/ 200 h 200"/>
                <a:gd name="T28" fmla="*/ 230 w 239"/>
                <a:gd name="T29" fmla="*/ 200 h 200"/>
                <a:gd name="T30" fmla="*/ 238 w 239"/>
                <a:gd name="T31" fmla="*/ 193 h 200"/>
                <a:gd name="T32" fmla="*/ 239 w 239"/>
                <a:gd name="T33" fmla="*/ 63 h 200"/>
                <a:gd name="T34" fmla="*/ 238 w 239"/>
                <a:gd name="T35" fmla="*/ 56 h 200"/>
                <a:gd name="T36" fmla="*/ 230 w 239"/>
                <a:gd name="T37" fmla="*/ 50 h 200"/>
                <a:gd name="T38" fmla="*/ 226 w 239"/>
                <a:gd name="T39" fmla="*/ 49 h 200"/>
                <a:gd name="T40" fmla="*/ 230 w 239"/>
                <a:gd name="T41" fmla="*/ 187 h 200"/>
                <a:gd name="T42" fmla="*/ 229 w 239"/>
                <a:gd name="T43" fmla="*/ 191 h 200"/>
                <a:gd name="T44" fmla="*/ 14 w 239"/>
                <a:gd name="T45" fmla="*/ 193 h 200"/>
                <a:gd name="T46" fmla="*/ 11 w 239"/>
                <a:gd name="T47" fmla="*/ 191 h 200"/>
                <a:gd name="T48" fmla="*/ 9 w 239"/>
                <a:gd name="T49" fmla="*/ 63 h 200"/>
                <a:gd name="T50" fmla="*/ 11 w 239"/>
                <a:gd name="T51" fmla="*/ 60 h 200"/>
                <a:gd name="T52" fmla="*/ 154 w 239"/>
                <a:gd name="T53" fmla="*/ 58 h 200"/>
                <a:gd name="T54" fmla="*/ 155 w 239"/>
                <a:gd name="T55" fmla="*/ 58 h 200"/>
                <a:gd name="T56" fmla="*/ 226 w 239"/>
                <a:gd name="T57" fmla="*/ 58 h 200"/>
                <a:gd name="T58" fmla="*/ 230 w 239"/>
                <a:gd name="T59" fmla="*/ 63 h 200"/>
                <a:gd name="T60" fmla="*/ 150 w 239"/>
                <a:gd name="T61" fmla="*/ 30 h 200"/>
                <a:gd name="T62" fmla="*/ 89 w 239"/>
                <a:gd name="T63" fmla="*/ 49 h 200"/>
                <a:gd name="T64" fmla="*/ 150 w 239"/>
                <a:gd name="T65" fmla="*/ 30 h 200"/>
                <a:gd name="T66" fmla="*/ 158 w 239"/>
                <a:gd name="T67" fmla="*/ 49 h 200"/>
                <a:gd name="T68" fmla="*/ 158 w 239"/>
                <a:gd name="T69" fmla="*/ 26 h 200"/>
                <a:gd name="T70" fmla="*/ 155 w 239"/>
                <a:gd name="T71" fmla="*/ 21 h 200"/>
                <a:gd name="T72" fmla="*/ 85 w 239"/>
                <a:gd name="T73" fmla="*/ 21 h 200"/>
                <a:gd name="T74" fmla="*/ 80 w 239"/>
                <a:gd name="T75" fmla="*/ 26 h 200"/>
                <a:gd name="T76" fmla="*/ 66 w 239"/>
                <a:gd name="T77" fmla="*/ 49 h 200"/>
                <a:gd name="T78" fmla="*/ 66 w 239"/>
                <a:gd name="T79" fmla="*/ 15 h 200"/>
                <a:gd name="T80" fmla="*/ 68 w 239"/>
                <a:gd name="T81" fmla="*/ 11 h 200"/>
                <a:gd name="T82" fmla="*/ 74 w 239"/>
                <a:gd name="T83" fmla="*/ 9 h 200"/>
                <a:gd name="T84" fmla="*/ 166 w 239"/>
                <a:gd name="T85" fmla="*/ 9 h 200"/>
                <a:gd name="T86" fmla="*/ 172 w 239"/>
                <a:gd name="T87" fmla="*/ 11 h 200"/>
                <a:gd name="T88" fmla="*/ 173 w 239"/>
                <a:gd name="T8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 h="200">
                  <a:moveTo>
                    <a:pt x="226" y="49"/>
                  </a:moveTo>
                  <a:lnTo>
                    <a:pt x="183" y="49"/>
                  </a:lnTo>
                  <a:lnTo>
                    <a:pt x="183" y="15"/>
                  </a:lnTo>
                  <a:lnTo>
                    <a:pt x="183" y="15"/>
                  </a:lnTo>
                  <a:lnTo>
                    <a:pt x="181" y="9"/>
                  </a:lnTo>
                  <a:lnTo>
                    <a:pt x="178" y="4"/>
                  </a:lnTo>
                  <a:lnTo>
                    <a:pt x="173" y="1"/>
                  </a:lnTo>
                  <a:lnTo>
                    <a:pt x="166" y="0"/>
                  </a:lnTo>
                  <a:lnTo>
                    <a:pt x="74" y="0"/>
                  </a:lnTo>
                  <a:lnTo>
                    <a:pt x="74" y="0"/>
                  </a:lnTo>
                  <a:lnTo>
                    <a:pt x="68" y="1"/>
                  </a:lnTo>
                  <a:lnTo>
                    <a:pt x="62" y="4"/>
                  </a:lnTo>
                  <a:lnTo>
                    <a:pt x="58" y="9"/>
                  </a:lnTo>
                  <a:lnTo>
                    <a:pt x="57" y="15"/>
                  </a:lnTo>
                  <a:lnTo>
                    <a:pt x="57" y="49"/>
                  </a:lnTo>
                  <a:lnTo>
                    <a:pt x="14" y="49"/>
                  </a:lnTo>
                  <a:lnTo>
                    <a:pt x="14" y="49"/>
                  </a:lnTo>
                  <a:lnTo>
                    <a:pt x="9" y="50"/>
                  </a:lnTo>
                  <a:lnTo>
                    <a:pt x="5" y="53"/>
                  </a:lnTo>
                  <a:lnTo>
                    <a:pt x="2" y="56"/>
                  </a:lnTo>
                  <a:lnTo>
                    <a:pt x="0" y="63"/>
                  </a:lnTo>
                  <a:lnTo>
                    <a:pt x="0" y="187"/>
                  </a:lnTo>
                  <a:lnTo>
                    <a:pt x="0" y="187"/>
                  </a:lnTo>
                  <a:lnTo>
                    <a:pt x="2" y="193"/>
                  </a:lnTo>
                  <a:lnTo>
                    <a:pt x="5" y="197"/>
                  </a:lnTo>
                  <a:lnTo>
                    <a:pt x="9" y="200"/>
                  </a:lnTo>
                  <a:lnTo>
                    <a:pt x="14" y="200"/>
                  </a:lnTo>
                  <a:lnTo>
                    <a:pt x="226" y="200"/>
                  </a:lnTo>
                  <a:lnTo>
                    <a:pt x="226" y="200"/>
                  </a:lnTo>
                  <a:lnTo>
                    <a:pt x="230" y="200"/>
                  </a:lnTo>
                  <a:lnTo>
                    <a:pt x="235" y="197"/>
                  </a:lnTo>
                  <a:lnTo>
                    <a:pt x="238" y="193"/>
                  </a:lnTo>
                  <a:lnTo>
                    <a:pt x="239" y="187"/>
                  </a:lnTo>
                  <a:lnTo>
                    <a:pt x="239" y="63"/>
                  </a:lnTo>
                  <a:lnTo>
                    <a:pt x="239" y="63"/>
                  </a:lnTo>
                  <a:lnTo>
                    <a:pt x="238" y="56"/>
                  </a:lnTo>
                  <a:lnTo>
                    <a:pt x="235" y="53"/>
                  </a:lnTo>
                  <a:lnTo>
                    <a:pt x="230" y="50"/>
                  </a:lnTo>
                  <a:lnTo>
                    <a:pt x="226" y="49"/>
                  </a:lnTo>
                  <a:lnTo>
                    <a:pt x="226" y="49"/>
                  </a:lnTo>
                  <a:close/>
                  <a:moveTo>
                    <a:pt x="230" y="63"/>
                  </a:moveTo>
                  <a:lnTo>
                    <a:pt x="230" y="187"/>
                  </a:lnTo>
                  <a:lnTo>
                    <a:pt x="230" y="187"/>
                  </a:lnTo>
                  <a:lnTo>
                    <a:pt x="229" y="191"/>
                  </a:lnTo>
                  <a:lnTo>
                    <a:pt x="226" y="193"/>
                  </a:lnTo>
                  <a:lnTo>
                    <a:pt x="14" y="193"/>
                  </a:lnTo>
                  <a:lnTo>
                    <a:pt x="14" y="193"/>
                  </a:lnTo>
                  <a:lnTo>
                    <a:pt x="11" y="191"/>
                  </a:lnTo>
                  <a:lnTo>
                    <a:pt x="9" y="187"/>
                  </a:lnTo>
                  <a:lnTo>
                    <a:pt x="9" y="63"/>
                  </a:lnTo>
                  <a:lnTo>
                    <a:pt x="9" y="63"/>
                  </a:lnTo>
                  <a:lnTo>
                    <a:pt x="11" y="60"/>
                  </a:lnTo>
                  <a:lnTo>
                    <a:pt x="14" y="58"/>
                  </a:lnTo>
                  <a:lnTo>
                    <a:pt x="154" y="58"/>
                  </a:lnTo>
                  <a:lnTo>
                    <a:pt x="154" y="58"/>
                  </a:lnTo>
                  <a:lnTo>
                    <a:pt x="155" y="58"/>
                  </a:lnTo>
                  <a:lnTo>
                    <a:pt x="226" y="58"/>
                  </a:lnTo>
                  <a:lnTo>
                    <a:pt x="226" y="58"/>
                  </a:lnTo>
                  <a:lnTo>
                    <a:pt x="229" y="60"/>
                  </a:lnTo>
                  <a:lnTo>
                    <a:pt x="230" y="63"/>
                  </a:lnTo>
                  <a:lnTo>
                    <a:pt x="230" y="63"/>
                  </a:lnTo>
                  <a:close/>
                  <a:moveTo>
                    <a:pt x="150" y="30"/>
                  </a:moveTo>
                  <a:lnTo>
                    <a:pt x="150" y="49"/>
                  </a:lnTo>
                  <a:lnTo>
                    <a:pt x="89" y="49"/>
                  </a:lnTo>
                  <a:lnTo>
                    <a:pt x="89" y="30"/>
                  </a:lnTo>
                  <a:lnTo>
                    <a:pt x="150" y="30"/>
                  </a:lnTo>
                  <a:close/>
                  <a:moveTo>
                    <a:pt x="173" y="49"/>
                  </a:moveTo>
                  <a:lnTo>
                    <a:pt x="158" y="49"/>
                  </a:lnTo>
                  <a:lnTo>
                    <a:pt x="158" y="26"/>
                  </a:lnTo>
                  <a:lnTo>
                    <a:pt x="158" y="26"/>
                  </a:lnTo>
                  <a:lnTo>
                    <a:pt x="158" y="23"/>
                  </a:lnTo>
                  <a:lnTo>
                    <a:pt x="155" y="21"/>
                  </a:lnTo>
                  <a:lnTo>
                    <a:pt x="85" y="21"/>
                  </a:lnTo>
                  <a:lnTo>
                    <a:pt x="85" y="21"/>
                  </a:lnTo>
                  <a:lnTo>
                    <a:pt x="81" y="23"/>
                  </a:lnTo>
                  <a:lnTo>
                    <a:pt x="80" y="26"/>
                  </a:lnTo>
                  <a:lnTo>
                    <a:pt x="80" y="49"/>
                  </a:lnTo>
                  <a:lnTo>
                    <a:pt x="66" y="49"/>
                  </a:lnTo>
                  <a:lnTo>
                    <a:pt x="66" y="15"/>
                  </a:lnTo>
                  <a:lnTo>
                    <a:pt x="66" y="15"/>
                  </a:lnTo>
                  <a:lnTo>
                    <a:pt x="66" y="14"/>
                  </a:lnTo>
                  <a:lnTo>
                    <a:pt x="68" y="11"/>
                  </a:lnTo>
                  <a:lnTo>
                    <a:pt x="71" y="9"/>
                  </a:lnTo>
                  <a:lnTo>
                    <a:pt x="74" y="9"/>
                  </a:lnTo>
                  <a:lnTo>
                    <a:pt x="166" y="9"/>
                  </a:lnTo>
                  <a:lnTo>
                    <a:pt x="166" y="9"/>
                  </a:lnTo>
                  <a:lnTo>
                    <a:pt x="169" y="9"/>
                  </a:lnTo>
                  <a:lnTo>
                    <a:pt x="172" y="11"/>
                  </a:lnTo>
                  <a:lnTo>
                    <a:pt x="173" y="14"/>
                  </a:lnTo>
                  <a:lnTo>
                    <a:pt x="173" y="15"/>
                  </a:lnTo>
                  <a:lnTo>
                    <a:pt x="173"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500"/>
            <p:cNvSpPr>
              <a:spLocks noEditPoints="1"/>
            </p:cNvSpPr>
            <p:nvPr/>
          </p:nvSpPr>
          <p:spPr bwMode="auto">
            <a:xfrm>
              <a:off x="5175251" y="2413000"/>
              <a:ext cx="128588" cy="125413"/>
            </a:xfrm>
            <a:custGeom>
              <a:avLst/>
              <a:gdLst>
                <a:gd name="T0" fmla="*/ 55 w 81"/>
                <a:gd name="T1" fmla="*/ 24 h 79"/>
                <a:gd name="T2" fmla="*/ 55 w 81"/>
                <a:gd name="T3" fmla="*/ 4 h 79"/>
                <a:gd name="T4" fmla="*/ 51 w 81"/>
                <a:gd name="T5" fmla="*/ 0 h 79"/>
                <a:gd name="T6" fmla="*/ 29 w 81"/>
                <a:gd name="T7" fmla="*/ 0 h 79"/>
                <a:gd name="T8" fmla="*/ 24 w 81"/>
                <a:gd name="T9" fmla="*/ 4 h 79"/>
                <a:gd name="T10" fmla="*/ 3 w 81"/>
                <a:gd name="T11" fmla="*/ 24 h 79"/>
                <a:gd name="T12" fmla="*/ 0 w 81"/>
                <a:gd name="T13" fmla="*/ 26 h 79"/>
                <a:gd name="T14" fmla="*/ 0 w 81"/>
                <a:gd name="T15" fmla="*/ 50 h 79"/>
                <a:gd name="T16" fmla="*/ 0 w 81"/>
                <a:gd name="T17" fmla="*/ 53 h 79"/>
                <a:gd name="T18" fmla="*/ 24 w 81"/>
                <a:gd name="T19" fmla="*/ 55 h 79"/>
                <a:gd name="T20" fmla="*/ 24 w 81"/>
                <a:gd name="T21" fmla="*/ 75 h 79"/>
                <a:gd name="T22" fmla="*/ 29 w 81"/>
                <a:gd name="T23" fmla="*/ 79 h 79"/>
                <a:gd name="T24" fmla="*/ 51 w 81"/>
                <a:gd name="T25" fmla="*/ 79 h 79"/>
                <a:gd name="T26" fmla="*/ 55 w 81"/>
                <a:gd name="T27" fmla="*/ 75 h 79"/>
                <a:gd name="T28" fmla="*/ 77 w 81"/>
                <a:gd name="T29" fmla="*/ 55 h 79"/>
                <a:gd name="T30" fmla="*/ 80 w 81"/>
                <a:gd name="T31" fmla="*/ 53 h 79"/>
                <a:gd name="T32" fmla="*/ 81 w 81"/>
                <a:gd name="T33" fmla="*/ 29 h 79"/>
                <a:gd name="T34" fmla="*/ 80 w 81"/>
                <a:gd name="T35" fmla="*/ 26 h 79"/>
                <a:gd name="T36" fmla="*/ 77 w 81"/>
                <a:gd name="T37" fmla="*/ 24 h 79"/>
                <a:gd name="T38" fmla="*/ 8 w 81"/>
                <a:gd name="T39" fmla="*/ 46 h 79"/>
                <a:gd name="T40" fmla="*/ 29 w 81"/>
                <a:gd name="T41" fmla="*/ 33 h 79"/>
                <a:gd name="T42" fmla="*/ 32 w 81"/>
                <a:gd name="T43" fmla="*/ 32 h 79"/>
                <a:gd name="T44" fmla="*/ 34 w 81"/>
                <a:gd name="T45" fmla="*/ 9 h 79"/>
                <a:gd name="T46" fmla="*/ 47 w 81"/>
                <a:gd name="T47" fmla="*/ 29 h 79"/>
                <a:gd name="T48" fmla="*/ 47 w 81"/>
                <a:gd name="T49" fmla="*/ 32 h 79"/>
                <a:gd name="T50" fmla="*/ 72 w 81"/>
                <a:gd name="T51" fmla="*/ 33 h 79"/>
                <a:gd name="T52" fmla="*/ 51 w 81"/>
                <a:gd name="T53" fmla="*/ 46 h 79"/>
                <a:gd name="T54" fmla="*/ 47 w 81"/>
                <a:gd name="T55" fmla="*/ 47 h 79"/>
                <a:gd name="T56" fmla="*/ 47 w 81"/>
                <a:gd name="T57" fmla="*/ 70 h 79"/>
                <a:gd name="T58" fmla="*/ 34 w 81"/>
                <a:gd name="T59" fmla="*/ 50 h 79"/>
                <a:gd name="T60" fmla="*/ 32 w 81"/>
                <a:gd name="T61" fmla="*/ 47 h 79"/>
                <a:gd name="T62" fmla="*/ 29 w 81"/>
                <a:gd name="T6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79">
                  <a:moveTo>
                    <a:pt x="77" y="24"/>
                  </a:moveTo>
                  <a:lnTo>
                    <a:pt x="55" y="24"/>
                  </a:lnTo>
                  <a:lnTo>
                    <a:pt x="55" y="4"/>
                  </a:lnTo>
                  <a:lnTo>
                    <a:pt x="55" y="4"/>
                  </a:lnTo>
                  <a:lnTo>
                    <a:pt x="54" y="1"/>
                  </a:lnTo>
                  <a:lnTo>
                    <a:pt x="51" y="0"/>
                  </a:lnTo>
                  <a:lnTo>
                    <a:pt x="29" y="0"/>
                  </a:lnTo>
                  <a:lnTo>
                    <a:pt x="29" y="0"/>
                  </a:lnTo>
                  <a:lnTo>
                    <a:pt x="26" y="1"/>
                  </a:lnTo>
                  <a:lnTo>
                    <a:pt x="24" y="4"/>
                  </a:lnTo>
                  <a:lnTo>
                    <a:pt x="24" y="24"/>
                  </a:lnTo>
                  <a:lnTo>
                    <a:pt x="3" y="24"/>
                  </a:lnTo>
                  <a:lnTo>
                    <a:pt x="3" y="24"/>
                  </a:lnTo>
                  <a:lnTo>
                    <a:pt x="0" y="26"/>
                  </a:lnTo>
                  <a:lnTo>
                    <a:pt x="0" y="29"/>
                  </a:lnTo>
                  <a:lnTo>
                    <a:pt x="0" y="50"/>
                  </a:lnTo>
                  <a:lnTo>
                    <a:pt x="0" y="50"/>
                  </a:lnTo>
                  <a:lnTo>
                    <a:pt x="0" y="53"/>
                  </a:lnTo>
                  <a:lnTo>
                    <a:pt x="3" y="55"/>
                  </a:lnTo>
                  <a:lnTo>
                    <a:pt x="24" y="55"/>
                  </a:lnTo>
                  <a:lnTo>
                    <a:pt x="24" y="75"/>
                  </a:lnTo>
                  <a:lnTo>
                    <a:pt x="24" y="75"/>
                  </a:lnTo>
                  <a:lnTo>
                    <a:pt x="26" y="78"/>
                  </a:lnTo>
                  <a:lnTo>
                    <a:pt x="29" y="79"/>
                  </a:lnTo>
                  <a:lnTo>
                    <a:pt x="51" y="79"/>
                  </a:lnTo>
                  <a:lnTo>
                    <a:pt x="51" y="79"/>
                  </a:lnTo>
                  <a:lnTo>
                    <a:pt x="54" y="78"/>
                  </a:lnTo>
                  <a:lnTo>
                    <a:pt x="55" y="75"/>
                  </a:lnTo>
                  <a:lnTo>
                    <a:pt x="55" y="55"/>
                  </a:lnTo>
                  <a:lnTo>
                    <a:pt x="77" y="55"/>
                  </a:lnTo>
                  <a:lnTo>
                    <a:pt x="77" y="55"/>
                  </a:lnTo>
                  <a:lnTo>
                    <a:pt x="80" y="53"/>
                  </a:lnTo>
                  <a:lnTo>
                    <a:pt x="81" y="50"/>
                  </a:lnTo>
                  <a:lnTo>
                    <a:pt x="81" y="29"/>
                  </a:lnTo>
                  <a:lnTo>
                    <a:pt x="81" y="29"/>
                  </a:lnTo>
                  <a:lnTo>
                    <a:pt x="80" y="26"/>
                  </a:lnTo>
                  <a:lnTo>
                    <a:pt x="77" y="24"/>
                  </a:lnTo>
                  <a:lnTo>
                    <a:pt x="77" y="24"/>
                  </a:lnTo>
                  <a:close/>
                  <a:moveTo>
                    <a:pt x="29" y="46"/>
                  </a:moveTo>
                  <a:lnTo>
                    <a:pt x="8" y="46"/>
                  </a:lnTo>
                  <a:lnTo>
                    <a:pt x="8" y="33"/>
                  </a:lnTo>
                  <a:lnTo>
                    <a:pt x="29" y="33"/>
                  </a:lnTo>
                  <a:lnTo>
                    <a:pt x="29" y="33"/>
                  </a:lnTo>
                  <a:lnTo>
                    <a:pt x="32" y="32"/>
                  </a:lnTo>
                  <a:lnTo>
                    <a:pt x="34" y="29"/>
                  </a:lnTo>
                  <a:lnTo>
                    <a:pt x="34" y="9"/>
                  </a:lnTo>
                  <a:lnTo>
                    <a:pt x="47" y="9"/>
                  </a:lnTo>
                  <a:lnTo>
                    <a:pt x="47" y="29"/>
                  </a:lnTo>
                  <a:lnTo>
                    <a:pt x="47" y="29"/>
                  </a:lnTo>
                  <a:lnTo>
                    <a:pt x="47" y="32"/>
                  </a:lnTo>
                  <a:lnTo>
                    <a:pt x="51" y="33"/>
                  </a:lnTo>
                  <a:lnTo>
                    <a:pt x="72" y="33"/>
                  </a:lnTo>
                  <a:lnTo>
                    <a:pt x="72" y="46"/>
                  </a:lnTo>
                  <a:lnTo>
                    <a:pt x="51" y="46"/>
                  </a:lnTo>
                  <a:lnTo>
                    <a:pt x="51" y="46"/>
                  </a:lnTo>
                  <a:lnTo>
                    <a:pt x="47" y="47"/>
                  </a:lnTo>
                  <a:lnTo>
                    <a:pt x="47" y="50"/>
                  </a:lnTo>
                  <a:lnTo>
                    <a:pt x="47" y="70"/>
                  </a:lnTo>
                  <a:lnTo>
                    <a:pt x="34" y="70"/>
                  </a:lnTo>
                  <a:lnTo>
                    <a:pt x="34" y="50"/>
                  </a:lnTo>
                  <a:lnTo>
                    <a:pt x="34" y="50"/>
                  </a:lnTo>
                  <a:lnTo>
                    <a:pt x="32" y="47"/>
                  </a:lnTo>
                  <a:lnTo>
                    <a:pt x="29" y="46"/>
                  </a:lnTo>
                  <a:lnTo>
                    <a:pt x="29" y="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7" name="Group 206"/>
          <p:cNvGrpSpPr/>
          <p:nvPr userDrawn="1"/>
        </p:nvGrpSpPr>
        <p:grpSpPr>
          <a:xfrm>
            <a:off x="7971557" y="2350042"/>
            <a:ext cx="577804" cy="302926"/>
            <a:chOff x="6550026" y="2259013"/>
            <a:chExt cx="490538" cy="342900"/>
          </a:xfrm>
        </p:grpSpPr>
        <p:sp>
          <p:nvSpPr>
            <p:cNvPr id="208" name="Freeform 501"/>
            <p:cNvSpPr>
              <a:spLocks noEditPoints="1"/>
            </p:cNvSpPr>
            <p:nvPr/>
          </p:nvSpPr>
          <p:spPr bwMode="auto">
            <a:xfrm>
              <a:off x="6550026" y="2259013"/>
              <a:ext cx="490538" cy="342900"/>
            </a:xfrm>
            <a:custGeom>
              <a:avLst/>
              <a:gdLst>
                <a:gd name="T0" fmla="*/ 161 w 309"/>
                <a:gd name="T1" fmla="*/ 20 h 216"/>
                <a:gd name="T2" fmla="*/ 187 w 309"/>
                <a:gd name="T3" fmla="*/ 29 h 216"/>
                <a:gd name="T4" fmla="*/ 29 w 309"/>
                <a:gd name="T5" fmla="*/ 69 h 216"/>
                <a:gd name="T6" fmla="*/ 12 w 309"/>
                <a:gd name="T7" fmla="*/ 74 h 216"/>
                <a:gd name="T8" fmla="*/ 0 w 309"/>
                <a:gd name="T9" fmla="*/ 92 h 216"/>
                <a:gd name="T10" fmla="*/ 0 w 309"/>
                <a:gd name="T11" fmla="*/ 115 h 216"/>
                <a:gd name="T12" fmla="*/ 12 w 309"/>
                <a:gd name="T13" fmla="*/ 133 h 216"/>
                <a:gd name="T14" fmla="*/ 29 w 309"/>
                <a:gd name="T15" fmla="*/ 138 h 216"/>
                <a:gd name="T16" fmla="*/ 49 w 309"/>
                <a:gd name="T17" fmla="*/ 129 h 216"/>
                <a:gd name="T18" fmla="*/ 58 w 309"/>
                <a:gd name="T19" fmla="*/ 109 h 216"/>
                <a:gd name="T20" fmla="*/ 116 w 309"/>
                <a:gd name="T21" fmla="*/ 115 h 216"/>
                <a:gd name="T22" fmla="*/ 127 w 309"/>
                <a:gd name="T23" fmla="*/ 130 h 216"/>
                <a:gd name="T24" fmla="*/ 144 w 309"/>
                <a:gd name="T25" fmla="*/ 163 h 216"/>
                <a:gd name="T26" fmla="*/ 175 w 309"/>
                <a:gd name="T27" fmla="*/ 182 h 216"/>
                <a:gd name="T28" fmla="*/ 279 w 309"/>
                <a:gd name="T29" fmla="*/ 216 h 216"/>
                <a:gd name="T30" fmla="*/ 296 w 309"/>
                <a:gd name="T31" fmla="*/ 212 h 216"/>
                <a:gd name="T32" fmla="*/ 308 w 309"/>
                <a:gd name="T33" fmla="*/ 193 h 216"/>
                <a:gd name="T34" fmla="*/ 297 w 309"/>
                <a:gd name="T35" fmla="*/ 195 h 216"/>
                <a:gd name="T36" fmla="*/ 271 w 309"/>
                <a:gd name="T37" fmla="*/ 207 h 216"/>
                <a:gd name="T38" fmla="*/ 285 w 309"/>
                <a:gd name="T39" fmla="*/ 186 h 216"/>
                <a:gd name="T40" fmla="*/ 303 w 309"/>
                <a:gd name="T41" fmla="*/ 175 h 216"/>
                <a:gd name="T42" fmla="*/ 309 w 309"/>
                <a:gd name="T43" fmla="*/ 158 h 216"/>
                <a:gd name="T44" fmla="*/ 293 w 309"/>
                <a:gd name="T45" fmla="*/ 141 h 216"/>
                <a:gd name="T46" fmla="*/ 288 w 309"/>
                <a:gd name="T47" fmla="*/ 115 h 216"/>
                <a:gd name="T48" fmla="*/ 268 w 309"/>
                <a:gd name="T49" fmla="*/ 81 h 216"/>
                <a:gd name="T50" fmla="*/ 224 w 309"/>
                <a:gd name="T51" fmla="*/ 49 h 216"/>
                <a:gd name="T52" fmla="*/ 239 w 309"/>
                <a:gd name="T53" fmla="*/ 49 h 216"/>
                <a:gd name="T54" fmla="*/ 234 w 309"/>
                <a:gd name="T55" fmla="*/ 29 h 216"/>
                <a:gd name="T56" fmla="*/ 138 w 309"/>
                <a:gd name="T57" fmla="*/ 11 h 216"/>
                <a:gd name="T58" fmla="*/ 184 w 309"/>
                <a:gd name="T59" fmla="*/ 207 h 216"/>
                <a:gd name="T60" fmla="*/ 260 w 309"/>
                <a:gd name="T61" fmla="*/ 187 h 216"/>
                <a:gd name="T62" fmla="*/ 250 w 309"/>
                <a:gd name="T63" fmla="*/ 83 h 216"/>
                <a:gd name="T64" fmla="*/ 273 w 309"/>
                <a:gd name="T65" fmla="*/ 101 h 216"/>
                <a:gd name="T66" fmla="*/ 280 w 309"/>
                <a:gd name="T67" fmla="*/ 141 h 216"/>
                <a:gd name="T68" fmla="*/ 240 w 309"/>
                <a:gd name="T69" fmla="*/ 136 h 216"/>
                <a:gd name="T70" fmla="*/ 231 w 309"/>
                <a:gd name="T71" fmla="*/ 136 h 216"/>
                <a:gd name="T72" fmla="*/ 240 w 309"/>
                <a:gd name="T73" fmla="*/ 150 h 216"/>
                <a:gd name="T74" fmla="*/ 296 w 309"/>
                <a:gd name="T75" fmla="*/ 152 h 216"/>
                <a:gd name="T76" fmla="*/ 299 w 309"/>
                <a:gd name="T77" fmla="*/ 158 h 216"/>
                <a:gd name="T78" fmla="*/ 280 w 309"/>
                <a:gd name="T79" fmla="*/ 176 h 216"/>
                <a:gd name="T80" fmla="*/ 178 w 309"/>
                <a:gd name="T81" fmla="*/ 173 h 216"/>
                <a:gd name="T82" fmla="*/ 145 w 309"/>
                <a:gd name="T83" fmla="*/ 147 h 216"/>
                <a:gd name="T84" fmla="*/ 133 w 309"/>
                <a:gd name="T85" fmla="*/ 120 h 216"/>
                <a:gd name="T86" fmla="*/ 47 w 309"/>
                <a:gd name="T87" fmla="*/ 92 h 216"/>
                <a:gd name="T88" fmla="*/ 43 w 309"/>
                <a:gd name="T89" fmla="*/ 123 h 216"/>
                <a:gd name="T90" fmla="*/ 21 w 309"/>
                <a:gd name="T91" fmla="*/ 126 h 216"/>
                <a:gd name="T92" fmla="*/ 9 w 309"/>
                <a:gd name="T93" fmla="*/ 98 h 216"/>
                <a:gd name="T94" fmla="*/ 21 w 309"/>
                <a:gd name="T95" fmla="*/ 80 h 216"/>
                <a:gd name="T96" fmla="*/ 219 w 309"/>
                <a:gd name="T97" fmla="*/ 60 h 216"/>
                <a:gd name="T98" fmla="*/ 202 w 309"/>
                <a:gd name="T99" fmla="*/ 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 h="216">
                  <a:moveTo>
                    <a:pt x="239" y="49"/>
                  </a:moveTo>
                  <a:lnTo>
                    <a:pt x="309" y="49"/>
                  </a:lnTo>
                  <a:lnTo>
                    <a:pt x="309" y="20"/>
                  </a:lnTo>
                  <a:lnTo>
                    <a:pt x="161" y="20"/>
                  </a:lnTo>
                  <a:lnTo>
                    <a:pt x="141" y="0"/>
                  </a:lnTo>
                  <a:lnTo>
                    <a:pt x="72" y="0"/>
                  </a:lnTo>
                  <a:lnTo>
                    <a:pt x="72" y="29"/>
                  </a:lnTo>
                  <a:lnTo>
                    <a:pt x="187" y="29"/>
                  </a:lnTo>
                  <a:lnTo>
                    <a:pt x="171" y="49"/>
                  </a:lnTo>
                  <a:lnTo>
                    <a:pt x="162" y="49"/>
                  </a:lnTo>
                  <a:lnTo>
                    <a:pt x="132" y="69"/>
                  </a:lnTo>
                  <a:lnTo>
                    <a:pt x="29" y="69"/>
                  </a:lnTo>
                  <a:lnTo>
                    <a:pt x="29" y="69"/>
                  </a:lnTo>
                  <a:lnTo>
                    <a:pt x="23" y="69"/>
                  </a:lnTo>
                  <a:lnTo>
                    <a:pt x="17" y="71"/>
                  </a:lnTo>
                  <a:lnTo>
                    <a:pt x="12" y="74"/>
                  </a:lnTo>
                  <a:lnTo>
                    <a:pt x="7" y="78"/>
                  </a:lnTo>
                  <a:lnTo>
                    <a:pt x="4" y="81"/>
                  </a:lnTo>
                  <a:lnTo>
                    <a:pt x="1" y="87"/>
                  </a:lnTo>
                  <a:lnTo>
                    <a:pt x="0" y="92"/>
                  </a:lnTo>
                  <a:lnTo>
                    <a:pt x="0" y="98"/>
                  </a:lnTo>
                  <a:lnTo>
                    <a:pt x="0" y="109"/>
                  </a:lnTo>
                  <a:lnTo>
                    <a:pt x="0" y="109"/>
                  </a:lnTo>
                  <a:lnTo>
                    <a:pt x="0" y="115"/>
                  </a:lnTo>
                  <a:lnTo>
                    <a:pt x="1" y="120"/>
                  </a:lnTo>
                  <a:lnTo>
                    <a:pt x="4" y="124"/>
                  </a:lnTo>
                  <a:lnTo>
                    <a:pt x="7" y="129"/>
                  </a:lnTo>
                  <a:lnTo>
                    <a:pt x="12" y="133"/>
                  </a:lnTo>
                  <a:lnTo>
                    <a:pt x="17" y="135"/>
                  </a:lnTo>
                  <a:lnTo>
                    <a:pt x="23" y="136"/>
                  </a:lnTo>
                  <a:lnTo>
                    <a:pt x="29" y="138"/>
                  </a:lnTo>
                  <a:lnTo>
                    <a:pt x="29" y="138"/>
                  </a:lnTo>
                  <a:lnTo>
                    <a:pt x="35" y="136"/>
                  </a:lnTo>
                  <a:lnTo>
                    <a:pt x="40" y="135"/>
                  </a:lnTo>
                  <a:lnTo>
                    <a:pt x="44" y="133"/>
                  </a:lnTo>
                  <a:lnTo>
                    <a:pt x="49" y="129"/>
                  </a:lnTo>
                  <a:lnTo>
                    <a:pt x="52" y="124"/>
                  </a:lnTo>
                  <a:lnTo>
                    <a:pt x="55" y="120"/>
                  </a:lnTo>
                  <a:lnTo>
                    <a:pt x="57" y="115"/>
                  </a:lnTo>
                  <a:lnTo>
                    <a:pt x="58" y="109"/>
                  </a:lnTo>
                  <a:lnTo>
                    <a:pt x="58" y="104"/>
                  </a:lnTo>
                  <a:lnTo>
                    <a:pt x="110" y="114"/>
                  </a:lnTo>
                  <a:lnTo>
                    <a:pt x="110" y="114"/>
                  </a:lnTo>
                  <a:lnTo>
                    <a:pt x="116" y="115"/>
                  </a:lnTo>
                  <a:lnTo>
                    <a:pt x="121" y="120"/>
                  </a:lnTo>
                  <a:lnTo>
                    <a:pt x="125" y="124"/>
                  </a:lnTo>
                  <a:lnTo>
                    <a:pt x="127" y="130"/>
                  </a:lnTo>
                  <a:lnTo>
                    <a:pt x="127" y="130"/>
                  </a:lnTo>
                  <a:lnTo>
                    <a:pt x="130" y="140"/>
                  </a:lnTo>
                  <a:lnTo>
                    <a:pt x="135" y="147"/>
                  </a:lnTo>
                  <a:lnTo>
                    <a:pt x="139" y="155"/>
                  </a:lnTo>
                  <a:lnTo>
                    <a:pt x="144" y="163"/>
                  </a:lnTo>
                  <a:lnTo>
                    <a:pt x="152" y="169"/>
                  </a:lnTo>
                  <a:lnTo>
                    <a:pt x="158" y="175"/>
                  </a:lnTo>
                  <a:lnTo>
                    <a:pt x="165" y="179"/>
                  </a:lnTo>
                  <a:lnTo>
                    <a:pt x="175" y="182"/>
                  </a:lnTo>
                  <a:lnTo>
                    <a:pt x="175" y="207"/>
                  </a:lnTo>
                  <a:lnTo>
                    <a:pt x="145" y="207"/>
                  </a:lnTo>
                  <a:lnTo>
                    <a:pt x="145" y="216"/>
                  </a:lnTo>
                  <a:lnTo>
                    <a:pt x="279" y="216"/>
                  </a:lnTo>
                  <a:lnTo>
                    <a:pt x="279" y="216"/>
                  </a:lnTo>
                  <a:lnTo>
                    <a:pt x="285" y="216"/>
                  </a:lnTo>
                  <a:lnTo>
                    <a:pt x="291" y="215"/>
                  </a:lnTo>
                  <a:lnTo>
                    <a:pt x="296" y="212"/>
                  </a:lnTo>
                  <a:lnTo>
                    <a:pt x="300" y="207"/>
                  </a:lnTo>
                  <a:lnTo>
                    <a:pt x="303" y="204"/>
                  </a:lnTo>
                  <a:lnTo>
                    <a:pt x="306" y="198"/>
                  </a:lnTo>
                  <a:lnTo>
                    <a:pt x="308" y="193"/>
                  </a:lnTo>
                  <a:lnTo>
                    <a:pt x="309" y="187"/>
                  </a:lnTo>
                  <a:lnTo>
                    <a:pt x="299" y="187"/>
                  </a:lnTo>
                  <a:lnTo>
                    <a:pt x="299" y="187"/>
                  </a:lnTo>
                  <a:lnTo>
                    <a:pt x="297" y="195"/>
                  </a:lnTo>
                  <a:lnTo>
                    <a:pt x="294" y="201"/>
                  </a:lnTo>
                  <a:lnTo>
                    <a:pt x="286" y="205"/>
                  </a:lnTo>
                  <a:lnTo>
                    <a:pt x="279" y="207"/>
                  </a:lnTo>
                  <a:lnTo>
                    <a:pt x="271" y="207"/>
                  </a:lnTo>
                  <a:lnTo>
                    <a:pt x="271" y="187"/>
                  </a:lnTo>
                  <a:lnTo>
                    <a:pt x="280" y="187"/>
                  </a:lnTo>
                  <a:lnTo>
                    <a:pt x="280" y="187"/>
                  </a:lnTo>
                  <a:lnTo>
                    <a:pt x="285" y="186"/>
                  </a:lnTo>
                  <a:lnTo>
                    <a:pt x="291" y="184"/>
                  </a:lnTo>
                  <a:lnTo>
                    <a:pt x="296" y="182"/>
                  </a:lnTo>
                  <a:lnTo>
                    <a:pt x="300" y="178"/>
                  </a:lnTo>
                  <a:lnTo>
                    <a:pt x="303" y="175"/>
                  </a:lnTo>
                  <a:lnTo>
                    <a:pt x="306" y="169"/>
                  </a:lnTo>
                  <a:lnTo>
                    <a:pt x="308" y="164"/>
                  </a:lnTo>
                  <a:lnTo>
                    <a:pt x="309" y="158"/>
                  </a:lnTo>
                  <a:lnTo>
                    <a:pt x="309" y="158"/>
                  </a:lnTo>
                  <a:lnTo>
                    <a:pt x="308" y="152"/>
                  </a:lnTo>
                  <a:lnTo>
                    <a:pt x="305" y="146"/>
                  </a:lnTo>
                  <a:lnTo>
                    <a:pt x="299" y="143"/>
                  </a:lnTo>
                  <a:lnTo>
                    <a:pt x="293" y="141"/>
                  </a:lnTo>
                  <a:lnTo>
                    <a:pt x="289" y="141"/>
                  </a:lnTo>
                  <a:lnTo>
                    <a:pt x="289" y="124"/>
                  </a:lnTo>
                  <a:lnTo>
                    <a:pt x="289" y="124"/>
                  </a:lnTo>
                  <a:lnTo>
                    <a:pt x="288" y="115"/>
                  </a:lnTo>
                  <a:lnTo>
                    <a:pt x="285" y="104"/>
                  </a:lnTo>
                  <a:lnTo>
                    <a:pt x="282" y="97"/>
                  </a:lnTo>
                  <a:lnTo>
                    <a:pt x="276" y="89"/>
                  </a:lnTo>
                  <a:lnTo>
                    <a:pt x="268" y="81"/>
                  </a:lnTo>
                  <a:lnTo>
                    <a:pt x="259" y="77"/>
                  </a:lnTo>
                  <a:lnTo>
                    <a:pt x="250" y="74"/>
                  </a:lnTo>
                  <a:lnTo>
                    <a:pt x="240" y="71"/>
                  </a:lnTo>
                  <a:lnTo>
                    <a:pt x="224" y="49"/>
                  </a:lnTo>
                  <a:lnTo>
                    <a:pt x="214" y="49"/>
                  </a:lnTo>
                  <a:lnTo>
                    <a:pt x="199" y="29"/>
                  </a:lnTo>
                  <a:lnTo>
                    <a:pt x="220" y="29"/>
                  </a:lnTo>
                  <a:lnTo>
                    <a:pt x="239" y="49"/>
                  </a:lnTo>
                  <a:close/>
                  <a:moveTo>
                    <a:pt x="299" y="29"/>
                  </a:moveTo>
                  <a:lnTo>
                    <a:pt x="299" y="40"/>
                  </a:lnTo>
                  <a:lnTo>
                    <a:pt x="243" y="40"/>
                  </a:lnTo>
                  <a:lnTo>
                    <a:pt x="234" y="29"/>
                  </a:lnTo>
                  <a:lnTo>
                    <a:pt x="299" y="29"/>
                  </a:lnTo>
                  <a:close/>
                  <a:moveTo>
                    <a:pt x="81" y="20"/>
                  </a:moveTo>
                  <a:lnTo>
                    <a:pt x="81" y="11"/>
                  </a:lnTo>
                  <a:lnTo>
                    <a:pt x="138" y="11"/>
                  </a:lnTo>
                  <a:lnTo>
                    <a:pt x="147" y="20"/>
                  </a:lnTo>
                  <a:lnTo>
                    <a:pt x="81" y="20"/>
                  </a:lnTo>
                  <a:close/>
                  <a:moveTo>
                    <a:pt x="260" y="207"/>
                  </a:moveTo>
                  <a:lnTo>
                    <a:pt x="184" y="207"/>
                  </a:lnTo>
                  <a:lnTo>
                    <a:pt x="184" y="186"/>
                  </a:lnTo>
                  <a:lnTo>
                    <a:pt x="184" y="186"/>
                  </a:lnTo>
                  <a:lnTo>
                    <a:pt x="199" y="187"/>
                  </a:lnTo>
                  <a:lnTo>
                    <a:pt x="260" y="187"/>
                  </a:lnTo>
                  <a:lnTo>
                    <a:pt x="260" y="207"/>
                  </a:lnTo>
                  <a:close/>
                  <a:moveTo>
                    <a:pt x="240" y="81"/>
                  </a:moveTo>
                  <a:lnTo>
                    <a:pt x="240" y="81"/>
                  </a:lnTo>
                  <a:lnTo>
                    <a:pt x="250" y="83"/>
                  </a:lnTo>
                  <a:lnTo>
                    <a:pt x="256" y="86"/>
                  </a:lnTo>
                  <a:lnTo>
                    <a:pt x="263" y="91"/>
                  </a:lnTo>
                  <a:lnTo>
                    <a:pt x="268" y="95"/>
                  </a:lnTo>
                  <a:lnTo>
                    <a:pt x="273" y="101"/>
                  </a:lnTo>
                  <a:lnTo>
                    <a:pt x="277" y="109"/>
                  </a:lnTo>
                  <a:lnTo>
                    <a:pt x="279" y="117"/>
                  </a:lnTo>
                  <a:lnTo>
                    <a:pt x="280" y="124"/>
                  </a:lnTo>
                  <a:lnTo>
                    <a:pt x="280" y="141"/>
                  </a:lnTo>
                  <a:lnTo>
                    <a:pt x="247" y="141"/>
                  </a:lnTo>
                  <a:lnTo>
                    <a:pt x="247" y="141"/>
                  </a:lnTo>
                  <a:lnTo>
                    <a:pt x="242" y="140"/>
                  </a:lnTo>
                  <a:lnTo>
                    <a:pt x="240" y="136"/>
                  </a:lnTo>
                  <a:lnTo>
                    <a:pt x="240" y="81"/>
                  </a:lnTo>
                  <a:close/>
                  <a:moveTo>
                    <a:pt x="219" y="60"/>
                  </a:moveTo>
                  <a:lnTo>
                    <a:pt x="231" y="75"/>
                  </a:lnTo>
                  <a:lnTo>
                    <a:pt x="231" y="136"/>
                  </a:lnTo>
                  <a:lnTo>
                    <a:pt x="231" y="136"/>
                  </a:lnTo>
                  <a:lnTo>
                    <a:pt x="233" y="141"/>
                  </a:lnTo>
                  <a:lnTo>
                    <a:pt x="236" y="146"/>
                  </a:lnTo>
                  <a:lnTo>
                    <a:pt x="240" y="150"/>
                  </a:lnTo>
                  <a:lnTo>
                    <a:pt x="247" y="150"/>
                  </a:lnTo>
                  <a:lnTo>
                    <a:pt x="293" y="150"/>
                  </a:lnTo>
                  <a:lnTo>
                    <a:pt x="293" y="150"/>
                  </a:lnTo>
                  <a:lnTo>
                    <a:pt x="296" y="152"/>
                  </a:lnTo>
                  <a:lnTo>
                    <a:pt x="297" y="153"/>
                  </a:lnTo>
                  <a:lnTo>
                    <a:pt x="299" y="155"/>
                  </a:lnTo>
                  <a:lnTo>
                    <a:pt x="299" y="158"/>
                  </a:lnTo>
                  <a:lnTo>
                    <a:pt x="299" y="158"/>
                  </a:lnTo>
                  <a:lnTo>
                    <a:pt x="297" y="166"/>
                  </a:lnTo>
                  <a:lnTo>
                    <a:pt x="293" y="172"/>
                  </a:lnTo>
                  <a:lnTo>
                    <a:pt x="286" y="175"/>
                  </a:lnTo>
                  <a:lnTo>
                    <a:pt x="280" y="176"/>
                  </a:lnTo>
                  <a:lnTo>
                    <a:pt x="199" y="176"/>
                  </a:lnTo>
                  <a:lnTo>
                    <a:pt x="199" y="176"/>
                  </a:lnTo>
                  <a:lnTo>
                    <a:pt x="188" y="176"/>
                  </a:lnTo>
                  <a:lnTo>
                    <a:pt x="178" y="173"/>
                  </a:lnTo>
                  <a:lnTo>
                    <a:pt x="168" y="169"/>
                  </a:lnTo>
                  <a:lnTo>
                    <a:pt x="159" y="163"/>
                  </a:lnTo>
                  <a:lnTo>
                    <a:pt x="152" y="156"/>
                  </a:lnTo>
                  <a:lnTo>
                    <a:pt x="145" y="147"/>
                  </a:lnTo>
                  <a:lnTo>
                    <a:pt x="141" y="138"/>
                  </a:lnTo>
                  <a:lnTo>
                    <a:pt x="138" y="127"/>
                  </a:lnTo>
                  <a:lnTo>
                    <a:pt x="138" y="127"/>
                  </a:lnTo>
                  <a:lnTo>
                    <a:pt x="133" y="120"/>
                  </a:lnTo>
                  <a:lnTo>
                    <a:pt x="129" y="112"/>
                  </a:lnTo>
                  <a:lnTo>
                    <a:pt x="121" y="107"/>
                  </a:lnTo>
                  <a:lnTo>
                    <a:pt x="112" y="104"/>
                  </a:lnTo>
                  <a:lnTo>
                    <a:pt x="47" y="92"/>
                  </a:lnTo>
                  <a:lnTo>
                    <a:pt x="47" y="109"/>
                  </a:lnTo>
                  <a:lnTo>
                    <a:pt x="47" y="109"/>
                  </a:lnTo>
                  <a:lnTo>
                    <a:pt x="46" y="117"/>
                  </a:lnTo>
                  <a:lnTo>
                    <a:pt x="43" y="123"/>
                  </a:lnTo>
                  <a:lnTo>
                    <a:pt x="37" y="126"/>
                  </a:lnTo>
                  <a:lnTo>
                    <a:pt x="29" y="127"/>
                  </a:lnTo>
                  <a:lnTo>
                    <a:pt x="29" y="127"/>
                  </a:lnTo>
                  <a:lnTo>
                    <a:pt x="21" y="126"/>
                  </a:lnTo>
                  <a:lnTo>
                    <a:pt x="15" y="123"/>
                  </a:lnTo>
                  <a:lnTo>
                    <a:pt x="11" y="117"/>
                  </a:lnTo>
                  <a:lnTo>
                    <a:pt x="9" y="109"/>
                  </a:lnTo>
                  <a:lnTo>
                    <a:pt x="9" y="98"/>
                  </a:lnTo>
                  <a:lnTo>
                    <a:pt x="9" y="98"/>
                  </a:lnTo>
                  <a:lnTo>
                    <a:pt x="11" y="91"/>
                  </a:lnTo>
                  <a:lnTo>
                    <a:pt x="15" y="84"/>
                  </a:lnTo>
                  <a:lnTo>
                    <a:pt x="21" y="80"/>
                  </a:lnTo>
                  <a:lnTo>
                    <a:pt x="29" y="78"/>
                  </a:lnTo>
                  <a:lnTo>
                    <a:pt x="135" y="78"/>
                  </a:lnTo>
                  <a:lnTo>
                    <a:pt x="165" y="60"/>
                  </a:lnTo>
                  <a:lnTo>
                    <a:pt x="219" y="60"/>
                  </a:lnTo>
                  <a:close/>
                  <a:moveTo>
                    <a:pt x="202" y="49"/>
                  </a:moveTo>
                  <a:lnTo>
                    <a:pt x="184" y="49"/>
                  </a:lnTo>
                  <a:lnTo>
                    <a:pt x="193" y="37"/>
                  </a:lnTo>
                  <a:lnTo>
                    <a:pt x="202"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502"/>
            <p:cNvSpPr>
              <a:spLocks noEditPoints="1"/>
            </p:cNvSpPr>
            <p:nvPr/>
          </p:nvSpPr>
          <p:spPr bwMode="auto">
            <a:xfrm>
              <a:off x="6796088" y="2382838"/>
              <a:ext cx="106363" cy="109538"/>
            </a:xfrm>
            <a:custGeom>
              <a:avLst/>
              <a:gdLst>
                <a:gd name="T0" fmla="*/ 0 w 67"/>
                <a:gd name="T1" fmla="*/ 49 h 69"/>
                <a:gd name="T2" fmla="*/ 18 w 67"/>
                <a:gd name="T3" fmla="*/ 49 h 69"/>
                <a:gd name="T4" fmla="*/ 18 w 67"/>
                <a:gd name="T5" fmla="*/ 69 h 69"/>
                <a:gd name="T6" fmla="*/ 47 w 67"/>
                <a:gd name="T7" fmla="*/ 69 h 69"/>
                <a:gd name="T8" fmla="*/ 47 w 67"/>
                <a:gd name="T9" fmla="*/ 49 h 69"/>
                <a:gd name="T10" fmla="*/ 67 w 67"/>
                <a:gd name="T11" fmla="*/ 49 h 69"/>
                <a:gd name="T12" fmla="*/ 67 w 67"/>
                <a:gd name="T13" fmla="*/ 20 h 69"/>
                <a:gd name="T14" fmla="*/ 47 w 67"/>
                <a:gd name="T15" fmla="*/ 20 h 69"/>
                <a:gd name="T16" fmla="*/ 47 w 67"/>
                <a:gd name="T17" fmla="*/ 0 h 69"/>
                <a:gd name="T18" fmla="*/ 18 w 67"/>
                <a:gd name="T19" fmla="*/ 0 h 69"/>
                <a:gd name="T20" fmla="*/ 18 w 67"/>
                <a:gd name="T21" fmla="*/ 20 h 69"/>
                <a:gd name="T22" fmla="*/ 0 w 67"/>
                <a:gd name="T23" fmla="*/ 20 h 69"/>
                <a:gd name="T24" fmla="*/ 0 w 67"/>
                <a:gd name="T25" fmla="*/ 49 h 69"/>
                <a:gd name="T26" fmla="*/ 9 w 67"/>
                <a:gd name="T27" fmla="*/ 31 h 69"/>
                <a:gd name="T28" fmla="*/ 29 w 67"/>
                <a:gd name="T29" fmla="*/ 31 h 69"/>
                <a:gd name="T30" fmla="*/ 29 w 67"/>
                <a:gd name="T31" fmla="*/ 11 h 69"/>
                <a:gd name="T32" fmla="*/ 38 w 67"/>
                <a:gd name="T33" fmla="*/ 11 h 69"/>
                <a:gd name="T34" fmla="*/ 38 w 67"/>
                <a:gd name="T35" fmla="*/ 31 h 69"/>
                <a:gd name="T36" fmla="*/ 58 w 67"/>
                <a:gd name="T37" fmla="*/ 31 h 69"/>
                <a:gd name="T38" fmla="*/ 58 w 67"/>
                <a:gd name="T39" fmla="*/ 40 h 69"/>
                <a:gd name="T40" fmla="*/ 38 w 67"/>
                <a:gd name="T41" fmla="*/ 40 h 69"/>
                <a:gd name="T42" fmla="*/ 38 w 67"/>
                <a:gd name="T43" fmla="*/ 60 h 69"/>
                <a:gd name="T44" fmla="*/ 29 w 67"/>
                <a:gd name="T45" fmla="*/ 60 h 69"/>
                <a:gd name="T46" fmla="*/ 29 w 67"/>
                <a:gd name="T47" fmla="*/ 40 h 69"/>
                <a:gd name="T48" fmla="*/ 9 w 67"/>
                <a:gd name="T49" fmla="*/ 40 h 69"/>
                <a:gd name="T50" fmla="*/ 9 w 67"/>
                <a:gd name="T51"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69">
                  <a:moveTo>
                    <a:pt x="0" y="49"/>
                  </a:moveTo>
                  <a:lnTo>
                    <a:pt x="18" y="49"/>
                  </a:lnTo>
                  <a:lnTo>
                    <a:pt x="18" y="69"/>
                  </a:lnTo>
                  <a:lnTo>
                    <a:pt x="47" y="69"/>
                  </a:lnTo>
                  <a:lnTo>
                    <a:pt x="47" y="49"/>
                  </a:lnTo>
                  <a:lnTo>
                    <a:pt x="67" y="49"/>
                  </a:lnTo>
                  <a:lnTo>
                    <a:pt x="67" y="20"/>
                  </a:lnTo>
                  <a:lnTo>
                    <a:pt x="47" y="20"/>
                  </a:lnTo>
                  <a:lnTo>
                    <a:pt x="47" y="0"/>
                  </a:lnTo>
                  <a:lnTo>
                    <a:pt x="18" y="0"/>
                  </a:lnTo>
                  <a:lnTo>
                    <a:pt x="18" y="20"/>
                  </a:lnTo>
                  <a:lnTo>
                    <a:pt x="0" y="20"/>
                  </a:lnTo>
                  <a:lnTo>
                    <a:pt x="0" y="49"/>
                  </a:lnTo>
                  <a:close/>
                  <a:moveTo>
                    <a:pt x="9" y="31"/>
                  </a:moveTo>
                  <a:lnTo>
                    <a:pt x="29" y="31"/>
                  </a:lnTo>
                  <a:lnTo>
                    <a:pt x="29" y="11"/>
                  </a:lnTo>
                  <a:lnTo>
                    <a:pt x="38" y="11"/>
                  </a:lnTo>
                  <a:lnTo>
                    <a:pt x="38" y="31"/>
                  </a:lnTo>
                  <a:lnTo>
                    <a:pt x="58" y="31"/>
                  </a:lnTo>
                  <a:lnTo>
                    <a:pt x="58" y="40"/>
                  </a:lnTo>
                  <a:lnTo>
                    <a:pt x="38" y="40"/>
                  </a:lnTo>
                  <a:lnTo>
                    <a:pt x="38" y="60"/>
                  </a:lnTo>
                  <a:lnTo>
                    <a:pt x="29" y="60"/>
                  </a:lnTo>
                  <a:lnTo>
                    <a:pt x="29" y="40"/>
                  </a:lnTo>
                  <a:lnTo>
                    <a:pt x="9" y="40"/>
                  </a:lnTo>
                  <a:lnTo>
                    <a:pt x="9"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10" name="Freeform 503"/>
          <p:cNvSpPr>
            <a:spLocks noEditPoints="1"/>
          </p:cNvSpPr>
          <p:nvPr userDrawn="1"/>
        </p:nvSpPr>
        <p:spPr bwMode="auto">
          <a:xfrm>
            <a:off x="4375714" y="2300957"/>
            <a:ext cx="540405" cy="403901"/>
          </a:xfrm>
          <a:custGeom>
            <a:avLst/>
            <a:gdLst>
              <a:gd name="T0" fmla="*/ 220 w 289"/>
              <a:gd name="T1" fmla="*/ 40 h 288"/>
              <a:gd name="T2" fmla="*/ 208 w 289"/>
              <a:gd name="T3" fmla="*/ 77 h 288"/>
              <a:gd name="T4" fmla="*/ 236 w 289"/>
              <a:gd name="T5" fmla="*/ 107 h 288"/>
              <a:gd name="T6" fmla="*/ 237 w 289"/>
              <a:gd name="T7" fmla="*/ 271 h 288"/>
              <a:gd name="T8" fmla="*/ 216 w 289"/>
              <a:gd name="T9" fmla="*/ 277 h 288"/>
              <a:gd name="T10" fmla="*/ 200 w 289"/>
              <a:gd name="T11" fmla="*/ 271 h 288"/>
              <a:gd name="T12" fmla="*/ 193 w 289"/>
              <a:gd name="T13" fmla="*/ 199 h 288"/>
              <a:gd name="T14" fmla="*/ 179 w 289"/>
              <a:gd name="T15" fmla="*/ 170 h 288"/>
              <a:gd name="T16" fmla="*/ 147 w 289"/>
              <a:gd name="T17" fmla="*/ 167 h 288"/>
              <a:gd name="T18" fmla="*/ 127 w 289"/>
              <a:gd name="T19" fmla="*/ 199 h 288"/>
              <a:gd name="T20" fmla="*/ 113 w 289"/>
              <a:gd name="T21" fmla="*/ 276 h 288"/>
              <a:gd name="T22" fmla="*/ 82 w 289"/>
              <a:gd name="T23" fmla="*/ 276 h 288"/>
              <a:gd name="T24" fmla="*/ 68 w 289"/>
              <a:gd name="T25" fmla="*/ 198 h 288"/>
              <a:gd name="T26" fmla="*/ 122 w 289"/>
              <a:gd name="T27" fmla="*/ 158 h 288"/>
              <a:gd name="T28" fmla="*/ 124 w 289"/>
              <a:gd name="T29" fmla="*/ 31 h 288"/>
              <a:gd name="T30" fmla="*/ 91 w 289"/>
              <a:gd name="T31" fmla="*/ 9 h 288"/>
              <a:gd name="T32" fmla="*/ 91 w 289"/>
              <a:gd name="T33" fmla="*/ 18 h 288"/>
              <a:gd name="T34" fmla="*/ 113 w 289"/>
              <a:gd name="T35" fmla="*/ 29 h 288"/>
              <a:gd name="T36" fmla="*/ 116 w 289"/>
              <a:gd name="T37" fmla="*/ 145 h 288"/>
              <a:gd name="T38" fmla="*/ 75 w 289"/>
              <a:gd name="T39" fmla="*/ 187 h 288"/>
              <a:gd name="T40" fmla="*/ 26 w 289"/>
              <a:gd name="T41" fmla="*/ 173 h 288"/>
              <a:gd name="T42" fmla="*/ 10 w 289"/>
              <a:gd name="T43" fmla="*/ 44 h 288"/>
              <a:gd name="T44" fmla="*/ 26 w 289"/>
              <a:gd name="T45" fmla="*/ 20 h 288"/>
              <a:gd name="T46" fmla="*/ 36 w 289"/>
              <a:gd name="T47" fmla="*/ 0 h 288"/>
              <a:gd name="T48" fmla="*/ 16 w 289"/>
              <a:gd name="T49" fmla="*/ 15 h 288"/>
              <a:gd name="T50" fmla="*/ 0 w 289"/>
              <a:gd name="T51" fmla="*/ 135 h 288"/>
              <a:gd name="T52" fmla="*/ 26 w 289"/>
              <a:gd name="T53" fmla="*/ 185 h 288"/>
              <a:gd name="T54" fmla="*/ 59 w 289"/>
              <a:gd name="T55" fmla="*/ 260 h 288"/>
              <a:gd name="T56" fmla="*/ 85 w 289"/>
              <a:gd name="T57" fmla="*/ 286 h 288"/>
              <a:gd name="T58" fmla="*/ 122 w 289"/>
              <a:gd name="T59" fmla="*/ 282 h 288"/>
              <a:gd name="T60" fmla="*/ 136 w 289"/>
              <a:gd name="T61" fmla="*/ 199 h 288"/>
              <a:gd name="T62" fmla="*/ 156 w 289"/>
              <a:gd name="T63" fmla="*/ 175 h 288"/>
              <a:gd name="T64" fmla="*/ 176 w 289"/>
              <a:gd name="T65" fmla="*/ 182 h 288"/>
              <a:gd name="T66" fmla="*/ 183 w 289"/>
              <a:gd name="T67" fmla="*/ 253 h 288"/>
              <a:gd name="T68" fmla="*/ 197 w 289"/>
              <a:gd name="T69" fmla="*/ 282 h 288"/>
              <a:gd name="T70" fmla="*/ 226 w 289"/>
              <a:gd name="T71" fmla="*/ 286 h 288"/>
              <a:gd name="T72" fmla="*/ 251 w 289"/>
              <a:gd name="T73" fmla="*/ 266 h 288"/>
              <a:gd name="T74" fmla="*/ 268 w 289"/>
              <a:gd name="T75" fmla="*/ 104 h 288"/>
              <a:gd name="T76" fmla="*/ 289 w 289"/>
              <a:gd name="T77" fmla="*/ 69 h 288"/>
              <a:gd name="T78" fmla="*/ 271 w 289"/>
              <a:gd name="T79" fmla="*/ 35 h 288"/>
              <a:gd name="T80" fmla="*/ 248 w 289"/>
              <a:gd name="T81" fmla="*/ 80 h 288"/>
              <a:gd name="T82" fmla="*/ 237 w 289"/>
              <a:gd name="T83" fmla="*/ 64 h 288"/>
              <a:gd name="T84" fmla="*/ 257 w 289"/>
              <a:gd name="T85" fmla="*/ 60 h 288"/>
              <a:gd name="T86" fmla="*/ 252 w 289"/>
              <a:gd name="T87" fmla="*/ 80 h 288"/>
              <a:gd name="T88" fmla="*/ 260 w 289"/>
              <a:gd name="T89" fmla="*/ 86 h 288"/>
              <a:gd name="T90" fmla="*/ 263 w 289"/>
              <a:gd name="T91" fmla="*/ 54 h 288"/>
              <a:gd name="T92" fmla="*/ 228 w 289"/>
              <a:gd name="T93" fmla="*/ 60 h 288"/>
              <a:gd name="T94" fmla="*/ 243 w 289"/>
              <a:gd name="T95" fmla="*/ 89 h 288"/>
              <a:gd name="T96" fmla="*/ 225 w 289"/>
              <a:gd name="T97" fmla="*/ 89 h 288"/>
              <a:gd name="T98" fmla="*/ 219 w 289"/>
              <a:gd name="T99" fmla="*/ 63 h 288"/>
              <a:gd name="T100" fmla="*/ 242 w 289"/>
              <a:gd name="T101" fmla="*/ 38 h 288"/>
              <a:gd name="T102" fmla="*/ 271 w 289"/>
              <a:gd name="T103" fmla="*/ 46 h 288"/>
              <a:gd name="T104" fmla="*/ 278 w 289"/>
              <a:gd name="T105" fmla="*/ 73 h 288"/>
              <a:gd name="T106" fmla="*/ 259 w 289"/>
              <a:gd name="T107" fmla="*/ 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88">
                <a:moveTo>
                  <a:pt x="248" y="27"/>
                </a:moveTo>
                <a:lnTo>
                  <a:pt x="248" y="27"/>
                </a:lnTo>
                <a:lnTo>
                  <a:pt x="240" y="29"/>
                </a:lnTo>
                <a:lnTo>
                  <a:pt x="232" y="31"/>
                </a:lnTo>
                <a:lnTo>
                  <a:pt x="226" y="35"/>
                </a:lnTo>
                <a:lnTo>
                  <a:pt x="220" y="40"/>
                </a:lnTo>
                <a:lnTo>
                  <a:pt x="214" y="46"/>
                </a:lnTo>
                <a:lnTo>
                  <a:pt x="211" y="52"/>
                </a:lnTo>
                <a:lnTo>
                  <a:pt x="208" y="60"/>
                </a:lnTo>
                <a:lnTo>
                  <a:pt x="208" y="69"/>
                </a:lnTo>
                <a:lnTo>
                  <a:pt x="208" y="69"/>
                </a:lnTo>
                <a:lnTo>
                  <a:pt x="208" y="77"/>
                </a:lnTo>
                <a:lnTo>
                  <a:pt x="211" y="83"/>
                </a:lnTo>
                <a:lnTo>
                  <a:pt x="214" y="90"/>
                </a:lnTo>
                <a:lnTo>
                  <a:pt x="219" y="95"/>
                </a:lnTo>
                <a:lnTo>
                  <a:pt x="223" y="101"/>
                </a:lnTo>
                <a:lnTo>
                  <a:pt x="229" y="104"/>
                </a:lnTo>
                <a:lnTo>
                  <a:pt x="236" y="107"/>
                </a:lnTo>
                <a:lnTo>
                  <a:pt x="243" y="109"/>
                </a:lnTo>
                <a:lnTo>
                  <a:pt x="243" y="253"/>
                </a:lnTo>
                <a:lnTo>
                  <a:pt x="243" y="253"/>
                </a:lnTo>
                <a:lnTo>
                  <a:pt x="242" y="262"/>
                </a:lnTo>
                <a:lnTo>
                  <a:pt x="240" y="266"/>
                </a:lnTo>
                <a:lnTo>
                  <a:pt x="237" y="271"/>
                </a:lnTo>
                <a:lnTo>
                  <a:pt x="237" y="271"/>
                </a:lnTo>
                <a:lnTo>
                  <a:pt x="232" y="274"/>
                </a:lnTo>
                <a:lnTo>
                  <a:pt x="229" y="276"/>
                </a:lnTo>
                <a:lnTo>
                  <a:pt x="225" y="277"/>
                </a:lnTo>
                <a:lnTo>
                  <a:pt x="220" y="277"/>
                </a:lnTo>
                <a:lnTo>
                  <a:pt x="216" y="277"/>
                </a:lnTo>
                <a:lnTo>
                  <a:pt x="216" y="277"/>
                </a:lnTo>
                <a:lnTo>
                  <a:pt x="211" y="277"/>
                </a:lnTo>
                <a:lnTo>
                  <a:pt x="208" y="276"/>
                </a:lnTo>
                <a:lnTo>
                  <a:pt x="203" y="274"/>
                </a:lnTo>
                <a:lnTo>
                  <a:pt x="200" y="271"/>
                </a:lnTo>
                <a:lnTo>
                  <a:pt x="200" y="271"/>
                </a:lnTo>
                <a:lnTo>
                  <a:pt x="197" y="266"/>
                </a:lnTo>
                <a:lnTo>
                  <a:pt x="194" y="262"/>
                </a:lnTo>
                <a:lnTo>
                  <a:pt x="193" y="257"/>
                </a:lnTo>
                <a:lnTo>
                  <a:pt x="193" y="253"/>
                </a:lnTo>
                <a:lnTo>
                  <a:pt x="193" y="199"/>
                </a:lnTo>
                <a:lnTo>
                  <a:pt x="193" y="199"/>
                </a:lnTo>
                <a:lnTo>
                  <a:pt x="193" y="193"/>
                </a:lnTo>
                <a:lnTo>
                  <a:pt x="191" y="187"/>
                </a:lnTo>
                <a:lnTo>
                  <a:pt x="188" y="181"/>
                </a:lnTo>
                <a:lnTo>
                  <a:pt x="183" y="175"/>
                </a:lnTo>
                <a:lnTo>
                  <a:pt x="183" y="175"/>
                </a:lnTo>
                <a:lnTo>
                  <a:pt x="179" y="170"/>
                </a:lnTo>
                <a:lnTo>
                  <a:pt x="173" y="167"/>
                </a:lnTo>
                <a:lnTo>
                  <a:pt x="167" y="165"/>
                </a:lnTo>
                <a:lnTo>
                  <a:pt x="160" y="165"/>
                </a:lnTo>
                <a:lnTo>
                  <a:pt x="160" y="165"/>
                </a:lnTo>
                <a:lnTo>
                  <a:pt x="153" y="165"/>
                </a:lnTo>
                <a:lnTo>
                  <a:pt x="147" y="167"/>
                </a:lnTo>
                <a:lnTo>
                  <a:pt x="142" y="171"/>
                </a:lnTo>
                <a:lnTo>
                  <a:pt x="136" y="175"/>
                </a:lnTo>
                <a:lnTo>
                  <a:pt x="133" y="181"/>
                </a:lnTo>
                <a:lnTo>
                  <a:pt x="130" y="185"/>
                </a:lnTo>
                <a:lnTo>
                  <a:pt x="128" y="193"/>
                </a:lnTo>
                <a:lnTo>
                  <a:pt x="127" y="199"/>
                </a:lnTo>
                <a:lnTo>
                  <a:pt x="127" y="253"/>
                </a:lnTo>
                <a:lnTo>
                  <a:pt x="127" y="253"/>
                </a:lnTo>
                <a:lnTo>
                  <a:pt x="127" y="257"/>
                </a:lnTo>
                <a:lnTo>
                  <a:pt x="125" y="262"/>
                </a:lnTo>
                <a:lnTo>
                  <a:pt x="121" y="270"/>
                </a:lnTo>
                <a:lnTo>
                  <a:pt x="113" y="276"/>
                </a:lnTo>
                <a:lnTo>
                  <a:pt x="108" y="277"/>
                </a:lnTo>
                <a:lnTo>
                  <a:pt x="104" y="277"/>
                </a:lnTo>
                <a:lnTo>
                  <a:pt x="91" y="277"/>
                </a:lnTo>
                <a:lnTo>
                  <a:pt x="91" y="277"/>
                </a:lnTo>
                <a:lnTo>
                  <a:pt x="87" y="277"/>
                </a:lnTo>
                <a:lnTo>
                  <a:pt x="82" y="276"/>
                </a:lnTo>
                <a:lnTo>
                  <a:pt x="75" y="270"/>
                </a:lnTo>
                <a:lnTo>
                  <a:pt x="70" y="262"/>
                </a:lnTo>
                <a:lnTo>
                  <a:pt x="68" y="257"/>
                </a:lnTo>
                <a:lnTo>
                  <a:pt x="68" y="253"/>
                </a:lnTo>
                <a:lnTo>
                  <a:pt x="68" y="198"/>
                </a:lnTo>
                <a:lnTo>
                  <a:pt x="68" y="198"/>
                </a:lnTo>
                <a:lnTo>
                  <a:pt x="81" y="196"/>
                </a:lnTo>
                <a:lnTo>
                  <a:pt x="91" y="191"/>
                </a:lnTo>
                <a:lnTo>
                  <a:pt x="101" y="185"/>
                </a:lnTo>
                <a:lnTo>
                  <a:pt x="110" y="178"/>
                </a:lnTo>
                <a:lnTo>
                  <a:pt x="118" y="168"/>
                </a:lnTo>
                <a:lnTo>
                  <a:pt x="122" y="158"/>
                </a:lnTo>
                <a:lnTo>
                  <a:pt x="125" y="147"/>
                </a:lnTo>
                <a:lnTo>
                  <a:pt x="127" y="135"/>
                </a:lnTo>
                <a:lnTo>
                  <a:pt x="127" y="44"/>
                </a:lnTo>
                <a:lnTo>
                  <a:pt x="127" y="44"/>
                </a:lnTo>
                <a:lnTo>
                  <a:pt x="127" y="37"/>
                </a:lnTo>
                <a:lnTo>
                  <a:pt x="124" y="31"/>
                </a:lnTo>
                <a:lnTo>
                  <a:pt x="121" y="24"/>
                </a:lnTo>
                <a:lnTo>
                  <a:pt x="116" y="20"/>
                </a:lnTo>
                <a:lnTo>
                  <a:pt x="111" y="15"/>
                </a:lnTo>
                <a:lnTo>
                  <a:pt x="105" y="12"/>
                </a:lnTo>
                <a:lnTo>
                  <a:pt x="98" y="9"/>
                </a:lnTo>
                <a:lnTo>
                  <a:pt x="91" y="9"/>
                </a:lnTo>
                <a:lnTo>
                  <a:pt x="91" y="0"/>
                </a:lnTo>
                <a:lnTo>
                  <a:pt x="81" y="0"/>
                </a:lnTo>
                <a:lnTo>
                  <a:pt x="81" y="27"/>
                </a:lnTo>
                <a:lnTo>
                  <a:pt x="91" y="27"/>
                </a:lnTo>
                <a:lnTo>
                  <a:pt x="91" y="18"/>
                </a:lnTo>
                <a:lnTo>
                  <a:pt x="91" y="18"/>
                </a:lnTo>
                <a:lnTo>
                  <a:pt x="91" y="18"/>
                </a:lnTo>
                <a:lnTo>
                  <a:pt x="96" y="18"/>
                </a:lnTo>
                <a:lnTo>
                  <a:pt x="101" y="20"/>
                </a:lnTo>
                <a:lnTo>
                  <a:pt x="105" y="23"/>
                </a:lnTo>
                <a:lnTo>
                  <a:pt x="110" y="26"/>
                </a:lnTo>
                <a:lnTo>
                  <a:pt x="113" y="29"/>
                </a:lnTo>
                <a:lnTo>
                  <a:pt x="114" y="34"/>
                </a:lnTo>
                <a:lnTo>
                  <a:pt x="116" y="40"/>
                </a:lnTo>
                <a:lnTo>
                  <a:pt x="118" y="44"/>
                </a:lnTo>
                <a:lnTo>
                  <a:pt x="118" y="135"/>
                </a:lnTo>
                <a:lnTo>
                  <a:pt x="118" y="135"/>
                </a:lnTo>
                <a:lnTo>
                  <a:pt x="116" y="145"/>
                </a:lnTo>
                <a:lnTo>
                  <a:pt x="113" y="156"/>
                </a:lnTo>
                <a:lnTo>
                  <a:pt x="108" y="165"/>
                </a:lnTo>
                <a:lnTo>
                  <a:pt x="102" y="173"/>
                </a:lnTo>
                <a:lnTo>
                  <a:pt x="93" y="179"/>
                </a:lnTo>
                <a:lnTo>
                  <a:pt x="84" y="184"/>
                </a:lnTo>
                <a:lnTo>
                  <a:pt x="75" y="187"/>
                </a:lnTo>
                <a:lnTo>
                  <a:pt x="64" y="188"/>
                </a:lnTo>
                <a:lnTo>
                  <a:pt x="64" y="188"/>
                </a:lnTo>
                <a:lnTo>
                  <a:pt x="53" y="187"/>
                </a:lnTo>
                <a:lnTo>
                  <a:pt x="42" y="184"/>
                </a:lnTo>
                <a:lnTo>
                  <a:pt x="33" y="179"/>
                </a:lnTo>
                <a:lnTo>
                  <a:pt x="26" y="173"/>
                </a:lnTo>
                <a:lnTo>
                  <a:pt x="19" y="165"/>
                </a:lnTo>
                <a:lnTo>
                  <a:pt x="15" y="156"/>
                </a:lnTo>
                <a:lnTo>
                  <a:pt x="10" y="145"/>
                </a:lnTo>
                <a:lnTo>
                  <a:pt x="10" y="135"/>
                </a:lnTo>
                <a:lnTo>
                  <a:pt x="10" y="44"/>
                </a:lnTo>
                <a:lnTo>
                  <a:pt x="10" y="44"/>
                </a:lnTo>
                <a:lnTo>
                  <a:pt x="10" y="40"/>
                </a:lnTo>
                <a:lnTo>
                  <a:pt x="12" y="34"/>
                </a:lnTo>
                <a:lnTo>
                  <a:pt x="15" y="29"/>
                </a:lnTo>
                <a:lnTo>
                  <a:pt x="18" y="26"/>
                </a:lnTo>
                <a:lnTo>
                  <a:pt x="21" y="23"/>
                </a:lnTo>
                <a:lnTo>
                  <a:pt x="26" y="20"/>
                </a:lnTo>
                <a:lnTo>
                  <a:pt x="32" y="18"/>
                </a:lnTo>
                <a:lnTo>
                  <a:pt x="36" y="18"/>
                </a:lnTo>
                <a:lnTo>
                  <a:pt x="36" y="27"/>
                </a:lnTo>
                <a:lnTo>
                  <a:pt x="46" y="27"/>
                </a:lnTo>
                <a:lnTo>
                  <a:pt x="46" y="0"/>
                </a:lnTo>
                <a:lnTo>
                  <a:pt x="36" y="0"/>
                </a:lnTo>
                <a:lnTo>
                  <a:pt x="36" y="9"/>
                </a:lnTo>
                <a:lnTo>
                  <a:pt x="36" y="9"/>
                </a:lnTo>
                <a:lnTo>
                  <a:pt x="36" y="9"/>
                </a:lnTo>
                <a:lnTo>
                  <a:pt x="29" y="9"/>
                </a:lnTo>
                <a:lnTo>
                  <a:pt x="23" y="11"/>
                </a:lnTo>
                <a:lnTo>
                  <a:pt x="16" y="15"/>
                </a:lnTo>
                <a:lnTo>
                  <a:pt x="10" y="18"/>
                </a:lnTo>
                <a:lnTo>
                  <a:pt x="7" y="24"/>
                </a:lnTo>
                <a:lnTo>
                  <a:pt x="3" y="31"/>
                </a:lnTo>
                <a:lnTo>
                  <a:pt x="1" y="37"/>
                </a:lnTo>
                <a:lnTo>
                  <a:pt x="0" y="44"/>
                </a:lnTo>
                <a:lnTo>
                  <a:pt x="0" y="135"/>
                </a:lnTo>
                <a:lnTo>
                  <a:pt x="0" y="135"/>
                </a:lnTo>
                <a:lnTo>
                  <a:pt x="1" y="147"/>
                </a:lnTo>
                <a:lnTo>
                  <a:pt x="4" y="158"/>
                </a:lnTo>
                <a:lnTo>
                  <a:pt x="10" y="168"/>
                </a:lnTo>
                <a:lnTo>
                  <a:pt x="18" y="178"/>
                </a:lnTo>
                <a:lnTo>
                  <a:pt x="26" y="185"/>
                </a:lnTo>
                <a:lnTo>
                  <a:pt x="36" y="191"/>
                </a:lnTo>
                <a:lnTo>
                  <a:pt x="47" y="196"/>
                </a:lnTo>
                <a:lnTo>
                  <a:pt x="59" y="198"/>
                </a:lnTo>
                <a:lnTo>
                  <a:pt x="59" y="253"/>
                </a:lnTo>
                <a:lnTo>
                  <a:pt x="59" y="253"/>
                </a:lnTo>
                <a:lnTo>
                  <a:pt x="59" y="260"/>
                </a:lnTo>
                <a:lnTo>
                  <a:pt x="61" y="266"/>
                </a:lnTo>
                <a:lnTo>
                  <a:pt x="64" y="273"/>
                </a:lnTo>
                <a:lnTo>
                  <a:pt x="68" y="277"/>
                </a:lnTo>
                <a:lnTo>
                  <a:pt x="73" y="282"/>
                </a:lnTo>
                <a:lnTo>
                  <a:pt x="79" y="285"/>
                </a:lnTo>
                <a:lnTo>
                  <a:pt x="85" y="286"/>
                </a:lnTo>
                <a:lnTo>
                  <a:pt x="91" y="286"/>
                </a:lnTo>
                <a:lnTo>
                  <a:pt x="104" y="286"/>
                </a:lnTo>
                <a:lnTo>
                  <a:pt x="104" y="286"/>
                </a:lnTo>
                <a:lnTo>
                  <a:pt x="110" y="286"/>
                </a:lnTo>
                <a:lnTo>
                  <a:pt x="116" y="285"/>
                </a:lnTo>
                <a:lnTo>
                  <a:pt x="122" y="282"/>
                </a:lnTo>
                <a:lnTo>
                  <a:pt x="127" y="277"/>
                </a:lnTo>
                <a:lnTo>
                  <a:pt x="131" y="273"/>
                </a:lnTo>
                <a:lnTo>
                  <a:pt x="134" y="266"/>
                </a:lnTo>
                <a:lnTo>
                  <a:pt x="136" y="260"/>
                </a:lnTo>
                <a:lnTo>
                  <a:pt x="136" y="253"/>
                </a:lnTo>
                <a:lnTo>
                  <a:pt x="136" y="199"/>
                </a:lnTo>
                <a:lnTo>
                  <a:pt x="136" y="199"/>
                </a:lnTo>
                <a:lnTo>
                  <a:pt x="137" y="194"/>
                </a:lnTo>
                <a:lnTo>
                  <a:pt x="139" y="190"/>
                </a:lnTo>
                <a:lnTo>
                  <a:pt x="144" y="182"/>
                </a:lnTo>
                <a:lnTo>
                  <a:pt x="151" y="176"/>
                </a:lnTo>
                <a:lnTo>
                  <a:pt x="156" y="175"/>
                </a:lnTo>
                <a:lnTo>
                  <a:pt x="160" y="175"/>
                </a:lnTo>
                <a:lnTo>
                  <a:pt x="160" y="175"/>
                </a:lnTo>
                <a:lnTo>
                  <a:pt x="165" y="175"/>
                </a:lnTo>
                <a:lnTo>
                  <a:pt x="170" y="176"/>
                </a:lnTo>
                <a:lnTo>
                  <a:pt x="173" y="179"/>
                </a:lnTo>
                <a:lnTo>
                  <a:pt x="176" y="182"/>
                </a:lnTo>
                <a:lnTo>
                  <a:pt x="176" y="182"/>
                </a:lnTo>
                <a:lnTo>
                  <a:pt x="179" y="185"/>
                </a:lnTo>
                <a:lnTo>
                  <a:pt x="182" y="190"/>
                </a:lnTo>
                <a:lnTo>
                  <a:pt x="183" y="199"/>
                </a:lnTo>
                <a:lnTo>
                  <a:pt x="183" y="253"/>
                </a:lnTo>
                <a:lnTo>
                  <a:pt x="183" y="253"/>
                </a:lnTo>
                <a:lnTo>
                  <a:pt x="183" y="260"/>
                </a:lnTo>
                <a:lnTo>
                  <a:pt x="186" y="266"/>
                </a:lnTo>
                <a:lnTo>
                  <a:pt x="188" y="273"/>
                </a:lnTo>
                <a:lnTo>
                  <a:pt x="193" y="277"/>
                </a:lnTo>
                <a:lnTo>
                  <a:pt x="193" y="277"/>
                </a:lnTo>
                <a:lnTo>
                  <a:pt x="197" y="282"/>
                </a:lnTo>
                <a:lnTo>
                  <a:pt x="203" y="285"/>
                </a:lnTo>
                <a:lnTo>
                  <a:pt x="209" y="286"/>
                </a:lnTo>
                <a:lnTo>
                  <a:pt x="216" y="288"/>
                </a:lnTo>
                <a:lnTo>
                  <a:pt x="220" y="288"/>
                </a:lnTo>
                <a:lnTo>
                  <a:pt x="220" y="288"/>
                </a:lnTo>
                <a:lnTo>
                  <a:pt x="226" y="286"/>
                </a:lnTo>
                <a:lnTo>
                  <a:pt x="232" y="285"/>
                </a:lnTo>
                <a:lnTo>
                  <a:pt x="239" y="282"/>
                </a:lnTo>
                <a:lnTo>
                  <a:pt x="243" y="277"/>
                </a:lnTo>
                <a:lnTo>
                  <a:pt x="243" y="277"/>
                </a:lnTo>
                <a:lnTo>
                  <a:pt x="248" y="273"/>
                </a:lnTo>
                <a:lnTo>
                  <a:pt x="251" y="266"/>
                </a:lnTo>
                <a:lnTo>
                  <a:pt x="252" y="260"/>
                </a:lnTo>
                <a:lnTo>
                  <a:pt x="252" y="253"/>
                </a:lnTo>
                <a:lnTo>
                  <a:pt x="254" y="109"/>
                </a:lnTo>
                <a:lnTo>
                  <a:pt x="254" y="109"/>
                </a:lnTo>
                <a:lnTo>
                  <a:pt x="260" y="107"/>
                </a:lnTo>
                <a:lnTo>
                  <a:pt x="268" y="104"/>
                </a:lnTo>
                <a:lnTo>
                  <a:pt x="274" y="99"/>
                </a:lnTo>
                <a:lnTo>
                  <a:pt x="278" y="95"/>
                </a:lnTo>
                <a:lnTo>
                  <a:pt x="283" y="89"/>
                </a:lnTo>
                <a:lnTo>
                  <a:pt x="286" y="83"/>
                </a:lnTo>
                <a:lnTo>
                  <a:pt x="288" y="77"/>
                </a:lnTo>
                <a:lnTo>
                  <a:pt x="289" y="69"/>
                </a:lnTo>
                <a:lnTo>
                  <a:pt x="289" y="69"/>
                </a:lnTo>
                <a:lnTo>
                  <a:pt x="288" y="60"/>
                </a:lnTo>
                <a:lnTo>
                  <a:pt x="286" y="52"/>
                </a:lnTo>
                <a:lnTo>
                  <a:pt x="282" y="46"/>
                </a:lnTo>
                <a:lnTo>
                  <a:pt x="277" y="40"/>
                </a:lnTo>
                <a:lnTo>
                  <a:pt x="271" y="35"/>
                </a:lnTo>
                <a:lnTo>
                  <a:pt x="265" y="31"/>
                </a:lnTo>
                <a:lnTo>
                  <a:pt x="257" y="29"/>
                </a:lnTo>
                <a:lnTo>
                  <a:pt x="248" y="27"/>
                </a:lnTo>
                <a:lnTo>
                  <a:pt x="248" y="27"/>
                </a:lnTo>
                <a:close/>
                <a:moveTo>
                  <a:pt x="248" y="80"/>
                </a:moveTo>
                <a:lnTo>
                  <a:pt x="248" y="80"/>
                </a:lnTo>
                <a:lnTo>
                  <a:pt x="243" y="80"/>
                </a:lnTo>
                <a:lnTo>
                  <a:pt x="240" y="77"/>
                </a:lnTo>
                <a:lnTo>
                  <a:pt x="237" y="73"/>
                </a:lnTo>
                <a:lnTo>
                  <a:pt x="237" y="69"/>
                </a:lnTo>
                <a:lnTo>
                  <a:pt x="237" y="69"/>
                </a:lnTo>
                <a:lnTo>
                  <a:pt x="237" y="64"/>
                </a:lnTo>
                <a:lnTo>
                  <a:pt x="240" y="60"/>
                </a:lnTo>
                <a:lnTo>
                  <a:pt x="243" y="57"/>
                </a:lnTo>
                <a:lnTo>
                  <a:pt x="248" y="57"/>
                </a:lnTo>
                <a:lnTo>
                  <a:pt x="248" y="57"/>
                </a:lnTo>
                <a:lnTo>
                  <a:pt x="252" y="57"/>
                </a:lnTo>
                <a:lnTo>
                  <a:pt x="257" y="60"/>
                </a:lnTo>
                <a:lnTo>
                  <a:pt x="260" y="64"/>
                </a:lnTo>
                <a:lnTo>
                  <a:pt x="260" y="69"/>
                </a:lnTo>
                <a:lnTo>
                  <a:pt x="260" y="69"/>
                </a:lnTo>
                <a:lnTo>
                  <a:pt x="260" y="73"/>
                </a:lnTo>
                <a:lnTo>
                  <a:pt x="257" y="77"/>
                </a:lnTo>
                <a:lnTo>
                  <a:pt x="252" y="80"/>
                </a:lnTo>
                <a:lnTo>
                  <a:pt x="248" y="80"/>
                </a:lnTo>
                <a:lnTo>
                  <a:pt x="248" y="80"/>
                </a:lnTo>
                <a:close/>
                <a:moveTo>
                  <a:pt x="254" y="99"/>
                </a:moveTo>
                <a:lnTo>
                  <a:pt x="254" y="89"/>
                </a:lnTo>
                <a:lnTo>
                  <a:pt x="254" y="89"/>
                </a:lnTo>
                <a:lnTo>
                  <a:pt x="260" y="86"/>
                </a:lnTo>
                <a:lnTo>
                  <a:pt x="265" y="81"/>
                </a:lnTo>
                <a:lnTo>
                  <a:pt x="269" y="75"/>
                </a:lnTo>
                <a:lnTo>
                  <a:pt x="269" y="69"/>
                </a:lnTo>
                <a:lnTo>
                  <a:pt x="269" y="69"/>
                </a:lnTo>
                <a:lnTo>
                  <a:pt x="268" y="60"/>
                </a:lnTo>
                <a:lnTo>
                  <a:pt x="263" y="54"/>
                </a:lnTo>
                <a:lnTo>
                  <a:pt x="257" y="49"/>
                </a:lnTo>
                <a:lnTo>
                  <a:pt x="248" y="47"/>
                </a:lnTo>
                <a:lnTo>
                  <a:pt x="248" y="47"/>
                </a:lnTo>
                <a:lnTo>
                  <a:pt x="240" y="49"/>
                </a:lnTo>
                <a:lnTo>
                  <a:pt x="232" y="54"/>
                </a:lnTo>
                <a:lnTo>
                  <a:pt x="228" y="60"/>
                </a:lnTo>
                <a:lnTo>
                  <a:pt x="226" y="69"/>
                </a:lnTo>
                <a:lnTo>
                  <a:pt x="226" y="69"/>
                </a:lnTo>
                <a:lnTo>
                  <a:pt x="228" y="75"/>
                </a:lnTo>
                <a:lnTo>
                  <a:pt x="231" y="81"/>
                </a:lnTo>
                <a:lnTo>
                  <a:pt x="237" y="87"/>
                </a:lnTo>
                <a:lnTo>
                  <a:pt x="243" y="89"/>
                </a:lnTo>
                <a:lnTo>
                  <a:pt x="243" y="99"/>
                </a:lnTo>
                <a:lnTo>
                  <a:pt x="243" y="99"/>
                </a:lnTo>
                <a:lnTo>
                  <a:pt x="239" y="98"/>
                </a:lnTo>
                <a:lnTo>
                  <a:pt x="232" y="95"/>
                </a:lnTo>
                <a:lnTo>
                  <a:pt x="229" y="92"/>
                </a:lnTo>
                <a:lnTo>
                  <a:pt x="225" y="89"/>
                </a:lnTo>
                <a:lnTo>
                  <a:pt x="222" y="84"/>
                </a:lnTo>
                <a:lnTo>
                  <a:pt x="219" y="80"/>
                </a:lnTo>
                <a:lnTo>
                  <a:pt x="217" y="73"/>
                </a:lnTo>
                <a:lnTo>
                  <a:pt x="217" y="69"/>
                </a:lnTo>
                <a:lnTo>
                  <a:pt x="217" y="69"/>
                </a:lnTo>
                <a:lnTo>
                  <a:pt x="219" y="63"/>
                </a:lnTo>
                <a:lnTo>
                  <a:pt x="220" y="57"/>
                </a:lnTo>
                <a:lnTo>
                  <a:pt x="223" y="50"/>
                </a:lnTo>
                <a:lnTo>
                  <a:pt x="226" y="46"/>
                </a:lnTo>
                <a:lnTo>
                  <a:pt x="231" y="43"/>
                </a:lnTo>
                <a:lnTo>
                  <a:pt x="236" y="40"/>
                </a:lnTo>
                <a:lnTo>
                  <a:pt x="242" y="38"/>
                </a:lnTo>
                <a:lnTo>
                  <a:pt x="248" y="37"/>
                </a:lnTo>
                <a:lnTo>
                  <a:pt x="248" y="37"/>
                </a:lnTo>
                <a:lnTo>
                  <a:pt x="254" y="38"/>
                </a:lnTo>
                <a:lnTo>
                  <a:pt x="260" y="40"/>
                </a:lnTo>
                <a:lnTo>
                  <a:pt x="266" y="43"/>
                </a:lnTo>
                <a:lnTo>
                  <a:pt x="271" y="46"/>
                </a:lnTo>
                <a:lnTo>
                  <a:pt x="274" y="50"/>
                </a:lnTo>
                <a:lnTo>
                  <a:pt x="277" y="57"/>
                </a:lnTo>
                <a:lnTo>
                  <a:pt x="278" y="63"/>
                </a:lnTo>
                <a:lnTo>
                  <a:pt x="280" y="69"/>
                </a:lnTo>
                <a:lnTo>
                  <a:pt x="280" y="69"/>
                </a:lnTo>
                <a:lnTo>
                  <a:pt x="278" y="73"/>
                </a:lnTo>
                <a:lnTo>
                  <a:pt x="277" y="80"/>
                </a:lnTo>
                <a:lnTo>
                  <a:pt x="275" y="84"/>
                </a:lnTo>
                <a:lnTo>
                  <a:pt x="272" y="89"/>
                </a:lnTo>
                <a:lnTo>
                  <a:pt x="268" y="92"/>
                </a:lnTo>
                <a:lnTo>
                  <a:pt x="263" y="95"/>
                </a:lnTo>
                <a:lnTo>
                  <a:pt x="259" y="98"/>
                </a:lnTo>
                <a:lnTo>
                  <a:pt x="254" y="99"/>
                </a:lnTo>
                <a:lnTo>
                  <a:pt x="254" y="9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1" name="Group 210"/>
          <p:cNvGrpSpPr/>
          <p:nvPr userDrawn="1"/>
        </p:nvGrpSpPr>
        <p:grpSpPr>
          <a:xfrm>
            <a:off x="7176843" y="2324798"/>
            <a:ext cx="476828" cy="356218"/>
            <a:chOff x="5875338" y="2230438"/>
            <a:chExt cx="404813" cy="403225"/>
          </a:xfrm>
        </p:grpSpPr>
        <p:sp>
          <p:nvSpPr>
            <p:cNvPr id="212" name="Freeform 504"/>
            <p:cNvSpPr>
              <a:spLocks noEditPoints="1"/>
            </p:cNvSpPr>
            <p:nvPr/>
          </p:nvSpPr>
          <p:spPr bwMode="auto">
            <a:xfrm>
              <a:off x="5875338" y="2230438"/>
              <a:ext cx="404813" cy="403225"/>
            </a:xfrm>
            <a:custGeom>
              <a:avLst/>
              <a:gdLst>
                <a:gd name="T0" fmla="*/ 192 w 255"/>
                <a:gd name="T1" fmla="*/ 63 h 254"/>
                <a:gd name="T2" fmla="*/ 192 w 255"/>
                <a:gd name="T3" fmla="*/ 0 h 254"/>
                <a:gd name="T4" fmla="*/ 63 w 255"/>
                <a:gd name="T5" fmla="*/ 0 h 254"/>
                <a:gd name="T6" fmla="*/ 63 w 255"/>
                <a:gd name="T7" fmla="*/ 63 h 254"/>
                <a:gd name="T8" fmla="*/ 0 w 255"/>
                <a:gd name="T9" fmla="*/ 63 h 254"/>
                <a:gd name="T10" fmla="*/ 0 w 255"/>
                <a:gd name="T11" fmla="*/ 254 h 254"/>
                <a:gd name="T12" fmla="*/ 63 w 255"/>
                <a:gd name="T13" fmla="*/ 254 h 254"/>
                <a:gd name="T14" fmla="*/ 68 w 255"/>
                <a:gd name="T15" fmla="*/ 254 h 254"/>
                <a:gd name="T16" fmla="*/ 187 w 255"/>
                <a:gd name="T17" fmla="*/ 254 h 254"/>
                <a:gd name="T18" fmla="*/ 192 w 255"/>
                <a:gd name="T19" fmla="*/ 254 h 254"/>
                <a:gd name="T20" fmla="*/ 255 w 255"/>
                <a:gd name="T21" fmla="*/ 254 h 254"/>
                <a:gd name="T22" fmla="*/ 255 w 255"/>
                <a:gd name="T23" fmla="*/ 63 h 254"/>
                <a:gd name="T24" fmla="*/ 192 w 255"/>
                <a:gd name="T25" fmla="*/ 63 h 254"/>
                <a:gd name="T26" fmla="*/ 63 w 255"/>
                <a:gd name="T27" fmla="*/ 246 h 254"/>
                <a:gd name="T28" fmla="*/ 8 w 255"/>
                <a:gd name="T29" fmla="*/ 246 h 254"/>
                <a:gd name="T30" fmla="*/ 8 w 255"/>
                <a:gd name="T31" fmla="*/ 70 h 254"/>
                <a:gd name="T32" fmla="*/ 63 w 255"/>
                <a:gd name="T33" fmla="*/ 70 h 254"/>
                <a:gd name="T34" fmla="*/ 63 w 255"/>
                <a:gd name="T35" fmla="*/ 246 h 254"/>
                <a:gd name="T36" fmla="*/ 143 w 255"/>
                <a:gd name="T37" fmla="*/ 246 h 254"/>
                <a:gd name="T38" fmla="*/ 112 w 255"/>
                <a:gd name="T39" fmla="*/ 246 h 254"/>
                <a:gd name="T40" fmla="*/ 112 w 255"/>
                <a:gd name="T41" fmla="*/ 230 h 254"/>
                <a:gd name="T42" fmla="*/ 143 w 255"/>
                <a:gd name="T43" fmla="*/ 230 h 254"/>
                <a:gd name="T44" fmla="*/ 143 w 255"/>
                <a:gd name="T45" fmla="*/ 246 h 254"/>
                <a:gd name="T46" fmla="*/ 183 w 255"/>
                <a:gd name="T47" fmla="*/ 246 h 254"/>
                <a:gd name="T48" fmla="*/ 152 w 255"/>
                <a:gd name="T49" fmla="*/ 246 h 254"/>
                <a:gd name="T50" fmla="*/ 152 w 255"/>
                <a:gd name="T51" fmla="*/ 222 h 254"/>
                <a:gd name="T52" fmla="*/ 103 w 255"/>
                <a:gd name="T53" fmla="*/ 222 h 254"/>
                <a:gd name="T54" fmla="*/ 103 w 255"/>
                <a:gd name="T55" fmla="*/ 246 h 254"/>
                <a:gd name="T56" fmla="*/ 72 w 255"/>
                <a:gd name="T57" fmla="*/ 246 h 254"/>
                <a:gd name="T58" fmla="*/ 72 w 255"/>
                <a:gd name="T59" fmla="*/ 7 h 254"/>
                <a:gd name="T60" fmla="*/ 183 w 255"/>
                <a:gd name="T61" fmla="*/ 7 h 254"/>
                <a:gd name="T62" fmla="*/ 183 w 255"/>
                <a:gd name="T63" fmla="*/ 246 h 254"/>
                <a:gd name="T64" fmla="*/ 247 w 255"/>
                <a:gd name="T65" fmla="*/ 246 h 254"/>
                <a:gd name="T66" fmla="*/ 192 w 255"/>
                <a:gd name="T67" fmla="*/ 246 h 254"/>
                <a:gd name="T68" fmla="*/ 192 w 255"/>
                <a:gd name="T69" fmla="*/ 70 h 254"/>
                <a:gd name="T70" fmla="*/ 247 w 255"/>
                <a:gd name="T71" fmla="*/ 70 h 254"/>
                <a:gd name="T72" fmla="*/ 247 w 255"/>
                <a:gd name="T73"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5" h="254">
                  <a:moveTo>
                    <a:pt x="192" y="63"/>
                  </a:moveTo>
                  <a:lnTo>
                    <a:pt x="192" y="0"/>
                  </a:lnTo>
                  <a:lnTo>
                    <a:pt x="63" y="0"/>
                  </a:lnTo>
                  <a:lnTo>
                    <a:pt x="63" y="63"/>
                  </a:lnTo>
                  <a:lnTo>
                    <a:pt x="0" y="63"/>
                  </a:lnTo>
                  <a:lnTo>
                    <a:pt x="0" y="254"/>
                  </a:lnTo>
                  <a:lnTo>
                    <a:pt x="63" y="254"/>
                  </a:lnTo>
                  <a:lnTo>
                    <a:pt x="68" y="254"/>
                  </a:lnTo>
                  <a:lnTo>
                    <a:pt x="187" y="254"/>
                  </a:lnTo>
                  <a:lnTo>
                    <a:pt x="192" y="254"/>
                  </a:lnTo>
                  <a:lnTo>
                    <a:pt x="255" y="254"/>
                  </a:lnTo>
                  <a:lnTo>
                    <a:pt x="255" y="63"/>
                  </a:lnTo>
                  <a:lnTo>
                    <a:pt x="192" y="63"/>
                  </a:lnTo>
                  <a:close/>
                  <a:moveTo>
                    <a:pt x="63" y="246"/>
                  </a:moveTo>
                  <a:lnTo>
                    <a:pt x="8" y="246"/>
                  </a:lnTo>
                  <a:lnTo>
                    <a:pt x="8" y="70"/>
                  </a:lnTo>
                  <a:lnTo>
                    <a:pt x="63" y="70"/>
                  </a:lnTo>
                  <a:lnTo>
                    <a:pt x="63" y="246"/>
                  </a:lnTo>
                  <a:close/>
                  <a:moveTo>
                    <a:pt x="143" y="246"/>
                  </a:moveTo>
                  <a:lnTo>
                    <a:pt x="112" y="246"/>
                  </a:lnTo>
                  <a:lnTo>
                    <a:pt x="112" y="230"/>
                  </a:lnTo>
                  <a:lnTo>
                    <a:pt x="143" y="230"/>
                  </a:lnTo>
                  <a:lnTo>
                    <a:pt x="143" y="246"/>
                  </a:lnTo>
                  <a:close/>
                  <a:moveTo>
                    <a:pt x="183" y="246"/>
                  </a:moveTo>
                  <a:lnTo>
                    <a:pt x="152" y="246"/>
                  </a:lnTo>
                  <a:lnTo>
                    <a:pt x="152" y="222"/>
                  </a:lnTo>
                  <a:lnTo>
                    <a:pt x="103" y="222"/>
                  </a:lnTo>
                  <a:lnTo>
                    <a:pt x="103" y="246"/>
                  </a:lnTo>
                  <a:lnTo>
                    <a:pt x="72" y="246"/>
                  </a:lnTo>
                  <a:lnTo>
                    <a:pt x="72" y="7"/>
                  </a:lnTo>
                  <a:lnTo>
                    <a:pt x="183" y="7"/>
                  </a:lnTo>
                  <a:lnTo>
                    <a:pt x="183" y="246"/>
                  </a:lnTo>
                  <a:close/>
                  <a:moveTo>
                    <a:pt x="247" y="246"/>
                  </a:moveTo>
                  <a:lnTo>
                    <a:pt x="192" y="246"/>
                  </a:lnTo>
                  <a:lnTo>
                    <a:pt x="192" y="70"/>
                  </a:lnTo>
                  <a:lnTo>
                    <a:pt x="247" y="70"/>
                  </a:lnTo>
                  <a:lnTo>
                    <a:pt x="247" y="2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3" name="Freeform 505"/>
            <p:cNvSpPr>
              <a:spLocks noEditPoints="1"/>
            </p:cNvSpPr>
            <p:nvPr/>
          </p:nvSpPr>
          <p:spPr bwMode="auto">
            <a:xfrm>
              <a:off x="6021388" y="2293938"/>
              <a:ext cx="112713" cy="111125"/>
            </a:xfrm>
            <a:custGeom>
              <a:avLst/>
              <a:gdLst>
                <a:gd name="T0" fmla="*/ 23 w 71"/>
                <a:gd name="T1" fmla="*/ 70 h 70"/>
                <a:gd name="T2" fmla="*/ 48 w 71"/>
                <a:gd name="T3" fmla="*/ 70 h 70"/>
                <a:gd name="T4" fmla="*/ 48 w 71"/>
                <a:gd name="T5" fmla="*/ 47 h 70"/>
                <a:gd name="T6" fmla="*/ 71 w 71"/>
                <a:gd name="T7" fmla="*/ 47 h 70"/>
                <a:gd name="T8" fmla="*/ 71 w 71"/>
                <a:gd name="T9" fmla="*/ 23 h 70"/>
                <a:gd name="T10" fmla="*/ 48 w 71"/>
                <a:gd name="T11" fmla="*/ 23 h 70"/>
                <a:gd name="T12" fmla="*/ 48 w 71"/>
                <a:gd name="T13" fmla="*/ 0 h 70"/>
                <a:gd name="T14" fmla="*/ 23 w 71"/>
                <a:gd name="T15" fmla="*/ 0 h 70"/>
                <a:gd name="T16" fmla="*/ 23 w 71"/>
                <a:gd name="T17" fmla="*/ 23 h 70"/>
                <a:gd name="T18" fmla="*/ 0 w 71"/>
                <a:gd name="T19" fmla="*/ 23 h 70"/>
                <a:gd name="T20" fmla="*/ 0 w 71"/>
                <a:gd name="T21" fmla="*/ 47 h 70"/>
                <a:gd name="T22" fmla="*/ 23 w 71"/>
                <a:gd name="T23" fmla="*/ 47 h 70"/>
                <a:gd name="T24" fmla="*/ 23 w 71"/>
                <a:gd name="T25" fmla="*/ 70 h 70"/>
                <a:gd name="T26" fmla="*/ 8 w 71"/>
                <a:gd name="T27" fmla="*/ 38 h 70"/>
                <a:gd name="T28" fmla="*/ 8 w 71"/>
                <a:gd name="T29" fmla="*/ 30 h 70"/>
                <a:gd name="T30" fmla="*/ 32 w 71"/>
                <a:gd name="T31" fmla="*/ 30 h 70"/>
                <a:gd name="T32" fmla="*/ 32 w 71"/>
                <a:gd name="T33" fmla="*/ 7 h 70"/>
                <a:gd name="T34" fmla="*/ 40 w 71"/>
                <a:gd name="T35" fmla="*/ 7 h 70"/>
                <a:gd name="T36" fmla="*/ 40 w 71"/>
                <a:gd name="T37" fmla="*/ 30 h 70"/>
                <a:gd name="T38" fmla="*/ 63 w 71"/>
                <a:gd name="T39" fmla="*/ 30 h 70"/>
                <a:gd name="T40" fmla="*/ 63 w 71"/>
                <a:gd name="T41" fmla="*/ 38 h 70"/>
                <a:gd name="T42" fmla="*/ 40 w 71"/>
                <a:gd name="T43" fmla="*/ 38 h 70"/>
                <a:gd name="T44" fmla="*/ 40 w 71"/>
                <a:gd name="T45" fmla="*/ 62 h 70"/>
                <a:gd name="T46" fmla="*/ 32 w 71"/>
                <a:gd name="T47" fmla="*/ 62 h 70"/>
                <a:gd name="T48" fmla="*/ 32 w 71"/>
                <a:gd name="T49" fmla="*/ 38 h 70"/>
                <a:gd name="T50" fmla="*/ 8 w 71"/>
                <a:gd name="T51"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0">
                  <a:moveTo>
                    <a:pt x="23" y="70"/>
                  </a:moveTo>
                  <a:lnTo>
                    <a:pt x="48" y="70"/>
                  </a:lnTo>
                  <a:lnTo>
                    <a:pt x="48" y="47"/>
                  </a:lnTo>
                  <a:lnTo>
                    <a:pt x="71" y="47"/>
                  </a:lnTo>
                  <a:lnTo>
                    <a:pt x="71" y="23"/>
                  </a:lnTo>
                  <a:lnTo>
                    <a:pt x="48" y="23"/>
                  </a:lnTo>
                  <a:lnTo>
                    <a:pt x="48" y="0"/>
                  </a:lnTo>
                  <a:lnTo>
                    <a:pt x="23" y="0"/>
                  </a:lnTo>
                  <a:lnTo>
                    <a:pt x="23" y="23"/>
                  </a:lnTo>
                  <a:lnTo>
                    <a:pt x="0" y="23"/>
                  </a:lnTo>
                  <a:lnTo>
                    <a:pt x="0" y="47"/>
                  </a:lnTo>
                  <a:lnTo>
                    <a:pt x="23" y="47"/>
                  </a:lnTo>
                  <a:lnTo>
                    <a:pt x="23" y="70"/>
                  </a:lnTo>
                  <a:close/>
                  <a:moveTo>
                    <a:pt x="8" y="38"/>
                  </a:moveTo>
                  <a:lnTo>
                    <a:pt x="8" y="30"/>
                  </a:lnTo>
                  <a:lnTo>
                    <a:pt x="32" y="30"/>
                  </a:lnTo>
                  <a:lnTo>
                    <a:pt x="32" y="7"/>
                  </a:lnTo>
                  <a:lnTo>
                    <a:pt x="40" y="7"/>
                  </a:lnTo>
                  <a:lnTo>
                    <a:pt x="40" y="30"/>
                  </a:lnTo>
                  <a:lnTo>
                    <a:pt x="63" y="30"/>
                  </a:lnTo>
                  <a:lnTo>
                    <a:pt x="63" y="38"/>
                  </a:lnTo>
                  <a:lnTo>
                    <a:pt x="40" y="38"/>
                  </a:lnTo>
                  <a:lnTo>
                    <a:pt x="40" y="62"/>
                  </a:lnTo>
                  <a:lnTo>
                    <a:pt x="32" y="62"/>
                  </a:lnTo>
                  <a:lnTo>
                    <a:pt x="32" y="38"/>
                  </a:lnTo>
                  <a:lnTo>
                    <a:pt x="8" y="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4" name="Rectangle 506"/>
            <p:cNvSpPr>
              <a:spLocks noChangeArrowheads="1"/>
            </p:cNvSpPr>
            <p:nvPr/>
          </p:nvSpPr>
          <p:spPr bwMode="auto">
            <a:xfrm>
              <a:off x="5900738"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Rectangle 507"/>
            <p:cNvSpPr>
              <a:spLocks noChangeArrowheads="1"/>
            </p:cNvSpPr>
            <p:nvPr/>
          </p:nvSpPr>
          <p:spPr bwMode="auto">
            <a:xfrm>
              <a:off x="5900738"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6" name="Rectangle 508"/>
            <p:cNvSpPr>
              <a:spLocks noChangeArrowheads="1"/>
            </p:cNvSpPr>
            <p:nvPr/>
          </p:nvSpPr>
          <p:spPr bwMode="auto">
            <a:xfrm>
              <a:off x="5900738"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7" name="Rectangle 509"/>
            <p:cNvSpPr>
              <a:spLocks noChangeArrowheads="1"/>
            </p:cNvSpPr>
            <p:nvPr/>
          </p:nvSpPr>
          <p:spPr bwMode="auto">
            <a:xfrm>
              <a:off x="5900738"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Rectangle 510"/>
            <p:cNvSpPr>
              <a:spLocks noChangeArrowheads="1"/>
            </p:cNvSpPr>
            <p:nvPr/>
          </p:nvSpPr>
          <p:spPr bwMode="auto">
            <a:xfrm>
              <a:off x="5900738"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9" name="Rectangle 511"/>
            <p:cNvSpPr>
              <a:spLocks noChangeArrowheads="1"/>
            </p:cNvSpPr>
            <p:nvPr/>
          </p:nvSpPr>
          <p:spPr bwMode="auto">
            <a:xfrm>
              <a:off x="5900738"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Rectangle 512"/>
            <p:cNvSpPr>
              <a:spLocks noChangeArrowheads="1"/>
            </p:cNvSpPr>
            <p:nvPr/>
          </p:nvSpPr>
          <p:spPr bwMode="auto">
            <a:xfrm>
              <a:off x="5900738"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1" name="Rectangle 513"/>
            <p:cNvSpPr>
              <a:spLocks noChangeArrowheads="1"/>
            </p:cNvSpPr>
            <p:nvPr/>
          </p:nvSpPr>
          <p:spPr bwMode="auto">
            <a:xfrm>
              <a:off x="5900738"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2" name="Rectangle 514"/>
            <p:cNvSpPr>
              <a:spLocks noChangeArrowheads="1"/>
            </p:cNvSpPr>
            <p:nvPr/>
          </p:nvSpPr>
          <p:spPr bwMode="auto">
            <a:xfrm>
              <a:off x="5926138"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3" name="Rectangle 515"/>
            <p:cNvSpPr>
              <a:spLocks noChangeArrowheads="1"/>
            </p:cNvSpPr>
            <p:nvPr/>
          </p:nvSpPr>
          <p:spPr bwMode="auto">
            <a:xfrm>
              <a:off x="5926138"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4" name="Rectangle 516"/>
            <p:cNvSpPr>
              <a:spLocks noChangeArrowheads="1"/>
            </p:cNvSpPr>
            <p:nvPr/>
          </p:nvSpPr>
          <p:spPr bwMode="auto">
            <a:xfrm>
              <a:off x="5926138"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5" name="Rectangle 517"/>
            <p:cNvSpPr>
              <a:spLocks noChangeArrowheads="1"/>
            </p:cNvSpPr>
            <p:nvPr/>
          </p:nvSpPr>
          <p:spPr bwMode="auto">
            <a:xfrm>
              <a:off x="5926138"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6" name="Rectangle 518"/>
            <p:cNvSpPr>
              <a:spLocks noChangeArrowheads="1"/>
            </p:cNvSpPr>
            <p:nvPr/>
          </p:nvSpPr>
          <p:spPr bwMode="auto">
            <a:xfrm>
              <a:off x="5926138"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7" name="Rectangle 519"/>
            <p:cNvSpPr>
              <a:spLocks noChangeArrowheads="1"/>
            </p:cNvSpPr>
            <p:nvPr/>
          </p:nvSpPr>
          <p:spPr bwMode="auto">
            <a:xfrm>
              <a:off x="5926138"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8" name="Rectangle 520"/>
            <p:cNvSpPr>
              <a:spLocks noChangeArrowheads="1"/>
            </p:cNvSpPr>
            <p:nvPr/>
          </p:nvSpPr>
          <p:spPr bwMode="auto">
            <a:xfrm>
              <a:off x="5926138"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9" name="Rectangle 521"/>
            <p:cNvSpPr>
              <a:spLocks noChangeArrowheads="1"/>
            </p:cNvSpPr>
            <p:nvPr/>
          </p:nvSpPr>
          <p:spPr bwMode="auto">
            <a:xfrm>
              <a:off x="5926138"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0" name="Rectangle 522"/>
            <p:cNvSpPr>
              <a:spLocks noChangeArrowheads="1"/>
            </p:cNvSpPr>
            <p:nvPr/>
          </p:nvSpPr>
          <p:spPr bwMode="auto">
            <a:xfrm>
              <a:off x="59515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1" name="Rectangle 523"/>
            <p:cNvSpPr>
              <a:spLocks noChangeArrowheads="1"/>
            </p:cNvSpPr>
            <p:nvPr/>
          </p:nvSpPr>
          <p:spPr bwMode="auto">
            <a:xfrm>
              <a:off x="59515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2" name="Rectangle 524"/>
            <p:cNvSpPr>
              <a:spLocks noChangeArrowheads="1"/>
            </p:cNvSpPr>
            <p:nvPr/>
          </p:nvSpPr>
          <p:spPr bwMode="auto">
            <a:xfrm>
              <a:off x="59515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3" name="Rectangle 525"/>
            <p:cNvSpPr>
              <a:spLocks noChangeArrowheads="1"/>
            </p:cNvSpPr>
            <p:nvPr/>
          </p:nvSpPr>
          <p:spPr bwMode="auto">
            <a:xfrm>
              <a:off x="59515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4" name="Rectangle 526"/>
            <p:cNvSpPr>
              <a:spLocks noChangeArrowheads="1"/>
            </p:cNvSpPr>
            <p:nvPr/>
          </p:nvSpPr>
          <p:spPr bwMode="auto">
            <a:xfrm>
              <a:off x="59515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5" name="Rectangle 527"/>
            <p:cNvSpPr>
              <a:spLocks noChangeArrowheads="1"/>
            </p:cNvSpPr>
            <p:nvPr/>
          </p:nvSpPr>
          <p:spPr bwMode="auto">
            <a:xfrm>
              <a:off x="59515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Rectangle 528"/>
            <p:cNvSpPr>
              <a:spLocks noChangeArrowheads="1"/>
            </p:cNvSpPr>
            <p:nvPr/>
          </p:nvSpPr>
          <p:spPr bwMode="auto">
            <a:xfrm>
              <a:off x="59515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7" name="Rectangle 529"/>
            <p:cNvSpPr>
              <a:spLocks noChangeArrowheads="1"/>
            </p:cNvSpPr>
            <p:nvPr/>
          </p:nvSpPr>
          <p:spPr bwMode="auto">
            <a:xfrm>
              <a:off x="59515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8" name="Rectangle 530"/>
            <p:cNvSpPr>
              <a:spLocks noChangeArrowheads="1"/>
            </p:cNvSpPr>
            <p:nvPr/>
          </p:nvSpPr>
          <p:spPr bwMode="auto">
            <a:xfrm>
              <a:off x="61928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9" name="Rectangle 531"/>
            <p:cNvSpPr>
              <a:spLocks noChangeArrowheads="1"/>
            </p:cNvSpPr>
            <p:nvPr/>
          </p:nvSpPr>
          <p:spPr bwMode="auto">
            <a:xfrm>
              <a:off x="61928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0" name="Rectangle 532"/>
            <p:cNvSpPr>
              <a:spLocks noChangeArrowheads="1"/>
            </p:cNvSpPr>
            <p:nvPr/>
          </p:nvSpPr>
          <p:spPr bwMode="auto">
            <a:xfrm>
              <a:off x="61928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1" name="Rectangle 534"/>
            <p:cNvSpPr>
              <a:spLocks noChangeArrowheads="1"/>
            </p:cNvSpPr>
            <p:nvPr/>
          </p:nvSpPr>
          <p:spPr bwMode="auto">
            <a:xfrm>
              <a:off x="61928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2" name="Rectangle 535"/>
            <p:cNvSpPr>
              <a:spLocks noChangeArrowheads="1"/>
            </p:cNvSpPr>
            <p:nvPr/>
          </p:nvSpPr>
          <p:spPr bwMode="auto">
            <a:xfrm>
              <a:off x="61928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3" name="Rectangle 536"/>
            <p:cNvSpPr>
              <a:spLocks noChangeArrowheads="1"/>
            </p:cNvSpPr>
            <p:nvPr/>
          </p:nvSpPr>
          <p:spPr bwMode="auto">
            <a:xfrm>
              <a:off x="61928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4" name="Rectangle 537"/>
            <p:cNvSpPr>
              <a:spLocks noChangeArrowheads="1"/>
            </p:cNvSpPr>
            <p:nvPr/>
          </p:nvSpPr>
          <p:spPr bwMode="auto">
            <a:xfrm>
              <a:off x="61928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5" name="Rectangle 538"/>
            <p:cNvSpPr>
              <a:spLocks noChangeArrowheads="1"/>
            </p:cNvSpPr>
            <p:nvPr/>
          </p:nvSpPr>
          <p:spPr bwMode="auto">
            <a:xfrm>
              <a:off x="61928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6" name="Rectangle 539"/>
            <p:cNvSpPr>
              <a:spLocks noChangeArrowheads="1"/>
            </p:cNvSpPr>
            <p:nvPr/>
          </p:nvSpPr>
          <p:spPr bwMode="auto">
            <a:xfrm>
              <a:off x="6216651"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7" name="Rectangle 540"/>
            <p:cNvSpPr>
              <a:spLocks noChangeArrowheads="1"/>
            </p:cNvSpPr>
            <p:nvPr/>
          </p:nvSpPr>
          <p:spPr bwMode="auto">
            <a:xfrm>
              <a:off x="6216651"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8" name="Rectangle 541"/>
            <p:cNvSpPr>
              <a:spLocks noChangeArrowheads="1"/>
            </p:cNvSpPr>
            <p:nvPr/>
          </p:nvSpPr>
          <p:spPr bwMode="auto">
            <a:xfrm>
              <a:off x="6216651"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9" name="Rectangle 542"/>
            <p:cNvSpPr>
              <a:spLocks noChangeArrowheads="1"/>
            </p:cNvSpPr>
            <p:nvPr/>
          </p:nvSpPr>
          <p:spPr bwMode="auto">
            <a:xfrm>
              <a:off x="6216651"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0" name="Rectangle 543"/>
            <p:cNvSpPr>
              <a:spLocks noChangeArrowheads="1"/>
            </p:cNvSpPr>
            <p:nvPr/>
          </p:nvSpPr>
          <p:spPr bwMode="auto">
            <a:xfrm>
              <a:off x="6216651"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1" name="Rectangle 544"/>
            <p:cNvSpPr>
              <a:spLocks noChangeArrowheads="1"/>
            </p:cNvSpPr>
            <p:nvPr/>
          </p:nvSpPr>
          <p:spPr bwMode="auto">
            <a:xfrm>
              <a:off x="6216651"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2" name="Rectangle 545"/>
            <p:cNvSpPr>
              <a:spLocks noChangeArrowheads="1"/>
            </p:cNvSpPr>
            <p:nvPr/>
          </p:nvSpPr>
          <p:spPr bwMode="auto">
            <a:xfrm>
              <a:off x="6216651"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3" name="Rectangle 546"/>
            <p:cNvSpPr>
              <a:spLocks noChangeArrowheads="1"/>
            </p:cNvSpPr>
            <p:nvPr/>
          </p:nvSpPr>
          <p:spPr bwMode="auto">
            <a:xfrm>
              <a:off x="6216651"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4" name="Rectangle 547"/>
            <p:cNvSpPr>
              <a:spLocks noChangeArrowheads="1"/>
            </p:cNvSpPr>
            <p:nvPr/>
          </p:nvSpPr>
          <p:spPr bwMode="auto">
            <a:xfrm>
              <a:off x="6240463"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5" name="Rectangle 548"/>
            <p:cNvSpPr>
              <a:spLocks noChangeArrowheads="1"/>
            </p:cNvSpPr>
            <p:nvPr/>
          </p:nvSpPr>
          <p:spPr bwMode="auto">
            <a:xfrm>
              <a:off x="6240463"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6" name="Rectangle 549"/>
            <p:cNvSpPr>
              <a:spLocks noChangeArrowheads="1"/>
            </p:cNvSpPr>
            <p:nvPr/>
          </p:nvSpPr>
          <p:spPr bwMode="auto">
            <a:xfrm>
              <a:off x="6240463"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7" name="Rectangle 550"/>
            <p:cNvSpPr>
              <a:spLocks noChangeArrowheads="1"/>
            </p:cNvSpPr>
            <p:nvPr/>
          </p:nvSpPr>
          <p:spPr bwMode="auto">
            <a:xfrm>
              <a:off x="6240463"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8" name="Rectangle 551"/>
            <p:cNvSpPr>
              <a:spLocks noChangeArrowheads="1"/>
            </p:cNvSpPr>
            <p:nvPr/>
          </p:nvSpPr>
          <p:spPr bwMode="auto">
            <a:xfrm>
              <a:off x="6240463"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9" name="Rectangle 552"/>
            <p:cNvSpPr>
              <a:spLocks noChangeArrowheads="1"/>
            </p:cNvSpPr>
            <p:nvPr/>
          </p:nvSpPr>
          <p:spPr bwMode="auto">
            <a:xfrm>
              <a:off x="6240463"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0" name="Rectangle 553"/>
            <p:cNvSpPr>
              <a:spLocks noChangeArrowheads="1"/>
            </p:cNvSpPr>
            <p:nvPr/>
          </p:nvSpPr>
          <p:spPr bwMode="auto">
            <a:xfrm>
              <a:off x="6240463"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1" name="Rectangle 554"/>
            <p:cNvSpPr>
              <a:spLocks noChangeArrowheads="1"/>
            </p:cNvSpPr>
            <p:nvPr/>
          </p:nvSpPr>
          <p:spPr bwMode="auto">
            <a:xfrm>
              <a:off x="6240463"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2" name="Rectangle 555"/>
            <p:cNvSpPr>
              <a:spLocks noChangeArrowheads="1"/>
            </p:cNvSpPr>
            <p:nvPr/>
          </p:nvSpPr>
          <p:spPr bwMode="auto">
            <a:xfrm>
              <a:off x="6029326" y="2559050"/>
              <a:ext cx="1000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3" name="Rectangle 556"/>
            <p:cNvSpPr>
              <a:spLocks noChangeArrowheads="1"/>
            </p:cNvSpPr>
            <p:nvPr/>
          </p:nvSpPr>
          <p:spPr bwMode="auto">
            <a:xfrm>
              <a:off x="60340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4" name="Rectangle 557"/>
            <p:cNvSpPr>
              <a:spLocks noChangeArrowheads="1"/>
            </p:cNvSpPr>
            <p:nvPr/>
          </p:nvSpPr>
          <p:spPr bwMode="auto">
            <a:xfrm>
              <a:off x="60340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5" name="Rectangle 558"/>
            <p:cNvSpPr>
              <a:spLocks noChangeArrowheads="1"/>
            </p:cNvSpPr>
            <p:nvPr/>
          </p:nvSpPr>
          <p:spPr bwMode="auto">
            <a:xfrm>
              <a:off x="60340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6" name="Rectangle 559"/>
            <p:cNvSpPr>
              <a:spLocks noChangeArrowheads="1"/>
            </p:cNvSpPr>
            <p:nvPr/>
          </p:nvSpPr>
          <p:spPr bwMode="auto">
            <a:xfrm>
              <a:off x="60340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7" name="Rectangle 560"/>
            <p:cNvSpPr>
              <a:spLocks noChangeArrowheads="1"/>
            </p:cNvSpPr>
            <p:nvPr/>
          </p:nvSpPr>
          <p:spPr bwMode="auto">
            <a:xfrm>
              <a:off x="60579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8" name="Rectangle 561"/>
            <p:cNvSpPr>
              <a:spLocks noChangeArrowheads="1"/>
            </p:cNvSpPr>
            <p:nvPr/>
          </p:nvSpPr>
          <p:spPr bwMode="auto">
            <a:xfrm>
              <a:off x="60579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9" name="Rectangle 562"/>
            <p:cNvSpPr>
              <a:spLocks noChangeArrowheads="1"/>
            </p:cNvSpPr>
            <p:nvPr/>
          </p:nvSpPr>
          <p:spPr bwMode="auto">
            <a:xfrm>
              <a:off x="60579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0" name="Rectangle 563"/>
            <p:cNvSpPr>
              <a:spLocks noChangeArrowheads="1"/>
            </p:cNvSpPr>
            <p:nvPr/>
          </p:nvSpPr>
          <p:spPr bwMode="auto">
            <a:xfrm>
              <a:off x="60579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1" name="Rectangle 564"/>
            <p:cNvSpPr>
              <a:spLocks noChangeArrowheads="1"/>
            </p:cNvSpPr>
            <p:nvPr/>
          </p:nvSpPr>
          <p:spPr bwMode="auto">
            <a:xfrm>
              <a:off x="60848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2" name="Rectangle 565"/>
            <p:cNvSpPr>
              <a:spLocks noChangeArrowheads="1"/>
            </p:cNvSpPr>
            <p:nvPr/>
          </p:nvSpPr>
          <p:spPr bwMode="auto">
            <a:xfrm>
              <a:off x="60848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3" name="Rectangle 566"/>
            <p:cNvSpPr>
              <a:spLocks noChangeArrowheads="1"/>
            </p:cNvSpPr>
            <p:nvPr/>
          </p:nvSpPr>
          <p:spPr bwMode="auto">
            <a:xfrm>
              <a:off x="60848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4" name="Rectangle 567"/>
            <p:cNvSpPr>
              <a:spLocks noChangeArrowheads="1"/>
            </p:cNvSpPr>
            <p:nvPr/>
          </p:nvSpPr>
          <p:spPr bwMode="auto">
            <a:xfrm>
              <a:off x="60848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5" name="Rectangle 568"/>
            <p:cNvSpPr>
              <a:spLocks noChangeArrowheads="1"/>
            </p:cNvSpPr>
            <p:nvPr/>
          </p:nvSpPr>
          <p:spPr bwMode="auto">
            <a:xfrm>
              <a:off x="61087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6" name="Rectangle 569"/>
            <p:cNvSpPr>
              <a:spLocks noChangeArrowheads="1"/>
            </p:cNvSpPr>
            <p:nvPr/>
          </p:nvSpPr>
          <p:spPr bwMode="auto">
            <a:xfrm>
              <a:off x="61087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7" name="Rectangle 570"/>
            <p:cNvSpPr>
              <a:spLocks noChangeArrowheads="1"/>
            </p:cNvSpPr>
            <p:nvPr/>
          </p:nvSpPr>
          <p:spPr bwMode="auto">
            <a:xfrm>
              <a:off x="61087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8" name="Rectangle 571"/>
            <p:cNvSpPr>
              <a:spLocks noChangeArrowheads="1"/>
            </p:cNvSpPr>
            <p:nvPr/>
          </p:nvSpPr>
          <p:spPr bwMode="auto">
            <a:xfrm>
              <a:off x="61087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79" name="Freeform 572"/>
          <p:cNvSpPr>
            <a:spLocks noEditPoints="1"/>
          </p:cNvSpPr>
          <p:nvPr userDrawn="1"/>
        </p:nvSpPr>
        <p:spPr bwMode="auto">
          <a:xfrm>
            <a:off x="5232133" y="2354250"/>
            <a:ext cx="480568" cy="294511"/>
          </a:xfrm>
          <a:custGeom>
            <a:avLst/>
            <a:gdLst>
              <a:gd name="T0" fmla="*/ 231 w 257"/>
              <a:gd name="T1" fmla="*/ 75 h 210"/>
              <a:gd name="T2" fmla="*/ 231 w 257"/>
              <a:gd name="T3" fmla="*/ 51 h 210"/>
              <a:gd name="T4" fmla="*/ 216 w 257"/>
              <a:gd name="T5" fmla="*/ 19 h 210"/>
              <a:gd name="T6" fmla="*/ 185 w 257"/>
              <a:gd name="T7" fmla="*/ 2 h 210"/>
              <a:gd name="T8" fmla="*/ 161 w 257"/>
              <a:gd name="T9" fmla="*/ 2 h 210"/>
              <a:gd name="T10" fmla="*/ 128 w 257"/>
              <a:gd name="T11" fmla="*/ 23 h 210"/>
              <a:gd name="T12" fmla="*/ 107 w 257"/>
              <a:gd name="T13" fmla="*/ 6 h 210"/>
              <a:gd name="T14" fmla="*/ 83 w 257"/>
              <a:gd name="T15" fmla="*/ 0 h 210"/>
              <a:gd name="T16" fmla="*/ 50 w 257"/>
              <a:gd name="T17" fmla="*/ 11 h 210"/>
              <a:gd name="T18" fmla="*/ 29 w 257"/>
              <a:gd name="T19" fmla="*/ 39 h 210"/>
              <a:gd name="T20" fmla="*/ 23 w 257"/>
              <a:gd name="T21" fmla="*/ 63 h 210"/>
              <a:gd name="T22" fmla="*/ 0 w 257"/>
              <a:gd name="T23" fmla="*/ 86 h 210"/>
              <a:gd name="T24" fmla="*/ 32 w 257"/>
              <a:gd name="T25" fmla="*/ 94 h 210"/>
              <a:gd name="T26" fmla="*/ 37 w 257"/>
              <a:gd name="T27" fmla="*/ 103 h 210"/>
              <a:gd name="T28" fmla="*/ 125 w 257"/>
              <a:gd name="T29" fmla="*/ 209 h 210"/>
              <a:gd name="T30" fmla="*/ 132 w 257"/>
              <a:gd name="T31" fmla="*/ 209 h 210"/>
              <a:gd name="T32" fmla="*/ 219 w 257"/>
              <a:gd name="T33" fmla="*/ 103 h 210"/>
              <a:gd name="T34" fmla="*/ 225 w 257"/>
              <a:gd name="T35" fmla="*/ 94 h 210"/>
              <a:gd name="T36" fmla="*/ 228 w 257"/>
              <a:gd name="T37" fmla="*/ 86 h 210"/>
              <a:gd name="T38" fmla="*/ 213 w 257"/>
              <a:gd name="T39" fmla="*/ 98 h 210"/>
              <a:gd name="T40" fmla="*/ 128 w 257"/>
              <a:gd name="T41" fmla="*/ 199 h 210"/>
              <a:gd name="T42" fmla="*/ 43 w 257"/>
              <a:gd name="T43" fmla="*/ 97 h 210"/>
              <a:gd name="T44" fmla="*/ 63 w 257"/>
              <a:gd name="T45" fmla="*/ 94 h 210"/>
              <a:gd name="T46" fmla="*/ 104 w 257"/>
              <a:gd name="T47" fmla="*/ 65 h 210"/>
              <a:gd name="T48" fmla="*/ 144 w 257"/>
              <a:gd name="T49" fmla="*/ 100 h 210"/>
              <a:gd name="T50" fmla="*/ 190 w 257"/>
              <a:gd name="T51" fmla="*/ 94 h 210"/>
              <a:gd name="T52" fmla="*/ 213 w 257"/>
              <a:gd name="T53" fmla="*/ 97 h 210"/>
              <a:gd name="T54" fmla="*/ 185 w 257"/>
              <a:gd name="T55" fmla="*/ 86 h 210"/>
              <a:gd name="T56" fmla="*/ 142 w 257"/>
              <a:gd name="T57" fmla="*/ 81 h 210"/>
              <a:gd name="T58" fmla="*/ 104 w 257"/>
              <a:gd name="T59" fmla="*/ 35 h 210"/>
              <a:gd name="T60" fmla="*/ 58 w 257"/>
              <a:gd name="T61" fmla="*/ 86 h 210"/>
              <a:gd name="T62" fmla="*/ 33 w 257"/>
              <a:gd name="T63" fmla="*/ 75 h 210"/>
              <a:gd name="T64" fmla="*/ 32 w 257"/>
              <a:gd name="T65" fmla="*/ 52 h 210"/>
              <a:gd name="T66" fmla="*/ 47 w 257"/>
              <a:gd name="T67" fmla="*/ 25 h 210"/>
              <a:gd name="T68" fmla="*/ 72 w 257"/>
              <a:gd name="T69" fmla="*/ 9 h 210"/>
              <a:gd name="T70" fmla="*/ 95 w 257"/>
              <a:gd name="T71" fmla="*/ 11 h 210"/>
              <a:gd name="T72" fmla="*/ 125 w 257"/>
              <a:gd name="T73" fmla="*/ 32 h 210"/>
              <a:gd name="T74" fmla="*/ 128 w 257"/>
              <a:gd name="T75" fmla="*/ 34 h 210"/>
              <a:gd name="T76" fmla="*/ 132 w 257"/>
              <a:gd name="T77" fmla="*/ 32 h 210"/>
              <a:gd name="T78" fmla="*/ 161 w 257"/>
              <a:gd name="T79" fmla="*/ 11 h 210"/>
              <a:gd name="T80" fmla="*/ 184 w 257"/>
              <a:gd name="T81" fmla="*/ 9 h 210"/>
              <a:gd name="T82" fmla="*/ 210 w 257"/>
              <a:gd name="T83" fmla="*/ 25 h 210"/>
              <a:gd name="T84" fmla="*/ 223 w 257"/>
              <a:gd name="T85" fmla="*/ 52 h 210"/>
              <a:gd name="T86" fmla="*/ 223 w 257"/>
              <a:gd name="T87" fmla="*/ 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10">
                <a:moveTo>
                  <a:pt x="228" y="86"/>
                </a:moveTo>
                <a:lnTo>
                  <a:pt x="228" y="86"/>
                </a:lnTo>
                <a:lnTo>
                  <a:pt x="231" y="75"/>
                </a:lnTo>
                <a:lnTo>
                  <a:pt x="233" y="63"/>
                </a:lnTo>
                <a:lnTo>
                  <a:pt x="233" y="63"/>
                </a:lnTo>
                <a:lnTo>
                  <a:pt x="231" y="51"/>
                </a:lnTo>
                <a:lnTo>
                  <a:pt x="228" y="39"/>
                </a:lnTo>
                <a:lnTo>
                  <a:pt x="222" y="28"/>
                </a:lnTo>
                <a:lnTo>
                  <a:pt x="216" y="19"/>
                </a:lnTo>
                <a:lnTo>
                  <a:pt x="207" y="11"/>
                </a:lnTo>
                <a:lnTo>
                  <a:pt x="196" y="6"/>
                </a:lnTo>
                <a:lnTo>
                  <a:pt x="185" y="2"/>
                </a:lnTo>
                <a:lnTo>
                  <a:pt x="173" y="0"/>
                </a:lnTo>
                <a:lnTo>
                  <a:pt x="173" y="0"/>
                </a:lnTo>
                <a:lnTo>
                  <a:pt x="161" y="2"/>
                </a:lnTo>
                <a:lnTo>
                  <a:pt x="148" y="6"/>
                </a:lnTo>
                <a:lnTo>
                  <a:pt x="138" y="14"/>
                </a:lnTo>
                <a:lnTo>
                  <a:pt x="128" y="23"/>
                </a:lnTo>
                <a:lnTo>
                  <a:pt x="128" y="23"/>
                </a:lnTo>
                <a:lnTo>
                  <a:pt x="119" y="14"/>
                </a:lnTo>
                <a:lnTo>
                  <a:pt x="107" y="6"/>
                </a:lnTo>
                <a:lnTo>
                  <a:pt x="96" y="2"/>
                </a:lnTo>
                <a:lnTo>
                  <a:pt x="83" y="0"/>
                </a:lnTo>
                <a:lnTo>
                  <a:pt x="83" y="0"/>
                </a:lnTo>
                <a:lnTo>
                  <a:pt x="70" y="2"/>
                </a:lnTo>
                <a:lnTo>
                  <a:pt x="60" y="6"/>
                </a:lnTo>
                <a:lnTo>
                  <a:pt x="50" y="11"/>
                </a:lnTo>
                <a:lnTo>
                  <a:pt x="41" y="19"/>
                </a:lnTo>
                <a:lnTo>
                  <a:pt x="33" y="28"/>
                </a:lnTo>
                <a:lnTo>
                  <a:pt x="29" y="39"/>
                </a:lnTo>
                <a:lnTo>
                  <a:pt x="24" y="51"/>
                </a:lnTo>
                <a:lnTo>
                  <a:pt x="23" y="63"/>
                </a:lnTo>
                <a:lnTo>
                  <a:pt x="23" y="63"/>
                </a:lnTo>
                <a:lnTo>
                  <a:pt x="24" y="75"/>
                </a:lnTo>
                <a:lnTo>
                  <a:pt x="27" y="86"/>
                </a:lnTo>
                <a:lnTo>
                  <a:pt x="0" y="86"/>
                </a:lnTo>
                <a:lnTo>
                  <a:pt x="0" y="94"/>
                </a:lnTo>
                <a:lnTo>
                  <a:pt x="32" y="94"/>
                </a:lnTo>
                <a:lnTo>
                  <a:pt x="32" y="94"/>
                </a:lnTo>
                <a:lnTo>
                  <a:pt x="37" y="103"/>
                </a:lnTo>
                <a:lnTo>
                  <a:pt x="37" y="103"/>
                </a:lnTo>
                <a:lnTo>
                  <a:pt x="37" y="103"/>
                </a:lnTo>
                <a:lnTo>
                  <a:pt x="37" y="103"/>
                </a:lnTo>
                <a:lnTo>
                  <a:pt x="125" y="209"/>
                </a:lnTo>
                <a:lnTo>
                  <a:pt x="125" y="209"/>
                </a:lnTo>
                <a:lnTo>
                  <a:pt x="128" y="210"/>
                </a:lnTo>
                <a:lnTo>
                  <a:pt x="128" y="210"/>
                </a:lnTo>
                <a:lnTo>
                  <a:pt x="132" y="209"/>
                </a:lnTo>
                <a:lnTo>
                  <a:pt x="132" y="209"/>
                </a:lnTo>
                <a:lnTo>
                  <a:pt x="219" y="103"/>
                </a:lnTo>
                <a:lnTo>
                  <a:pt x="219" y="103"/>
                </a:lnTo>
                <a:lnTo>
                  <a:pt x="220" y="101"/>
                </a:lnTo>
                <a:lnTo>
                  <a:pt x="220" y="101"/>
                </a:lnTo>
                <a:lnTo>
                  <a:pt x="225" y="94"/>
                </a:lnTo>
                <a:lnTo>
                  <a:pt x="257" y="94"/>
                </a:lnTo>
                <a:lnTo>
                  <a:pt x="257" y="86"/>
                </a:lnTo>
                <a:lnTo>
                  <a:pt x="228" y="86"/>
                </a:lnTo>
                <a:close/>
                <a:moveTo>
                  <a:pt x="213" y="97"/>
                </a:moveTo>
                <a:lnTo>
                  <a:pt x="213" y="97"/>
                </a:lnTo>
                <a:lnTo>
                  <a:pt x="213" y="98"/>
                </a:lnTo>
                <a:lnTo>
                  <a:pt x="213" y="98"/>
                </a:lnTo>
                <a:lnTo>
                  <a:pt x="128" y="199"/>
                </a:lnTo>
                <a:lnTo>
                  <a:pt x="128" y="199"/>
                </a:lnTo>
                <a:lnTo>
                  <a:pt x="43" y="98"/>
                </a:lnTo>
                <a:lnTo>
                  <a:pt x="43" y="98"/>
                </a:lnTo>
                <a:lnTo>
                  <a:pt x="43" y="97"/>
                </a:lnTo>
                <a:lnTo>
                  <a:pt x="43" y="97"/>
                </a:lnTo>
                <a:lnTo>
                  <a:pt x="41" y="94"/>
                </a:lnTo>
                <a:lnTo>
                  <a:pt x="63" y="94"/>
                </a:lnTo>
                <a:lnTo>
                  <a:pt x="70" y="78"/>
                </a:lnTo>
                <a:lnTo>
                  <a:pt x="89" y="117"/>
                </a:lnTo>
                <a:lnTo>
                  <a:pt x="104" y="65"/>
                </a:lnTo>
                <a:lnTo>
                  <a:pt x="119" y="118"/>
                </a:lnTo>
                <a:lnTo>
                  <a:pt x="133" y="80"/>
                </a:lnTo>
                <a:lnTo>
                  <a:pt x="144" y="100"/>
                </a:lnTo>
                <a:lnTo>
                  <a:pt x="159" y="58"/>
                </a:lnTo>
                <a:lnTo>
                  <a:pt x="179" y="123"/>
                </a:lnTo>
                <a:lnTo>
                  <a:pt x="190" y="94"/>
                </a:lnTo>
                <a:lnTo>
                  <a:pt x="216" y="94"/>
                </a:lnTo>
                <a:lnTo>
                  <a:pt x="216" y="94"/>
                </a:lnTo>
                <a:lnTo>
                  <a:pt x="213" y="97"/>
                </a:lnTo>
                <a:lnTo>
                  <a:pt x="213" y="97"/>
                </a:lnTo>
                <a:close/>
                <a:moveTo>
                  <a:pt x="220" y="86"/>
                </a:moveTo>
                <a:lnTo>
                  <a:pt x="185" y="86"/>
                </a:lnTo>
                <a:lnTo>
                  <a:pt x="181" y="98"/>
                </a:lnTo>
                <a:lnTo>
                  <a:pt x="161" y="34"/>
                </a:lnTo>
                <a:lnTo>
                  <a:pt x="142" y="81"/>
                </a:lnTo>
                <a:lnTo>
                  <a:pt x="130" y="60"/>
                </a:lnTo>
                <a:lnTo>
                  <a:pt x="121" y="92"/>
                </a:lnTo>
                <a:lnTo>
                  <a:pt x="104" y="35"/>
                </a:lnTo>
                <a:lnTo>
                  <a:pt x="87" y="94"/>
                </a:lnTo>
                <a:lnTo>
                  <a:pt x="70" y="60"/>
                </a:lnTo>
                <a:lnTo>
                  <a:pt x="58" y="86"/>
                </a:lnTo>
                <a:lnTo>
                  <a:pt x="37" y="86"/>
                </a:lnTo>
                <a:lnTo>
                  <a:pt x="37" y="86"/>
                </a:lnTo>
                <a:lnTo>
                  <a:pt x="33" y="75"/>
                </a:lnTo>
                <a:lnTo>
                  <a:pt x="32" y="63"/>
                </a:lnTo>
                <a:lnTo>
                  <a:pt x="32" y="63"/>
                </a:lnTo>
                <a:lnTo>
                  <a:pt x="32" y="52"/>
                </a:lnTo>
                <a:lnTo>
                  <a:pt x="35" y="42"/>
                </a:lnTo>
                <a:lnTo>
                  <a:pt x="40" y="32"/>
                </a:lnTo>
                <a:lnTo>
                  <a:pt x="47" y="25"/>
                </a:lnTo>
                <a:lnTo>
                  <a:pt x="53" y="19"/>
                </a:lnTo>
                <a:lnTo>
                  <a:pt x="63" y="14"/>
                </a:lnTo>
                <a:lnTo>
                  <a:pt x="72" y="9"/>
                </a:lnTo>
                <a:lnTo>
                  <a:pt x="83" y="9"/>
                </a:lnTo>
                <a:lnTo>
                  <a:pt x="83" y="9"/>
                </a:lnTo>
                <a:lnTo>
                  <a:pt x="95" y="11"/>
                </a:lnTo>
                <a:lnTo>
                  <a:pt x="107" y="16"/>
                </a:lnTo>
                <a:lnTo>
                  <a:pt x="116" y="23"/>
                </a:lnTo>
                <a:lnTo>
                  <a:pt x="125" y="32"/>
                </a:lnTo>
                <a:lnTo>
                  <a:pt x="125" y="32"/>
                </a:lnTo>
                <a:lnTo>
                  <a:pt x="127" y="34"/>
                </a:lnTo>
                <a:lnTo>
                  <a:pt x="128" y="34"/>
                </a:lnTo>
                <a:lnTo>
                  <a:pt x="130" y="34"/>
                </a:lnTo>
                <a:lnTo>
                  <a:pt x="132" y="32"/>
                </a:lnTo>
                <a:lnTo>
                  <a:pt x="132" y="32"/>
                </a:lnTo>
                <a:lnTo>
                  <a:pt x="139" y="23"/>
                </a:lnTo>
                <a:lnTo>
                  <a:pt x="150" y="16"/>
                </a:lnTo>
                <a:lnTo>
                  <a:pt x="161" y="11"/>
                </a:lnTo>
                <a:lnTo>
                  <a:pt x="173" y="9"/>
                </a:lnTo>
                <a:lnTo>
                  <a:pt x="173" y="9"/>
                </a:lnTo>
                <a:lnTo>
                  <a:pt x="184" y="9"/>
                </a:lnTo>
                <a:lnTo>
                  <a:pt x="193" y="14"/>
                </a:lnTo>
                <a:lnTo>
                  <a:pt x="202" y="19"/>
                </a:lnTo>
                <a:lnTo>
                  <a:pt x="210" y="25"/>
                </a:lnTo>
                <a:lnTo>
                  <a:pt x="216" y="32"/>
                </a:lnTo>
                <a:lnTo>
                  <a:pt x="220" y="42"/>
                </a:lnTo>
                <a:lnTo>
                  <a:pt x="223" y="52"/>
                </a:lnTo>
                <a:lnTo>
                  <a:pt x="225" y="63"/>
                </a:lnTo>
                <a:lnTo>
                  <a:pt x="225" y="63"/>
                </a:lnTo>
                <a:lnTo>
                  <a:pt x="223" y="75"/>
                </a:lnTo>
                <a:lnTo>
                  <a:pt x="220" y="86"/>
                </a:lnTo>
                <a:lnTo>
                  <a:pt x="220" y="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0" name="Freeform 573"/>
          <p:cNvSpPr>
            <a:spLocks noEditPoints="1"/>
          </p:cNvSpPr>
          <p:nvPr userDrawn="1"/>
        </p:nvSpPr>
        <p:spPr bwMode="auto">
          <a:xfrm>
            <a:off x="9028057" y="2341627"/>
            <a:ext cx="504876" cy="322560"/>
          </a:xfrm>
          <a:custGeom>
            <a:avLst/>
            <a:gdLst>
              <a:gd name="T0" fmla="*/ 183 w 270"/>
              <a:gd name="T1" fmla="*/ 9 h 230"/>
              <a:gd name="T2" fmla="*/ 157 w 270"/>
              <a:gd name="T3" fmla="*/ 55 h 230"/>
              <a:gd name="T4" fmla="*/ 166 w 270"/>
              <a:gd name="T5" fmla="*/ 84 h 230"/>
              <a:gd name="T6" fmla="*/ 152 w 270"/>
              <a:gd name="T7" fmla="*/ 93 h 230"/>
              <a:gd name="T8" fmla="*/ 143 w 270"/>
              <a:gd name="T9" fmla="*/ 86 h 230"/>
              <a:gd name="T10" fmla="*/ 135 w 270"/>
              <a:gd name="T11" fmla="*/ 69 h 230"/>
              <a:gd name="T12" fmla="*/ 117 w 270"/>
              <a:gd name="T13" fmla="*/ 64 h 230"/>
              <a:gd name="T14" fmla="*/ 108 w 270"/>
              <a:gd name="T15" fmla="*/ 84 h 230"/>
              <a:gd name="T16" fmla="*/ 117 w 270"/>
              <a:gd name="T17" fmla="*/ 109 h 230"/>
              <a:gd name="T18" fmla="*/ 100 w 270"/>
              <a:gd name="T19" fmla="*/ 132 h 230"/>
              <a:gd name="T20" fmla="*/ 80 w 270"/>
              <a:gd name="T21" fmla="*/ 136 h 230"/>
              <a:gd name="T22" fmla="*/ 66 w 270"/>
              <a:gd name="T23" fmla="*/ 136 h 230"/>
              <a:gd name="T24" fmla="*/ 42 w 270"/>
              <a:gd name="T25" fmla="*/ 167 h 230"/>
              <a:gd name="T26" fmla="*/ 25 w 270"/>
              <a:gd name="T27" fmla="*/ 175 h 230"/>
              <a:gd name="T28" fmla="*/ 5 w 270"/>
              <a:gd name="T29" fmla="*/ 178 h 230"/>
              <a:gd name="T30" fmla="*/ 0 w 270"/>
              <a:gd name="T31" fmla="*/ 187 h 230"/>
              <a:gd name="T32" fmla="*/ 31 w 270"/>
              <a:gd name="T33" fmla="*/ 221 h 230"/>
              <a:gd name="T34" fmla="*/ 54 w 270"/>
              <a:gd name="T35" fmla="*/ 214 h 230"/>
              <a:gd name="T36" fmla="*/ 74 w 270"/>
              <a:gd name="T37" fmla="*/ 195 h 230"/>
              <a:gd name="T38" fmla="*/ 88 w 270"/>
              <a:gd name="T39" fmla="*/ 202 h 230"/>
              <a:gd name="T40" fmla="*/ 111 w 270"/>
              <a:gd name="T41" fmla="*/ 222 h 230"/>
              <a:gd name="T42" fmla="*/ 140 w 270"/>
              <a:gd name="T43" fmla="*/ 230 h 230"/>
              <a:gd name="T44" fmla="*/ 173 w 270"/>
              <a:gd name="T45" fmla="*/ 221 h 230"/>
              <a:gd name="T46" fmla="*/ 221 w 270"/>
              <a:gd name="T47" fmla="*/ 162 h 230"/>
              <a:gd name="T48" fmla="*/ 232 w 270"/>
              <a:gd name="T49" fmla="*/ 107 h 230"/>
              <a:gd name="T50" fmla="*/ 264 w 270"/>
              <a:gd name="T51" fmla="*/ 80 h 230"/>
              <a:gd name="T52" fmla="*/ 268 w 270"/>
              <a:gd name="T53" fmla="*/ 44 h 230"/>
              <a:gd name="T54" fmla="*/ 235 w 270"/>
              <a:gd name="T55" fmla="*/ 5 h 230"/>
              <a:gd name="T56" fmla="*/ 224 w 270"/>
              <a:gd name="T57" fmla="*/ 100 h 230"/>
              <a:gd name="T58" fmla="*/ 221 w 270"/>
              <a:gd name="T59" fmla="*/ 107 h 230"/>
              <a:gd name="T60" fmla="*/ 204 w 270"/>
              <a:gd name="T61" fmla="*/ 175 h 230"/>
              <a:gd name="T62" fmla="*/ 155 w 270"/>
              <a:gd name="T63" fmla="*/ 218 h 230"/>
              <a:gd name="T64" fmla="*/ 127 w 270"/>
              <a:gd name="T65" fmla="*/ 218 h 230"/>
              <a:gd name="T66" fmla="*/ 94 w 270"/>
              <a:gd name="T67" fmla="*/ 193 h 230"/>
              <a:gd name="T68" fmla="*/ 72 w 270"/>
              <a:gd name="T69" fmla="*/ 185 h 230"/>
              <a:gd name="T70" fmla="*/ 45 w 270"/>
              <a:gd name="T71" fmla="*/ 210 h 230"/>
              <a:gd name="T72" fmla="*/ 31 w 270"/>
              <a:gd name="T73" fmla="*/ 208 h 230"/>
              <a:gd name="T74" fmla="*/ 17 w 270"/>
              <a:gd name="T75" fmla="*/ 184 h 230"/>
              <a:gd name="T76" fmla="*/ 34 w 270"/>
              <a:gd name="T77" fmla="*/ 190 h 230"/>
              <a:gd name="T78" fmla="*/ 51 w 270"/>
              <a:gd name="T79" fmla="*/ 172 h 230"/>
              <a:gd name="T80" fmla="*/ 69 w 270"/>
              <a:gd name="T81" fmla="*/ 146 h 230"/>
              <a:gd name="T82" fmla="*/ 78 w 270"/>
              <a:gd name="T83" fmla="*/ 147 h 230"/>
              <a:gd name="T84" fmla="*/ 114 w 270"/>
              <a:gd name="T85" fmla="*/ 167 h 230"/>
              <a:gd name="T86" fmla="*/ 121 w 270"/>
              <a:gd name="T87" fmla="*/ 167 h 230"/>
              <a:gd name="T88" fmla="*/ 101 w 270"/>
              <a:gd name="T89" fmla="*/ 146 h 230"/>
              <a:gd name="T90" fmla="*/ 129 w 270"/>
              <a:gd name="T91" fmla="*/ 126 h 230"/>
              <a:gd name="T92" fmla="*/ 141 w 270"/>
              <a:gd name="T93" fmla="*/ 129 h 230"/>
              <a:gd name="T94" fmla="*/ 154 w 270"/>
              <a:gd name="T95" fmla="*/ 129 h 230"/>
              <a:gd name="T96" fmla="*/ 150 w 270"/>
              <a:gd name="T97" fmla="*/ 121 h 230"/>
              <a:gd name="T98" fmla="*/ 121 w 270"/>
              <a:gd name="T99" fmla="*/ 98 h 230"/>
              <a:gd name="T100" fmla="*/ 117 w 270"/>
              <a:gd name="T101" fmla="*/ 80 h 230"/>
              <a:gd name="T102" fmla="*/ 126 w 270"/>
              <a:gd name="T103" fmla="*/ 72 h 230"/>
              <a:gd name="T104" fmla="*/ 132 w 270"/>
              <a:gd name="T105" fmla="*/ 84 h 230"/>
              <a:gd name="T106" fmla="*/ 147 w 270"/>
              <a:gd name="T107" fmla="*/ 101 h 230"/>
              <a:gd name="T108" fmla="*/ 170 w 270"/>
              <a:gd name="T109" fmla="*/ 92 h 230"/>
              <a:gd name="T110" fmla="*/ 175 w 270"/>
              <a:gd name="T111" fmla="*/ 80 h 230"/>
              <a:gd name="T112" fmla="*/ 169 w 270"/>
              <a:gd name="T113" fmla="*/ 46 h 230"/>
              <a:gd name="T114" fmla="*/ 195 w 270"/>
              <a:gd name="T115" fmla="*/ 14 h 230"/>
              <a:gd name="T116" fmla="*/ 232 w 270"/>
              <a:gd name="T117" fmla="*/ 14 h 230"/>
              <a:gd name="T118" fmla="*/ 259 w 270"/>
              <a:gd name="T119" fmla="*/ 46 h 230"/>
              <a:gd name="T120" fmla="*/ 253 w 270"/>
              <a:gd name="T121" fmla="*/ 77 h 230"/>
              <a:gd name="T122" fmla="*/ 224 w 270"/>
              <a:gd name="T123" fmla="*/ 10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30">
                <a:moveTo>
                  <a:pt x="213" y="0"/>
                </a:moveTo>
                <a:lnTo>
                  <a:pt x="213" y="0"/>
                </a:lnTo>
                <a:lnTo>
                  <a:pt x="203" y="0"/>
                </a:lnTo>
                <a:lnTo>
                  <a:pt x="192" y="5"/>
                </a:lnTo>
                <a:lnTo>
                  <a:pt x="183" y="9"/>
                </a:lnTo>
                <a:lnTo>
                  <a:pt x="173" y="15"/>
                </a:lnTo>
                <a:lnTo>
                  <a:pt x="167" y="25"/>
                </a:lnTo>
                <a:lnTo>
                  <a:pt x="161" y="34"/>
                </a:lnTo>
                <a:lnTo>
                  <a:pt x="158" y="44"/>
                </a:lnTo>
                <a:lnTo>
                  <a:pt x="157" y="55"/>
                </a:lnTo>
                <a:lnTo>
                  <a:pt x="157" y="55"/>
                </a:lnTo>
                <a:lnTo>
                  <a:pt x="158" y="63"/>
                </a:lnTo>
                <a:lnTo>
                  <a:pt x="160" y="70"/>
                </a:lnTo>
                <a:lnTo>
                  <a:pt x="161" y="77"/>
                </a:lnTo>
                <a:lnTo>
                  <a:pt x="166" y="84"/>
                </a:lnTo>
                <a:lnTo>
                  <a:pt x="166" y="84"/>
                </a:lnTo>
                <a:lnTo>
                  <a:pt x="163" y="87"/>
                </a:lnTo>
                <a:lnTo>
                  <a:pt x="160" y="90"/>
                </a:lnTo>
                <a:lnTo>
                  <a:pt x="155" y="92"/>
                </a:lnTo>
                <a:lnTo>
                  <a:pt x="152" y="93"/>
                </a:lnTo>
                <a:lnTo>
                  <a:pt x="152" y="93"/>
                </a:lnTo>
                <a:lnTo>
                  <a:pt x="149" y="92"/>
                </a:lnTo>
                <a:lnTo>
                  <a:pt x="147" y="92"/>
                </a:lnTo>
                <a:lnTo>
                  <a:pt x="143" y="86"/>
                </a:lnTo>
                <a:lnTo>
                  <a:pt x="143" y="86"/>
                </a:lnTo>
                <a:lnTo>
                  <a:pt x="141" y="81"/>
                </a:lnTo>
                <a:lnTo>
                  <a:pt x="141" y="81"/>
                </a:lnTo>
                <a:lnTo>
                  <a:pt x="138" y="75"/>
                </a:lnTo>
                <a:lnTo>
                  <a:pt x="138" y="75"/>
                </a:lnTo>
                <a:lnTo>
                  <a:pt x="135" y="69"/>
                </a:lnTo>
                <a:lnTo>
                  <a:pt x="132" y="66"/>
                </a:lnTo>
                <a:lnTo>
                  <a:pt x="127" y="63"/>
                </a:lnTo>
                <a:lnTo>
                  <a:pt x="121" y="63"/>
                </a:lnTo>
                <a:lnTo>
                  <a:pt x="121" y="63"/>
                </a:lnTo>
                <a:lnTo>
                  <a:pt x="117" y="64"/>
                </a:lnTo>
                <a:lnTo>
                  <a:pt x="112" y="67"/>
                </a:lnTo>
                <a:lnTo>
                  <a:pt x="109" y="72"/>
                </a:lnTo>
                <a:lnTo>
                  <a:pt x="108" y="78"/>
                </a:lnTo>
                <a:lnTo>
                  <a:pt x="108" y="78"/>
                </a:lnTo>
                <a:lnTo>
                  <a:pt x="108" y="84"/>
                </a:lnTo>
                <a:lnTo>
                  <a:pt x="108" y="90"/>
                </a:lnTo>
                <a:lnTo>
                  <a:pt x="111" y="97"/>
                </a:lnTo>
                <a:lnTo>
                  <a:pt x="114" y="103"/>
                </a:lnTo>
                <a:lnTo>
                  <a:pt x="114" y="103"/>
                </a:lnTo>
                <a:lnTo>
                  <a:pt x="117" y="109"/>
                </a:lnTo>
                <a:lnTo>
                  <a:pt x="123" y="116"/>
                </a:lnTo>
                <a:lnTo>
                  <a:pt x="123" y="116"/>
                </a:lnTo>
                <a:lnTo>
                  <a:pt x="117" y="120"/>
                </a:lnTo>
                <a:lnTo>
                  <a:pt x="108" y="124"/>
                </a:lnTo>
                <a:lnTo>
                  <a:pt x="100" y="132"/>
                </a:lnTo>
                <a:lnTo>
                  <a:pt x="92" y="141"/>
                </a:lnTo>
                <a:lnTo>
                  <a:pt x="92" y="141"/>
                </a:lnTo>
                <a:lnTo>
                  <a:pt x="82" y="136"/>
                </a:lnTo>
                <a:lnTo>
                  <a:pt x="82" y="136"/>
                </a:lnTo>
                <a:lnTo>
                  <a:pt x="80" y="136"/>
                </a:lnTo>
                <a:lnTo>
                  <a:pt x="80" y="136"/>
                </a:lnTo>
                <a:lnTo>
                  <a:pt x="80" y="136"/>
                </a:lnTo>
                <a:lnTo>
                  <a:pt x="80" y="136"/>
                </a:lnTo>
                <a:lnTo>
                  <a:pt x="72" y="135"/>
                </a:lnTo>
                <a:lnTo>
                  <a:pt x="66" y="136"/>
                </a:lnTo>
                <a:lnTo>
                  <a:pt x="60" y="139"/>
                </a:lnTo>
                <a:lnTo>
                  <a:pt x="55" y="144"/>
                </a:lnTo>
                <a:lnTo>
                  <a:pt x="51" y="149"/>
                </a:lnTo>
                <a:lnTo>
                  <a:pt x="46" y="155"/>
                </a:lnTo>
                <a:lnTo>
                  <a:pt x="42" y="167"/>
                </a:lnTo>
                <a:lnTo>
                  <a:pt x="42" y="167"/>
                </a:lnTo>
                <a:lnTo>
                  <a:pt x="36" y="179"/>
                </a:lnTo>
                <a:lnTo>
                  <a:pt x="36" y="179"/>
                </a:lnTo>
                <a:lnTo>
                  <a:pt x="31" y="176"/>
                </a:lnTo>
                <a:lnTo>
                  <a:pt x="25" y="175"/>
                </a:lnTo>
                <a:lnTo>
                  <a:pt x="20" y="173"/>
                </a:lnTo>
                <a:lnTo>
                  <a:pt x="16" y="173"/>
                </a:lnTo>
                <a:lnTo>
                  <a:pt x="16" y="173"/>
                </a:lnTo>
                <a:lnTo>
                  <a:pt x="9" y="175"/>
                </a:lnTo>
                <a:lnTo>
                  <a:pt x="5" y="178"/>
                </a:lnTo>
                <a:lnTo>
                  <a:pt x="0" y="181"/>
                </a:lnTo>
                <a:lnTo>
                  <a:pt x="0" y="181"/>
                </a:lnTo>
                <a:lnTo>
                  <a:pt x="0" y="184"/>
                </a:lnTo>
                <a:lnTo>
                  <a:pt x="0" y="187"/>
                </a:lnTo>
                <a:lnTo>
                  <a:pt x="0" y="187"/>
                </a:lnTo>
                <a:lnTo>
                  <a:pt x="3" y="193"/>
                </a:lnTo>
                <a:lnTo>
                  <a:pt x="13" y="205"/>
                </a:lnTo>
                <a:lnTo>
                  <a:pt x="17" y="211"/>
                </a:lnTo>
                <a:lnTo>
                  <a:pt x="23" y="216"/>
                </a:lnTo>
                <a:lnTo>
                  <a:pt x="31" y="221"/>
                </a:lnTo>
                <a:lnTo>
                  <a:pt x="37" y="222"/>
                </a:lnTo>
                <a:lnTo>
                  <a:pt x="37" y="222"/>
                </a:lnTo>
                <a:lnTo>
                  <a:pt x="43" y="221"/>
                </a:lnTo>
                <a:lnTo>
                  <a:pt x="49" y="219"/>
                </a:lnTo>
                <a:lnTo>
                  <a:pt x="54" y="214"/>
                </a:lnTo>
                <a:lnTo>
                  <a:pt x="60" y="208"/>
                </a:lnTo>
                <a:lnTo>
                  <a:pt x="60" y="208"/>
                </a:lnTo>
                <a:lnTo>
                  <a:pt x="65" y="202"/>
                </a:lnTo>
                <a:lnTo>
                  <a:pt x="69" y="198"/>
                </a:lnTo>
                <a:lnTo>
                  <a:pt x="74" y="195"/>
                </a:lnTo>
                <a:lnTo>
                  <a:pt x="78" y="195"/>
                </a:lnTo>
                <a:lnTo>
                  <a:pt x="78" y="195"/>
                </a:lnTo>
                <a:lnTo>
                  <a:pt x="82" y="196"/>
                </a:lnTo>
                <a:lnTo>
                  <a:pt x="85" y="198"/>
                </a:lnTo>
                <a:lnTo>
                  <a:pt x="88" y="202"/>
                </a:lnTo>
                <a:lnTo>
                  <a:pt x="88" y="202"/>
                </a:lnTo>
                <a:lnTo>
                  <a:pt x="88" y="204"/>
                </a:lnTo>
                <a:lnTo>
                  <a:pt x="88" y="204"/>
                </a:lnTo>
                <a:lnTo>
                  <a:pt x="98" y="214"/>
                </a:lnTo>
                <a:lnTo>
                  <a:pt x="111" y="222"/>
                </a:lnTo>
                <a:lnTo>
                  <a:pt x="117" y="225"/>
                </a:lnTo>
                <a:lnTo>
                  <a:pt x="124" y="227"/>
                </a:lnTo>
                <a:lnTo>
                  <a:pt x="132" y="228"/>
                </a:lnTo>
                <a:lnTo>
                  <a:pt x="140" y="230"/>
                </a:lnTo>
                <a:lnTo>
                  <a:pt x="140" y="230"/>
                </a:lnTo>
                <a:lnTo>
                  <a:pt x="140" y="230"/>
                </a:lnTo>
                <a:lnTo>
                  <a:pt x="149" y="228"/>
                </a:lnTo>
                <a:lnTo>
                  <a:pt x="157" y="227"/>
                </a:lnTo>
                <a:lnTo>
                  <a:pt x="166" y="224"/>
                </a:lnTo>
                <a:lnTo>
                  <a:pt x="173" y="221"/>
                </a:lnTo>
                <a:lnTo>
                  <a:pt x="181" y="216"/>
                </a:lnTo>
                <a:lnTo>
                  <a:pt x="189" y="211"/>
                </a:lnTo>
                <a:lnTo>
                  <a:pt x="201" y="198"/>
                </a:lnTo>
                <a:lnTo>
                  <a:pt x="212" y="181"/>
                </a:lnTo>
                <a:lnTo>
                  <a:pt x="221" y="162"/>
                </a:lnTo>
                <a:lnTo>
                  <a:pt x="227" y="141"/>
                </a:lnTo>
                <a:lnTo>
                  <a:pt x="230" y="118"/>
                </a:lnTo>
                <a:lnTo>
                  <a:pt x="230" y="118"/>
                </a:lnTo>
                <a:lnTo>
                  <a:pt x="232" y="107"/>
                </a:lnTo>
                <a:lnTo>
                  <a:pt x="232" y="107"/>
                </a:lnTo>
                <a:lnTo>
                  <a:pt x="239" y="104"/>
                </a:lnTo>
                <a:lnTo>
                  <a:pt x="247" y="100"/>
                </a:lnTo>
                <a:lnTo>
                  <a:pt x="253" y="93"/>
                </a:lnTo>
                <a:lnTo>
                  <a:pt x="259" y="87"/>
                </a:lnTo>
                <a:lnTo>
                  <a:pt x="264" y="80"/>
                </a:lnTo>
                <a:lnTo>
                  <a:pt x="267" y="72"/>
                </a:lnTo>
                <a:lnTo>
                  <a:pt x="268" y="64"/>
                </a:lnTo>
                <a:lnTo>
                  <a:pt x="270" y="55"/>
                </a:lnTo>
                <a:lnTo>
                  <a:pt x="270" y="55"/>
                </a:lnTo>
                <a:lnTo>
                  <a:pt x="268" y="44"/>
                </a:lnTo>
                <a:lnTo>
                  <a:pt x="265" y="34"/>
                </a:lnTo>
                <a:lnTo>
                  <a:pt x="261" y="25"/>
                </a:lnTo>
                <a:lnTo>
                  <a:pt x="253" y="15"/>
                </a:lnTo>
                <a:lnTo>
                  <a:pt x="245" y="9"/>
                </a:lnTo>
                <a:lnTo>
                  <a:pt x="235" y="5"/>
                </a:lnTo>
                <a:lnTo>
                  <a:pt x="224" y="0"/>
                </a:lnTo>
                <a:lnTo>
                  <a:pt x="213" y="0"/>
                </a:lnTo>
                <a:lnTo>
                  <a:pt x="213" y="0"/>
                </a:lnTo>
                <a:close/>
                <a:moveTo>
                  <a:pt x="224" y="100"/>
                </a:moveTo>
                <a:lnTo>
                  <a:pt x="224" y="100"/>
                </a:lnTo>
                <a:lnTo>
                  <a:pt x="221" y="101"/>
                </a:lnTo>
                <a:lnTo>
                  <a:pt x="221" y="106"/>
                </a:lnTo>
                <a:lnTo>
                  <a:pt x="221" y="106"/>
                </a:lnTo>
                <a:lnTo>
                  <a:pt x="221" y="107"/>
                </a:lnTo>
                <a:lnTo>
                  <a:pt x="221" y="107"/>
                </a:lnTo>
                <a:lnTo>
                  <a:pt x="221" y="118"/>
                </a:lnTo>
                <a:lnTo>
                  <a:pt x="221" y="118"/>
                </a:lnTo>
                <a:lnTo>
                  <a:pt x="218" y="138"/>
                </a:lnTo>
                <a:lnTo>
                  <a:pt x="212" y="158"/>
                </a:lnTo>
                <a:lnTo>
                  <a:pt x="204" y="175"/>
                </a:lnTo>
                <a:lnTo>
                  <a:pt x="195" y="190"/>
                </a:lnTo>
                <a:lnTo>
                  <a:pt x="183" y="202"/>
                </a:lnTo>
                <a:lnTo>
                  <a:pt x="169" y="211"/>
                </a:lnTo>
                <a:lnTo>
                  <a:pt x="163" y="214"/>
                </a:lnTo>
                <a:lnTo>
                  <a:pt x="155" y="218"/>
                </a:lnTo>
                <a:lnTo>
                  <a:pt x="147" y="218"/>
                </a:lnTo>
                <a:lnTo>
                  <a:pt x="140" y="219"/>
                </a:lnTo>
                <a:lnTo>
                  <a:pt x="140" y="219"/>
                </a:lnTo>
                <a:lnTo>
                  <a:pt x="140" y="219"/>
                </a:lnTo>
                <a:lnTo>
                  <a:pt x="127" y="218"/>
                </a:lnTo>
                <a:lnTo>
                  <a:pt x="117" y="214"/>
                </a:lnTo>
                <a:lnTo>
                  <a:pt x="108" y="207"/>
                </a:lnTo>
                <a:lnTo>
                  <a:pt x="95" y="196"/>
                </a:lnTo>
                <a:lnTo>
                  <a:pt x="95" y="196"/>
                </a:lnTo>
                <a:lnTo>
                  <a:pt x="94" y="193"/>
                </a:lnTo>
                <a:lnTo>
                  <a:pt x="91" y="190"/>
                </a:lnTo>
                <a:lnTo>
                  <a:pt x="85" y="185"/>
                </a:lnTo>
                <a:lnTo>
                  <a:pt x="78" y="184"/>
                </a:lnTo>
                <a:lnTo>
                  <a:pt x="78" y="184"/>
                </a:lnTo>
                <a:lnTo>
                  <a:pt x="72" y="185"/>
                </a:lnTo>
                <a:lnTo>
                  <a:pt x="65" y="188"/>
                </a:lnTo>
                <a:lnTo>
                  <a:pt x="59" y="195"/>
                </a:lnTo>
                <a:lnTo>
                  <a:pt x="51" y="202"/>
                </a:lnTo>
                <a:lnTo>
                  <a:pt x="51" y="202"/>
                </a:lnTo>
                <a:lnTo>
                  <a:pt x="45" y="210"/>
                </a:lnTo>
                <a:lnTo>
                  <a:pt x="42" y="211"/>
                </a:lnTo>
                <a:lnTo>
                  <a:pt x="39" y="211"/>
                </a:lnTo>
                <a:lnTo>
                  <a:pt x="39" y="211"/>
                </a:lnTo>
                <a:lnTo>
                  <a:pt x="34" y="210"/>
                </a:lnTo>
                <a:lnTo>
                  <a:pt x="31" y="208"/>
                </a:lnTo>
                <a:lnTo>
                  <a:pt x="23" y="202"/>
                </a:lnTo>
                <a:lnTo>
                  <a:pt x="16" y="193"/>
                </a:lnTo>
                <a:lnTo>
                  <a:pt x="11" y="185"/>
                </a:lnTo>
                <a:lnTo>
                  <a:pt x="11" y="185"/>
                </a:lnTo>
                <a:lnTo>
                  <a:pt x="17" y="184"/>
                </a:lnTo>
                <a:lnTo>
                  <a:pt x="17" y="184"/>
                </a:lnTo>
                <a:lnTo>
                  <a:pt x="23" y="184"/>
                </a:lnTo>
                <a:lnTo>
                  <a:pt x="29" y="188"/>
                </a:lnTo>
                <a:lnTo>
                  <a:pt x="29" y="188"/>
                </a:lnTo>
                <a:lnTo>
                  <a:pt x="34" y="190"/>
                </a:lnTo>
                <a:lnTo>
                  <a:pt x="37" y="190"/>
                </a:lnTo>
                <a:lnTo>
                  <a:pt x="37" y="190"/>
                </a:lnTo>
                <a:lnTo>
                  <a:pt x="42" y="188"/>
                </a:lnTo>
                <a:lnTo>
                  <a:pt x="45" y="184"/>
                </a:lnTo>
                <a:lnTo>
                  <a:pt x="51" y="172"/>
                </a:lnTo>
                <a:lnTo>
                  <a:pt x="51" y="172"/>
                </a:lnTo>
                <a:lnTo>
                  <a:pt x="57" y="159"/>
                </a:lnTo>
                <a:lnTo>
                  <a:pt x="62" y="150"/>
                </a:lnTo>
                <a:lnTo>
                  <a:pt x="65" y="147"/>
                </a:lnTo>
                <a:lnTo>
                  <a:pt x="69" y="146"/>
                </a:lnTo>
                <a:lnTo>
                  <a:pt x="72" y="146"/>
                </a:lnTo>
                <a:lnTo>
                  <a:pt x="77" y="147"/>
                </a:lnTo>
                <a:lnTo>
                  <a:pt x="77" y="147"/>
                </a:lnTo>
                <a:lnTo>
                  <a:pt x="78" y="147"/>
                </a:lnTo>
                <a:lnTo>
                  <a:pt x="78" y="147"/>
                </a:lnTo>
                <a:lnTo>
                  <a:pt x="78" y="147"/>
                </a:lnTo>
                <a:lnTo>
                  <a:pt x="78" y="147"/>
                </a:lnTo>
                <a:lnTo>
                  <a:pt x="97" y="156"/>
                </a:lnTo>
                <a:lnTo>
                  <a:pt x="106" y="161"/>
                </a:lnTo>
                <a:lnTo>
                  <a:pt x="114" y="167"/>
                </a:lnTo>
                <a:lnTo>
                  <a:pt x="114" y="167"/>
                </a:lnTo>
                <a:lnTo>
                  <a:pt x="117" y="169"/>
                </a:lnTo>
                <a:lnTo>
                  <a:pt x="117" y="169"/>
                </a:lnTo>
                <a:lnTo>
                  <a:pt x="121" y="167"/>
                </a:lnTo>
                <a:lnTo>
                  <a:pt x="121" y="167"/>
                </a:lnTo>
                <a:lnTo>
                  <a:pt x="123" y="162"/>
                </a:lnTo>
                <a:lnTo>
                  <a:pt x="121" y="159"/>
                </a:lnTo>
                <a:lnTo>
                  <a:pt x="121" y="159"/>
                </a:lnTo>
                <a:lnTo>
                  <a:pt x="112" y="153"/>
                </a:lnTo>
                <a:lnTo>
                  <a:pt x="101" y="146"/>
                </a:lnTo>
                <a:lnTo>
                  <a:pt x="101" y="146"/>
                </a:lnTo>
                <a:lnTo>
                  <a:pt x="106" y="141"/>
                </a:lnTo>
                <a:lnTo>
                  <a:pt x="111" y="136"/>
                </a:lnTo>
                <a:lnTo>
                  <a:pt x="121" y="129"/>
                </a:lnTo>
                <a:lnTo>
                  <a:pt x="129" y="126"/>
                </a:lnTo>
                <a:lnTo>
                  <a:pt x="132" y="124"/>
                </a:lnTo>
                <a:lnTo>
                  <a:pt x="132" y="124"/>
                </a:lnTo>
                <a:lnTo>
                  <a:pt x="134" y="124"/>
                </a:lnTo>
                <a:lnTo>
                  <a:pt x="134" y="124"/>
                </a:lnTo>
                <a:lnTo>
                  <a:pt x="141" y="129"/>
                </a:lnTo>
                <a:lnTo>
                  <a:pt x="150" y="130"/>
                </a:lnTo>
                <a:lnTo>
                  <a:pt x="150" y="130"/>
                </a:lnTo>
                <a:lnTo>
                  <a:pt x="150" y="130"/>
                </a:lnTo>
                <a:lnTo>
                  <a:pt x="150" y="130"/>
                </a:lnTo>
                <a:lnTo>
                  <a:pt x="154" y="129"/>
                </a:lnTo>
                <a:lnTo>
                  <a:pt x="155" y="126"/>
                </a:lnTo>
                <a:lnTo>
                  <a:pt x="155" y="126"/>
                </a:lnTo>
                <a:lnTo>
                  <a:pt x="154" y="123"/>
                </a:lnTo>
                <a:lnTo>
                  <a:pt x="150" y="121"/>
                </a:lnTo>
                <a:lnTo>
                  <a:pt x="150" y="121"/>
                </a:lnTo>
                <a:lnTo>
                  <a:pt x="146" y="121"/>
                </a:lnTo>
                <a:lnTo>
                  <a:pt x="141" y="118"/>
                </a:lnTo>
                <a:lnTo>
                  <a:pt x="132" y="112"/>
                </a:lnTo>
                <a:lnTo>
                  <a:pt x="126" y="104"/>
                </a:lnTo>
                <a:lnTo>
                  <a:pt x="121" y="98"/>
                </a:lnTo>
                <a:lnTo>
                  <a:pt x="121" y="98"/>
                </a:lnTo>
                <a:lnTo>
                  <a:pt x="117" y="89"/>
                </a:lnTo>
                <a:lnTo>
                  <a:pt x="117" y="84"/>
                </a:lnTo>
                <a:lnTo>
                  <a:pt x="117" y="80"/>
                </a:lnTo>
                <a:lnTo>
                  <a:pt x="117" y="80"/>
                </a:lnTo>
                <a:lnTo>
                  <a:pt x="118" y="75"/>
                </a:lnTo>
                <a:lnTo>
                  <a:pt x="120" y="74"/>
                </a:lnTo>
                <a:lnTo>
                  <a:pt x="123" y="72"/>
                </a:lnTo>
                <a:lnTo>
                  <a:pt x="123" y="72"/>
                </a:lnTo>
                <a:lnTo>
                  <a:pt x="126" y="72"/>
                </a:lnTo>
                <a:lnTo>
                  <a:pt x="127" y="74"/>
                </a:lnTo>
                <a:lnTo>
                  <a:pt x="131" y="78"/>
                </a:lnTo>
                <a:lnTo>
                  <a:pt x="131" y="78"/>
                </a:lnTo>
                <a:lnTo>
                  <a:pt x="132" y="84"/>
                </a:lnTo>
                <a:lnTo>
                  <a:pt x="132" y="84"/>
                </a:lnTo>
                <a:lnTo>
                  <a:pt x="135" y="90"/>
                </a:lnTo>
                <a:lnTo>
                  <a:pt x="135" y="90"/>
                </a:lnTo>
                <a:lnTo>
                  <a:pt x="138" y="97"/>
                </a:lnTo>
                <a:lnTo>
                  <a:pt x="143" y="100"/>
                </a:lnTo>
                <a:lnTo>
                  <a:pt x="147" y="101"/>
                </a:lnTo>
                <a:lnTo>
                  <a:pt x="152" y="103"/>
                </a:lnTo>
                <a:lnTo>
                  <a:pt x="152" y="103"/>
                </a:lnTo>
                <a:lnTo>
                  <a:pt x="158" y="101"/>
                </a:lnTo>
                <a:lnTo>
                  <a:pt x="164" y="98"/>
                </a:lnTo>
                <a:lnTo>
                  <a:pt x="170" y="92"/>
                </a:lnTo>
                <a:lnTo>
                  <a:pt x="175" y="86"/>
                </a:lnTo>
                <a:lnTo>
                  <a:pt x="175" y="86"/>
                </a:lnTo>
                <a:lnTo>
                  <a:pt x="175" y="83"/>
                </a:lnTo>
                <a:lnTo>
                  <a:pt x="175" y="83"/>
                </a:lnTo>
                <a:lnTo>
                  <a:pt x="175" y="80"/>
                </a:lnTo>
                <a:lnTo>
                  <a:pt x="175" y="80"/>
                </a:lnTo>
                <a:lnTo>
                  <a:pt x="169" y="67"/>
                </a:lnTo>
                <a:lnTo>
                  <a:pt x="167" y="55"/>
                </a:lnTo>
                <a:lnTo>
                  <a:pt x="167" y="55"/>
                </a:lnTo>
                <a:lnTo>
                  <a:pt x="169" y="46"/>
                </a:lnTo>
                <a:lnTo>
                  <a:pt x="170" y="37"/>
                </a:lnTo>
                <a:lnTo>
                  <a:pt x="175" y="29"/>
                </a:lnTo>
                <a:lnTo>
                  <a:pt x="181" y="23"/>
                </a:lnTo>
                <a:lnTo>
                  <a:pt x="187" y="18"/>
                </a:lnTo>
                <a:lnTo>
                  <a:pt x="195" y="14"/>
                </a:lnTo>
                <a:lnTo>
                  <a:pt x="204" y="11"/>
                </a:lnTo>
                <a:lnTo>
                  <a:pt x="213" y="9"/>
                </a:lnTo>
                <a:lnTo>
                  <a:pt x="213" y="9"/>
                </a:lnTo>
                <a:lnTo>
                  <a:pt x="223" y="11"/>
                </a:lnTo>
                <a:lnTo>
                  <a:pt x="232" y="14"/>
                </a:lnTo>
                <a:lnTo>
                  <a:pt x="239" y="18"/>
                </a:lnTo>
                <a:lnTo>
                  <a:pt x="245" y="23"/>
                </a:lnTo>
                <a:lnTo>
                  <a:pt x="252" y="29"/>
                </a:lnTo>
                <a:lnTo>
                  <a:pt x="256" y="37"/>
                </a:lnTo>
                <a:lnTo>
                  <a:pt x="259" y="46"/>
                </a:lnTo>
                <a:lnTo>
                  <a:pt x="259" y="55"/>
                </a:lnTo>
                <a:lnTo>
                  <a:pt x="259" y="55"/>
                </a:lnTo>
                <a:lnTo>
                  <a:pt x="259" y="63"/>
                </a:lnTo>
                <a:lnTo>
                  <a:pt x="256" y="70"/>
                </a:lnTo>
                <a:lnTo>
                  <a:pt x="253" y="77"/>
                </a:lnTo>
                <a:lnTo>
                  <a:pt x="250" y="83"/>
                </a:lnTo>
                <a:lnTo>
                  <a:pt x="244" y="89"/>
                </a:lnTo>
                <a:lnTo>
                  <a:pt x="238" y="93"/>
                </a:lnTo>
                <a:lnTo>
                  <a:pt x="232" y="97"/>
                </a:lnTo>
                <a:lnTo>
                  <a:pt x="224" y="100"/>
                </a:lnTo>
                <a:lnTo>
                  <a:pt x="224"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1" name="Freeform 574"/>
          <p:cNvSpPr>
            <a:spLocks noEditPoints="1"/>
          </p:cNvSpPr>
          <p:nvPr userDrawn="1"/>
        </p:nvSpPr>
        <p:spPr bwMode="auto">
          <a:xfrm>
            <a:off x="10050899" y="2300956"/>
            <a:ext cx="198211" cy="401096"/>
          </a:xfrm>
          <a:custGeom>
            <a:avLst/>
            <a:gdLst>
              <a:gd name="T0" fmla="*/ 106 w 106"/>
              <a:gd name="T1" fmla="*/ 104 h 286"/>
              <a:gd name="T2" fmla="*/ 92 w 106"/>
              <a:gd name="T3" fmla="*/ 89 h 286"/>
              <a:gd name="T4" fmla="*/ 89 w 106"/>
              <a:gd name="T5" fmla="*/ 57 h 286"/>
              <a:gd name="T6" fmla="*/ 103 w 106"/>
              <a:gd name="T7" fmla="*/ 47 h 286"/>
              <a:gd name="T8" fmla="*/ 92 w 106"/>
              <a:gd name="T9" fmla="*/ 23 h 286"/>
              <a:gd name="T10" fmla="*/ 85 w 106"/>
              <a:gd name="T11" fmla="*/ 0 h 286"/>
              <a:gd name="T12" fmla="*/ 28 w 106"/>
              <a:gd name="T13" fmla="*/ 5 h 286"/>
              <a:gd name="T14" fmla="*/ 19 w 106"/>
              <a:gd name="T15" fmla="*/ 18 h 286"/>
              <a:gd name="T16" fmla="*/ 0 w 106"/>
              <a:gd name="T17" fmla="*/ 37 h 286"/>
              <a:gd name="T18" fmla="*/ 14 w 106"/>
              <a:gd name="T19" fmla="*/ 52 h 286"/>
              <a:gd name="T20" fmla="*/ 14 w 106"/>
              <a:gd name="T21" fmla="*/ 89 h 286"/>
              <a:gd name="T22" fmla="*/ 3 w 106"/>
              <a:gd name="T23" fmla="*/ 113 h 286"/>
              <a:gd name="T24" fmla="*/ 22 w 106"/>
              <a:gd name="T25" fmla="*/ 126 h 286"/>
              <a:gd name="T26" fmla="*/ 14 w 106"/>
              <a:gd name="T27" fmla="*/ 155 h 286"/>
              <a:gd name="T28" fmla="*/ 8 w 106"/>
              <a:gd name="T29" fmla="*/ 182 h 286"/>
              <a:gd name="T30" fmla="*/ 19 w 106"/>
              <a:gd name="T31" fmla="*/ 214 h 286"/>
              <a:gd name="T32" fmla="*/ 14 w 106"/>
              <a:gd name="T33" fmla="*/ 221 h 286"/>
              <a:gd name="T34" fmla="*/ 8 w 106"/>
              <a:gd name="T35" fmla="*/ 248 h 286"/>
              <a:gd name="T36" fmla="*/ 19 w 106"/>
              <a:gd name="T37" fmla="*/ 282 h 286"/>
              <a:gd name="T38" fmla="*/ 31 w 106"/>
              <a:gd name="T39" fmla="*/ 262 h 286"/>
              <a:gd name="T40" fmla="*/ 80 w 106"/>
              <a:gd name="T41" fmla="*/ 282 h 286"/>
              <a:gd name="T42" fmla="*/ 89 w 106"/>
              <a:gd name="T43" fmla="*/ 256 h 286"/>
              <a:gd name="T44" fmla="*/ 106 w 106"/>
              <a:gd name="T45" fmla="*/ 240 h 286"/>
              <a:gd name="T46" fmla="*/ 92 w 106"/>
              <a:gd name="T47" fmla="*/ 221 h 286"/>
              <a:gd name="T48" fmla="*/ 89 w 106"/>
              <a:gd name="T49" fmla="*/ 188 h 286"/>
              <a:gd name="T50" fmla="*/ 106 w 106"/>
              <a:gd name="T51" fmla="*/ 175 h 286"/>
              <a:gd name="T52" fmla="*/ 92 w 106"/>
              <a:gd name="T53" fmla="*/ 155 h 286"/>
              <a:gd name="T54" fmla="*/ 94 w 106"/>
              <a:gd name="T55" fmla="*/ 119 h 286"/>
              <a:gd name="T56" fmla="*/ 16 w 106"/>
              <a:gd name="T57" fmla="*/ 32 h 286"/>
              <a:gd name="T58" fmla="*/ 79 w 106"/>
              <a:gd name="T59" fmla="*/ 24 h 286"/>
              <a:gd name="T60" fmla="*/ 97 w 106"/>
              <a:gd name="T61" fmla="*/ 37 h 286"/>
              <a:gd name="T62" fmla="*/ 82 w 106"/>
              <a:gd name="T63" fmla="*/ 52 h 286"/>
              <a:gd name="T64" fmla="*/ 48 w 106"/>
              <a:gd name="T65" fmla="*/ 60 h 286"/>
              <a:gd name="T66" fmla="*/ 20 w 106"/>
              <a:gd name="T67" fmla="*/ 43 h 286"/>
              <a:gd name="T68" fmla="*/ 31 w 106"/>
              <a:gd name="T69" fmla="*/ 64 h 286"/>
              <a:gd name="T70" fmla="*/ 92 w 106"/>
              <a:gd name="T71" fmla="*/ 230 h 286"/>
              <a:gd name="T72" fmla="*/ 86 w 106"/>
              <a:gd name="T73" fmla="*/ 242 h 286"/>
              <a:gd name="T74" fmla="*/ 60 w 106"/>
              <a:gd name="T75" fmla="*/ 259 h 286"/>
              <a:gd name="T76" fmla="*/ 26 w 106"/>
              <a:gd name="T77" fmla="*/ 250 h 286"/>
              <a:gd name="T78" fmla="*/ 10 w 106"/>
              <a:gd name="T79" fmla="*/ 236 h 286"/>
              <a:gd name="T80" fmla="*/ 28 w 106"/>
              <a:gd name="T81" fmla="*/ 224 h 286"/>
              <a:gd name="T82" fmla="*/ 28 w 106"/>
              <a:gd name="T83" fmla="*/ 214 h 286"/>
              <a:gd name="T84" fmla="*/ 66 w 106"/>
              <a:gd name="T85" fmla="*/ 199 h 286"/>
              <a:gd name="T86" fmla="*/ 95 w 106"/>
              <a:gd name="T87" fmla="*/ 165 h 286"/>
              <a:gd name="T88" fmla="*/ 85 w 106"/>
              <a:gd name="T89" fmla="*/ 181 h 286"/>
              <a:gd name="T90" fmla="*/ 54 w 106"/>
              <a:gd name="T91" fmla="*/ 193 h 286"/>
              <a:gd name="T92" fmla="*/ 20 w 106"/>
              <a:gd name="T93" fmla="*/ 176 h 286"/>
              <a:gd name="T94" fmla="*/ 16 w 106"/>
              <a:gd name="T95" fmla="*/ 164 h 286"/>
              <a:gd name="T96" fmla="*/ 79 w 106"/>
              <a:gd name="T97" fmla="*/ 158 h 286"/>
              <a:gd name="T98" fmla="*/ 31 w 106"/>
              <a:gd name="T99" fmla="*/ 130 h 286"/>
              <a:gd name="T100" fmla="*/ 80 w 106"/>
              <a:gd name="T101" fmla="*/ 129 h 286"/>
              <a:gd name="T102" fmla="*/ 86 w 106"/>
              <a:gd name="T103" fmla="*/ 109 h 286"/>
              <a:gd name="T104" fmla="*/ 66 w 106"/>
              <a:gd name="T105" fmla="*/ 124 h 286"/>
              <a:gd name="T106" fmla="*/ 26 w 106"/>
              <a:gd name="T107" fmla="*/ 118 h 286"/>
              <a:gd name="T108" fmla="*/ 10 w 106"/>
              <a:gd name="T109" fmla="*/ 104 h 286"/>
              <a:gd name="T110" fmla="*/ 25 w 106"/>
              <a:gd name="T111" fmla="*/ 92 h 286"/>
              <a:gd name="T112" fmla="*/ 92 w 106"/>
              <a:gd name="T113" fmla="*/ 9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286">
                <a:moveTo>
                  <a:pt x="94" y="119"/>
                </a:moveTo>
                <a:lnTo>
                  <a:pt x="94" y="118"/>
                </a:lnTo>
                <a:lnTo>
                  <a:pt x="94" y="118"/>
                </a:lnTo>
                <a:lnTo>
                  <a:pt x="94" y="118"/>
                </a:lnTo>
                <a:lnTo>
                  <a:pt x="98" y="116"/>
                </a:lnTo>
                <a:lnTo>
                  <a:pt x="103" y="113"/>
                </a:lnTo>
                <a:lnTo>
                  <a:pt x="106" y="109"/>
                </a:lnTo>
                <a:lnTo>
                  <a:pt x="106" y="104"/>
                </a:lnTo>
                <a:lnTo>
                  <a:pt x="106" y="104"/>
                </a:lnTo>
                <a:lnTo>
                  <a:pt x="106" y="98"/>
                </a:lnTo>
                <a:lnTo>
                  <a:pt x="103" y="93"/>
                </a:lnTo>
                <a:lnTo>
                  <a:pt x="98" y="90"/>
                </a:lnTo>
                <a:lnTo>
                  <a:pt x="92" y="89"/>
                </a:lnTo>
                <a:lnTo>
                  <a:pt x="92" y="89"/>
                </a:lnTo>
                <a:lnTo>
                  <a:pt x="92" y="89"/>
                </a:lnTo>
                <a:lnTo>
                  <a:pt x="92" y="89"/>
                </a:lnTo>
                <a:lnTo>
                  <a:pt x="89" y="86"/>
                </a:lnTo>
                <a:lnTo>
                  <a:pt x="89" y="86"/>
                </a:lnTo>
                <a:lnTo>
                  <a:pt x="89" y="84"/>
                </a:lnTo>
                <a:lnTo>
                  <a:pt x="89" y="84"/>
                </a:lnTo>
                <a:lnTo>
                  <a:pt x="89" y="84"/>
                </a:lnTo>
                <a:lnTo>
                  <a:pt x="89" y="58"/>
                </a:lnTo>
                <a:lnTo>
                  <a:pt x="89" y="58"/>
                </a:lnTo>
                <a:lnTo>
                  <a:pt x="89" y="57"/>
                </a:lnTo>
                <a:lnTo>
                  <a:pt x="89" y="57"/>
                </a:lnTo>
                <a:lnTo>
                  <a:pt x="89" y="57"/>
                </a:lnTo>
                <a:lnTo>
                  <a:pt x="94" y="52"/>
                </a:lnTo>
                <a:lnTo>
                  <a:pt x="94" y="52"/>
                </a:lnTo>
                <a:lnTo>
                  <a:pt x="94" y="52"/>
                </a:lnTo>
                <a:lnTo>
                  <a:pt x="94" y="52"/>
                </a:lnTo>
                <a:lnTo>
                  <a:pt x="98" y="50"/>
                </a:lnTo>
                <a:lnTo>
                  <a:pt x="103" y="47"/>
                </a:lnTo>
                <a:lnTo>
                  <a:pt x="106" y="43"/>
                </a:lnTo>
                <a:lnTo>
                  <a:pt x="106" y="37"/>
                </a:lnTo>
                <a:lnTo>
                  <a:pt x="106" y="37"/>
                </a:lnTo>
                <a:lnTo>
                  <a:pt x="106" y="32"/>
                </a:lnTo>
                <a:lnTo>
                  <a:pt x="103" y="27"/>
                </a:lnTo>
                <a:lnTo>
                  <a:pt x="98" y="24"/>
                </a:lnTo>
                <a:lnTo>
                  <a:pt x="92" y="23"/>
                </a:lnTo>
                <a:lnTo>
                  <a:pt x="92" y="23"/>
                </a:lnTo>
                <a:lnTo>
                  <a:pt x="92" y="21"/>
                </a:lnTo>
                <a:lnTo>
                  <a:pt x="92" y="21"/>
                </a:lnTo>
                <a:lnTo>
                  <a:pt x="89" y="20"/>
                </a:lnTo>
                <a:lnTo>
                  <a:pt x="89" y="20"/>
                </a:lnTo>
                <a:lnTo>
                  <a:pt x="89" y="5"/>
                </a:lnTo>
                <a:lnTo>
                  <a:pt x="89" y="5"/>
                </a:lnTo>
                <a:lnTo>
                  <a:pt x="88" y="1"/>
                </a:lnTo>
                <a:lnTo>
                  <a:pt x="85" y="0"/>
                </a:lnTo>
                <a:lnTo>
                  <a:pt x="85" y="0"/>
                </a:lnTo>
                <a:lnTo>
                  <a:pt x="82" y="1"/>
                </a:lnTo>
                <a:lnTo>
                  <a:pt x="80" y="5"/>
                </a:lnTo>
                <a:lnTo>
                  <a:pt x="80" y="14"/>
                </a:lnTo>
                <a:lnTo>
                  <a:pt x="80" y="15"/>
                </a:lnTo>
                <a:lnTo>
                  <a:pt x="28" y="15"/>
                </a:lnTo>
                <a:lnTo>
                  <a:pt x="28" y="5"/>
                </a:lnTo>
                <a:lnTo>
                  <a:pt x="28" y="5"/>
                </a:lnTo>
                <a:lnTo>
                  <a:pt x="28" y="1"/>
                </a:lnTo>
                <a:lnTo>
                  <a:pt x="23" y="0"/>
                </a:lnTo>
                <a:lnTo>
                  <a:pt x="23" y="0"/>
                </a:lnTo>
                <a:lnTo>
                  <a:pt x="20" y="1"/>
                </a:lnTo>
                <a:lnTo>
                  <a:pt x="19" y="5"/>
                </a:lnTo>
                <a:lnTo>
                  <a:pt x="19" y="18"/>
                </a:lnTo>
                <a:lnTo>
                  <a:pt x="19" y="18"/>
                </a:lnTo>
                <a:lnTo>
                  <a:pt x="19" y="18"/>
                </a:lnTo>
                <a:lnTo>
                  <a:pt x="16" y="21"/>
                </a:lnTo>
                <a:lnTo>
                  <a:pt x="14" y="23"/>
                </a:lnTo>
                <a:lnTo>
                  <a:pt x="14" y="23"/>
                </a:lnTo>
                <a:lnTo>
                  <a:pt x="14" y="23"/>
                </a:lnTo>
                <a:lnTo>
                  <a:pt x="8" y="24"/>
                </a:lnTo>
                <a:lnTo>
                  <a:pt x="3" y="27"/>
                </a:lnTo>
                <a:lnTo>
                  <a:pt x="2" y="32"/>
                </a:lnTo>
                <a:lnTo>
                  <a:pt x="0" y="37"/>
                </a:lnTo>
                <a:lnTo>
                  <a:pt x="0" y="37"/>
                </a:lnTo>
                <a:lnTo>
                  <a:pt x="0" y="43"/>
                </a:lnTo>
                <a:lnTo>
                  <a:pt x="3" y="47"/>
                </a:lnTo>
                <a:lnTo>
                  <a:pt x="8" y="50"/>
                </a:lnTo>
                <a:lnTo>
                  <a:pt x="13" y="52"/>
                </a:lnTo>
                <a:lnTo>
                  <a:pt x="13" y="52"/>
                </a:lnTo>
                <a:lnTo>
                  <a:pt x="14" y="52"/>
                </a:lnTo>
                <a:lnTo>
                  <a:pt x="14" y="52"/>
                </a:lnTo>
                <a:lnTo>
                  <a:pt x="19" y="58"/>
                </a:lnTo>
                <a:lnTo>
                  <a:pt x="19" y="58"/>
                </a:lnTo>
                <a:lnTo>
                  <a:pt x="19" y="84"/>
                </a:lnTo>
                <a:lnTo>
                  <a:pt x="19" y="84"/>
                </a:lnTo>
                <a:lnTo>
                  <a:pt x="19" y="84"/>
                </a:lnTo>
                <a:lnTo>
                  <a:pt x="16" y="89"/>
                </a:lnTo>
                <a:lnTo>
                  <a:pt x="14" y="89"/>
                </a:lnTo>
                <a:lnTo>
                  <a:pt x="14" y="89"/>
                </a:lnTo>
                <a:lnTo>
                  <a:pt x="14" y="89"/>
                </a:lnTo>
                <a:lnTo>
                  <a:pt x="8" y="90"/>
                </a:lnTo>
                <a:lnTo>
                  <a:pt x="3" y="93"/>
                </a:lnTo>
                <a:lnTo>
                  <a:pt x="2" y="98"/>
                </a:lnTo>
                <a:lnTo>
                  <a:pt x="0" y="104"/>
                </a:lnTo>
                <a:lnTo>
                  <a:pt x="0" y="104"/>
                </a:lnTo>
                <a:lnTo>
                  <a:pt x="0" y="109"/>
                </a:lnTo>
                <a:lnTo>
                  <a:pt x="3" y="113"/>
                </a:lnTo>
                <a:lnTo>
                  <a:pt x="8" y="116"/>
                </a:lnTo>
                <a:lnTo>
                  <a:pt x="13" y="118"/>
                </a:lnTo>
                <a:lnTo>
                  <a:pt x="13" y="118"/>
                </a:lnTo>
                <a:lnTo>
                  <a:pt x="14" y="119"/>
                </a:lnTo>
                <a:lnTo>
                  <a:pt x="14" y="119"/>
                </a:lnTo>
                <a:lnTo>
                  <a:pt x="17" y="122"/>
                </a:lnTo>
                <a:lnTo>
                  <a:pt x="22" y="126"/>
                </a:lnTo>
                <a:lnTo>
                  <a:pt x="22" y="126"/>
                </a:lnTo>
                <a:lnTo>
                  <a:pt x="22" y="149"/>
                </a:lnTo>
                <a:lnTo>
                  <a:pt x="22" y="150"/>
                </a:lnTo>
                <a:lnTo>
                  <a:pt x="22" y="150"/>
                </a:lnTo>
                <a:lnTo>
                  <a:pt x="17" y="152"/>
                </a:lnTo>
                <a:lnTo>
                  <a:pt x="16" y="155"/>
                </a:lnTo>
                <a:lnTo>
                  <a:pt x="14" y="155"/>
                </a:lnTo>
                <a:lnTo>
                  <a:pt x="14" y="155"/>
                </a:lnTo>
                <a:lnTo>
                  <a:pt x="14" y="155"/>
                </a:lnTo>
                <a:lnTo>
                  <a:pt x="8" y="156"/>
                </a:lnTo>
                <a:lnTo>
                  <a:pt x="3" y="159"/>
                </a:lnTo>
                <a:lnTo>
                  <a:pt x="2" y="164"/>
                </a:lnTo>
                <a:lnTo>
                  <a:pt x="0" y="170"/>
                </a:lnTo>
                <a:lnTo>
                  <a:pt x="0" y="170"/>
                </a:lnTo>
                <a:lnTo>
                  <a:pt x="0" y="175"/>
                </a:lnTo>
                <a:lnTo>
                  <a:pt x="3" y="179"/>
                </a:lnTo>
                <a:lnTo>
                  <a:pt x="8" y="182"/>
                </a:lnTo>
                <a:lnTo>
                  <a:pt x="13" y="184"/>
                </a:lnTo>
                <a:lnTo>
                  <a:pt x="13" y="184"/>
                </a:lnTo>
                <a:lnTo>
                  <a:pt x="14" y="185"/>
                </a:lnTo>
                <a:lnTo>
                  <a:pt x="14" y="185"/>
                </a:lnTo>
                <a:lnTo>
                  <a:pt x="19" y="190"/>
                </a:lnTo>
                <a:lnTo>
                  <a:pt x="19" y="191"/>
                </a:lnTo>
                <a:lnTo>
                  <a:pt x="19" y="214"/>
                </a:lnTo>
                <a:lnTo>
                  <a:pt x="19" y="214"/>
                </a:lnTo>
                <a:lnTo>
                  <a:pt x="20" y="214"/>
                </a:lnTo>
                <a:lnTo>
                  <a:pt x="20" y="216"/>
                </a:lnTo>
                <a:lnTo>
                  <a:pt x="19" y="217"/>
                </a:lnTo>
                <a:lnTo>
                  <a:pt x="19" y="217"/>
                </a:lnTo>
                <a:lnTo>
                  <a:pt x="16" y="221"/>
                </a:lnTo>
                <a:lnTo>
                  <a:pt x="14" y="221"/>
                </a:lnTo>
                <a:lnTo>
                  <a:pt x="14" y="221"/>
                </a:lnTo>
                <a:lnTo>
                  <a:pt x="14" y="221"/>
                </a:lnTo>
                <a:lnTo>
                  <a:pt x="8" y="222"/>
                </a:lnTo>
                <a:lnTo>
                  <a:pt x="3" y="225"/>
                </a:lnTo>
                <a:lnTo>
                  <a:pt x="2" y="230"/>
                </a:lnTo>
                <a:lnTo>
                  <a:pt x="0" y="236"/>
                </a:lnTo>
                <a:lnTo>
                  <a:pt x="0" y="236"/>
                </a:lnTo>
                <a:lnTo>
                  <a:pt x="0" y="240"/>
                </a:lnTo>
                <a:lnTo>
                  <a:pt x="3" y="245"/>
                </a:lnTo>
                <a:lnTo>
                  <a:pt x="8" y="248"/>
                </a:lnTo>
                <a:lnTo>
                  <a:pt x="13" y="251"/>
                </a:lnTo>
                <a:lnTo>
                  <a:pt x="13" y="251"/>
                </a:lnTo>
                <a:lnTo>
                  <a:pt x="14" y="251"/>
                </a:lnTo>
                <a:lnTo>
                  <a:pt x="14" y="251"/>
                </a:lnTo>
                <a:lnTo>
                  <a:pt x="19" y="257"/>
                </a:lnTo>
                <a:lnTo>
                  <a:pt x="19" y="257"/>
                </a:lnTo>
                <a:lnTo>
                  <a:pt x="19" y="282"/>
                </a:lnTo>
                <a:lnTo>
                  <a:pt x="19" y="282"/>
                </a:lnTo>
                <a:lnTo>
                  <a:pt x="20" y="285"/>
                </a:lnTo>
                <a:lnTo>
                  <a:pt x="23" y="286"/>
                </a:lnTo>
                <a:lnTo>
                  <a:pt x="23" y="286"/>
                </a:lnTo>
                <a:lnTo>
                  <a:pt x="28" y="285"/>
                </a:lnTo>
                <a:lnTo>
                  <a:pt x="28" y="282"/>
                </a:lnTo>
                <a:lnTo>
                  <a:pt x="28" y="262"/>
                </a:lnTo>
                <a:lnTo>
                  <a:pt x="31" y="262"/>
                </a:lnTo>
                <a:lnTo>
                  <a:pt x="31" y="262"/>
                </a:lnTo>
                <a:lnTo>
                  <a:pt x="43" y="266"/>
                </a:lnTo>
                <a:lnTo>
                  <a:pt x="54" y="268"/>
                </a:lnTo>
                <a:lnTo>
                  <a:pt x="54" y="268"/>
                </a:lnTo>
                <a:lnTo>
                  <a:pt x="60" y="268"/>
                </a:lnTo>
                <a:lnTo>
                  <a:pt x="66" y="266"/>
                </a:lnTo>
                <a:lnTo>
                  <a:pt x="79" y="262"/>
                </a:lnTo>
                <a:lnTo>
                  <a:pt x="80" y="260"/>
                </a:lnTo>
                <a:lnTo>
                  <a:pt x="80" y="282"/>
                </a:lnTo>
                <a:lnTo>
                  <a:pt x="80" y="282"/>
                </a:lnTo>
                <a:lnTo>
                  <a:pt x="82" y="285"/>
                </a:lnTo>
                <a:lnTo>
                  <a:pt x="85" y="286"/>
                </a:lnTo>
                <a:lnTo>
                  <a:pt x="85" y="286"/>
                </a:lnTo>
                <a:lnTo>
                  <a:pt x="88" y="285"/>
                </a:lnTo>
                <a:lnTo>
                  <a:pt x="89" y="282"/>
                </a:lnTo>
                <a:lnTo>
                  <a:pt x="89" y="256"/>
                </a:lnTo>
                <a:lnTo>
                  <a:pt x="89" y="256"/>
                </a:lnTo>
                <a:lnTo>
                  <a:pt x="89" y="256"/>
                </a:lnTo>
                <a:lnTo>
                  <a:pt x="94" y="251"/>
                </a:lnTo>
                <a:lnTo>
                  <a:pt x="94" y="251"/>
                </a:lnTo>
                <a:lnTo>
                  <a:pt x="94" y="251"/>
                </a:lnTo>
                <a:lnTo>
                  <a:pt x="94" y="251"/>
                </a:lnTo>
                <a:lnTo>
                  <a:pt x="98" y="248"/>
                </a:lnTo>
                <a:lnTo>
                  <a:pt x="103" y="245"/>
                </a:lnTo>
                <a:lnTo>
                  <a:pt x="106" y="240"/>
                </a:lnTo>
                <a:lnTo>
                  <a:pt x="106" y="236"/>
                </a:lnTo>
                <a:lnTo>
                  <a:pt x="106" y="236"/>
                </a:lnTo>
                <a:lnTo>
                  <a:pt x="106" y="230"/>
                </a:lnTo>
                <a:lnTo>
                  <a:pt x="103" y="225"/>
                </a:lnTo>
                <a:lnTo>
                  <a:pt x="98" y="222"/>
                </a:lnTo>
                <a:lnTo>
                  <a:pt x="92" y="221"/>
                </a:lnTo>
                <a:lnTo>
                  <a:pt x="92" y="221"/>
                </a:lnTo>
                <a:lnTo>
                  <a:pt x="92" y="221"/>
                </a:lnTo>
                <a:lnTo>
                  <a:pt x="92" y="221"/>
                </a:lnTo>
                <a:lnTo>
                  <a:pt x="89" y="217"/>
                </a:lnTo>
                <a:lnTo>
                  <a:pt x="88" y="217"/>
                </a:lnTo>
                <a:lnTo>
                  <a:pt x="89" y="216"/>
                </a:lnTo>
                <a:lnTo>
                  <a:pt x="89" y="216"/>
                </a:lnTo>
                <a:lnTo>
                  <a:pt x="89" y="214"/>
                </a:lnTo>
                <a:lnTo>
                  <a:pt x="89" y="190"/>
                </a:lnTo>
                <a:lnTo>
                  <a:pt x="89" y="188"/>
                </a:lnTo>
                <a:lnTo>
                  <a:pt x="89" y="188"/>
                </a:lnTo>
                <a:lnTo>
                  <a:pt x="94" y="185"/>
                </a:lnTo>
                <a:lnTo>
                  <a:pt x="94" y="184"/>
                </a:lnTo>
                <a:lnTo>
                  <a:pt x="94" y="184"/>
                </a:lnTo>
                <a:lnTo>
                  <a:pt x="94" y="184"/>
                </a:lnTo>
                <a:lnTo>
                  <a:pt x="98" y="182"/>
                </a:lnTo>
                <a:lnTo>
                  <a:pt x="103" y="179"/>
                </a:lnTo>
                <a:lnTo>
                  <a:pt x="106" y="175"/>
                </a:lnTo>
                <a:lnTo>
                  <a:pt x="106" y="170"/>
                </a:lnTo>
                <a:lnTo>
                  <a:pt x="106" y="170"/>
                </a:lnTo>
                <a:lnTo>
                  <a:pt x="106" y="164"/>
                </a:lnTo>
                <a:lnTo>
                  <a:pt x="103" y="159"/>
                </a:lnTo>
                <a:lnTo>
                  <a:pt x="98" y="156"/>
                </a:lnTo>
                <a:lnTo>
                  <a:pt x="92" y="155"/>
                </a:lnTo>
                <a:lnTo>
                  <a:pt x="92" y="155"/>
                </a:lnTo>
                <a:lnTo>
                  <a:pt x="92" y="155"/>
                </a:lnTo>
                <a:lnTo>
                  <a:pt x="92" y="155"/>
                </a:lnTo>
                <a:lnTo>
                  <a:pt x="89" y="152"/>
                </a:lnTo>
                <a:lnTo>
                  <a:pt x="89" y="152"/>
                </a:lnTo>
                <a:lnTo>
                  <a:pt x="89" y="126"/>
                </a:lnTo>
                <a:lnTo>
                  <a:pt x="89" y="124"/>
                </a:lnTo>
                <a:lnTo>
                  <a:pt x="89" y="124"/>
                </a:lnTo>
                <a:lnTo>
                  <a:pt x="89" y="124"/>
                </a:lnTo>
                <a:lnTo>
                  <a:pt x="94" y="119"/>
                </a:lnTo>
                <a:lnTo>
                  <a:pt x="94" y="119"/>
                </a:lnTo>
                <a:close/>
                <a:moveTo>
                  <a:pt x="16" y="43"/>
                </a:moveTo>
                <a:lnTo>
                  <a:pt x="16" y="43"/>
                </a:lnTo>
                <a:lnTo>
                  <a:pt x="11" y="41"/>
                </a:lnTo>
                <a:lnTo>
                  <a:pt x="10" y="37"/>
                </a:lnTo>
                <a:lnTo>
                  <a:pt x="10" y="37"/>
                </a:lnTo>
                <a:lnTo>
                  <a:pt x="11" y="34"/>
                </a:lnTo>
                <a:lnTo>
                  <a:pt x="16" y="32"/>
                </a:lnTo>
                <a:lnTo>
                  <a:pt x="20" y="32"/>
                </a:lnTo>
                <a:lnTo>
                  <a:pt x="20" y="32"/>
                </a:lnTo>
                <a:lnTo>
                  <a:pt x="22" y="29"/>
                </a:lnTo>
                <a:lnTo>
                  <a:pt x="23" y="26"/>
                </a:lnTo>
                <a:lnTo>
                  <a:pt x="25" y="24"/>
                </a:lnTo>
                <a:lnTo>
                  <a:pt x="28" y="24"/>
                </a:lnTo>
                <a:lnTo>
                  <a:pt x="79" y="24"/>
                </a:lnTo>
                <a:lnTo>
                  <a:pt x="79" y="24"/>
                </a:lnTo>
                <a:lnTo>
                  <a:pt x="82" y="24"/>
                </a:lnTo>
                <a:lnTo>
                  <a:pt x="83" y="26"/>
                </a:lnTo>
                <a:lnTo>
                  <a:pt x="85" y="29"/>
                </a:lnTo>
                <a:lnTo>
                  <a:pt x="86" y="32"/>
                </a:lnTo>
                <a:lnTo>
                  <a:pt x="92" y="32"/>
                </a:lnTo>
                <a:lnTo>
                  <a:pt x="92" y="32"/>
                </a:lnTo>
                <a:lnTo>
                  <a:pt x="95" y="34"/>
                </a:lnTo>
                <a:lnTo>
                  <a:pt x="97" y="37"/>
                </a:lnTo>
                <a:lnTo>
                  <a:pt x="97" y="37"/>
                </a:lnTo>
                <a:lnTo>
                  <a:pt x="95" y="41"/>
                </a:lnTo>
                <a:lnTo>
                  <a:pt x="92" y="43"/>
                </a:lnTo>
                <a:lnTo>
                  <a:pt x="86" y="43"/>
                </a:lnTo>
                <a:lnTo>
                  <a:pt x="86" y="44"/>
                </a:lnTo>
                <a:lnTo>
                  <a:pt x="86" y="44"/>
                </a:lnTo>
                <a:lnTo>
                  <a:pt x="85" y="49"/>
                </a:lnTo>
                <a:lnTo>
                  <a:pt x="82" y="52"/>
                </a:lnTo>
                <a:lnTo>
                  <a:pt x="82" y="52"/>
                </a:lnTo>
                <a:lnTo>
                  <a:pt x="75" y="54"/>
                </a:lnTo>
                <a:lnTo>
                  <a:pt x="75" y="54"/>
                </a:lnTo>
                <a:lnTo>
                  <a:pt x="66" y="58"/>
                </a:lnTo>
                <a:lnTo>
                  <a:pt x="60" y="60"/>
                </a:lnTo>
                <a:lnTo>
                  <a:pt x="54" y="60"/>
                </a:lnTo>
                <a:lnTo>
                  <a:pt x="54" y="60"/>
                </a:lnTo>
                <a:lnTo>
                  <a:pt x="48" y="60"/>
                </a:lnTo>
                <a:lnTo>
                  <a:pt x="42" y="58"/>
                </a:lnTo>
                <a:lnTo>
                  <a:pt x="31" y="54"/>
                </a:lnTo>
                <a:lnTo>
                  <a:pt x="31" y="54"/>
                </a:lnTo>
                <a:lnTo>
                  <a:pt x="26" y="52"/>
                </a:lnTo>
                <a:lnTo>
                  <a:pt x="26" y="52"/>
                </a:lnTo>
                <a:lnTo>
                  <a:pt x="22" y="49"/>
                </a:lnTo>
                <a:lnTo>
                  <a:pt x="20" y="44"/>
                </a:lnTo>
                <a:lnTo>
                  <a:pt x="20" y="43"/>
                </a:lnTo>
                <a:lnTo>
                  <a:pt x="16" y="43"/>
                </a:lnTo>
                <a:close/>
                <a:moveTo>
                  <a:pt x="80" y="61"/>
                </a:moveTo>
                <a:lnTo>
                  <a:pt x="80" y="80"/>
                </a:lnTo>
                <a:lnTo>
                  <a:pt x="80" y="81"/>
                </a:lnTo>
                <a:lnTo>
                  <a:pt x="28" y="81"/>
                </a:lnTo>
                <a:lnTo>
                  <a:pt x="28" y="63"/>
                </a:lnTo>
                <a:lnTo>
                  <a:pt x="31" y="64"/>
                </a:lnTo>
                <a:lnTo>
                  <a:pt x="31" y="64"/>
                </a:lnTo>
                <a:lnTo>
                  <a:pt x="43" y="67"/>
                </a:lnTo>
                <a:lnTo>
                  <a:pt x="54" y="69"/>
                </a:lnTo>
                <a:lnTo>
                  <a:pt x="54" y="69"/>
                </a:lnTo>
                <a:lnTo>
                  <a:pt x="60" y="69"/>
                </a:lnTo>
                <a:lnTo>
                  <a:pt x="66" y="67"/>
                </a:lnTo>
                <a:lnTo>
                  <a:pt x="79" y="63"/>
                </a:lnTo>
                <a:lnTo>
                  <a:pt x="80" y="61"/>
                </a:lnTo>
                <a:close/>
                <a:moveTo>
                  <a:pt x="92" y="230"/>
                </a:moveTo>
                <a:lnTo>
                  <a:pt x="92" y="230"/>
                </a:lnTo>
                <a:lnTo>
                  <a:pt x="95" y="231"/>
                </a:lnTo>
                <a:lnTo>
                  <a:pt x="97" y="236"/>
                </a:lnTo>
                <a:lnTo>
                  <a:pt x="97" y="236"/>
                </a:lnTo>
                <a:lnTo>
                  <a:pt x="95" y="240"/>
                </a:lnTo>
                <a:lnTo>
                  <a:pt x="92" y="242"/>
                </a:lnTo>
                <a:lnTo>
                  <a:pt x="86" y="242"/>
                </a:lnTo>
                <a:lnTo>
                  <a:pt x="86" y="242"/>
                </a:lnTo>
                <a:lnTo>
                  <a:pt x="86" y="242"/>
                </a:lnTo>
                <a:lnTo>
                  <a:pt x="85" y="247"/>
                </a:lnTo>
                <a:lnTo>
                  <a:pt x="82" y="250"/>
                </a:lnTo>
                <a:lnTo>
                  <a:pt x="82" y="250"/>
                </a:lnTo>
                <a:lnTo>
                  <a:pt x="75" y="253"/>
                </a:lnTo>
                <a:lnTo>
                  <a:pt x="75" y="253"/>
                </a:lnTo>
                <a:lnTo>
                  <a:pt x="66" y="257"/>
                </a:lnTo>
                <a:lnTo>
                  <a:pt x="60" y="259"/>
                </a:lnTo>
                <a:lnTo>
                  <a:pt x="54" y="259"/>
                </a:lnTo>
                <a:lnTo>
                  <a:pt x="54" y="259"/>
                </a:lnTo>
                <a:lnTo>
                  <a:pt x="48" y="259"/>
                </a:lnTo>
                <a:lnTo>
                  <a:pt x="42" y="257"/>
                </a:lnTo>
                <a:lnTo>
                  <a:pt x="31" y="253"/>
                </a:lnTo>
                <a:lnTo>
                  <a:pt x="31" y="253"/>
                </a:lnTo>
                <a:lnTo>
                  <a:pt x="26" y="250"/>
                </a:lnTo>
                <a:lnTo>
                  <a:pt x="26" y="250"/>
                </a:lnTo>
                <a:lnTo>
                  <a:pt x="22" y="247"/>
                </a:lnTo>
                <a:lnTo>
                  <a:pt x="20" y="242"/>
                </a:lnTo>
                <a:lnTo>
                  <a:pt x="20" y="242"/>
                </a:lnTo>
                <a:lnTo>
                  <a:pt x="16" y="242"/>
                </a:lnTo>
                <a:lnTo>
                  <a:pt x="16" y="242"/>
                </a:lnTo>
                <a:lnTo>
                  <a:pt x="11" y="240"/>
                </a:lnTo>
                <a:lnTo>
                  <a:pt x="10" y="236"/>
                </a:lnTo>
                <a:lnTo>
                  <a:pt x="10" y="236"/>
                </a:lnTo>
                <a:lnTo>
                  <a:pt x="11" y="231"/>
                </a:lnTo>
                <a:lnTo>
                  <a:pt x="16" y="230"/>
                </a:lnTo>
                <a:lnTo>
                  <a:pt x="20" y="230"/>
                </a:lnTo>
                <a:lnTo>
                  <a:pt x="20" y="230"/>
                </a:lnTo>
                <a:lnTo>
                  <a:pt x="22" y="228"/>
                </a:lnTo>
                <a:lnTo>
                  <a:pt x="23" y="225"/>
                </a:lnTo>
                <a:lnTo>
                  <a:pt x="25" y="224"/>
                </a:lnTo>
                <a:lnTo>
                  <a:pt x="28" y="224"/>
                </a:lnTo>
                <a:lnTo>
                  <a:pt x="79" y="224"/>
                </a:lnTo>
                <a:lnTo>
                  <a:pt x="79" y="224"/>
                </a:lnTo>
                <a:lnTo>
                  <a:pt x="82" y="224"/>
                </a:lnTo>
                <a:lnTo>
                  <a:pt x="83" y="225"/>
                </a:lnTo>
                <a:lnTo>
                  <a:pt x="85" y="227"/>
                </a:lnTo>
                <a:lnTo>
                  <a:pt x="86" y="230"/>
                </a:lnTo>
                <a:lnTo>
                  <a:pt x="92" y="230"/>
                </a:lnTo>
                <a:close/>
                <a:moveTo>
                  <a:pt x="28" y="214"/>
                </a:moveTo>
                <a:lnTo>
                  <a:pt x="28" y="194"/>
                </a:lnTo>
                <a:lnTo>
                  <a:pt x="31" y="196"/>
                </a:lnTo>
                <a:lnTo>
                  <a:pt x="31" y="196"/>
                </a:lnTo>
                <a:lnTo>
                  <a:pt x="43" y="201"/>
                </a:lnTo>
                <a:lnTo>
                  <a:pt x="54" y="202"/>
                </a:lnTo>
                <a:lnTo>
                  <a:pt x="54" y="202"/>
                </a:lnTo>
                <a:lnTo>
                  <a:pt x="60" y="201"/>
                </a:lnTo>
                <a:lnTo>
                  <a:pt x="66" y="199"/>
                </a:lnTo>
                <a:lnTo>
                  <a:pt x="79" y="194"/>
                </a:lnTo>
                <a:lnTo>
                  <a:pt x="80" y="194"/>
                </a:lnTo>
                <a:lnTo>
                  <a:pt x="80" y="213"/>
                </a:lnTo>
                <a:lnTo>
                  <a:pt x="80" y="214"/>
                </a:lnTo>
                <a:lnTo>
                  <a:pt x="28" y="214"/>
                </a:lnTo>
                <a:close/>
                <a:moveTo>
                  <a:pt x="92" y="164"/>
                </a:moveTo>
                <a:lnTo>
                  <a:pt x="92" y="164"/>
                </a:lnTo>
                <a:lnTo>
                  <a:pt x="95" y="165"/>
                </a:lnTo>
                <a:lnTo>
                  <a:pt x="97" y="170"/>
                </a:lnTo>
                <a:lnTo>
                  <a:pt x="97" y="170"/>
                </a:lnTo>
                <a:lnTo>
                  <a:pt x="95" y="173"/>
                </a:lnTo>
                <a:lnTo>
                  <a:pt x="92" y="176"/>
                </a:lnTo>
                <a:lnTo>
                  <a:pt x="86" y="176"/>
                </a:lnTo>
                <a:lnTo>
                  <a:pt x="86" y="176"/>
                </a:lnTo>
                <a:lnTo>
                  <a:pt x="86" y="176"/>
                </a:lnTo>
                <a:lnTo>
                  <a:pt x="85" y="181"/>
                </a:lnTo>
                <a:lnTo>
                  <a:pt x="82" y="184"/>
                </a:lnTo>
                <a:lnTo>
                  <a:pt x="82" y="184"/>
                </a:lnTo>
                <a:lnTo>
                  <a:pt x="75" y="187"/>
                </a:lnTo>
                <a:lnTo>
                  <a:pt x="75" y="187"/>
                </a:lnTo>
                <a:lnTo>
                  <a:pt x="66" y="190"/>
                </a:lnTo>
                <a:lnTo>
                  <a:pt x="60" y="191"/>
                </a:lnTo>
                <a:lnTo>
                  <a:pt x="54" y="193"/>
                </a:lnTo>
                <a:lnTo>
                  <a:pt x="54" y="193"/>
                </a:lnTo>
                <a:lnTo>
                  <a:pt x="48" y="191"/>
                </a:lnTo>
                <a:lnTo>
                  <a:pt x="42" y="190"/>
                </a:lnTo>
                <a:lnTo>
                  <a:pt x="31" y="187"/>
                </a:lnTo>
                <a:lnTo>
                  <a:pt x="31" y="187"/>
                </a:lnTo>
                <a:lnTo>
                  <a:pt x="26" y="184"/>
                </a:lnTo>
                <a:lnTo>
                  <a:pt x="26" y="184"/>
                </a:lnTo>
                <a:lnTo>
                  <a:pt x="22" y="181"/>
                </a:lnTo>
                <a:lnTo>
                  <a:pt x="20" y="176"/>
                </a:lnTo>
                <a:lnTo>
                  <a:pt x="20" y="176"/>
                </a:lnTo>
                <a:lnTo>
                  <a:pt x="16" y="176"/>
                </a:lnTo>
                <a:lnTo>
                  <a:pt x="16" y="176"/>
                </a:lnTo>
                <a:lnTo>
                  <a:pt x="11" y="173"/>
                </a:lnTo>
                <a:lnTo>
                  <a:pt x="10" y="170"/>
                </a:lnTo>
                <a:lnTo>
                  <a:pt x="10" y="170"/>
                </a:lnTo>
                <a:lnTo>
                  <a:pt x="11" y="165"/>
                </a:lnTo>
                <a:lnTo>
                  <a:pt x="16" y="164"/>
                </a:lnTo>
                <a:lnTo>
                  <a:pt x="20" y="164"/>
                </a:lnTo>
                <a:lnTo>
                  <a:pt x="20" y="164"/>
                </a:lnTo>
                <a:lnTo>
                  <a:pt x="22" y="161"/>
                </a:lnTo>
                <a:lnTo>
                  <a:pt x="23" y="159"/>
                </a:lnTo>
                <a:lnTo>
                  <a:pt x="25" y="158"/>
                </a:lnTo>
                <a:lnTo>
                  <a:pt x="28" y="158"/>
                </a:lnTo>
                <a:lnTo>
                  <a:pt x="79" y="158"/>
                </a:lnTo>
                <a:lnTo>
                  <a:pt x="79" y="158"/>
                </a:lnTo>
                <a:lnTo>
                  <a:pt x="82" y="158"/>
                </a:lnTo>
                <a:lnTo>
                  <a:pt x="83" y="159"/>
                </a:lnTo>
                <a:lnTo>
                  <a:pt x="85" y="161"/>
                </a:lnTo>
                <a:lnTo>
                  <a:pt x="86" y="164"/>
                </a:lnTo>
                <a:lnTo>
                  <a:pt x="92" y="164"/>
                </a:lnTo>
                <a:close/>
                <a:moveTo>
                  <a:pt x="28" y="149"/>
                </a:moveTo>
                <a:lnTo>
                  <a:pt x="28" y="129"/>
                </a:lnTo>
                <a:lnTo>
                  <a:pt x="31" y="130"/>
                </a:lnTo>
                <a:lnTo>
                  <a:pt x="31" y="130"/>
                </a:lnTo>
                <a:lnTo>
                  <a:pt x="43" y="135"/>
                </a:lnTo>
                <a:lnTo>
                  <a:pt x="54" y="136"/>
                </a:lnTo>
                <a:lnTo>
                  <a:pt x="54" y="136"/>
                </a:lnTo>
                <a:lnTo>
                  <a:pt x="60" y="135"/>
                </a:lnTo>
                <a:lnTo>
                  <a:pt x="68" y="133"/>
                </a:lnTo>
                <a:lnTo>
                  <a:pt x="80" y="129"/>
                </a:lnTo>
                <a:lnTo>
                  <a:pt x="80" y="129"/>
                </a:lnTo>
                <a:lnTo>
                  <a:pt x="83" y="127"/>
                </a:lnTo>
                <a:lnTo>
                  <a:pt x="83" y="147"/>
                </a:lnTo>
                <a:lnTo>
                  <a:pt x="82" y="149"/>
                </a:lnTo>
                <a:lnTo>
                  <a:pt x="80" y="149"/>
                </a:lnTo>
                <a:lnTo>
                  <a:pt x="80" y="149"/>
                </a:lnTo>
                <a:lnTo>
                  <a:pt x="79" y="149"/>
                </a:lnTo>
                <a:lnTo>
                  <a:pt x="28" y="149"/>
                </a:lnTo>
                <a:close/>
                <a:moveTo>
                  <a:pt x="86" y="109"/>
                </a:moveTo>
                <a:lnTo>
                  <a:pt x="86" y="110"/>
                </a:lnTo>
                <a:lnTo>
                  <a:pt x="86" y="110"/>
                </a:lnTo>
                <a:lnTo>
                  <a:pt x="85" y="115"/>
                </a:lnTo>
                <a:lnTo>
                  <a:pt x="82" y="118"/>
                </a:lnTo>
                <a:lnTo>
                  <a:pt x="82" y="118"/>
                </a:lnTo>
                <a:lnTo>
                  <a:pt x="75" y="119"/>
                </a:lnTo>
                <a:lnTo>
                  <a:pt x="75" y="119"/>
                </a:lnTo>
                <a:lnTo>
                  <a:pt x="66" y="124"/>
                </a:lnTo>
                <a:lnTo>
                  <a:pt x="60" y="126"/>
                </a:lnTo>
                <a:lnTo>
                  <a:pt x="54" y="127"/>
                </a:lnTo>
                <a:lnTo>
                  <a:pt x="54" y="127"/>
                </a:lnTo>
                <a:lnTo>
                  <a:pt x="48" y="126"/>
                </a:lnTo>
                <a:lnTo>
                  <a:pt x="42" y="124"/>
                </a:lnTo>
                <a:lnTo>
                  <a:pt x="31" y="119"/>
                </a:lnTo>
                <a:lnTo>
                  <a:pt x="31" y="119"/>
                </a:lnTo>
                <a:lnTo>
                  <a:pt x="26" y="118"/>
                </a:lnTo>
                <a:lnTo>
                  <a:pt x="26" y="118"/>
                </a:lnTo>
                <a:lnTo>
                  <a:pt x="22" y="115"/>
                </a:lnTo>
                <a:lnTo>
                  <a:pt x="20" y="110"/>
                </a:lnTo>
                <a:lnTo>
                  <a:pt x="20" y="109"/>
                </a:lnTo>
                <a:lnTo>
                  <a:pt x="16" y="109"/>
                </a:lnTo>
                <a:lnTo>
                  <a:pt x="16" y="109"/>
                </a:lnTo>
                <a:lnTo>
                  <a:pt x="11" y="107"/>
                </a:lnTo>
                <a:lnTo>
                  <a:pt x="10" y="104"/>
                </a:lnTo>
                <a:lnTo>
                  <a:pt x="10" y="104"/>
                </a:lnTo>
                <a:lnTo>
                  <a:pt x="11" y="99"/>
                </a:lnTo>
                <a:lnTo>
                  <a:pt x="16" y="98"/>
                </a:lnTo>
                <a:lnTo>
                  <a:pt x="20" y="98"/>
                </a:lnTo>
                <a:lnTo>
                  <a:pt x="20" y="98"/>
                </a:lnTo>
                <a:lnTo>
                  <a:pt x="22" y="95"/>
                </a:lnTo>
                <a:lnTo>
                  <a:pt x="23" y="93"/>
                </a:lnTo>
                <a:lnTo>
                  <a:pt x="25" y="92"/>
                </a:lnTo>
                <a:lnTo>
                  <a:pt x="28" y="90"/>
                </a:lnTo>
                <a:lnTo>
                  <a:pt x="79" y="90"/>
                </a:lnTo>
                <a:lnTo>
                  <a:pt x="79" y="90"/>
                </a:lnTo>
                <a:lnTo>
                  <a:pt x="82" y="92"/>
                </a:lnTo>
                <a:lnTo>
                  <a:pt x="83" y="93"/>
                </a:lnTo>
                <a:lnTo>
                  <a:pt x="85" y="95"/>
                </a:lnTo>
                <a:lnTo>
                  <a:pt x="86" y="98"/>
                </a:lnTo>
                <a:lnTo>
                  <a:pt x="92" y="98"/>
                </a:lnTo>
                <a:lnTo>
                  <a:pt x="92" y="98"/>
                </a:lnTo>
                <a:lnTo>
                  <a:pt x="95" y="99"/>
                </a:lnTo>
                <a:lnTo>
                  <a:pt x="97" y="104"/>
                </a:lnTo>
                <a:lnTo>
                  <a:pt x="97" y="104"/>
                </a:lnTo>
                <a:lnTo>
                  <a:pt x="95" y="107"/>
                </a:lnTo>
                <a:lnTo>
                  <a:pt x="92" y="109"/>
                </a:lnTo>
                <a:lnTo>
                  <a:pt x="86" y="1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2" name="Group 281"/>
          <p:cNvGrpSpPr/>
          <p:nvPr userDrawn="1"/>
        </p:nvGrpSpPr>
        <p:grpSpPr>
          <a:xfrm>
            <a:off x="6168960" y="1578703"/>
            <a:ext cx="549755" cy="302926"/>
            <a:chOff x="5019676" y="1385888"/>
            <a:chExt cx="466725" cy="342900"/>
          </a:xfrm>
        </p:grpSpPr>
        <p:sp>
          <p:nvSpPr>
            <p:cNvPr id="283" name="Freeform 575"/>
            <p:cNvSpPr>
              <a:spLocks/>
            </p:cNvSpPr>
            <p:nvPr/>
          </p:nvSpPr>
          <p:spPr bwMode="auto">
            <a:xfrm>
              <a:off x="5121276" y="1597025"/>
              <a:ext cx="34925" cy="30163"/>
            </a:xfrm>
            <a:custGeom>
              <a:avLst/>
              <a:gdLst>
                <a:gd name="T0" fmla="*/ 5 w 22"/>
                <a:gd name="T1" fmla="*/ 19 h 19"/>
                <a:gd name="T2" fmla="*/ 5 w 22"/>
                <a:gd name="T3" fmla="*/ 19 h 19"/>
                <a:gd name="T4" fmla="*/ 6 w 22"/>
                <a:gd name="T5" fmla="*/ 19 h 19"/>
                <a:gd name="T6" fmla="*/ 6 w 22"/>
                <a:gd name="T7" fmla="*/ 19 h 19"/>
                <a:gd name="T8" fmla="*/ 16 w 22"/>
                <a:gd name="T9" fmla="*/ 14 h 19"/>
                <a:gd name="T10" fmla="*/ 22 w 22"/>
                <a:gd name="T11" fmla="*/ 7 h 19"/>
                <a:gd name="T12" fmla="*/ 22 w 22"/>
                <a:gd name="T13" fmla="*/ 7 h 19"/>
                <a:gd name="T14" fmla="*/ 22 w 22"/>
                <a:gd name="T15" fmla="*/ 4 h 19"/>
                <a:gd name="T16" fmla="*/ 19 w 22"/>
                <a:gd name="T17" fmla="*/ 0 h 19"/>
                <a:gd name="T18" fmla="*/ 19 w 22"/>
                <a:gd name="T19" fmla="*/ 0 h 19"/>
                <a:gd name="T20" fmla="*/ 16 w 22"/>
                <a:gd name="T21" fmla="*/ 0 h 19"/>
                <a:gd name="T22" fmla="*/ 14 w 22"/>
                <a:gd name="T23" fmla="*/ 2 h 19"/>
                <a:gd name="T24" fmla="*/ 14 w 22"/>
                <a:gd name="T25" fmla="*/ 2 h 19"/>
                <a:gd name="T26" fmla="*/ 9 w 22"/>
                <a:gd name="T27" fmla="*/ 8 h 19"/>
                <a:gd name="T28" fmla="*/ 3 w 22"/>
                <a:gd name="T29" fmla="*/ 11 h 19"/>
                <a:gd name="T30" fmla="*/ 3 w 22"/>
                <a:gd name="T31" fmla="*/ 11 h 19"/>
                <a:gd name="T32" fmla="*/ 2 w 22"/>
                <a:gd name="T33" fmla="*/ 14 h 19"/>
                <a:gd name="T34" fmla="*/ 0 w 22"/>
                <a:gd name="T35" fmla="*/ 17 h 19"/>
                <a:gd name="T36" fmla="*/ 0 w 22"/>
                <a:gd name="T37" fmla="*/ 17 h 19"/>
                <a:gd name="T38" fmla="*/ 2 w 22"/>
                <a:gd name="T39" fmla="*/ 19 h 19"/>
                <a:gd name="T40" fmla="*/ 5 w 22"/>
                <a:gd name="T41" fmla="*/ 19 h 19"/>
                <a:gd name="T42" fmla="*/ 5 w 22"/>
                <a:gd name="T4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5" y="19"/>
                  </a:moveTo>
                  <a:lnTo>
                    <a:pt x="5" y="19"/>
                  </a:lnTo>
                  <a:lnTo>
                    <a:pt x="6" y="19"/>
                  </a:lnTo>
                  <a:lnTo>
                    <a:pt x="6" y="19"/>
                  </a:lnTo>
                  <a:lnTo>
                    <a:pt x="16" y="14"/>
                  </a:lnTo>
                  <a:lnTo>
                    <a:pt x="22" y="7"/>
                  </a:lnTo>
                  <a:lnTo>
                    <a:pt x="22" y="7"/>
                  </a:lnTo>
                  <a:lnTo>
                    <a:pt x="22" y="4"/>
                  </a:lnTo>
                  <a:lnTo>
                    <a:pt x="19" y="0"/>
                  </a:lnTo>
                  <a:lnTo>
                    <a:pt x="19" y="0"/>
                  </a:lnTo>
                  <a:lnTo>
                    <a:pt x="16" y="0"/>
                  </a:lnTo>
                  <a:lnTo>
                    <a:pt x="14" y="2"/>
                  </a:lnTo>
                  <a:lnTo>
                    <a:pt x="14" y="2"/>
                  </a:lnTo>
                  <a:lnTo>
                    <a:pt x="9" y="8"/>
                  </a:lnTo>
                  <a:lnTo>
                    <a:pt x="3" y="11"/>
                  </a:lnTo>
                  <a:lnTo>
                    <a:pt x="3" y="11"/>
                  </a:lnTo>
                  <a:lnTo>
                    <a:pt x="2" y="14"/>
                  </a:lnTo>
                  <a:lnTo>
                    <a:pt x="0" y="17"/>
                  </a:lnTo>
                  <a:lnTo>
                    <a:pt x="0" y="17"/>
                  </a:lnTo>
                  <a:lnTo>
                    <a:pt x="2" y="19"/>
                  </a:lnTo>
                  <a:lnTo>
                    <a:pt x="5" y="19"/>
                  </a:lnTo>
                  <a:lnTo>
                    <a:pt x="5"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4" name="Freeform 576"/>
            <p:cNvSpPr>
              <a:spLocks/>
            </p:cNvSpPr>
            <p:nvPr/>
          </p:nvSpPr>
          <p:spPr bwMode="auto">
            <a:xfrm>
              <a:off x="5413376" y="1535113"/>
              <a:ext cx="31750" cy="31750"/>
            </a:xfrm>
            <a:custGeom>
              <a:avLst/>
              <a:gdLst>
                <a:gd name="T0" fmla="*/ 3 w 20"/>
                <a:gd name="T1" fmla="*/ 20 h 20"/>
                <a:gd name="T2" fmla="*/ 3 w 20"/>
                <a:gd name="T3" fmla="*/ 20 h 20"/>
                <a:gd name="T4" fmla="*/ 5 w 20"/>
                <a:gd name="T5" fmla="*/ 20 h 20"/>
                <a:gd name="T6" fmla="*/ 5 w 20"/>
                <a:gd name="T7" fmla="*/ 20 h 20"/>
                <a:gd name="T8" fmla="*/ 14 w 20"/>
                <a:gd name="T9" fmla="*/ 13 h 20"/>
                <a:gd name="T10" fmla="*/ 20 w 20"/>
                <a:gd name="T11" fmla="*/ 6 h 20"/>
                <a:gd name="T12" fmla="*/ 20 w 20"/>
                <a:gd name="T13" fmla="*/ 6 h 20"/>
                <a:gd name="T14" fmla="*/ 20 w 20"/>
                <a:gd name="T15" fmla="*/ 3 h 20"/>
                <a:gd name="T16" fmla="*/ 19 w 20"/>
                <a:gd name="T17" fmla="*/ 1 h 20"/>
                <a:gd name="T18" fmla="*/ 19 w 20"/>
                <a:gd name="T19" fmla="*/ 1 h 20"/>
                <a:gd name="T20" fmla="*/ 15 w 20"/>
                <a:gd name="T21" fmla="*/ 0 h 20"/>
                <a:gd name="T22" fmla="*/ 12 w 20"/>
                <a:gd name="T23" fmla="*/ 3 h 20"/>
                <a:gd name="T24" fmla="*/ 12 w 20"/>
                <a:gd name="T25" fmla="*/ 3 h 20"/>
                <a:gd name="T26" fmla="*/ 8 w 20"/>
                <a:gd name="T27" fmla="*/ 7 h 20"/>
                <a:gd name="T28" fmla="*/ 2 w 20"/>
                <a:gd name="T29" fmla="*/ 12 h 20"/>
                <a:gd name="T30" fmla="*/ 2 w 20"/>
                <a:gd name="T31" fmla="*/ 12 h 20"/>
                <a:gd name="T32" fmla="*/ 0 w 20"/>
                <a:gd name="T33" fmla="*/ 13 h 20"/>
                <a:gd name="T34" fmla="*/ 0 w 20"/>
                <a:gd name="T35" fmla="*/ 16 h 20"/>
                <a:gd name="T36" fmla="*/ 0 w 20"/>
                <a:gd name="T37" fmla="*/ 16 h 20"/>
                <a:gd name="T38" fmla="*/ 2 w 20"/>
                <a:gd name="T39" fmla="*/ 20 h 20"/>
                <a:gd name="T40" fmla="*/ 3 w 20"/>
                <a:gd name="T41" fmla="*/ 20 h 20"/>
                <a:gd name="T42" fmla="*/ 3 w 20"/>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3" y="20"/>
                  </a:moveTo>
                  <a:lnTo>
                    <a:pt x="3" y="20"/>
                  </a:lnTo>
                  <a:lnTo>
                    <a:pt x="5" y="20"/>
                  </a:lnTo>
                  <a:lnTo>
                    <a:pt x="5" y="20"/>
                  </a:lnTo>
                  <a:lnTo>
                    <a:pt x="14" y="13"/>
                  </a:lnTo>
                  <a:lnTo>
                    <a:pt x="20" y="6"/>
                  </a:lnTo>
                  <a:lnTo>
                    <a:pt x="20" y="6"/>
                  </a:lnTo>
                  <a:lnTo>
                    <a:pt x="20" y="3"/>
                  </a:lnTo>
                  <a:lnTo>
                    <a:pt x="19" y="1"/>
                  </a:lnTo>
                  <a:lnTo>
                    <a:pt x="19" y="1"/>
                  </a:lnTo>
                  <a:lnTo>
                    <a:pt x="15" y="0"/>
                  </a:lnTo>
                  <a:lnTo>
                    <a:pt x="12" y="3"/>
                  </a:lnTo>
                  <a:lnTo>
                    <a:pt x="12" y="3"/>
                  </a:lnTo>
                  <a:lnTo>
                    <a:pt x="8" y="7"/>
                  </a:lnTo>
                  <a:lnTo>
                    <a:pt x="2" y="12"/>
                  </a:lnTo>
                  <a:lnTo>
                    <a:pt x="2" y="12"/>
                  </a:lnTo>
                  <a:lnTo>
                    <a:pt x="0" y="13"/>
                  </a:lnTo>
                  <a:lnTo>
                    <a:pt x="0" y="16"/>
                  </a:lnTo>
                  <a:lnTo>
                    <a:pt x="0" y="16"/>
                  </a:lnTo>
                  <a:lnTo>
                    <a:pt x="2" y="20"/>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5" name="Freeform 577"/>
            <p:cNvSpPr>
              <a:spLocks noEditPoints="1"/>
            </p:cNvSpPr>
            <p:nvPr/>
          </p:nvSpPr>
          <p:spPr bwMode="auto">
            <a:xfrm>
              <a:off x="5019676" y="1385888"/>
              <a:ext cx="466725" cy="342900"/>
            </a:xfrm>
            <a:custGeom>
              <a:avLst/>
              <a:gdLst>
                <a:gd name="T0" fmla="*/ 182 w 294"/>
                <a:gd name="T1" fmla="*/ 80 h 216"/>
                <a:gd name="T2" fmla="*/ 199 w 294"/>
                <a:gd name="T3" fmla="*/ 120 h 216"/>
                <a:gd name="T4" fmla="*/ 239 w 294"/>
                <a:gd name="T5" fmla="*/ 135 h 216"/>
                <a:gd name="T6" fmla="*/ 270 w 294"/>
                <a:gd name="T7" fmla="*/ 126 h 216"/>
                <a:gd name="T8" fmla="*/ 293 w 294"/>
                <a:gd name="T9" fmla="*/ 91 h 216"/>
                <a:gd name="T10" fmla="*/ 293 w 294"/>
                <a:gd name="T11" fmla="*/ 77 h 216"/>
                <a:gd name="T12" fmla="*/ 240 w 294"/>
                <a:gd name="T13" fmla="*/ 5 h 216"/>
                <a:gd name="T14" fmla="*/ 172 w 294"/>
                <a:gd name="T15" fmla="*/ 17 h 216"/>
                <a:gd name="T16" fmla="*/ 155 w 294"/>
                <a:gd name="T17" fmla="*/ 2 h 216"/>
                <a:gd name="T18" fmla="*/ 135 w 294"/>
                <a:gd name="T19" fmla="*/ 2 h 216"/>
                <a:gd name="T20" fmla="*/ 119 w 294"/>
                <a:gd name="T21" fmla="*/ 17 h 216"/>
                <a:gd name="T22" fmla="*/ 118 w 294"/>
                <a:gd name="T23" fmla="*/ 29 h 216"/>
                <a:gd name="T24" fmla="*/ 52 w 294"/>
                <a:gd name="T25" fmla="*/ 45 h 216"/>
                <a:gd name="T26" fmla="*/ 1 w 294"/>
                <a:gd name="T27" fmla="*/ 115 h 216"/>
                <a:gd name="T28" fmla="*/ 1 w 294"/>
                <a:gd name="T29" fmla="*/ 130 h 216"/>
                <a:gd name="T30" fmla="*/ 24 w 294"/>
                <a:gd name="T31" fmla="*/ 164 h 216"/>
                <a:gd name="T32" fmla="*/ 55 w 294"/>
                <a:gd name="T33" fmla="*/ 175 h 216"/>
                <a:gd name="T34" fmla="*/ 95 w 294"/>
                <a:gd name="T35" fmla="*/ 158 h 216"/>
                <a:gd name="T36" fmla="*/ 112 w 294"/>
                <a:gd name="T37" fmla="*/ 118 h 216"/>
                <a:gd name="T38" fmla="*/ 110 w 294"/>
                <a:gd name="T39" fmla="*/ 115 h 216"/>
                <a:gd name="T40" fmla="*/ 124 w 294"/>
                <a:gd name="T41" fmla="*/ 45 h 216"/>
                <a:gd name="T42" fmla="*/ 83 w 294"/>
                <a:gd name="T43" fmla="*/ 186 h 216"/>
                <a:gd name="T44" fmla="*/ 58 w 294"/>
                <a:gd name="T45" fmla="*/ 193 h 216"/>
                <a:gd name="T46" fmla="*/ 49 w 294"/>
                <a:gd name="T47" fmla="*/ 212 h 216"/>
                <a:gd name="T48" fmla="*/ 54 w 294"/>
                <a:gd name="T49" fmla="*/ 216 h 216"/>
                <a:gd name="T50" fmla="*/ 240 w 294"/>
                <a:gd name="T51" fmla="*/ 215 h 216"/>
                <a:gd name="T52" fmla="*/ 239 w 294"/>
                <a:gd name="T53" fmla="*/ 202 h 216"/>
                <a:gd name="T54" fmla="*/ 222 w 294"/>
                <a:gd name="T55" fmla="*/ 189 h 216"/>
                <a:gd name="T56" fmla="*/ 162 w 294"/>
                <a:gd name="T57" fmla="*/ 51 h 216"/>
                <a:gd name="T58" fmla="*/ 167 w 294"/>
                <a:gd name="T59" fmla="*/ 45 h 216"/>
                <a:gd name="T60" fmla="*/ 173 w 294"/>
                <a:gd name="T61" fmla="*/ 28 h 216"/>
                <a:gd name="T62" fmla="*/ 185 w 294"/>
                <a:gd name="T63" fmla="*/ 75 h 216"/>
                <a:gd name="T64" fmla="*/ 55 w 294"/>
                <a:gd name="T65" fmla="*/ 166 h 216"/>
                <a:gd name="T66" fmla="*/ 23 w 294"/>
                <a:gd name="T67" fmla="*/ 153 h 216"/>
                <a:gd name="T68" fmla="*/ 9 w 294"/>
                <a:gd name="T69" fmla="*/ 123 h 216"/>
                <a:gd name="T70" fmla="*/ 98 w 294"/>
                <a:gd name="T71" fmla="*/ 140 h 216"/>
                <a:gd name="T72" fmla="*/ 73 w 294"/>
                <a:gd name="T73" fmla="*/ 163 h 216"/>
                <a:gd name="T74" fmla="*/ 99 w 294"/>
                <a:gd name="T75" fmla="*/ 114 h 216"/>
                <a:gd name="T76" fmla="*/ 208 w 294"/>
                <a:gd name="T77" fmla="*/ 195 h 216"/>
                <a:gd name="T78" fmla="*/ 230 w 294"/>
                <a:gd name="T79" fmla="*/ 202 h 216"/>
                <a:gd name="T80" fmla="*/ 61 w 294"/>
                <a:gd name="T81" fmla="*/ 202 h 216"/>
                <a:gd name="T82" fmla="*/ 133 w 294"/>
                <a:gd name="T83" fmla="*/ 195 h 216"/>
                <a:gd name="T84" fmla="*/ 138 w 294"/>
                <a:gd name="T85" fmla="*/ 54 h 216"/>
                <a:gd name="T86" fmla="*/ 155 w 294"/>
                <a:gd name="T87" fmla="*/ 54 h 216"/>
                <a:gd name="T88" fmla="*/ 158 w 294"/>
                <a:gd name="T89" fmla="*/ 195 h 216"/>
                <a:gd name="T90" fmla="*/ 138 w 294"/>
                <a:gd name="T91" fmla="*/ 45 h 216"/>
                <a:gd name="T92" fmla="*/ 126 w 294"/>
                <a:gd name="T93" fmla="*/ 28 h 216"/>
                <a:gd name="T94" fmla="*/ 145 w 294"/>
                <a:gd name="T95" fmla="*/ 8 h 216"/>
                <a:gd name="T96" fmla="*/ 164 w 294"/>
                <a:gd name="T97" fmla="*/ 20 h 216"/>
                <a:gd name="T98" fmla="*/ 159 w 294"/>
                <a:gd name="T99" fmla="*/ 42 h 216"/>
                <a:gd name="T100" fmla="*/ 239 w 294"/>
                <a:gd name="T101" fmla="*/ 16 h 216"/>
                <a:gd name="T102" fmla="*/ 285 w 294"/>
                <a:gd name="T103" fmla="*/ 84 h 216"/>
                <a:gd name="T104" fmla="*/ 276 w 294"/>
                <a:gd name="T105" fmla="*/ 109 h 216"/>
                <a:gd name="T106" fmla="*/ 248 w 294"/>
                <a:gd name="T107" fmla="*/ 126 h 216"/>
                <a:gd name="T108" fmla="*/ 221 w 294"/>
                <a:gd name="T109" fmla="*/ 124 h 216"/>
                <a:gd name="T110" fmla="*/ 196 w 294"/>
                <a:gd name="T111" fmla="*/ 10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4" h="216">
                  <a:moveTo>
                    <a:pt x="184" y="77"/>
                  </a:moveTo>
                  <a:lnTo>
                    <a:pt x="184" y="77"/>
                  </a:lnTo>
                  <a:lnTo>
                    <a:pt x="182" y="80"/>
                  </a:lnTo>
                  <a:lnTo>
                    <a:pt x="182" y="80"/>
                  </a:lnTo>
                  <a:lnTo>
                    <a:pt x="184" y="91"/>
                  </a:lnTo>
                  <a:lnTo>
                    <a:pt x="187" y="101"/>
                  </a:lnTo>
                  <a:lnTo>
                    <a:pt x="193" y="110"/>
                  </a:lnTo>
                  <a:lnTo>
                    <a:pt x="199" y="120"/>
                  </a:lnTo>
                  <a:lnTo>
                    <a:pt x="207" y="126"/>
                  </a:lnTo>
                  <a:lnTo>
                    <a:pt x="217" y="130"/>
                  </a:lnTo>
                  <a:lnTo>
                    <a:pt x="227" y="135"/>
                  </a:lnTo>
                  <a:lnTo>
                    <a:pt x="239" y="135"/>
                  </a:lnTo>
                  <a:lnTo>
                    <a:pt x="239" y="135"/>
                  </a:lnTo>
                  <a:lnTo>
                    <a:pt x="250" y="135"/>
                  </a:lnTo>
                  <a:lnTo>
                    <a:pt x="260" y="130"/>
                  </a:lnTo>
                  <a:lnTo>
                    <a:pt x="270" y="126"/>
                  </a:lnTo>
                  <a:lnTo>
                    <a:pt x="277" y="120"/>
                  </a:lnTo>
                  <a:lnTo>
                    <a:pt x="285" y="110"/>
                  </a:lnTo>
                  <a:lnTo>
                    <a:pt x="290" y="101"/>
                  </a:lnTo>
                  <a:lnTo>
                    <a:pt x="293" y="91"/>
                  </a:lnTo>
                  <a:lnTo>
                    <a:pt x="294" y="80"/>
                  </a:lnTo>
                  <a:lnTo>
                    <a:pt x="294" y="80"/>
                  </a:lnTo>
                  <a:lnTo>
                    <a:pt x="293" y="77"/>
                  </a:lnTo>
                  <a:lnTo>
                    <a:pt x="293" y="77"/>
                  </a:lnTo>
                  <a:lnTo>
                    <a:pt x="293" y="75"/>
                  </a:lnTo>
                  <a:lnTo>
                    <a:pt x="242" y="6"/>
                  </a:lnTo>
                  <a:lnTo>
                    <a:pt x="242" y="6"/>
                  </a:lnTo>
                  <a:lnTo>
                    <a:pt x="240" y="5"/>
                  </a:lnTo>
                  <a:lnTo>
                    <a:pt x="239" y="3"/>
                  </a:lnTo>
                  <a:lnTo>
                    <a:pt x="239" y="3"/>
                  </a:lnTo>
                  <a:lnTo>
                    <a:pt x="236" y="5"/>
                  </a:lnTo>
                  <a:lnTo>
                    <a:pt x="172" y="17"/>
                  </a:lnTo>
                  <a:lnTo>
                    <a:pt x="172" y="17"/>
                  </a:lnTo>
                  <a:lnTo>
                    <a:pt x="167" y="11"/>
                  </a:lnTo>
                  <a:lnTo>
                    <a:pt x="161" y="5"/>
                  </a:lnTo>
                  <a:lnTo>
                    <a:pt x="155" y="2"/>
                  </a:lnTo>
                  <a:lnTo>
                    <a:pt x="145" y="0"/>
                  </a:lnTo>
                  <a:lnTo>
                    <a:pt x="145" y="0"/>
                  </a:lnTo>
                  <a:lnTo>
                    <a:pt x="139" y="0"/>
                  </a:lnTo>
                  <a:lnTo>
                    <a:pt x="135" y="2"/>
                  </a:lnTo>
                  <a:lnTo>
                    <a:pt x="130" y="5"/>
                  </a:lnTo>
                  <a:lnTo>
                    <a:pt x="126" y="8"/>
                  </a:lnTo>
                  <a:lnTo>
                    <a:pt x="122" y="12"/>
                  </a:lnTo>
                  <a:lnTo>
                    <a:pt x="119" y="17"/>
                  </a:lnTo>
                  <a:lnTo>
                    <a:pt x="118" y="22"/>
                  </a:lnTo>
                  <a:lnTo>
                    <a:pt x="118" y="28"/>
                  </a:lnTo>
                  <a:lnTo>
                    <a:pt x="118" y="28"/>
                  </a:lnTo>
                  <a:lnTo>
                    <a:pt x="118" y="29"/>
                  </a:lnTo>
                  <a:lnTo>
                    <a:pt x="55" y="42"/>
                  </a:lnTo>
                  <a:lnTo>
                    <a:pt x="55" y="42"/>
                  </a:lnTo>
                  <a:lnTo>
                    <a:pt x="52" y="45"/>
                  </a:lnTo>
                  <a:lnTo>
                    <a:pt x="52" y="45"/>
                  </a:lnTo>
                  <a:lnTo>
                    <a:pt x="52" y="45"/>
                  </a:lnTo>
                  <a:lnTo>
                    <a:pt x="1" y="115"/>
                  </a:lnTo>
                  <a:lnTo>
                    <a:pt x="1" y="115"/>
                  </a:lnTo>
                  <a:lnTo>
                    <a:pt x="1" y="115"/>
                  </a:lnTo>
                  <a:lnTo>
                    <a:pt x="1" y="115"/>
                  </a:lnTo>
                  <a:lnTo>
                    <a:pt x="0" y="118"/>
                  </a:lnTo>
                  <a:lnTo>
                    <a:pt x="0" y="118"/>
                  </a:lnTo>
                  <a:lnTo>
                    <a:pt x="1" y="130"/>
                  </a:lnTo>
                  <a:lnTo>
                    <a:pt x="4" y="140"/>
                  </a:lnTo>
                  <a:lnTo>
                    <a:pt x="9" y="150"/>
                  </a:lnTo>
                  <a:lnTo>
                    <a:pt x="17" y="158"/>
                  </a:lnTo>
                  <a:lnTo>
                    <a:pt x="24" y="164"/>
                  </a:lnTo>
                  <a:lnTo>
                    <a:pt x="34" y="170"/>
                  </a:lnTo>
                  <a:lnTo>
                    <a:pt x="44" y="173"/>
                  </a:lnTo>
                  <a:lnTo>
                    <a:pt x="55" y="175"/>
                  </a:lnTo>
                  <a:lnTo>
                    <a:pt x="55" y="175"/>
                  </a:lnTo>
                  <a:lnTo>
                    <a:pt x="67" y="173"/>
                  </a:lnTo>
                  <a:lnTo>
                    <a:pt x="76" y="170"/>
                  </a:lnTo>
                  <a:lnTo>
                    <a:pt x="87" y="164"/>
                  </a:lnTo>
                  <a:lnTo>
                    <a:pt x="95" y="158"/>
                  </a:lnTo>
                  <a:lnTo>
                    <a:pt x="101" y="150"/>
                  </a:lnTo>
                  <a:lnTo>
                    <a:pt x="107" y="140"/>
                  </a:lnTo>
                  <a:lnTo>
                    <a:pt x="110" y="130"/>
                  </a:lnTo>
                  <a:lnTo>
                    <a:pt x="112" y="118"/>
                  </a:lnTo>
                  <a:lnTo>
                    <a:pt x="112" y="118"/>
                  </a:lnTo>
                  <a:lnTo>
                    <a:pt x="110" y="115"/>
                  </a:lnTo>
                  <a:lnTo>
                    <a:pt x="110" y="115"/>
                  </a:lnTo>
                  <a:lnTo>
                    <a:pt x="110" y="115"/>
                  </a:lnTo>
                  <a:lnTo>
                    <a:pt x="63" y="49"/>
                  </a:lnTo>
                  <a:lnTo>
                    <a:pt x="119" y="37"/>
                  </a:lnTo>
                  <a:lnTo>
                    <a:pt x="119" y="37"/>
                  </a:lnTo>
                  <a:lnTo>
                    <a:pt x="124" y="45"/>
                  </a:lnTo>
                  <a:lnTo>
                    <a:pt x="129" y="49"/>
                  </a:lnTo>
                  <a:lnTo>
                    <a:pt x="129" y="186"/>
                  </a:lnTo>
                  <a:lnTo>
                    <a:pt x="83" y="186"/>
                  </a:lnTo>
                  <a:lnTo>
                    <a:pt x="83" y="186"/>
                  </a:lnTo>
                  <a:lnTo>
                    <a:pt x="76" y="187"/>
                  </a:lnTo>
                  <a:lnTo>
                    <a:pt x="69" y="189"/>
                  </a:lnTo>
                  <a:lnTo>
                    <a:pt x="64" y="190"/>
                  </a:lnTo>
                  <a:lnTo>
                    <a:pt x="58" y="193"/>
                  </a:lnTo>
                  <a:lnTo>
                    <a:pt x="55" y="198"/>
                  </a:lnTo>
                  <a:lnTo>
                    <a:pt x="52" y="202"/>
                  </a:lnTo>
                  <a:lnTo>
                    <a:pt x="49" y="207"/>
                  </a:lnTo>
                  <a:lnTo>
                    <a:pt x="49" y="212"/>
                  </a:lnTo>
                  <a:lnTo>
                    <a:pt x="49" y="212"/>
                  </a:lnTo>
                  <a:lnTo>
                    <a:pt x="50" y="215"/>
                  </a:lnTo>
                  <a:lnTo>
                    <a:pt x="50" y="215"/>
                  </a:lnTo>
                  <a:lnTo>
                    <a:pt x="54" y="216"/>
                  </a:lnTo>
                  <a:lnTo>
                    <a:pt x="237" y="216"/>
                  </a:lnTo>
                  <a:lnTo>
                    <a:pt x="237" y="216"/>
                  </a:lnTo>
                  <a:lnTo>
                    <a:pt x="240" y="215"/>
                  </a:lnTo>
                  <a:lnTo>
                    <a:pt x="240" y="215"/>
                  </a:lnTo>
                  <a:lnTo>
                    <a:pt x="242" y="212"/>
                  </a:lnTo>
                  <a:lnTo>
                    <a:pt x="242" y="212"/>
                  </a:lnTo>
                  <a:lnTo>
                    <a:pt x="242" y="207"/>
                  </a:lnTo>
                  <a:lnTo>
                    <a:pt x="239" y="202"/>
                  </a:lnTo>
                  <a:lnTo>
                    <a:pt x="236" y="198"/>
                  </a:lnTo>
                  <a:lnTo>
                    <a:pt x="233" y="193"/>
                  </a:lnTo>
                  <a:lnTo>
                    <a:pt x="227" y="190"/>
                  </a:lnTo>
                  <a:lnTo>
                    <a:pt x="222" y="189"/>
                  </a:lnTo>
                  <a:lnTo>
                    <a:pt x="216" y="187"/>
                  </a:lnTo>
                  <a:lnTo>
                    <a:pt x="208" y="186"/>
                  </a:lnTo>
                  <a:lnTo>
                    <a:pt x="162" y="186"/>
                  </a:lnTo>
                  <a:lnTo>
                    <a:pt x="162" y="51"/>
                  </a:lnTo>
                  <a:lnTo>
                    <a:pt x="162" y="51"/>
                  </a:lnTo>
                  <a:lnTo>
                    <a:pt x="162" y="49"/>
                  </a:lnTo>
                  <a:lnTo>
                    <a:pt x="162" y="49"/>
                  </a:lnTo>
                  <a:lnTo>
                    <a:pt x="167" y="45"/>
                  </a:lnTo>
                  <a:lnTo>
                    <a:pt x="170" y="40"/>
                  </a:lnTo>
                  <a:lnTo>
                    <a:pt x="173" y="34"/>
                  </a:lnTo>
                  <a:lnTo>
                    <a:pt x="173" y="28"/>
                  </a:lnTo>
                  <a:lnTo>
                    <a:pt x="173" y="28"/>
                  </a:lnTo>
                  <a:lnTo>
                    <a:pt x="173" y="26"/>
                  </a:lnTo>
                  <a:lnTo>
                    <a:pt x="228" y="14"/>
                  </a:lnTo>
                  <a:lnTo>
                    <a:pt x="185" y="75"/>
                  </a:lnTo>
                  <a:lnTo>
                    <a:pt x="185" y="75"/>
                  </a:lnTo>
                  <a:lnTo>
                    <a:pt x="184" y="77"/>
                  </a:lnTo>
                  <a:lnTo>
                    <a:pt x="184" y="77"/>
                  </a:lnTo>
                  <a:close/>
                  <a:moveTo>
                    <a:pt x="55" y="166"/>
                  </a:moveTo>
                  <a:lnTo>
                    <a:pt x="55" y="166"/>
                  </a:lnTo>
                  <a:lnTo>
                    <a:pt x="46" y="166"/>
                  </a:lnTo>
                  <a:lnTo>
                    <a:pt x="38" y="163"/>
                  </a:lnTo>
                  <a:lnTo>
                    <a:pt x="31" y="158"/>
                  </a:lnTo>
                  <a:lnTo>
                    <a:pt x="23" y="153"/>
                  </a:lnTo>
                  <a:lnTo>
                    <a:pt x="18" y="147"/>
                  </a:lnTo>
                  <a:lnTo>
                    <a:pt x="14" y="140"/>
                  </a:lnTo>
                  <a:lnTo>
                    <a:pt x="11" y="132"/>
                  </a:lnTo>
                  <a:lnTo>
                    <a:pt x="9" y="123"/>
                  </a:lnTo>
                  <a:lnTo>
                    <a:pt x="103" y="123"/>
                  </a:lnTo>
                  <a:lnTo>
                    <a:pt x="103" y="123"/>
                  </a:lnTo>
                  <a:lnTo>
                    <a:pt x="101" y="132"/>
                  </a:lnTo>
                  <a:lnTo>
                    <a:pt x="98" y="140"/>
                  </a:lnTo>
                  <a:lnTo>
                    <a:pt x="93" y="147"/>
                  </a:lnTo>
                  <a:lnTo>
                    <a:pt x="87" y="153"/>
                  </a:lnTo>
                  <a:lnTo>
                    <a:pt x="81" y="158"/>
                  </a:lnTo>
                  <a:lnTo>
                    <a:pt x="73" y="163"/>
                  </a:lnTo>
                  <a:lnTo>
                    <a:pt x="64" y="166"/>
                  </a:lnTo>
                  <a:lnTo>
                    <a:pt x="55" y="166"/>
                  </a:lnTo>
                  <a:lnTo>
                    <a:pt x="55" y="166"/>
                  </a:lnTo>
                  <a:close/>
                  <a:moveTo>
                    <a:pt x="99" y="114"/>
                  </a:moveTo>
                  <a:lnTo>
                    <a:pt x="12" y="114"/>
                  </a:lnTo>
                  <a:lnTo>
                    <a:pt x="55" y="54"/>
                  </a:lnTo>
                  <a:lnTo>
                    <a:pt x="99" y="114"/>
                  </a:lnTo>
                  <a:close/>
                  <a:moveTo>
                    <a:pt x="208" y="195"/>
                  </a:moveTo>
                  <a:lnTo>
                    <a:pt x="208" y="195"/>
                  </a:lnTo>
                  <a:lnTo>
                    <a:pt x="217" y="195"/>
                  </a:lnTo>
                  <a:lnTo>
                    <a:pt x="224" y="198"/>
                  </a:lnTo>
                  <a:lnTo>
                    <a:pt x="230" y="202"/>
                  </a:lnTo>
                  <a:lnTo>
                    <a:pt x="233" y="209"/>
                  </a:lnTo>
                  <a:lnTo>
                    <a:pt x="58" y="209"/>
                  </a:lnTo>
                  <a:lnTo>
                    <a:pt x="58" y="209"/>
                  </a:lnTo>
                  <a:lnTo>
                    <a:pt x="61" y="202"/>
                  </a:lnTo>
                  <a:lnTo>
                    <a:pt x="67" y="198"/>
                  </a:lnTo>
                  <a:lnTo>
                    <a:pt x="73" y="195"/>
                  </a:lnTo>
                  <a:lnTo>
                    <a:pt x="83" y="195"/>
                  </a:lnTo>
                  <a:lnTo>
                    <a:pt x="133" y="195"/>
                  </a:lnTo>
                  <a:lnTo>
                    <a:pt x="133" y="195"/>
                  </a:lnTo>
                  <a:lnTo>
                    <a:pt x="136" y="193"/>
                  </a:lnTo>
                  <a:lnTo>
                    <a:pt x="138" y="190"/>
                  </a:lnTo>
                  <a:lnTo>
                    <a:pt x="138" y="54"/>
                  </a:lnTo>
                  <a:lnTo>
                    <a:pt x="138" y="54"/>
                  </a:lnTo>
                  <a:lnTo>
                    <a:pt x="145" y="55"/>
                  </a:lnTo>
                  <a:lnTo>
                    <a:pt x="145" y="55"/>
                  </a:lnTo>
                  <a:lnTo>
                    <a:pt x="155" y="54"/>
                  </a:lnTo>
                  <a:lnTo>
                    <a:pt x="155" y="190"/>
                  </a:lnTo>
                  <a:lnTo>
                    <a:pt x="155" y="190"/>
                  </a:lnTo>
                  <a:lnTo>
                    <a:pt x="155" y="193"/>
                  </a:lnTo>
                  <a:lnTo>
                    <a:pt x="158" y="195"/>
                  </a:lnTo>
                  <a:lnTo>
                    <a:pt x="208" y="195"/>
                  </a:lnTo>
                  <a:close/>
                  <a:moveTo>
                    <a:pt x="145" y="46"/>
                  </a:moveTo>
                  <a:lnTo>
                    <a:pt x="145" y="46"/>
                  </a:lnTo>
                  <a:lnTo>
                    <a:pt x="138" y="45"/>
                  </a:lnTo>
                  <a:lnTo>
                    <a:pt x="132" y="42"/>
                  </a:lnTo>
                  <a:lnTo>
                    <a:pt x="127" y="35"/>
                  </a:lnTo>
                  <a:lnTo>
                    <a:pt x="126" y="28"/>
                  </a:lnTo>
                  <a:lnTo>
                    <a:pt x="126" y="28"/>
                  </a:lnTo>
                  <a:lnTo>
                    <a:pt x="127" y="20"/>
                  </a:lnTo>
                  <a:lnTo>
                    <a:pt x="132" y="14"/>
                  </a:lnTo>
                  <a:lnTo>
                    <a:pt x="138" y="9"/>
                  </a:lnTo>
                  <a:lnTo>
                    <a:pt x="145" y="8"/>
                  </a:lnTo>
                  <a:lnTo>
                    <a:pt x="145" y="8"/>
                  </a:lnTo>
                  <a:lnTo>
                    <a:pt x="153" y="9"/>
                  </a:lnTo>
                  <a:lnTo>
                    <a:pt x="159" y="14"/>
                  </a:lnTo>
                  <a:lnTo>
                    <a:pt x="164" y="20"/>
                  </a:lnTo>
                  <a:lnTo>
                    <a:pt x="165" y="28"/>
                  </a:lnTo>
                  <a:lnTo>
                    <a:pt x="165" y="28"/>
                  </a:lnTo>
                  <a:lnTo>
                    <a:pt x="164" y="35"/>
                  </a:lnTo>
                  <a:lnTo>
                    <a:pt x="159" y="42"/>
                  </a:lnTo>
                  <a:lnTo>
                    <a:pt x="153" y="45"/>
                  </a:lnTo>
                  <a:lnTo>
                    <a:pt x="145" y="46"/>
                  </a:lnTo>
                  <a:lnTo>
                    <a:pt x="145" y="46"/>
                  </a:lnTo>
                  <a:close/>
                  <a:moveTo>
                    <a:pt x="239" y="16"/>
                  </a:moveTo>
                  <a:lnTo>
                    <a:pt x="282" y="75"/>
                  </a:lnTo>
                  <a:lnTo>
                    <a:pt x="194" y="75"/>
                  </a:lnTo>
                  <a:lnTo>
                    <a:pt x="239" y="16"/>
                  </a:lnTo>
                  <a:close/>
                  <a:moveTo>
                    <a:pt x="285" y="84"/>
                  </a:moveTo>
                  <a:lnTo>
                    <a:pt x="285" y="84"/>
                  </a:lnTo>
                  <a:lnTo>
                    <a:pt x="283" y="92"/>
                  </a:lnTo>
                  <a:lnTo>
                    <a:pt x="280" y="101"/>
                  </a:lnTo>
                  <a:lnTo>
                    <a:pt x="276" y="109"/>
                  </a:lnTo>
                  <a:lnTo>
                    <a:pt x="271" y="115"/>
                  </a:lnTo>
                  <a:lnTo>
                    <a:pt x="263" y="120"/>
                  </a:lnTo>
                  <a:lnTo>
                    <a:pt x="256" y="124"/>
                  </a:lnTo>
                  <a:lnTo>
                    <a:pt x="248" y="126"/>
                  </a:lnTo>
                  <a:lnTo>
                    <a:pt x="239" y="127"/>
                  </a:lnTo>
                  <a:lnTo>
                    <a:pt x="239" y="127"/>
                  </a:lnTo>
                  <a:lnTo>
                    <a:pt x="230" y="126"/>
                  </a:lnTo>
                  <a:lnTo>
                    <a:pt x="221" y="124"/>
                  </a:lnTo>
                  <a:lnTo>
                    <a:pt x="213" y="120"/>
                  </a:lnTo>
                  <a:lnTo>
                    <a:pt x="207" y="115"/>
                  </a:lnTo>
                  <a:lnTo>
                    <a:pt x="201" y="109"/>
                  </a:lnTo>
                  <a:lnTo>
                    <a:pt x="196" y="101"/>
                  </a:lnTo>
                  <a:lnTo>
                    <a:pt x="193" y="92"/>
                  </a:lnTo>
                  <a:lnTo>
                    <a:pt x="191" y="84"/>
                  </a:lnTo>
                  <a:lnTo>
                    <a:pt x="285" y="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86" name="Freeform 578"/>
          <p:cNvSpPr>
            <a:spLocks noEditPoints="1"/>
          </p:cNvSpPr>
          <p:nvPr userDrawn="1"/>
        </p:nvSpPr>
        <p:spPr bwMode="auto">
          <a:xfrm>
            <a:off x="4429942" y="1622179"/>
            <a:ext cx="388941" cy="286097"/>
          </a:xfrm>
          <a:custGeom>
            <a:avLst/>
            <a:gdLst>
              <a:gd name="T0" fmla="*/ 104 w 208"/>
              <a:gd name="T1" fmla="*/ 0 h 204"/>
              <a:gd name="T2" fmla="*/ 104 w 208"/>
              <a:gd name="T3" fmla="*/ 0 h 204"/>
              <a:gd name="T4" fmla="*/ 62 w 208"/>
              <a:gd name="T5" fmla="*/ 9 h 204"/>
              <a:gd name="T6" fmla="*/ 30 w 208"/>
              <a:gd name="T7" fmla="*/ 30 h 204"/>
              <a:gd name="T8" fmla="*/ 7 w 208"/>
              <a:gd name="T9" fmla="*/ 63 h 204"/>
              <a:gd name="T10" fmla="*/ 0 w 208"/>
              <a:gd name="T11" fmla="*/ 102 h 204"/>
              <a:gd name="T12" fmla="*/ 4 w 208"/>
              <a:gd name="T13" fmla="*/ 132 h 204"/>
              <a:gd name="T14" fmla="*/ 23 w 208"/>
              <a:gd name="T15" fmla="*/ 167 h 204"/>
              <a:gd name="T16" fmla="*/ 53 w 208"/>
              <a:gd name="T17" fmla="*/ 191 h 204"/>
              <a:gd name="T18" fmla="*/ 93 w 208"/>
              <a:gd name="T19" fmla="*/ 202 h 204"/>
              <a:gd name="T20" fmla="*/ 104 w 208"/>
              <a:gd name="T21" fmla="*/ 204 h 204"/>
              <a:gd name="T22" fmla="*/ 104 w 208"/>
              <a:gd name="T23" fmla="*/ 204 h 204"/>
              <a:gd name="T24" fmla="*/ 104 w 208"/>
              <a:gd name="T25" fmla="*/ 204 h 204"/>
              <a:gd name="T26" fmla="*/ 145 w 208"/>
              <a:gd name="T27" fmla="*/ 196 h 204"/>
              <a:gd name="T28" fmla="*/ 177 w 208"/>
              <a:gd name="T29" fmla="*/ 173 h 204"/>
              <a:gd name="T30" fmla="*/ 200 w 208"/>
              <a:gd name="T31" fmla="*/ 141 h 204"/>
              <a:gd name="T32" fmla="*/ 208 w 208"/>
              <a:gd name="T33" fmla="*/ 102 h 204"/>
              <a:gd name="T34" fmla="*/ 203 w 208"/>
              <a:gd name="T35" fmla="*/ 72 h 204"/>
              <a:gd name="T36" fmla="*/ 185 w 208"/>
              <a:gd name="T37" fmla="*/ 37 h 204"/>
              <a:gd name="T38" fmla="*/ 154 w 208"/>
              <a:gd name="T39" fmla="*/ 12 h 204"/>
              <a:gd name="T40" fmla="*/ 115 w 208"/>
              <a:gd name="T41" fmla="*/ 1 h 204"/>
              <a:gd name="T42" fmla="*/ 81 w 208"/>
              <a:gd name="T43" fmla="*/ 11 h 204"/>
              <a:gd name="T44" fmla="*/ 58 w 208"/>
              <a:gd name="T45" fmla="*/ 50 h 204"/>
              <a:gd name="T46" fmla="*/ 17 w 208"/>
              <a:gd name="T47" fmla="*/ 61 h 204"/>
              <a:gd name="T48" fmla="*/ 47 w 208"/>
              <a:gd name="T49" fmla="*/ 26 h 204"/>
              <a:gd name="T50" fmla="*/ 81 w 208"/>
              <a:gd name="T51" fmla="*/ 11 h 204"/>
              <a:gd name="T52" fmla="*/ 10 w 208"/>
              <a:gd name="T53" fmla="*/ 79 h 204"/>
              <a:gd name="T54" fmla="*/ 50 w 208"/>
              <a:gd name="T55" fmla="*/ 102 h 204"/>
              <a:gd name="T56" fmla="*/ 7 w 208"/>
              <a:gd name="T57" fmla="*/ 113 h 204"/>
              <a:gd name="T58" fmla="*/ 52 w 208"/>
              <a:gd name="T59" fmla="*/ 132 h 204"/>
              <a:gd name="T60" fmla="*/ 70 w 208"/>
              <a:gd name="T61" fmla="*/ 182 h 204"/>
              <a:gd name="T62" fmla="*/ 58 w 208"/>
              <a:gd name="T63" fmla="*/ 185 h 204"/>
              <a:gd name="T64" fmla="*/ 23 w 208"/>
              <a:gd name="T65" fmla="*/ 153 h 204"/>
              <a:gd name="T66" fmla="*/ 99 w 208"/>
              <a:gd name="T67" fmla="*/ 196 h 204"/>
              <a:gd name="T68" fmla="*/ 81 w 208"/>
              <a:gd name="T69" fmla="*/ 184 h 204"/>
              <a:gd name="T70" fmla="*/ 62 w 208"/>
              <a:gd name="T71" fmla="*/ 144 h 204"/>
              <a:gd name="T72" fmla="*/ 99 w 208"/>
              <a:gd name="T73" fmla="*/ 124 h 204"/>
              <a:gd name="T74" fmla="*/ 58 w 208"/>
              <a:gd name="T75" fmla="*/ 102 h 204"/>
              <a:gd name="T76" fmla="*/ 99 w 208"/>
              <a:gd name="T77" fmla="*/ 72 h 204"/>
              <a:gd name="T78" fmla="*/ 72 w 208"/>
              <a:gd name="T79" fmla="*/ 34 h 204"/>
              <a:gd name="T80" fmla="*/ 92 w 208"/>
              <a:gd name="T81" fmla="*/ 11 h 204"/>
              <a:gd name="T82" fmla="*/ 156 w 208"/>
              <a:gd name="T83" fmla="*/ 72 h 204"/>
              <a:gd name="T84" fmla="*/ 138 w 208"/>
              <a:gd name="T85" fmla="*/ 21 h 204"/>
              <a:gd name="T86" fmla="*/ 151 w 208"/>
              <a:gd name="T87" fmla="*/ 20 h 204"/>
              <a:gd name="T88" fmla="*/ 187 w 208"/>
              <a:gd name="T89" fmla="*/ 50 h 204"/>
              <a:gd name="T90" fmla="*/ 107 w 208"/>
              <a:gd name="T91" fmla="*/ 7 h 204"/>
              <a:gd name="T92" fmla="*/ 127 w 208"/>
              <a:gd name="T93" fmla="*/ 20 h 204"/>
              <a:gd name="T94" fmla="*/ 145 w 208"/>
              <a:gd name="T95" fmla="*/ 60 h 204"/>
              <a:gd name="T96" fmla="*/ 107 w 208"/>
              <a:gd name="T97" fmla="*/ 79 h 204"/>
              <a:gd name="T98" fmla="*/ 151 w 208"/>
              <a:gd name="T99" fmla="*/ 102 h 204"/>
              <a:gd name="T100" fmla="*/ 107 w 208"/>
              <a:gd name="T101" fmla="*/ 196 h 204"/>
              <a:gd name="T102" fmla="*/ 145 w 208"/>
              <a:gd name="T103" fmla="*/ 144 h 204"/>
              <a:gd name="T104" fmla="*/ 127 w 208"/>
              <a:gd name="T105" fmla="*/ 184 h 204"/>
              <a:gd name="T106" fmla="*/ 107 w 208"/>
              <a:gd name="T107" fmla="*/ 196 h 204"/>
              <a:gd name="T108" fmla="*/ 145 w 208"/>
              <a:gd name="T109" fmla="*/ 168 h 204"/>
              <a:gd name="T110" fmla="*/ 196 w 208"/>
              <a:gd name="T111" fmla="*/ 132 h 204"/>
              <a:gd name="T112" fmla="*/ 170 w 208"/>
              <a:gd name="T113" fmla="*/ 171 h 204"/>
              <a:gd name="T114" fmla="*/ 128 w 208"/>
              <a:gd name="T115" fmla="*/ 193 h 204"/>
              <a:gd name="T116" fmla="*/ 157 w 208"/>
              <a:gd name="T117" fmla="*/ 102 h 204"/>
              <a:gd name="T118" fmla="*/ 197 w 208"/>
              <a:gd name="T119" fmla="*/ 79 h 204"/>
              <a:gd name="T120" fmla="*/ 202 w 208"/>
              <a:gd name="T121" fmla="*/ 102 h 204"/>
              <a:gd name="T122" fmla="*/ 157 w 208"/>
              <a:gd name="T123" fmla="*/ 12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8" h="204">
                <a:moveTo>
                  <a:pt x="104" y="0"/>
                </a:moveTo>
                <a:lnTo>
                  <a:pt x="104" y="0"/>
                </a:lnTo>
                <a:lnTo>
                  <a:pt x="104" y="0"/>
                </a:lnTo>
                <a:lnTo>
                  <a:pt x="104" y="0"/>
                </a:lnTo>
                <a:lnTo>
                  <a:pt x="104" y="0"/>
                </a:lnTo>
                <a:lnTo>
                  <a:pt x="104" y="0"/>
                </a:lnTo>
                <a:lnTo>
                  <a:pt x="104" y="0"/>
                </a:lnTo>
                <a:lnTo>
                  <a:pt x="104" y="0"/>
                </a:lnTo>
                <a:lnTo>
                  <a:pt x="93" y="1"/>
                </a:lnTo>
                <a:lnTo>
                  <a:pt x="82" y="3"/>
                </a:lnTo>
                <a:lnTo>
                  <a:pt x="73" y="4"/>
                </a:lnTo>
                <a:lnTo>
                  <a:pt x="62" y="9"/>
                </a:lnTo>
                <a:lnTo>
                  <a:pt x="53" y="12"/>
                </a:lnTo>
                <a:lnTo>
                  <a:pt x="46" y="18"/>
                </a:lnTo>
                <a:lnTo>
                  <a:pt x="38" y="24"/>
                </a:lnTo>
                <a:lnTo>
                  <a:pt x="30" y="30"/>
                </a:lnTo>
                <a:lnTo>
                  <a:pt x="23" y="38"/>
                </a:lnTo>
                <a:lnTo>
                  <a:pt x="18" y="46"/>
                </a:lnTo>
                <a:lnTo>
                  <a:pt x="12" y="53"/>
                </a:lnTo>
                <a:lnTo>
                  <a:pt x="7" y="63"/>
                </a:lnTo>
                <a:lnTo>
                  <a:pt x="4" y="72"/>
                </a:lnTo>
                <a:lnTo>
                  <a:pt x="1" y="81"/>
                </a:lnTo>
                <a:lnTo>
                  <a:pt x="0" y="92"/>
                </a:lnTo>
                <a:lnTo>
                  <a:pt x="0" y="102"/>
                </a:lnTo>
                <a:lnTo>
                  <a:pt x="0" y="102"/>
                </a:lnTo>
                <a:lnTo>
                  <a:pt x="0" y="112"/>
                </a:lnTo>
                <a:lnTo>
                  <a:pt x="1" y="122"/>
                </a:lnTo>
                <a:lnTo>
                  <a:pt x="4" y="132"/>
                </a:lnTo>
                <a:lnTo>
                  <a:pt x="7" y="141"/>
                </a:lnTo>
                <a:lnTo>
                  <a:pt x="12" y="150"/>
                </a:lnTo>
                <a:lnTo>
                  <a:pt x="18" y="158"/>
                </a:lnTo>
                <a:lnTo>
                  <a:pt x="23" y="167"/>
                </a:lnTo>
                <a:lnTo>
                  <a:pt x="30" y="173"/>
                </a:lnTo>
                <a:lnTo>
                  <a:pt x="38" y="181"/>
                </a:lnTo>
                <a:lnTo>
                  <a:pt x="46" y="185"/>
                </a:lnTo>
                <a:lnTo>
                  <a:pt x="53" y="191"/>
                </a:lnTo>
                <a:lnTo>
                  <a:pt x="62" y="196"/>
                </a:lnTo>
                <a:lnTo>
                  <a:pt x="73" y="199"/>
                </a:lnTo>
                <a:lnTo>
                  <a:pt x="82" y="201"/>
                </a:lnTo>
                <a:lnTo>
                  <a:pt x="93" y="202"/>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15" y="204"/>
                </a:lnTo>
                <a:lnTo>
                  <a:pt x="125" y="202"/>
                </a:lnTo>
                <a:lnTo>
                  <a:pt x="135" y="199"/>
                </a:lnTo>
                <a:lnTo>
                  <a:pt x="145" y="196"/>
                </a:lnTo>
                <a:lnTo>
                  <a:pt x="154" y="191"/>
                </a:lnTo>
                <a:lnTo>
                  <a:pt x="162" y="187"/>
                </a:lnTo>
                <a:lnTo>
                  <a:pt x="171" y="181"/>
                </a:lnTo>
                <a:lnTo>
                  <a:pt x="177" y="173"/>
                </a:lnTo>
                <a:lnTo>
                  <a:pt x="185" y="167"/>
                </a:lnTo>
                <a:lnTo>
                  <a:pt x="191" y="159"/>
                </a:lnTo>
                <a:lnTo>
                  <a:pt x="196" y="150"/>
                </a:lnTo>
                <a:lnTo>
                  <a:pt x="200" y="141"/>
                </a:lnTo>
                <a:lnTo>
                  <a:pt x="203" y="132"/>
                </a:lnTo>
                <a:lnTo>
                  <a:pt x="207" y="122"/>
                </a:lnTo>
                <a:lnTo>
                  <a:pt x="208" y="112"/>
                </a:lnTo>
                <a:lnTo>
                  <a:pt x="208" y="102"/>
                </a:lnTo>
                <a:lnTo>
                  <a:pt x="208" y="102"/>
                </a:lnTo>
                <a:lnTo>
                  <a:pt x="208" y="92"/>
                </a:lnTo>
                <a:lnTo>
                  <a:pt x="207" y="81"/>
                </a:lnTo>
                <a:lnTo>
                  <a:pt x="203" y="72"/>
                </a:lnTo>
                <a:lnTo>
                  <a:pt x="200" y="63"/>
                </a:lnTo>
                <a:lnTo>
                  <a:pt x="196" y="53"/>
                </a:lnTo>
                <a:lnTo>
                  <a:pt x="191" y="44"/>
                </a:lnTo>
                <a:lnTo>
                  <a:pt x="185" y="37"/>
                </a:lnTo>
                <a:lnTo>
                  <a:pt x="177" y="30"/>
                </a:lnTo>
                <a:lnTo>
                  <a:pt x="171" y="23"/>
                </a:lnTo>
                <a:lnTo>
                  <a:pt x="162" y="18"/>
                </a:lnTo>
                <a:lnTo>
                  <a:pt x="154" y="12"/>
                </a:lnTo>
                <a:lnTo>
                  <a:pt x="145" y="7"/>
                </a:lnTo>
                <a:lnTo>
                  <a:pt x="135" y="4"/>
                </a:lnTo>
                <a:lnTo>
                  <a:pt x="125" y="3"/>
                </a:lnTo>
                <a:lnTo>
                  <a:pt x="115" y="1"/>
                </a:lnTo>
                <a:lnTo>
                  <a:pt x="104" y="0"/>
                </a:lnTo>
                <a:lnTo>
                  <a:pt x="104" y="0"/>
                </a:lnTo>
                <a:close/>
                <a:moveTo>
                  <a:pt x="81" y="11"/>
                </a:moveTo>
                <a:lnTo>
                  <a:pt x="81" y="11"/>
                </a:lnTo>
                <a:lnTo>
                  <a:pt x="72" y="20"/>
                </a:lnTo>
                <a:lnTo>
                  <a:pt x="66" y="30"/>
                </a:lnTo>
                <a:lnTo>
                  <a:pt x="66" y="30"/>
                </a:lnTo>
                <a:lnTo>
                  <a:pt x="58" y="50"/>
                </a:lnTo>
                <a:lnTo>
                  <a:pt x="52" y="72"/>
                </a:lnTo>
                <a:lnTo>
                  <a:pt x="12" y="72"/>
                </a:lnTo>
                <a:lnTo>
                  <a:pt x="12" y="72"/>
                </a:lnTo>
                <a:lnTo>
                  <a:pt x="17" y="61"/>
                </a:lnTo>
                <a:lnTo>
                  <a:pt x="23" y="50"/>
                </a:lnTo>
                <a:lnTo>
                  <a:pt x="30" y="41"/>
                </a:lnTo>
                <a:lnTo>
                  <a:pt x="38" y="32"/>
                </a:lnTo>
                <a:lnTo>
                  <a:pt x="47" y="26"/>
                </a:lnTo>
                <a:lnTo>
                  <a:pt x="58" y="18"/>
                </a:lnTo>
                <a:lnTo>
                  <a:pt x="69" y="14"/>
                </a:lnTo>
                <a:lnTo>
                  <a:pt x="81" y="11"/>
                </a:lnTo>
                <a:lnTo>
                  <a:pt x="81" y="11"/>
                </a:lnTo>
                <a:close/>
                <a:moveTo>
                  <a:pt x="7" y="102"/>
                </a:moveTo>
                <a:lnTo>
                  <a:pt x="7" y="102"/>
                </a:lnTo>
                <a:lnTo>
                  <a:pt x="7" y="90"/>
                </a:lnTo>
                <a:lnTo>
                  <a:pt x="10" y="79"/>
                </a:lnTo>
                <a:lnTo>
                  <a:pt x="52" y="79"/>
                </a:lnTo>
                <a:lnTo>
                  <a:pt x="52" y="79"/>
                </a:lnTo>
                <a:lnTo>
                  <a:pt x="50" y="102"/>
                </a:lnTo>
                <a:lnTo>
                  <a:pt x="50" y="102"/>
                </a:lnTo>
                <a:lnTo>
                  <a:pt x="52" y="124"/>
                </a:lnTo>
                <a:lnTo>
                  <a:pt x="10" y="124"/>
                </a:lnTo>
                <a:lnTo>
                  <a:pt x="10" y="124"/>
                </a:lnTo>
                <a:lnTo>
                  <a:pt x="7" y="113"/>
                </a:lnTo>
                <a:lnTo>
                  <a:pt x="7" y="102"/>
                </a:lnTo>
                <a:lnTo>
                  <a:pt x="7" y="102"/>
                </a:lnTo>
                <a:close/>
                <a:moveTo>
                  <a:pt x="12" y="132"/>
                </a:moveTo>
                <a:lnTo>
                  <a:pt x="52" y="132"/>
                </a:lnTo>
                <a:lnTo>
                  <a:pt x="52" y="132"/>
                </a:lnTo>
                <a:lnTo>
                  <a:pt x="56" y="151"/>
                </a:lnTo>
                <a:lnTo>
                  <a:pt x="62" y="168"/>
                </a:lnTo>
                <a:lnTo>
                  <a:pt x="70" y="182"/>
                </a:lnTo>
                <a:lnTo>
                  <a:pt x="81" y="193"/>
                </a:lnTo>
                <a:lnTo>
                  <a:pt x="81" y="193"/>
                </a:lnTo>
                <a:lnTo>
                  <a:pt x="69" y="190"/>
                </a:lnTo>
                <a:lnTo>
                  <a:pt x="58" y="185"/>
                </a:lnTo>
                <a:lnTo>
                  <a:pt x="47" y="178"/>
                </a:lnTo>
                <a:lnTo>
                  <a:pt x="38" y="171"/>
                </a:lnTo>
                <a:lnTo>
                  <a:pt x="30" y="162"/>
                </a:lnTo>
                <a:lnTo>
                  <a:pt x="23" y="153"/>
                </a:lnTo>
                <a:lnTo>
                  <a:pt x="17" y="142"/>
                </a:lnTo>
                <a:lnTo>
                  <a:pt x="12" y="132"/>
                </a:lnTo>
                <a:lnTo>
                  <a:pt x="12" y="132"/>
                </a:lnTo>
                <a:close/>
                <a:moveTo>
                  <a:pt x="99" y="196"/>
                </a:moveTo>
                <a:lnTo>
                  <a:pt x="99" y="196"/>
                </a:lnTo>
                <a:lnTo>
                  <a:pt x="93" y="193"/>
                </a:lnTo>
                <a:lnTo>
                  <a:pt x="87" y="190"/>
                </a:lnTo>
                <a:lnTo>
                  <a:pt x="81" y="184"/>
                </a:lnTo>
                <a:lnTo>
                  <a:pt x="75" y="176"/>
                </a:lnTo>
                <a:lnTo>
                  <a:pt x="70" y="167"/>
                </a:lnTo>
                <a:lnTo>
                  <a:pt x="66" y="156"/>
                </a:lnTo>
                <a:lnTo>
                  <a:pt x="62" y="144"/>
                </a:lnTo>
                <a:lnTo>
                  <a:pt x="59" y="132"/>
                </a:lnTo>
                <a:lnTo>
                  <a:pt x="99" y="132"/>
                </a:lnTo>
                <a:lnTo>
                  <a:pt x="99" y="196"/>
                </a:lnTo>
                <a:close/>
                <a:moveTo>
                  <a:pt x="99" y="124"/>
                </a:moveTo>
                <a:lnTo>
                  <a:pt x="59" y="124"/>
                </a:lnTo>
                <a:lnTo>
                  <a:pt x="59" y="124"/>
                </a:lnTo>
                <a:lnTo>
                  <a:pt x="58" y="102"/>
                </a:lnTo>
                <a:lnTo>
                  <a:pt x="58" y="102"/>
                </a:lnTo>
                <a:lnTo>
                  <a:pt x="59" y="79"/>
                </a:lnTo>
                <a:lnTo>
                  <a:pt x="99" y="79"/>
                </a:lnTo>
                <a:lnTo>
                  <a:pt x="99" y="124"/>
                </a:lnTo>
                <a:close/>
                <a:moveTo>
                  <a:pt x="99" y="72"/>
                </a:moveTo>
                <a:lnTo>
                  <a:pt x="59" y="72"/>
                </a:lnTo>
                <a:lnTo>
                  <a:pt x="59" y="72"/>
                </a:lnTo>
                <a:lnTo>
                  <a:pt x="64" y="52"/>
                </a:lnTo>
                <a:lnTo>
                  <a:pt x="72" y="34"/>
                </a:lnTo>
                <a:lnTo>
                  <a:pt x="72" y="34"/>
                </a:lnTo>
                <a:lnTo>
                  <a:pt x="78" y="24"/>
                </a:lnTo>
                <a:lnTo>
                  <a:pt x="85" y="17"/>
                </a:lnTo>
                <a:lnTo>
                  <a:pt x="92" y="11"/>
                </a:lnTo>
                <a:lnTo>
                  <a:pt x="99" y="7"/>
                </a:lnTo>
                <a:lnTo>
                  <a:pt x="99" y="72"/>
                </a:lnTo>
                <a:close/>
                <a:moveTo>
                  <a:pt x="196" y="72"/>
                </a:moveTo>
                <a:lnTo>
                  <a:pt x="156" y="72"/>
                </a:lnTo>
                <a:lnTo>
                  <a:pt x="156" y="72"/>
                </a:lnTo>
                <a:lnTo>
                  <a:pt x="151" y="52"/>
                </a:lnTo>
                <a:lnTo>
                  <a:pt x="145" y="35"/>
                </a:lnTo>
                <a:lnTo>
                  <a:pt x="138" y="21"/>
                </a:lnTo>
                <a:lnTo>
                  <a:pt x="128" y="11"/>
                </a:lnTo>
                <a:lnTo>
                  <a:pt x="128" y="11"/>
                </a:lnTo>
                <a:lnTo>
                  <a:pt x="139" y="14"/>
                </a:lnTo>
                <a:lnTo>
                  <a:pt x="151" y="20"/>
                </a:lnTo>
                <a:lnTo>
                  <a:pt x="161" y="26"/>
                </a:lnTo>
                <a:lnTo>
                  <a:pt x="170" y="32"/>
                </a:lnTo>
                <a:lnTo>
                  <a:pt x="179" y="41"/>
                </a:lnTo>
                <a:lnTo>
                  <a:pt x="187" y="50"/>
                </a:lnTo>
                <a:lnTo>
                  <a:pt x="191" y="61"/>
                </a:lnTo>
                <a:lnTo>
                  <a:pt x="196" y="72"/>
                </a:lnTo>
                <a:lnTo>
                  <a:pt x="196" y="72"/>
                </a:lnTo>
                <a:close/>
                <a:moveTo>
                  <a:pt x="107" y="7"/>
                </a:moveTo>
                <a:lnTo>
                  <a:pt x="107" y="7"/>
                </a:lnTo>
                <a:lnTo>
                  <a:pt x="115" y="9"/>
                </a:lnTo>
                <a:lnTo>
                  <a:pt x="121" y="14"/>
                </a:lnTo>
                <a:lnTo>
                  <a:pt x="127" y="20"/>
                </a:lnTo>
                <a:lnTo>
                  <a:pt x="133" y="27"/>
                </a:lnTo>
                <a:lnTo>
                  <a:pt x="138" y="37"/>
                </a:lnTo>
                <a:lnTo>
                  <a:pt x="142" y="47"/>
                </a:lnTo>
                <a:lnTo>
                  <a:pt x="145" y="60"/>
                </a:lnTo>
                <a:lnTo>
                  <a:pt x="148" y="72"/>
                </a:lnTo>
                <a:lnTo>
                  <a:pt x="107" y="72"/>
                </a:lnTo>
                <a:lnTo>
                  <a:pt x="107" y="7"/>
                </a:lnTo>
                <a:close/>
                <a:moveTo>
                  <a:pt x="107" y="79"/>
                </a:moveTo>
                <a:lnTo>
                  <a:pt x="150" y="79"/>
                </a:lnTo>
                <a:lnTo>
                  <a:pt x="150" y="79"/>
                </a:lnTo>
                <a:lnTo>
                  <a:pt x="151" y="102"/>
                </a:lnTo>
                <a:lnTo>
                  <a:pt x="151" y="102"/>
                </a:lnTo>
                <a:lnTo>
                  <a:pt x="150" y="124"/>
                </a:lnTo>
                <a:lnTo>
                  <a:pt x="107" y="124"/>
                </a:lnTo>
                <a:lnTo>
                  <a:pt x="107" y="79"/>
                </a:lnTo>
                <a:close/>
                <a:moveTo>
                  <a:pt x="107" y="196"/>
                </a:moveTo>
                <a:lnTo>
                  <a:pt x="107" y="132"/>
                </a:lnTo>
                <a:lnTo>
                  <a:pt x="148" y="132"/>
                </a:lnTo>
                <a:lnTo>
                  <a:pt x="148" y="132"/>
                </a:lnTo>
                <a:lnTo>
                  <a:pt x="145" y="144"/>
                </a:lnTo>
                <a:lnTo>
                  <a:pt x="142" y="156"/>
                </a:lnTo>
                <a:lnTo>
                  <a:pt x="138" y="167"/>
                </a:lnTo>
                <a:lnTo>
                  <a:pt x="133" y="176"/>
                </a:lnTo>
                <a:lnTo>
                  <a:pt x="127" y="184"/>
                </a:lnTo>
                <a:lnTo>
                  <a:pt x="121" y="190"/>
                </a:lnTo>
                <a:lnTo>
                  <a:pt x="115" y="194"/>
                </a:lnTo>
                <a:lnTo>
                  <a:pt x="107" y="196"/>
                </a:lnTo>
                <a:lnTo>
                  <a:pt x="107" y="196"/>
                </a:lnTo>
                <a:close/>
                <a:moveTo>
                  <a:pt x="128" y="193"/>
                </a:moveTo>
                <a:lnTo>
                  <a:pt x="128" y="193"/>
                </a:lnTo>
                <a:lnTo>
                  <a:pt x="138" y="182"/>
                </a:lnTo>
                <a:lnTo>
                  <a:pt x="145" y="168"/>
                </a:lnTo>
                <a:lnTo>
                  <a:pt x="151" y="151"/>
                </a:lnTo>
                <a:lnTo>
                  <a:pt x="156" y="132"/>
                </a:lnTo>
                <a:lnTo>
                  <a:pt x="196" y="132"/>
                </a:lnTo>
                <a:lnTo>
                  <a:pt x="196" y="132"/>
                </a:lnTo>
                <a:lnTo>
                  <a:pt x="191" y="142"/>
                </a:lnTo>
                <a:lnTo>
                  <a:pt x="187" y="153"/>
                </a:lnTo>
                <a:lnTo>
                  <a:pt x="179" y="162"/>
                </a:lnTo>
                <a:lnTo>
                  <a:pt x="170" y="171"/>
                </a:lnTo>
                <a:lnTo>
                  <a:pt x="161" y="178"/>
                </a:lnTo>
                <a:lnTo>
                  <a:pt x="151" y="185"/>
                </a:lnTo>
                <a:lnTo>
                  <a:pt x="139" y="190"/>
                </a:lnTo>
                <a:lnTo>
                  <a:pt x="128" y="193"/>
                </a:lnTo>
                <a:lnTo>
                  <a:pt x="128" y="193"/>
                </a:lnTo>
                <a:close/>
                <a:moveTo>
                  <a:pt x="157" y="124"/>
                </a:moveTo>
                <a:lnTo>
                  <a:pt x="157" y="124"/>
                </a:lnTo>
                <a:lnTo>
                  <a:pt x="157" y="102"/>
                </a:lnTo>
                <a:lnTo>
                  <a:pt x="157" y="102"/>
                </a:lnTo>
                <a:lnTo>
                  <a:pt x="157" y="79"/>
                </a:lnTo>
                <a:lnTo>
                  <a:pt x="197" y="79"/>
                </a:lnTo>
                <a:lnTo>
                  <a:pt x="197" y="79"/>
                </a:lnTo>
                <a:lnTo>
                  <a:pt x="199" y="79"/>
                </a:lnTo>
                <a:lnTo>
                  <a:pt x="199" y="79"/>
                </a:lnTo>
                <a:lnTo>
                  <a:pt x="200" y="90"/>
                </a:lnTo>
                <a:lnTo>
                  <a:pt x="202" y="102"/>
                </a:lnTo>
                <a:lnTo>
                  <a:pt x="202" y="102"/>
                </a:lnTo>
                <a:lnTo>
                  <a:pt x="200" y="113"/>
                </a:lnTo>
                <a:lnTo>
                  <a:pt x="199" y="124"/>
                </a:lnTo>
                <a:lnTo>
                  <a:pt x="157" y="1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7" name="Group 286"/>
          <p:cNvGrpSpPr/>
          <p:nvPr userDrawn="1"/>
        </p:nvGrpSpPr>
        <p:grpSpPr>
          <a:xfrm>
            <a:off x="8151067" y="1578703"/>
            <a:ext cx="336584" cy="309938"/>
            <a:chOff x="6702426" y="1385888"/>
            <a:chExt cx="285750" cy="350837"/>
          </a:xfrm>
        </p:grpSpPr>
        <p:sp>
          <p:nvSpPr>
            <p:cNvPr id="288" name="Rectangle 579"/>
            <p:cNvSpPr>
              <a:spLocks noChangeArrowheads="1"/>
            </p:cNvSpPr>
            <p:nvPr/>
          </p:nvSpPr>
          <p:spPr bwMode="auto">
            <a:xfrm>
              <a:off x="6953251" y="1674813"/>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9" name="Rectangle 580"/>
            <p:cNvSpPr>
              <a:spLocks noChangeArrowheads="1"/>
            </p:cNvSpPr>
            <p:nvPr/>
          </p:nvSpPr>
          <p:spPr bwMode="auto">
            <a:xfrm>
              <a:off x="6734176" y="1674813"/>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0" name="Freeform 581"/>
            <p:cNvSpPr>
              <a:spLocks noEditPoints="1"/>
            </p:cNvSpPr>
            <p:nvPr/>
          </p:nvSpPr>
          <p:spPr bwMode="auto">
            <a:xfrm>
              <a:off x="6727826" y="1422400"/>
              <a:ext cx="225425" cy="314325"/>
            </a:xfrm>
            <a:custGeom>
              <a:avLst/>
              <a:gdLst>
                <a:gd name="T0" fmla="*/ 142 w 142"/>
                <a:gd name="T1" fmla="*/ 37 h 198"/>
                <a:gd name="T2" fmla="*/ 130 w 142"/>
                <a:gd name="T3" fmla="*/ 28 h 198"/>
                <a:gd name="T4" fmla="*/ 122 w 142"/>
                <a:gd name="T5" fmla="*/ 29 h 198"/>
                <a:gd name="T6" fmla="*/ 121 w 142"/>
                <a:gd name="T7" fmla="*/ 19 h 198"/>
                <a:gd name="T8" fmla="*/ 110 w 142"/>
                <a:gd name="T9" fmla="*/ 9 h 198"/>
                <a:gd name="T10" fmla="*/ 101 w 142"/>
                <a:gd name="T11" fmla="*/ 11 h 198"/>
                <a:gd name="T12" fmla="*/ 98 w 142"/>
                <a:gd name="T13" fmla="*/ 3 h 198"/>
                <a:gd name="T14" fmla="*/ 89 w 142"/>
                <a:gd name="T15" fmla="*/ 0 h 198"/>
                <a:gd name="T16" fmla="*/ 78 w 142"/>
                <a:gd name="T17" fmla="*/ 3 h 198"/>
                <a:gd name="T18" fmla="*/ 73 w 142"/>
                <a:gd name="T19" fmla="*/ 14 h 198"/>
                <a:gd name="T20" fmla="*/ 69 w 142"/>
                <a:gd name="T21" fmla="*/ 12 h 198"/>
                <a:gd name="T22" fmla="*/ 58 w 142"/>
                <a:gd name="T23" fmla="*/ 15 h 198"/>
                <a:gd name="T24" fmla="*/ 53 w 142"/>
                <a:gd name="T25" fmla="*/ 114 h 198"/>
                <a:gd name="T26" fmla="*/ 47 w 142"/>
                <a:gd name="T27" fmla="*/ 120 h 198"/>
                <a:gd name="T28" fmla="*/ 23 w 142"/>
                <a:gd name="T29" fmla="*/ 98 h 198"/>
                <a:gd name="T30" fmla="*/ 6 w 142"/>
                <a:gd name="T31" fmla="*/ 101 h 198"/>
                <a:gd name="T32" fmla="*/ 0 w 142"/>
                <a:gd name="T33" fmla="*/ 106 h 198"/>
                <a:gd name="T34" fmla="*/ 0 w 142"/>
                <a:gd name="T35" fmla="*/ 112 h 198"/>
                <a:gd name="T36" fmla="*/ 58 w 142"/>
                <a:gd name="T37" fmla="*/ 170 h 198"/>
                <a:gd name="T38" fmla="*/ 131 w 142"/>
                <a:gd name="T39" fmla="*/ 198 h 198"/>
                <a:gd name="T40" fmla="*/ 131 w 142"/>
                <a:gd name="T41" fmla="*/ 172 h 198"/>
                <a:gd name="T42" fmla="*/ 139 w 142"/>
                <a:gd name="T43" fmla="*/ 144 h 198"/>
                <a:gd name="T44" fmla="*/ 142 w 142"/>
                <a:gd name="T45" fmla="*/ 42 h 198"/>
                <a:gd name="T46" fmla="*/ 135 w 142"/>
                <a:gd name="T47" fmla="*/ 129 h 198"/>
                <a:gd name="T48" fmla="*/ 125 w 142"/>
                <a:gd name="T49" fmla="*/ 170 h 198"/>
                <a:gd name="T50" fmla="*/ 125 w 142"/>
                <a:gd name="T51" fmla="*/ 192 h 198"/>
                <a:gd name="T52" fmla="*/ 66 w 142"/>
                <a:gd name="T53" fmla="*/ 173 h 198"/>
                <a:gd name="T54" fmla="*/ 6 w 142"/>
                <a:gd name="T55" fmla="*/ 109 h 198"/>
                <a:gd name="T56" fmla="*/ 13 w 142"/>
                <a:gd name="T57" fmla="*/ 104 h 198"/>
                <a:gd name="T58" fmla="*/ 24 w 142"/>
                <a:gd name="T59" fmla="*/ 106 h 198"/>
                <a:gd name="T60" fmla="*/ 46 w 142"/>
                <a:gd name="T61" fmla="*/ 126 h 198"/>
                <a:gd name="T62" fmla="*/ 53 w 142"/>
                <a:gd name="T63" fmla="*/ 124 h 198"/>
                <a:gd name="T64" fmla="*/ 59 w 142"/>
                <a:gd name="T65" fmla="*/ 117 h 198"/>
                <a:gd name="T66" fmla="*/ 59 w 142"/>
                <a:gd name="T67" fmla="*/ 26 h 198"/>
                <a:gd name="T68" fmla="*/ 63 w 142"/>
                <a:gd name="T69" fmla="*/ 20 h 198"/>
                <a:gd name="T70" fmla="*/ 67 w 142"/>
                <a:gd name="T71" fmla="*/ 19 h 198"/>
                <a:gd name="T72" fmla="*/ 73 w 142"/>
                <a:gd name="T73" fmla="*/ 23 h 198"/>
                <a:gd name="T74" fmla="*/ 81 w 142"/>
                <a:gd name="T75" fmla="*/ 81 h 198"/>
                <a:gd name="T76" fmla="*/ 81 w 142"/>
                <a:gd name="T77" fmla="*/ 11 h 198"/>
                <a:gd name="T78" fmla="*/ 86 w 142"/>
                <a:gd name="T79" fmla="*/ 6 h 198"/>
                <a:gd name="T80" fmla="*/ 92 w 142"/>
                <a:gd name="T81" fmla="*/ 8 h 198"/>
                <a:gd name="T82" fmla="*/ 95 w 142"/>
                <a:gd name="T83" fmla="*/ 14 h 198"/>
                <a:gd name="T84" fmla="*/ 102 w 142"/>
                <a:gd name="T85" fmla="*/ 23 h 198"/>
                <a:gd name="T86" fmla="*/ 104 w 142"/>
                <a:gd name="T87" fmla="*/ 17 h 198"/>
                <a:gd name="T88" fmla="*/ 108 w 142"/>
                <a:gd name="T89" fmla="*/ 15 h 198"/>
                <a:gd name="T90" fmla="*/ 113 w 142"/>
                <a:gd name="T91" fmla="*/ 19 h 198"/>
                <a:gd name="T92" fmla="*/ 115 w 142"/>
                <a:gd name="T93" fmla="*/ 38 h 198"/>
                <a:gd name="T94" fmla="*/ 115 w 142"/>
                <a:gd name="T95" fmla="*/ 81 h 198"/>
                <a:gd name="T96" fmla="*/ 122 w 142"/>
                <a:gd name="T97" fmla="*/ 40 h 198"/>
                <a:gd name="T98" fmla="*/ 127 w 142"/>
                <a:gd name="T99" fmla="*/ 34 h 198"/>
                <a:gd name="T100" fmla="*/ 131 w 142"/>
                <a:gd name="T101" fmla="*/ 35 h 198"/>
                <a:gd name="T102" fmla="*/ 136 w 142"/>
                <a:gd name="T10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98">
                  <a:moveTo>
                    <a:pt x="142" y="42"/>
                  </a:moveTo>
                  <a:lnTo>
                    <a:pt x="142" y="42"/>
                  </a:lnTo>
                  <a:lnTo>
                    <a:pt x="142" y="37"/>
                  </a:lnTo>
                  <a:lnTo>
                    <a:pt x="139" y="32"/>
                  </a:lnTo>
                  <a:lnTo>
                    <a:pt x="135" y="29"/>
                  </a:lnTo>
                  <a:lnTo>
                    <a:pt x="130" y="28"/>
                  </a:lnTo>
                  <a:lnTo>
                    <a:pt x="130" y="28"/>
                  </a:lnTo>
                  <a:lnTo>
                    <a:pt x="125" y="28"/>
                  </a:lnTo>
                  <a:lnTo>
                    <a:pt x="122" y="29"/>
                  </a:lnTo>
                  <a:lnTo>
                    <a:pt x="122" y="23"/>
                  </a:lnTo>
                  <a:lnTo>
                    <a:pt x="122" y="23"/>
                  </a:lnTo>
                  <a:lnTo>
                    <a:pt x="121" y="19"/>
                  </a:lnTo>
                  <a:lnTo>
                    <a:pt x="119" y="14"/>
                  </a:lnTo>
                  <a:lnTo>
                    <a:pt x="115" y="11"/>
                  </a:lnTo>
                  <a:lnTo>
                    <a:pt x="110" y="9"/>
                  </a:lnTo>
                  <a:lnTo>
                    <a:pt x="110" y="9"/>
                  </a:lnTo>
                  <a:lnTo>
                    <a:pt x="105" y="9"/>
                  </a:lnTo>
                  <a:lnTo>
                    <a:pt x="101" y="11"/>
                  </a:lnTo>
                  <a:lnTo>
                    <a:pt x="101" y="11"/>
                  </a:lnTo>
                  <a:lnTo>
                    <a:pt x="99" y="6"/>
                  </a:lnTo>
                  <a:lnTo>
                    <a:pt x="98" y="3"/>
                  </a:lnTo>
                  <a:lnTo>
                    <a:pt x="93" y="0"/>
                  </a:lnTo>
                  <a:lnTo>
                    <a:pt x="89" y="0"/>
                  </a:lnTo>
                  <a:lnTo>
                    <a:pt x="89" y="0"/>
                  </a:lnTo>
                  <a:lnTo>
                    <a:pt x="84" y="0"/>
                  </a:lnTo>
                  <a:lnTo>
                    <a:pt x="78" y="3"/>
                  </a:lnTo>
                  <a:lnTo>
                    <a:pt x="78" y="3"/>
                  </a:lnTo>
                  <a:lnTo>
                    <a:pt x="75" y="8"/>
                  </a:lnTo>
                  <a:lnTo>
                    <a:pt x="73" y="14"/>
                  </a:lnTo>
                  <a:lnTo>
                    <a:pt x="73" y="14"/>
                  </a:lnTo>
                  <a:lnTo>
                    <a:pt x="73" y="14"/>
                  </a:lnTo>
                  <a:lnTo>
                    <a:pt x="69" y="12"/>
                  </a:lnTo>
                  <a:lnTo>
                    <a:pt x="69" y="12"/>
                  </a:lnTo>
                  <a:lnTo>
                    <a:pt x="63" y="12"/>
                  </a:lnTo>
                  <a:lnTo>
                    <a:pt x="58" y="15"/>
                  </a:lnTo>
                  <a:lnTo>
                    <a:pt x="58" y="15"/>
                  </a:lnTo>
                  <a:lnTo>
                    <a:pt x="55" y="20"/>
                  </a:lnTo>
                  <a:lnTo>
                    <a:pt x="53" y="26"/>
                  </a:lnTo>
                  <a:lnTo>
                    <a:pt x="53" y="114"/>
                  </a:lnTo>
                  <a:lnTo>
                    <a:pt x="53" y="114"/>
                  </a:lnTo>
                  <a:lnTo>
                    <a:pt x="52" y="117"/>
                  </a:lnTo>
                  <a:lnTo>
                    <a:pt x="47" y="120"/>
                  </a:lnTo>
                  <a:lnTo>
                    <a:pt x="29" y="101"/>
                  </a:lnTo>
                  <a:lnTo>
                    <a:pt x="29" y="101"/>
                  </a:lnTo>
                  <a:lnTo>
                    <a:pt x="23" y="98"/>
                  </a:lnTo>
                  <a:lnTo>
                    <a:pt x="17" y="97"/>
                  </a:lnTo>
                  <a:lnTo>
                    <a:pt x="10" y="98"/>
                  </a:lnTo>
                  <a:lnTo>
                    <a:pt x="6" y="101"/>
                  </a:lnTo>
                  <a:lnTo>
                    <a:pt x="1" y="104"/>
                  </a:lnTo>
                  <a:lnTo>
                    <a:pt x="1" y="104"/>
                  </a:lnTo>
                  <a:lnTo>
                    <a:pt x="0" y="106"/>
                  </a:lnTo>
                  <a:lnTo>
                    <a:pt x="0" y="109"/>
                  </a:lnTo>
                  <a:lnTo>
                    <a:pt x="0" y="109"/>
                  </a:lnTo>
                  <a:lnTo>
                    <a:pt x="0" y="112"/>
                  </a:lnTo>
                  <a:lnTo>
                    <a:pt x="1" y="114"/>
                  </a:lnTo>
                  <a:lnTo>
                    <a:pt x="58" y="170"/>
                  </a:lnTo>
                  <a:lnTo>
                    <a:pt x="58" y="170"/>
                  </a:lnTo>
                  <a:lnTo>
                    <a:pt x="59" y="173"/>
                  </a:lnTo>
                  <a:lnTo>
                    <a:pt x="59" y="198"/>
                  </a:lnTo>
                  <a:lnTo>
                    <a:pt x="131" y="198"/>
                  </a:lnTo>
                  <a:lnTo>
                    <a:pt x="131" y="172"/>
                  </a:lnTo>
                  <a:lnTo>
                    <a:pt x="131" y="172"/>
                  </a:lnTo>
                  <a:lnTo>
                    <a:pt x="131" y="172"/>
                  </a:lnTo>
                  <a:lnTo>
                    <a:pt x="131" y="172"/>
                  </a:lnTo>
                  <a:lnTo>
                    <a:pt x="136" y="158"/>
                  </a:lnTo>
                  <a:lnTo>
                    <a:pt x="139" y="144"/>
                  </a:lnTo>
                  <a:lnTo>
                    <a:pt x="142" y="130"/>
                  </a:lnTo>
                  <a:lnTo>
                    <a:pt x="142" y="115"/>
                  </a:lnTo>
                  <a:lnTo>
                    <a:pt x="142" y="42"/>
                  </a:lnTo>
                  <a:close/>
                  <a:moveTo>
                    <a:pt x="136" y="115"/>
                  </a:moveTo>
                  <a:lnTo>
                    <a:pt x="136" y="115"/>
                  </a:lnTo>
                  <a:lnTo>
                    <a:pt x="135" y="129"/>
                  </a:lnTo>
                  <a:lnTo>
                    <a:pt x="133" y="143"/>
                  </a:lnTo>
                  <a:lnTo>
                    <a:pt x="130" y="156"/>
                  </a:lnTo>
                  <a:lnTo>
                    <a:pt x="125" y="170"/>
                  </a:lnTo>
                  <a:lnTo>
                    <a:pt x="125" y="170"/>
                  </a:lnTo>
                  <a:lnTo>
                    <a:pt x="125" y="172"/>
                  </a:lnTo>
                  <a:lnTo>
                    <a:pt x="125" y="192"/>
                  </a:lnTo>
                  <a:lnTo>
                    <a:pt x="66" y="192"/>
                  </a:lnTo>
                  <a:lnTo>
                    <a:pt x="66" y="173"/>
                  </a:lnTo>
                  <a:lnTo>
                    <a:pt x="66" y="173"/>
                  </a:lnTo>
                  <a:lnTo>
                    <a:pt x="64" y="169"/>
                  </a:lnTo>
                  <a:lnTo>
                    <a:pt x="63" y="166"/>
                  </a:lnTo>
                  <a:lnTo>
                    <a:pt x="6" y="109"/>
                  </a:lnTo>
                  <a:lnTo>
                    <a:pt x="10" y="106"/>
                  </a:lnTo>
                  <a:lnTo>
                    <a:pt x="10" y="106"/>
                  </a:lnTo>
                  <a:lnTo>
                    <a:pt x="13" y="104"/>
                  </a:lnTo>
                  <a:lnTo>
                    <a:pt x="17" y="104"/>
                  </a:lnTo>
                  <a:lnTo>
                    <a:pt x="21" y="104"/>
                  </a:lnTo>
                  <a:lnTo>
                    <a:pt x="24" y="106"/>
                  </a:lnTo>
                  <a:lnTo>
                    <a:pt x="43" y="124"/>
                  </a:lnTo>
                  <a:lnTo>
                    <a:pt x="43" y="124"/>
                  </a:lnTo>
                  <a:lnTo>
                    <a:pt x="46" y="126"/>
                  </a:lnTo>
                  <a:lnTo>
                    <a:pt x="47" y="127"/>
                  </a:lnTo>
                  <a:lnTo>
                    <a:pt x="50" y="126"/>
                  </a:lnTo>
                  <a:lnTo>
                    <a:pt x="53" y="124"/>
                  </a:lnTo>
                  <a:lnTo>
                    <a:pt x="56" y="121"/>
                  </a:lnTo>
                  <a:lnTo>
                    <a:pt x="56" y="121"/>
                  </a:lnTo>
                  <a:lnTo>
                    <a:pt x="59" y="117"/>
                  </a:lnTo>
                  <a:lnTo>
                    <a:pt x="59" y="114"/>
                  </a:lnTo>
                  <a:lnTo>
                    <a:pt x="59" y="26"/>
                  </a:lnTo>
                  <a:lnTo>
                    <a:pt x="59" y="26"/>
                  </a:lnTo>
                  <a:lnTo>
                    <a:pt x="61" y="23"/>
                  </a:lnTo>
                  <a:lnTo>
                    <a:pt x="63" y="20"/>
                  </a:lnTo>
                  <a:lnTo>
                    <a:pt x="63" y="20"/>
                  </a:lnTo>
                  <a:lnTo>
                    <a:pt x="64" y="19"/>
                  </a:lnTo>
                  <a:lnTo>
                    <a:pt x="67" y="19"/>
                  </a:lnTo>
                  <a:lnTo>
                    <a:pt x="67" y="19"/>
                  </a:lnTo>
                  <a:lnTo>
                    <a:pt x="70" y="20"/>
                  </a:lnTo>
                  <a:lnTo>
                    <a:pt x="72" y="22"/>
                  </a:lnTo>
                  <a:lnTo>
                    <a:pt x="73" y="23"/>
                  </a:lnTo>
                  <a:lnTo>
                    <a:pt x="73" y="26"/>
                  </a:lnTo>
                  <a:lnTo>
                    <a:pt x="73" y="81"/>
                  </a:lnTo>
                  <a:lnTo>
                    <a:pt x="81" y="81"/>
                  </a:lnTo>
                  <a:lnTo>
                    <a:pt x="81" y="14"/>
                  </a:lnTo>
                  <a:lnTo>
                    <a:pt x="81" y="14"/>
                  </a:lnTo>
                  <a:lnTo>
                    <a:pt x="81" y="11"/>
                  </a:lnTo>
                  <a:lnTo>
                    <a:pt x="82" y="8"/>
                  </a:lnTo>
                  <a:lnTo>
                    <a:pt x="82" y="8"/>
                  </a:lnTo>
                  <a:lnTo>
                    <a:pt x="86" y="6"/>
                  </a:lnTo>
                  <a:lnTo>
                    <a:pt x="89" y="6"/>
                  </a:lnTo>
                  <a:lnTo>
                    <a:pt x="89" y="6"/>
                  </a:lnTo>
                  <a:lnTo>
                    <a:pt x="92" y="8"/>
                  </a:lnTo>
                  <a:lnTo>
                    <a:pt x="93" y="9"/>
                  </a:lnTo>
                  <a:lnTo>
                    <a:pt x="95" y="11"/>
                  </a:lnTo>
                  <a:lnTo>
                    <a:pt x="95" y="14"/>
                  </a:lnTo>
                  <a:lnTo>
                    <a:pt x="95" y="81"/>
                  </a:lnTo>
                  <a:lnTo>
                    <a:pt x="102" y="81"/>
                  </a:lnTo>
                  <a:lnTo>
                    <a:pt x="102" y="23"/>
                  </a:lnTo>
                  <a:lnTo>
                    <a:pt x="102" y="23"/>
                  </a:lnTo>
                  <a:lnTo>
                    <a:pt x="102" y="20"/>
                  </a:lnTo>
                  <a:lnTo>
                    <a:pt x="104" y="17"/>
                  </a:lnTo>
                  <a:lnTo>
                    <a:pt x="104" y="17"/>
                  </a:lnTo>
                  <a:lnTo>
                    <a:pt x="107" y="15"/>
                  </a:lnTo>
                  <a:lnTo>
                    <a:pt x="108" y="15"/>
                  </a:lnTo>
                  <a:lnTo>
                    <a:pt x="108" y="15"/>
                  </a:lnTo>
                  <a:lnTo>
                    <a:pt x="112" y="17"/>
                  </a:lnTo>
                  <a:lnTo>
                    <a:pt x="113" y="19"/>
                  </a:lnTo>
                  <a:lnTo>
                    <a:pt x="115" y="20"/>
                  </a:lnTo>
                  <a:lnTo>
                    <a:pt x="115" y="23"/>
                  </a:lnTo>
                  <a:lnTo>
                    <a:pt x="115" y="38"/>
                  </a:lnTo>
                  <a:lnTo>
                    <a:pt x="115" y="38"/>
                  </a:lnTo>
                  <a:lnTo>
                    <a:pt x="115" y="42"/>
                  </a:lnTo>
                  <a:lnTo>
                    <a:pt x="115" y="81"/>
                  </a:lnTo>
                  <a:lnTo>
                    <a:pt x="122" y="81"/>
                  </a:lnTo>
                  <a:lnTo>
                    <a:pt x="122" y="40"/>
                  </a:lnTo>
                  <a:lnTo>
                    <a:pt x="122" y="40"/>
                  </a:lnTo>
                  <a:lnTo>
                    <a:pt x="124" y="35"/>
                  </a:lnTo>
                  <a:lnTo>
                    <a:pt x="124" y="35"/>
                  </a:lnTo>
                  <a:lnTo>
                    <a:pt x="127" y="34"/>
                  </a:lnTo>
                  <a:lnTo>
                    <a:pt x="130" y="34"/>
                  </a:lnTo>
                  <a:lnTo>
                    <a:pt x="130" y="34"/>
                  </a:lnTo>
                  <a:lnTo>
                    <a:pt x="131" y="35"/>
                  </a:lnTo>
                  <a:lnTo>
                    <a:pt x="135" y="37"/>
                  </a:lnTo>
                  <a:lnTo>
                    <a:pt x="135" y="38"/>
                  </a:lnTo>
                  <a:lnTo>
                    <a:pt x="136" y="42"/>
                  </a:lnTo>
                  <a:lnTo>
                    <a:pt x="136"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1" name="Rectangle 582"/>
            <p:cNvSpPr>
              <a:spLocks noChangeArrowheads="1"/>
            </p:cNvSpPr>
            <p:nvPr/>
          </p:nvSpPr>
          <p:spPr bwMode="auto">
            <a:xfrm>
              <a:off x="6953251" y="1697038"/>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2" name="Rectangle 583"/>
            <p:cNvSpPr>
              <a:spLocks noChangeArrowheads="1"/>
            </p:cNvSpPr>
            <p:nvPr/>
          </p:nvSpPr>
          <p:spPr bwMode="auto">
            <a:xfrm>
              <a:off x="6734176" y="1697038"/>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3" name="Rectangle 584"/>
            <p:cNvSpPr>
              <a:spLocks noChangeArrowheads="1"/>
            </p:cNvSpPr>
            <p:nvPr/>
          </p:nvSpPr>
          <p:spPr bwMode="auto">
            <a:xfrm>
              <a:off x="6734176" y="1408113"/>
              <a:ext cx="12700" cy="1524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4" name="Freeform 585"/>
            <p:cNvSpPr>
              <a:spLocks/>
            </p:cNvSpPr>
            <p:nvPr/>
          </p:nvSpPr>
          <p:spPr bwMode="auto">
            <a:xfrm>
              <a:off x="6702426" y="1385888"/>
              <a:ext cx="285750" cy="347663"/>
            </a:xfrm>
            <a:custGeom>
              <a:avLst/>
              <a:gdLst>
                <a:gd name="T0" fmla="*/ 28 w 180"/>
                <a:gd name="T1" fmla="*/ 0 h 219"/>
                <a:gd name="T2" fmla="*/ 28 w 180"/>
                <a:gd name="T3" fmla="*/ 0 h 219"/>
                <a:gd name="T4" fmla="*/ 22 w 180"/>
                <a:gd name="T5" fmla="*/ 0 h 219"/>
                <a:gd name="T6" fmla="*/ 17 w 180"/>
                <a:gd name="T7" fmla="*/ 2 h 219"/>
                <a:gd name="T8" fmla="*/ 13 w 180"/>
                <a:gd name="T9" fmla="*/ 5 h 219"/>
                <a:gd name="T10" fmla="*/ 8 w 180"/>
                <a:gd name="T11" fmla="*/ 8 h 219"/>
                <a:gd name="T12" fmla="*/ 5 w 180"/>
                <a:gd name="T13" fmla="*/ 12 h 219"/>
                <a:gd name="T14" fmla="*/ 2 w 180"/>
                <a:gd name="T15" fmla="*/ 17 h 219"/>
                <a:gd name="T16" fmla="*/ 0 w 180"/>
                <a:gd name="T17" fmla="*/ 22 h 219"/>
                <a:gd name="T18" fmla="*/ 0 w 180"/>
                <a:gd name="T19" fmla="*/ 26 h 219"/>
                <a:gd name="T20" fmla="*/ 0 w 180"/>
                <a:gd name="T21" fmla="*/ 192 h 219"/>
                <a:gd name="T22" fmla="*/ 0 w 180"/>
                <a:gd name="T23" fmla="*/ 193 h 219"/>
                <a:gd name="T24" fmla="*/ 0 w 180"/>
                <a:gd name="T25" fmla="*/ 193 h 219"/>
                <a:gd name="T26" fmla="*/ 0 w 180"/>
                <a:gd name="T27" fmla="*/ 198 h 219"/>
                <a:gd name="T28" fmla="*/ 2 w 180"/>
                <a:gd name="T29" fmla="*/ 202 h 219"/>
                <a:gd name="T30" fmla="*/ 5 w 180"/>
                <a:gd name="T31" fmla="*/ 209 h 219"/>
                <a:gd name="T32" fmla="*/ 8 w 180"/>
                <a:gd name="T33" fmla="*/ 212 h 219"/>
                <a:gd name="T34" fmla="*/ 13 w 180"/>
                <a:gd name="T35" fmla="*/ 215 h 219"/>
                <a:gd name="T36" fmla="*/ 17 w 180"/>
                <a:gd name="T37" fmla="*/ 218 h 219"/>
                <a:gd name="T38" fmla="*/ 22 w 180"/>
                <a:gd name="T39" fmla="*/ 219 h 219"/>
                <a:gd name="T40" fmla="*/ 28 w 180"/>
                <a:gd name="T41" fmla="*/ 219 h 219"/>
                <a:gd name="T42" fmla="*/ 69 w 180"/>
                <a:gd name="T43" fmla="*/ 219 h 219"/>
                <a:gd name="T44" fmla="*/ 69 w 180"/>
                <a:gd name="T45" fmla="*/ 213 h 219"/>
                <a:gd name="T46" fmla="*/ 28 w 180"/>
                <a:gd name="T47" fmla="*/ 213 h 219"/>
                <a:gd name="T48" fmla="*/ 28 w 180"/>
                <a:gd name="T49" fmla="*/ 213 h 219"/>
                <a:gd name="T50" fmla="*/ 20 w 180"/>
                <a:gd name="T51" fmla="*/ 212 h 219"/>
                <a:gd name="T52" fmla="*/ 13 w 180"/>
                <a:gd name="T53" fmla="*/ 207 h 219"/>
                <a:gd name="T54" fmla="*/ 8 w 180"/>
                <a:gd name="T55" fmla="*/ 201 h 219"/>
                <a:gd name="T56" fmla="*/ 6 w 180"/>
                <a:gd name="T57" fmla="*/ 193 h 219"/>
                <a:gd name="T58" fmla="*/ 6 w 180"/>
                <a:gd name="T59" fmla="*/ 193 h 219"/>
                <a:gd name="T60" fmla="*/ 6 w 180"/>
                <a:gd name="T61" fmla="*/ 192 h 219"/>
                <a:gd name="T62" fmla="*/ 6 w 180"/>
                <a:gd name="T63" fmla="*/ 192 h 219"/>
                <a:gd name="T64" fmla="*/ 8 w 180"/>
                <a:gd name="T65" fmla="*/ 184 h 219"/>
                <a:gd name="T66" fmla="*/ 13 w 180"/>
                <a:gd name="T67" fmla="*/ 178 h 219"/>
                <a:gd name="T68" fmla="*/ 20 w 180"/>
                <a:gd name="T69" fmla="*/ 173 h 219"/>
                <a:gd name="T70" fmla="*/ 28 w 180"/>
                <a:gd name="T71" fmla="*/ 172 h 219"/>
                <a:gd name="T72" fmla="*/ 42 w 180"/>
                <a:gd name="T73" fmla="*/ 172 h 219"/>
                <a:gd name="T74" fmla="*/ 42 w 180"/>
                <a:gd name="T75" fmla="*/ 166 h 219"/>
                <a:gd name="T76" fmla="*/ 28 w 180"/>
                <a:gd name="T77" fmla="*/ 166 h 219"/>
                <a:gd name="T78" fmla="*/ 28 w 180"/>
                <a:gd name="T79" fmla="*/ 166 h 219"/>
                <a:gd name="T80" fmla="*/ 22 w 180"/>
                <a:gd name="T81" fmla="*/ 166 h 219"/>
                <a:gd name="T82" fmla="*/ 16 w 180"/>
                <a:gd name="T83" fmla="*/ 167 h 219"/>
                <a:gd name="T84" fmla="*/ 11 w 180"/>
                <a:gd name="T85" fmla="*/ 170 h 219"/>
                <a:gd name="T86" fmla="*/ 6 w 180"/>
                <a:gd name="T87" fmla="*/ 175 h 219"/>
                <a:gd name="T88" fmla="*/ 6 w 180"/>
                <a:gd name="T89" fmla="*/ 26 h 219"/>
                <a:gd name="T90" fmla="*/ 6 w 180"/>
                <a:gd name="T91" fmla="*/ 26 h 219"/>
                <a:gd name="T92" fmla="*/ 8 w 180"/>
                <a:gd name="T93" fmla="*/ 19 h 219"/>
                <a:gd name="T94" fmla="*/ 13 w 180"/>
                <a:gd name="T95" fmla="*/ 12 h 219"/>
                <a:gd name="T96" fmla="*/ 20 w 180"/>
                <a:gd name="T97" fmla="*/ 8 h 219"/>
                <a:gd name="T98" fmla="*/ 28 w 180"/>
                <a:gd name="T99" fmla="*/ 6 h 219"/>
                <a:gd name="T100" fmla="*/ 172 w 180"/>
                <a:gd name="T101" fmla="*/ 6 h 219"/>
                <a:gd name="T102" fmla="*/ 172 w 180"/>
                <a:gd name="T103" fmla="*/ 166 h 219"/>
                <a:gd name="T104" fmla="*/ 164 w 180"/>
                <a:gd name="T105" fmla="*/ 166 h 219"/>
                <a:gd name="T106" fmla="*/ 164 w 180"/>
                <a:gd name="T107" fmla="*/ 172 h 219"/>
                <a:gd name="T108" fmla="*/ 180 w 180"/>
                <a:gd name="T109" fmla="*/ 172 h 219"/>
                <a:gd name="T110" fmla="*/ 180 w 180"/>
                <a:gd name="T111" fmla="*/ 0 h 219"/>
                <a:gd name="T112" fmla="*/ 28 w 180"/>
                <a:gd name="T11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19">
                  <a:moveTo>
                    <a:pt x="28" y="0"/>
                  </a:moveTo>
                  <a:lnTo>
                    <a:pt x="28" y="0"/>
                  </a:lnTo>
                  <a:lnTo>
                    <a:pt x="22" y="0"/>
                  </a:lnTo>
                  <a:lnTo>
                    <a:pt x="17" y="2"/>
                  </a:lnTo>
                  <a:lnTo>
                    <a:pt x="13" y="5"/>
                  </a:lnTo>
                  <a:lnTo>
                    <a:pt x="8" y="8"/>
                  </a:lnTo>
                  <a:lnTo>
                    <a:pt x="5" y="12"/>
                  </a:lnTo>
                  <a:lnTo>
                    <a:pt x="2" y="17"/>
                  </a:lnTo>
                  <a:lnTo>
                    <a:pt x="0" y="22"/>
                  </a:lnTo>
                  <a:lnTo>
                    <a:pt x="0" y="26"/>
                  </a:lnTo>
                  <a:lnTo>
                    <a:pt x="0" y="192"/>
                  </a:lnTo>
                  <a:lnTo>
                    <a:pt x="0" y="193"/>
                  </a:lnTo>
                  <a:lnTo>
                    <a:pt x="0" y="193"/>
                  </a:lnTo>
                  <a:lnTo>
                    <a:pt x="0" y="198"/>
                  </a:lnTo>
                  <a:lnTo>
                    <a:pt x="2" y="202"/>
                  </a:lnTo>
                  <a:lnTo>
                    <a:pt x="5" y="209"/>
                  </a:lnTo>
                  <a:lnTo>
                    <a:pt x="8" y="212"/>
                  </a:lnTo>
                  <a:lnTo>
                    <a:pt x="13" y="215"/>
                  </a:lnTo>
                  <a:lnTo>
                    <a:pt x="17" y="218"/>
                  </a:lnTo>
                  <a:lnTo>
                    <a:pt x="22" y="219"/>
                  </a:lnTo>
                  <a:lnTo>
                    <a:pt x="28" y="219"/>
                  </a:lnTo>
                  <a:lnTo>
                    <a:pt x="69" y="219"/>
                  </a:lnTo>
                  <a:lnTo>
                    <a:pt x="69" y="213"/>
                  </a:lnTo>
                  <a:lnTo>
                    <a:pt x="28" y="213"/>
                  </a:lnTo>
                  <a:lnTo>
                    <a:pt x="28" y="213"/>
                  </a:lnTo>
                  <a:lnTo>
                    <a:pt x="20" y="212"/>
                  </a:lnTo>
                  <a:lnTo>
                    <a:pt x="13" y="207"/>
                  </a:lnTo>
                  <a:lnTo>
                    <a:pt x="8" y="201"/>
                  </a:lnTo>
                  <a:lnTo>
                    <a:pt x="6" y="193"/>
                  </a:lnTo>
                  <a:lnTo>
                    <a:pt x="6" y="193"/>
                  </a:lnTo>
                  <a:lnTo>
                    <a:pt x="6" y="192"/>
                  </a:lnTo>
                  <a:lnTo>
                    <a:pt x="6" y="192"/>
                  </a:lnTo>
                  <a:lnTo>
                    <a:pt x="8" y="184"/>
                  </a:lnTo>
                  <a:lnTo>
                    <a:pt x="13" y="178"/>
                  </a:lnTo>
                  <a:lnTo>
                    <a:pt x="20" y="173"/>
                  </a:lnTo>
                  <a:lnTo>
                    <a:pt x="28" y="172"/>
                  </a:lnTo>
                  <a:lnTo>
                    <a:pt x="42" y="172"/>
                  </a:lnTo>
                  <a:lnTo>
                    <a:pt x="42" y="166"/>
                  </a:lnTo>
                  <a:lnTo>
                    <a:pt x="28" y="166"/>
                  </a:lnTo>
                  <a:lnTo>
                    <a:pt x="28" y="166"/>
                  </a:lnTo>
                  <a:lnTo>
                    <a:pt x="22" y="166"/>
                  </a:lnTo>
                  <a:lnTo>
                    <a:pt x="16" y="167"/>
                  </a:lnTo>
                  <a:lnTo>
                    <a:pt x="11" y="170"/>
                  </a:lnTo>
                  <a:lnTo>
                    <a:pt x="6" y="175"/>
                  </a:lnTo>
                  <a:lnTo>
                    <a:pt x="6" y="26"/>
                  </a:lnTo>
                  <a:lnTo>
                    <a:pt x="6" y="26"/>
                  </a:lnTo>
                  <a:lnTo>
                    <a:pt x="8" y="19"/>
                  </a:lnTo>
                  <a:lnTo>
                    <a:pt x="13" y="12"/>
                  </a:lnTo>
                  <a:lnTo>
                    <a:pt x="20" y="8"/>
                  </a:lnTo>
                  <a:lnTo>
                    <a:pt x="28" y="6"/>
                  </a:lnTo>
                  <a:lnTo>
                    <a:pt x="172" y="6"/>
                  </a:lnTo>
                  <a:lnTo>
                    <a:pt x="172" y="166"/>
                  </a:lnTo>
                  <a:lnTo>
                    <a:pt x="164" y="166"/>
                  </a:lnTo>
                  <a:lnTo>
                    <a:pt x="164" y="172"/>
                  </a:lnTo>
                  <a:lnTo>
                    <a:pt x="180" y="172"/>
                  </a:lnTo>
                  <a:lnTo>
                    <a:pt x="180" y="0"/>
                  </a:lnTo>
                  <a:lnTo>
                    <a:pt x="2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5" name="Group 294"/>
          <p:cNvGrpSpPr/>
          <p:nvPr userDrawn="1"/>
        </p:nvGrpSpPr>
        <p:grpSpPr>
          <a:xfrm>
            <a:off x="9054236" y="1577300"/>
            <a:ext cx="493657" cy="326768"/>
            <a:chOff x="7469188" y="1384300"/>
            <a:chExt cx="419100" cy="369888"/>
          </a:xfrm>
        </p:grpSpPr>
        <p:sp>
          <p:nvSpPr>
            <p:cNvPr id="296" name="Freeform 586"/>
            <p:cNvSpPr>
              <a:spLocks noEditPoints="1"/>
            </p:cNvSpPr>
            <p:nvPr/>
          </p:nvSpPr>
          <p:spPr bwMode="auto">
            <a:xfrm>
              <a:off x="7469188" y="1384300"/>
              <a:ext cx="419100" cy="369888"/>
            </a:xfrm>
            <a:custGeom>
              <a:avLst/>
              <a:gdLst>
                <a:gd name="T0" fmla="*/ 48 w 264"/>
                <a:gd name="T1" fmla="*/ 0 h 233"/>
                <a:gd name="T2" fmla="*/ 22 w 264"/>
                <a:gd name="T3" fmla="*/ 7 h 233"/>
                <a:gd name="T4" fmla="*/ 5 w 264"/>
                <a:gd name="T5" fmla="*/ 29 h 233"/>
                <a:gd name="T6" fmla="*/ 0 w 264"/>
                <a:gd name="T7" fmla="*/ 138 h 233"/>
                <a:gd name="T8" fmla="*/ 5 w 264"/>
                <a:gd name="T9" fmla="*/ 154 h 233"/>
                <a:gd name="T10" fmla="*/ 22 w 264"/>
                <a:gd name="T11" fmla="*/ 176 h 233"/>
                <a:gd name="T12" fmla="*/ 48 w 264"/>
                <a:gd name="T13" fmla="*/ 183 h 233"/>
                <a:gd name="T14" fmla="*/ 87 w 264"/>
                <a:gd name="T15" fmla="*/ 194 h 233"/>
                <a:gd name="T16" fmla="*/ 60 w 264"/>
                <a:gd name="T17" fmla="*/ 225 h 233"/>
                <a:gd name="T18" fmla="*/ 58 w 264"/>
                <a:gd name="T19" fmla="*/ 229 h 233"/>
                <a:gd name="T20" fmla="*/ 63 w 264"/>
                <a:gd name="T21" fmla="*/ 233 h 233"/>
                <a:gd name="T22" fmla="*/ 63 w 264"/>
                <a:gd name="T23" fmla="*/ 233 h 233"/>
                <a:gd name="T24" fmla="*/ 84 w 264"/>
                <a:gd name="T25" fmla="*/ 228 h 233"/>
                <a:gd name="T26" fmla="*/ 123 w 264"/>
                <a:gd name="T27" fmla="*/ 214 h 233"/>
                <a:gd name="T28" fmla="*/ 153 w 264"/>
                <a:gd name="T29" fmla="*/ 193 h 233"/>
                <a:gd name="T30" fmla="*/ 218 w 264"/>
                <a:gd name="T31" fmla="*/ 183 h 233"/>
                <a:gd name="T32" fmla="*/ 244 w 264"/>
                <a:gd name="T33" fmla="*/ 176 h 233"/>
                <a:gd name="T34" fmla="*/ 261 w 264"/>
                <a:gd name="T35" fmla="*/ 154 h 233"/>
                <a:gd name="T36" fmla="*/ 264 w 264"/>
                <a:gd name="T37" fmla="*/ 47 h 233"/>
                <a:gd name="T38" fmla="*/ 261 w 264"/>
                <a:gd name="T39" fmla="*/ 29 h 233"/>
                <a:gd name="T40" fmla="*/ 244 w 264"/>
                <a:gd name="T41" fmla="*/ 7 h 233"/>
                <a:gd name="T42" fmla="*/ 218 w 264"/>
                <a:gd name="T43" fmla="*/ 0 h 233"/>
                <a:gd name="T44" fmla="*/ 104 w 264"/>
                <a:gd name="T45" fmla="*/ 177 h 233"/>
                <a:gd name="T46" fmla="*/ 48 w 264"/>
                <a:gd name="T47" fmla="*/ 174 h 233"/>
                <a:gd name="T48" fmla="*/ 32 w 264"/>
                <a:gd name="T49" fmla="*/ 171 h 233"/>
                <a:gd name="T50" fmla="*/ 15 w 264"/>
                <a:gd name="T51" fmla="*/ 157 h 233"/>
                <a:gd name="T52" fmla="*/ 9 w 264"/>
                <a:gd name="T53" fmla="*/ 138 h 233"/>
                <a:gd name="T54" fmla="*/ 9 w 264"/>
                <a:gd name="T55" fmla="*/ 39 h 233"/>
                <a:gd name="T56" fmla="*/ 20 w 264"/>
                <a:gd name="T57" fmla="*/ 20 h 233"/>
                <a:gd name="T58" fmla="*/ 40 w 264"/>
                <a:gd name="T59" fmla="*/ 9 h 233"/>
                <a:gd name="T60" fmla="*/ 218 w 264"/>
                <a:gd name="T61" fmla="*/ 9 h 233"/>
                <a:gd name="T62" fmla="*/ 239 w 264"/>
                <a:gd name="T63" fmla="*/ 15 h 233"/>
                <a:gd name="T64" fmla="*/ 253 w 264"/>
                <a:gd name="T65" fmla="*/ 32 h 233"/>
                <a:gd name="T66" fmla="*/ 256 w 264"/>
                <a:gd name="T67" fmla="*/ 138 h 233"/>
                <a:gd name="T68" fmla="*/ 253 w 264"/>
                <a:gd name="T69" fmla="*/ 151 h 233"/>
                <a:gd name="T70" fmla="*/ 239 w 264"/>
                <a:gd name="T71" fmla="*/ 168 h 233"/>
                <a:gd name="T72" fmla="*/ 218 w 264"/>
                <a:gd name="T73" fmla="*/ 174 h 233"/>
                <a:gd name="T74" fmla="*/ 158 w 264"/>
                <a:gd name="T75" fmla="*/ 176 h 233"/>
                <a:gd name="T76" fmla="*/ 141 w 264"/>
                <a:gd name="T77" fmla="*/ 193 h 233"/>
                <a:gd name="T78" fmla="*/ 110 w 264"/>
                <a:gd name="T79" fmla="*/ 211 h 233"/>
                <a:gd name="T80" fmla="*/ 77 w 264"/>
                <a:gd name="T81" fmla="*/ 222 h 233"/>
                <a:gd name="T82" fmla="*/ 94 w 264"/>
                <a:gd name="T83" fmla="*/ 202 h 233"/>
                <a:gd name="T84" fmla="*/ 106 w 264"/>
                <a:gd name="T85" fmla="*/ 180 h 233"/>
                <a:gd name="T86" fmla="*/ 104 w 264"/>
                <a:gd name="T87" fmla="*/ 1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233">
                  <a:moveTo>
                    <a:pt x="218" y="0"/>
                  </a:moveTo>
                  <a:lnTo>
                    <a:pt x="48" y="0"/>
                  </a:lnTo>
                  <a:lnTo>
                    <a:pt x="48" y="0"/>
                  </a:lnTo>
                  <a:lnTo>
                    <a:pt x="38" y="1"/>
                  </a:lnTo>
                  <a:lnTo>
                    <a:pt x="29" y="4"/>
                  </a:lnTo>
                  <a:lnTo>
                    <a:pt x="22" y="7"/>
                  </a:lnTo>
                  <a:lnTo>
                    <a:pt x="14" y="13"/>
                  </a:lnTo>
                  <a:lnTo>
                    <a:pt x="9" y="21"/>
                  </a:lnTo>
                  <a:lnTo>
                    <a:pt x="5" y="29"/>
                  </a:lnTo>
                  <a:lnTo>
                    <a:pt x="2" y="36"/>
                  </a:lnTo>
                  <a:lnTo>
                    <a:pt x="0" y="47"/>
                  </a:lnTo>
                  <a:lnTo>
                    <a:pt x="0" y="138"/>
                  </a:lnTo>
                  <a:lnTo>
                    <a:pt x="0" y="138"/>
                  </a:lnTo>
                  <a:lnTo>
                    <a:pt x="2" y="147"/>
                  </a:lnTo>
                  <a:lnTo>
                    <a:pt x="5" y="154"/>
                  </a:lnTo>
                  <a:lnTo>
                    <a:pt x="9" y="164"/>
                  </a:lnTo>
                  <a:lnTo>
                    <a:pt x="14" y="170"/>
                  </a:lnTo>
                  <a:lnTo>
                    <a:pt x="22" y="176"/>
                  </a:lnTo>
                  <a:lnTo>
                    <a:pt x="29" y="180"/>
                  </a:lnTo>
                  <a:lnTo>
                    <a:pt x="38" y="182"/>
                  </a:lnTo>
                  <a:lnTo>
                    <a:pt x="48" y="183"/>
                  </a:lnTo>
                  <a:lnTo>
                    <a:pt x="94" y="183"/>
                  </a:lnTo>
                  <a:lnTo>
                    <a:pt x="94" y="183"/>
                  </a:lnTo>
                  <a:lnTo>
                    <a:pt x="87" y="194"/>
                  </a:lnTo>
                  <a:lnTo>
                    <a:pt x="80" y="205"/>
                  </a:lnTo>
                  <a:lnTo>
                    <a:pt x="71" y="216"/>
                  </a:lnTo>
                  <a:lnTo>
                    <a:pt x="60" y="225"/>
                  </a:lnTo>
                  <a:lnTo>
                    <a:pt x="60" y="225"/>
                  </a:lnTo>
                  <a:lnTo>
                    <a:pt x="58" y="226"/>
                  </a:lnTo>
                  <a:lnTo>
                    <a:pt x="58" y="229"/>
                  </a:lnTo>
                  <a:lnTo>
                    <a:pt x="58" y="229"/>
                  </a:lnTo>
                  <a:lnTo>
                    <a:pt x="60" y="231"/>
                  </a:lnTo>
                  <a:lnTo>
                    <a:pt x="63" y="233"/>
                  </a:lnTo>
                  <a:lnTo>
                    <a:pt x="63" y="233"/>
                  </a:lnTo>
                  <a:lnTo>
                    <a:pt x="63" y="233"/>
                  </a:lnTo>
                  <a:lnTo>
                    <a:pt x="63" y="233"/>
                  </a:lnTo>
                  <a:lnTo>
                    <a:pt x="71" y="231"/>
                  </a:lnTo>
                  <a:lnTo>
                    <a:pt x="71" y="231"/>
                  </a:lnTo>
                  <a:lnTo>
                    <a:pt x="84" y="228"/>
                  </a:lnTo>
                  <a:lnTo>
                    <a:pt x="97" y="225"/>
                  </a:lnTo>
                  <a:lnTo>
                    <a:pt x="110" y="220"/>
                  </a:lnTo>
                  <a:lnTo>
                    <a:pt x="123" y="214"/>
                  </a:lnTo>
                  <a:lnTo>
                    <a:pt x="133" y="208"/>
                  </a:lnTo>
                  <a:lnTo>
                    <a:pt x="144" y="200"/>
                  </a:lnTo>
                  <a:lnTo>
                    <a:pt x="153" y="193"/>
                  </a:lnTo>
                  <a:lnTo>
                    <a:pt x="163" y="183"/>
                  </a:lnTo>
                  <a:lnTo>
                    <a:pt x="218" y="183"/>
                  </a:lnTo>
                  <a:lnTo>
                    <a:pt x="218" y="183"/>
                  </a:lnTo>
                  <a:lnTo>
                    <a:pt x="227" y="182"/>
                  </a:lnTo>
                  <a:lnTo>
                    <a:pt x="236" y="180"/>
                  </a:lnTo>
                  <a:lnTo>
                    <a:pt x="244" y="176"/>
                  </a:lnTo>
                  <a:lnTo>
                    <a:pt x="250" y="170"/>
                  </a:lnTo>
                  <a:lnTo>
                    <a:pt x="256" y="164"/>
                  </a:lnTo>
                  <a:lnTo>
                    <a:pt x="261" y="154"/>
                  </a:lnTo>
                  <a:lnTo>
                    <a:pt x="264" y="147"/>
                  </a:lnTo>
                  <a:lnTo>
                    <a:pt x="264" y="138"/>
                  </a:lnTo>
                  <a:lnTo>
                    <a:pt x="264" y="47"/>
                  </a:lnTo>
                  <a:lnTo>
                    <a:pt x="264" y="47"/>
                  </a:lnTo>
                  <a:lnTo>
                    <a:pt x="264" y="36"/>
                  </a:lnTo>
                  <a:lnTo>
                    <a:pt x="261" y="29"/>
                  </a:lnTo>
                  <a:lnTo>
                    <a:pt x="256" y="21"/>
                  </a:lnTo>
                  <a:lnTo>
                    <a:pt x="250" y="13"/>
                  </a:lnTo>
                  <a:lnTo>
                    <a:pt x="244" y="7"/>
                  </a:lnTo>
                  <a:lnTo>
                    <a:pt x="236" y="4"/>
                  </a:lnTo>
                  <a:lnTo>
                    <a:pt x="227" y="1"/>
                  </a:lnTo>
                  <a:lnTo>
                    <a:pt x="218" y="0"/>
                  </a:lnTo>
                  <a:lnTo>
                    <a:pt x="218" y="0"/>
                  </a:lnTo>
                  <a:close/>
                  <a:moveTo>
                    <a:pt x="104" y="177"/>
                  </a:moveTo>
                  <a:lnTo>
                    <a:pt x="104" y="177"/>
                  </a:lnTo>
                  <a:lnTo>
                    <a:pt x="103" y="176"/>
                  </a:lnTo>
                  <a:lnTo>
                    <a:pt x="101" y="174"/>
                  </a:lnTo>
                  <a:lnTo>
                    <a:pt x="48" y="174"/>
                  </a:lnTo>
                  <a:lnTo>
                    <a:pt x="48" y="174"/>
                  </a:lnTo>
                  <a:lnTo>
                    <a:pt x="40" y="174"/>
                  </a:lnTo>
                  <a:lnTo>
                    <a:pt x="32" y="171"/>
                  </a:lnTo>
                  <a:lnTo>
                    <a:pt x="26" y="168"/>
                  </a:lnTo>
                  <a:lnTo>
                    <a:pt x="20" y="164"/>
                  </a:lnTo>
                  <a:lnTo>
                    <a:pt x="15" y="157"/>
                  </a:lnTo>
                  <a:lnTo>
                    <a:pt x="12" y="151"/>
                  </a:lnTo>
                  <a:lnTo>
                    <a:pt x="9" y="144"/>
                  </a:lnTo>
                  <a:lnTo>
                    <a:pt x="9" y="138"/>
                  </a:lnTo>
                  <a:lnTo>
                    <a:pt x="9" y="47"/>
                  </a:lnTo>
                  <a:lnTo>
                    <a:pt x="9" y="47"/>
                  </a:lnTo>
                  <a:lnTo>
                    <a:pt x="9" y="39"/>
                  </a:lnTo>
                  <a:lnTo>
                    <a:pt x="12" y="32"/>
                  </a:lnTo>
                  <a:lnTo>
                    <a:pt x="15" y="26"/>
                  </a:lnTo>
                  <a:lnTo>
                    <a:pt x="20" y="20"/>
                  </a:lnTo>
                  <a:lnTo>
                    <a:pt x="26" y="15"/>
                  </a:lnTo>
                  <a:lnTo>
                    <a:pt x="32" y="12"/>
                  </a:lnTo>
                  <a:lnTo>
                    <a:pt x="40" y="9"/>
                  </a:lnTo>
                  <a:lnTo>
                    <a:pt x="48" y="9"/>
                  </a:lnTo>
                  <a:lnTo>
                    <a:pt x="218" y="9"/>
                  </a:lnTo>
                  <a:lnTo>
                    <a:pt x="218" y="9"/>
                  </a:lnTo>
                  <a:lnTo>
                    <a:pt x="225" y="9"/>
                  </a:lnTo>
                  <a:lnTo>
                    <a:pt x="231" y="12"/>
                  </a:lnTo>
                  <a:lnTo>
                    <a:pt x="239" y="15"/>
                  </a:lnTo>
                  <a:lnTo>
                    <a:pt x="244" y="20"/>
                  </a:lnTo>
                  <a:lnTo>
                    <a:pt x="250" y="26"/>
                  </a:lnTo>
                  <a:lnTo>
                    <a:pt x="253" y="32"/>
                  </a:lnTo>
                  <a:lnTo>
                    <a:pt x="254" y="39"/>
                  </a:lnTo>
                  <a:lnTo>
                    <a:pt x="256" y="47"/>
                  </a:lnTo>
                  <a:lnTo>
                    <a:pt x="256" y="138"/>
                  </a:lnTo>
                  <a:lnTo>
                    <a:pt x="256" y="138"/>
                  </a:lnTo>
                  <a:lnTo>
                    <a:pt x="254" y="144"/>
                  </a:lnTo>
                  <a:lnTo>
                    <a:pt x="253" y="151"/>
                  </a:lnTo>
                  <a:lnTo>
                    <a:pt x="250" y="157"/>
                  </a:lnTo>
                  <a:lnTo>
                    <a:pt x="244" y="164"/>
                  </a:lnTo>
                  <a:lnTo>
                    <a:pt x="239" y="168"/>
                  </a:lnTo>
                  <a:lnTo>
                    <a:pt x="231" y="171"/>
                  </a:lnTo>
                  <a:lnTo>
                    <a:pt x="225" y="174"/>
                  </a:lnTo>
                  <a:lnTo>
                    <a:pt x="218" y="174"/>
                  </a:lnTo>
                  <a:lnTo>
                    <a:pt x="161" y="174"/>
                  </a:lnTo>
                  <a:lnTo>
                    <a:pt x="161" y="174"/>
                  </a:lnTo>
                  <a:lnTo>
                    <a:pt x="158" y="176"/>
                  </a:lnTo>
                  <a:lnTo>
                    <a:pt x="158" y="176"/>
                  </a:lnTo>
                  <a:lnTo>
                    <a:pt x="150" y="185"/>
                  </a:lnTo>
                  <a:lnTo>
                    <a:pt x="141" y="193"/>
                  </a:lnTo>
                  <a:lnTo>
                    <a:pt x="132" y="199"/>
                  </a:lnTo>
                  <a:lnTo>
                    <a:pt x="121" y="205"/>
                  </a:lnTo>
                  <a:lnTo>
                    <a:pt x="110" y="211"/>
                  </a:lnTo>
                  <a:lnTo>
                    <a:pt x="100" y="214"/>
                  </a:lnTo>
                  <a:lnTo>
                    <a:pt x="89" y="219"/>
                  </a:lnTo>
                  <a:lnTo>
                    <a:pt x="77" y="222"/>
                  </a:lnTo>
                  <a:lnTo>
                    <a:pt x="77" y="222"/>
                  </a:lnTo>
                  <a:lnTo>
                    <a:pt x="86" y="213"/>
                  </a:lnTo>
                  <a:lnTo>
                    <a:pt x="94" y="202"/>
                  </a:lnTo>
                  <a:lnTo>
                    <a:pt x="100" y="191"/>
                  </a:lnTo>
                  <a:lnTo>
                    <a:pt x="106" y="180"/>
                  </a:lnTo>
                  <a:lnTo>
                    <a:pt x="106" y="180"/>
                  </a:lnTo>
                  <a:lnTo>
                    <a:pt x="106" y="179"/>
                  </a:lnTo>
                  <a:lnTo>
                    <a:pt x="104" y="177"/>
                  </a:lnTo>
                  <a:lnTo>
                    <a:pt x="104" y="1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7" name="Freeform 587"/>
            <p:cNvSpPr>
              <a:spLocks noEditPoints="1"/>
            </p:cNvSpPr>
            <p:nvPr/>
          </p:nvSpPr>
          <p:spPr bwMode="auto">
            <a:xfrm>
              <a:off x="7659688" y="1585913"/>
              <a:ext cx="42863" cy="42863"/>
            </a:xfrm>
            <a:custGeom>
              <a:avLst/>
              <a:gdLst>
                <a:gd name="T0" fmla="*/ 23 w 27"/>
                <a:gd name="T1" fmla="*/ 0 h 27"/>
                <a:gd name="T2" fmla="*/ 3 w 27"/>
                <a:gd name="T3" fmla="*/ 0 h 27"/>
                <a:gd name="T4" fmla="*/ 3 w 27"/>
                <a:gd name="T5" fmla="*/ 0 h 27"/>
                <a:gd name="T6" fmla="*/ 0 w 27"/>
                <a:gd name="T7" fmla="*/ 1 h 27"/>
                <a:gd name="T8" fmla="*/ 0 w 27"/>
                <a:gd name="T9" fmla="*/ 4 h 27"/>
                <a:gd name="T10" fmla="*/ 0 w 27"/>
                <a:gd name="T11" fmla="*/ 23 h 27"/>
                <a:gd name="T12" fmla="*/ 0 w 27"/>
                <a:gd name="T13" fmla="*/ 23 h 27"/>
                <a:gd name="T14" fmla="*/ 0 w 27"/>
                <a:gd name="T15" fmla="*/ 26 h 27"/>
                <a:gd name="T16" fmla="*/ 3 w 27"/>
                <a:gd name="T17" fmla="*/ 27 h 27"/>
                <a:gd name="T18" fmla="*/ 23 w 27"/>
                <a:gd name="T19" fmla="*/ 27 h 27"/>
                <a:gd name="T20" fmla="*/ 23 w 27"/>
                <a:gd name="T21" fmla="*/ 27 h 27"/>
                <a:gd name="T22" fmla="*/ 26 w 27"/>
                <a:gd name="T23" fmla="*/ 26 h 27"/>
                <a:gd name="T24" fmla="*/ 27 w 27"/>
                <a:gd name="T25" fmla="*/ 23 h 27"/>
                <a:gd name="T26" fmla="*/ 27 w 27"/>
                <a:gd name="T27" fmla="*/ 4 h 27"/>
                <a:gd name="T28" fmla="*/ 27 w 27"/>
                <a:gd name="T29" fmla="*/ 4 h 27"/>
                <a:gd name="T30" fmla="*/ 26 w 27"/>
                <a:gd name="T31" fmla="*/ 1 h 27"/>
                <a:gd name="T32" fmla="*/ 23 w 27"/>
                <a:gd name="T33" fmla="*/ 0 h 27"/>
                <a:gd name="T34" fmla="*/ 23 w 27"/>
                <a:gd name="T35" fmla="*/ 0 h 27"/>
                <a:gd name="T36" fmla="*/ 18 w 27"/>
                <a:gd name="T37" fmla="*/ 9 h 27"/>
                <a:gd name="T38" fmla="*/ 18 w 27"/>
                <a:gd name="T39" fmla="*/ 20 h 27"/>
                <a:gd name="T40" fmla="*/ 7 w 27"/>
                <a:gd name="T41" fmla="*/ 20 h 27"/>
                <a:gd name="T42" fmla="*/ 7 w 27"/>
                <a:gd name="T43" fmla="*/ 9 h 27"/>
                <a:gd name="T44" fmla="*/ 18 w 27"/>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7">
                  <a:moveTo>
                    <a:pt x="23" y="0"/>
                  </a:moveTo>
                  <a:lnTo>
                    <a:pt x="3" y="0"/>
                  </a:lnTo>
                  <a:lnTo>
                    <a:pt x="3" y="0"/>
                  </a:lnTo>
                  <a:lnTo>
                    <a:pt x="0" y="1"/>
                  </a:lnTo>
                  <a:lnTo>
                    <a:pt x="0" y="4"/>
                  </a:lnTo>
                  <a:lnTo>
                    <a:pt x="0" y="23"/>
                  </a:lnTo>
                  <a:lnTo>
                    <a:pt x="0" y="23"/>
                  </a:lnTo>
                  <a:lnTo>
                    <a:pt x="0" y="26"/>
                  </a:lnTo>
                  <a:lnTo>
                    <a:pt x="3" y="27"/>
                  </a:lnTo>
                  <a:lnTo>
                    <a:pt x="23" y="27"/>
                  </a:lnTo>
                  <a:lnTo>
                    <a:pt x="23" y="27"/>
                  </a:lnTo>
                  <a:lnTo>
                    <a:pt x="26" y="26"/>
                  </a:lnTo>
                  <a:lnTo>
                    <a:pt x="27" y="23"/>
                  </a:lnTo>
                  <a:lnTo>
                    <a:pt x="27" y="4"/>
                  </a:lnTo>
                  <a:lnTo>
                    <a:pt x="27" y="4"/>
                  </a:lnTo>
                  <a:lnTo>
                    <a:pt x="26" y="1"/>
                  </a:lnTo>
                  <a:lnTo>
                    <a:pt x="23" y="0"/>
                  </a:lnTo>
                  <a:lnTo>
                    <a:pt x="23" y="0"/>
                  </a:lnTo>
                  <a:close/>
                  <a:moveTo>
                    <a:pt x="18" y="9"/>
                  </a:moveTo>
                  <a:lnTo>
                    <a:pt x="18" y="20"/>
                  </a:lnTo>
                  <a:lnTo>
                    <a:pt x="7" y="20"/>
                  </a:lnTo>
                  <a:lnTo>
                    <a:pt x="7" y="9"/>
                  </a:lnTo>
                  <a:lnTo>
                    <a:pt x="18"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8" name="Freeform 588"/>
            <p:cNvSpPr>
              <a:spLocks noEditPoints="1"/>
            </p:cNvSpPr>
            <p:nvPr/>
          </p:nvSpPr>
          <p:spPr bwMode="auto">
            <a:xfrm>
              <a:off x="7615238" y="1439863"/>
              <a:ext cx="127000" cy="141288"/>
            </a:xfrm>
            <a:custGeom>
              <a:avLst/>
              <a:gdLst>
                <a:gd name="T0" fmla="*/ 29 w 80"/>
                <a:gd name="T1" fmla="*/ 31 h 89"/>
                <a:gd name="T2" fmla="*/ 35 w 80"/>
                <a:gd name="T3" fmla="*/ 24 h 89"/>
                <a:gd name="T4" fmla="*/ 46 w 80"/>
                <a:gd name="T5" fmla="*/ 24 h 89"/>
                <a:gd name="T6" fmla="*/ 52 w 80"/>
                <a:gd name="T7" fmla="*/ 29 h 89"/>
                <a:gd name="T8" fmla="*/ 52 w 80"/>
                <a:gd name="T9" fmla="*/ 40 h 89"/>
                <a:gd name="T10" fmla="*/ 43 w 80"/>
                <a:gd name="T11" fmla="*/ 47 h 89"/>
                <a:gd name="T12" fmla="*/ 31 w 80"/>
                <a:gd name="T13" fmla="*/ 63 h 89"/>
                <a:gd name="T14" fmla="*/ 28 w 80"/>
                <a:gd name="T15" fmla="*/ 80 h 89"/>
                <a:gd name="T16" fmla="*/ 28 w 80"/>
                <a:gd name="T17" fmla="*/ 87 h 89"/>
                <a:gd name="T18" fmla="*/ 49 w 80"/>
                <a:gd name="T19" fmla="*/ 89 h 89"/>
                <a:gd name="T20" fmla="*/ 52 w 80"/>
                <a:gd name="T21" fmla="*/ 84 h 89"/>
                <a:gd name="T22" fmla="*/ 54 w 80"/>
                <a:gd name="T23" fmla="*/ 73 h 89"/>
                <a:gd name="T24" fmla="*/ 60 w 80"/>
                <a:gd name="T25" fmla="*/ 67 h 89"/>
                <a:gd name="T26" fmla="*/ 77 w 80"/>
                <a:gd name="T27" fmla="*/ 49 h 89"/>
                <a:gd name="T28" fmla="*/ 80 w 80"/>
                <a:gd name="T29" fmla="*/ 34 h 89"/>
                <a:gd name="T30" fmla="*/ 78 w 80"/>
                <a:gd name="T31" fmla="*/ 21 h 89"/>
                <a:gd name="T32" fmla="*/ 69 w 80"/>
                <a:gd name="T33" fmla="*/ 9 h 89"/>
                <a:gd name="T34" fmla="*/ 49 w 80"/>
                <a:gd name="T35" fmla="*/ 0 h 89"/>
                <a:gd name="T36" fmla="*/ 32 w 80"/>
                <a:gd name="T37" fmla="*/ 0 h 89"/>
                <a:gd name="T38" fmla="*/ 12 w 80"/>
                <a:gd name="T39" fmla="*/ 9 h 89"/>
                <a:gd name="T40" fmla="*/ 5 w 80"/>
                <a:gd name="T41" fmla="*/ 21 h 89"/>
                <a:gd name="T42" fmla="*/ 0 w 80"/>
                <a:gd name="T43" fmla="*/ 35 h 89"/>
                <a:gd name="T44" fmla="*/ 21 w 80"/>
                <a:gd name="T45" fmla="*/ 41 h 89"/>
                <a:gd name="T46" fmla="*/ 26 w 80"/>
                <a:gd name="T47" fmla="*/ 38 h 89"/>
                <a:gd name="T48" fmla="*/ 58 w 80"/>
                <a:gd name="T49" fmla="*/ 44 h 89"/>
                <a:gd name="T50" fmla="*/ 61 w 80"/>
                <a:gd name="T51" fmla="*/ 34 h 89"/>
                <a:gd name="T52" fmla="*/ 57 w 80"/>
                <a:gd name="T53" fmla="*/ 20 h 89"/>
                <a:gd name="T54" fmla="*/ 41 w 80"/>
                <a:gd name="T55" fmla="*/ 15 h 89"/>
                <a:gd name="T56" fmla="*/ 26 w 80"/>
                <a:gd name="T57" fmla="*/ 20 h 89"/>
                <a:gd name="T58" fmla="*/ 9 w 80"/>
                <a:gd name="T59" fmla="*/ 31 h 89"/>
                <a:gd name="T60" fmla="*/ 18 w 80"/>
                <a:gd name="T61" fmla="*/ 15 h 89"/>
                <a:gd name="T62" fmla="*/ 28 w 80"/>
                <a:gd name="T63" fmla="*/ 9 h 89"/>
                <a:gd name="T64" fmla="*/ 40 w 80"/>
                <a:gd name="T65" fmla="*/ 8 h 89"/>
                <a:gd name="T66" fmla="*/ 58 w 80"/>
                <a:gd name="T67" fmla="*/ 12 h 89"/>
                <a:gd name="T68" fmla="*/ 67 w 80"/>
                <a:gd name="T69" fmla="*/ 20 h 89"/>
                <a:gd name="T70" fmla="*/ 72 w 80"/>
                <a:gd name="T71" fmla="*/ 34 h 89"/>
                <a:gd name="T72" fmla="*/ 69 w 80"/>
                <a:gd name="T73" fmla="*/ 44 h 89"/>
                <a:gd name="T74" fmla="*/ 55 w 80"/>
                <a:gd name="T75" fmla="*/ 60 h 89"/>
                <a:gd name="T76" fmla="*/ 46 w 80"/>
                <a:gd name="T77" fmla="*/ 70 h 89"/>
                <a:gd name="T78" fmla="*/ 35 w 80"/>
                <a:gd name="T79" fmla="*/ 80 h 89"/>
                <a:gd name="T80" fmla="*/ 35 w 80"/>
                <a:gd name="T81" fmla="*/ 80 h 89"/>
                <a:gd name="T82" fmla="*/ 38 w 80"/>
                <a:gd name="T83" fmla="*/ 66 h 89"/>
                <a:gd name="T84" fmla="*/ 48 w 8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89">
                  <a:moveTo>
                    <a:pt x="26" y="38"/>
                  </a:moveTo>
                  <a:lnTo>
                    <a:pt x="26" y="38"/>
                  </a:lnTo>
                  <a:lnTo>
                    <a:pt x="29" y="31"/>
                  </a:lnTo>
                  <a:lnTo>
                    <a:pt x="32" y="26"/>
                  </a:lnTo>
                  <a:lnTo>
                    <a:pt x="32" y="26"/>
                  </a:lnTo>
                  <a:lnTo>
                    <a:pt x="35" y="24"/>
                  </a:lnTo>
                  <a:lnTo>
                    <a:pt x="41" y="23"/>
                  </a:lnTo>
                  <a:lnTo>
                    <a:pt x="41" y="23"/>
                  </a:lnTo>
                  <a:lnTo>
                    <a:pt x="46" y="24"/>
                  </a:lnTo>
                  <a:lnTo>
                    <a:pt x="51" y="26"/>
                  </a:lnTo>
                  <a:lnTo>
                    <a:pt x="51" y="26"/>
                  </a:lnTo>
                  <a:lnTo>
                    <a:pt x="52" y="29"/>
                  </a:lnTo>
                  <a:lnTo>
                    <a:pt x="54" y="34"/>
                  </a:lnTo>
                  <a:lnTo>
                    <a:pt x="54" y="34"/>
                  </a:lnTo>
                  <a:lnTo>
                    <a:pt x="52" y="40"/>
                  </a:lnTo>
                  <a:lnTo>
                    <a:pt x="52" y="40"/>
                  </a:lnTo>
                  <a:lnTo>
                    <a:pt x="43" y="47"/>
                  </a:lnTo>
                  <a:lnTo>
                    <a:pt x="43" y="47"/>
                  </a:lnTo>
                  <a:lnTo>
                    <a:pt x="35" y="55"/>
                  </a:lnTo>
                  <a:lnTo>
                    <a:pt x="31" y="63"/>
                  </a:lnTo>
                  <a:lnTo>
                    <a:pt x="31" y="63"/>
                  </a:lnTo>
                  <a:lnTo>
                    <a:pt x="28" y="70"/>
                  </a:lnTo>
                  <a:lnTo>
                    <a:pt x="28" y="80"/>
                  </a:lnTo>
                  <a:lnTo>
                    <a:pt x="28" y="80"/>
                  </a:lnTo>
                  <a:lnTo>
                    <a:pt x="28" y="84"/>
                  </a:lnTo>
                  <a:lnTo>
                    <a:pt x="28" y="84"/>
                  </a:lnTo>
                  <a:lnTo>
                    <a:pt x="28" y="87"/>
                  </a:lnTo>
                  <a:lnTo>
                    <a:pt x="31" y="89"/>
                  </a:lnTo>
                  <a:lnTo>
                    <a:pt x="49" y="89"/>
                  </a:lnTo>
                  <a:lnTo>
                    <a:pt x="49" y="89"/>
                  </a:lnTo>
                  <a:lnTo>
                    <a:pt x="52" y="87"/>
                  </a:lnTo>
                  <a:lnTo>
                    <a:pt x="52" y="87"/>
                  </a:lnTo>
                  <a:lnTo>
                    <a:pt x="52" y="84"/>
                  </a:lnTo>
                  <a:lnTo>
                    <a:pt x="52" y="84"/>
                  </a:lnTo>
                  <a:lnTo>
                    <a:pt x="54" y="76"/>
                  </a:lnTo>
                  <a:lnTo>
                    <a:pt x="54" y="73"/>
                  </a:lnTo>
                  <a:lnTo>
                    <a:pt x="54" y="73"/>
                  </a:lnTo>
                  <a:lnTo>
                    <a:pt x="55" y="72"/>
                  </a:lnTo>
                  <a:lnTo>
                    <a:pt x="60" y="67"/>
                  </a:lnTo>
                  <a:lnTo>
                    <a:pt x="60" y="67"/>
                  </a:lnTo>
                  <a:lnTo>
                    <a:pt x="71" y="57"/>
                  </a:lnTo>
                  <a:lnTo>
                    <a:pt x="77" y="49"/>
                  </a:lnTo>
                  <a:lnTo>
                    <a:pt x="77" y="49"/>
                  </a:lnTo>
                  <a:lnTo>
                    <a:pt x="80" y="41"/>
                  </a:lnTo>
                  <a:lnTo>
                    <a:pt x="80" y="34"/>
                  </a:lnTo>
                  <a:lnTo>
                    <a:pt x="80" y="34"/>
                  </a:lnTo>
                  <a:lnTo>
                    <a:pt x="80" y="27"/>
                  </a:lnTo>
                  <a:lnTo>
                    <a:pt x="78" y="21"/>
                  </a:lnTo>
                  <a:lnTo>
                    <a:pt x="74" y="15"/>
                  </a:lnTo>
                  <a:lnTo>
                    <a:pt x="69" y="9"/>
                  </a:lnTo>
                  <a:lnTo>
                    <a:pt x="69" y="9"/>
                  </a:lnTo>
                  <a:lnTo>
                    <a:pt x="63" y="4"/>
                  </a:lnTo>
                  <a:lnTo>
                    <a:pt x="57" y="1"/>
                  </a:lnTo>
                  <a:lnTo>
                    <a:pt x="49" y="0"/>
                  </a:lnTo>
                  <a:lnTo>
                    <a:pt x="40" y="0"/>
                  </a:lnTo>
                  <a:lnTo>
                    <a:pt x="40" y="0"/>
                  </a:lnTo>
                  <a:lnTo>
                    <a:pt x="32" y="0"/>
                  </a:lnTo>
                  <a:lnTo>
                    <a:pt x="25" y="1"/>
                  </a:lnTo>
                  <a:lnTo>
                    <a:pt x="18" y="4"/>
                  </a:lnTo>
                  <a:lnTo>
                    <a:pt x="12" y="9"/>
                  </a:lnTo>
                  <a:lnTo>
                    <a:pt x="12" y="9"/>
                  </a:lnTo>
                  <a:lnTo>
                    <a:pt x="8" y="15"/>
                  </a:lnTo>
                  <a:lnTo>
                    <a:pt x="5" y="21"/>
                  </a:lnTo>
                  <a:lnTo>
                    <a:pt x="2" y="27"/>
                  </a:lnTo>
                  <a:lnTo>
                    <a:pt x="0" y="35"/>
                  </a:lnTo>
                  <a:lnTo>
                    <a:pt x="0" y="35"/>
                  </a:lnTo>
                  <a:lnTo>
                    <a:pt x="2" y="38"/>
                  </a:lnTo>
                  <a:lnTo>
                    <a:pt x="5" y="38"/>
                  </a:lnTo>
                  <a:lnTo>
                    <a:pt x="21" y="41"/>
                  </a:lnTo>
                  <a:lnTo>
                    <a:pt x="21" y="41"/>
                  </a:lnTo>
                  <a:lnTo>
                    <a:pt x="25" y="41"/>
                  </a:lnTo>
                  <a:lnTo>
                    <a:pt x="26" y="38"/>
                  </a:lnTo>
                  <a:lnTo>
                    <a:pt x="26" y="38"/>
                  </a:lnTo>
                  <a:close/>
                  <a:moveTo>
                    <a:pt x="58" y="44"/>
                  </a:moveTo>
                  <a:lnTo>
                    <a:pt x="58" y="44"/>
                  </a:lnTo>
                  <a:lnTo>
                    <a:pt x="61" y="40"/>
                  </a:lnTo>
                  <a:lnTo>
                    <a:pt x="61" y="34"/>
                  </a:lnTo>
                  <a:lnTo>
                    <a:pt x="61" y="34"/>
                  </a:lnTo>
                  <a:lnTo>
                    <a:pt x="60" y="26"/>
                  </a:lnTo>
                  <a:lnTo>
                    <a:pt x="57" y="20"/>
                  </a:lnTo>
                  <a:lnTo>
                    <a:pt x="57" y="20"/>
                  </a:lnTo>
                  <a:lnTo>
                    <a:pt x="49" y="17"/>
                  </a:lnTo>
                  <a:lnTo>
                    <a:pt x="41" y="15"/>
                  </a:lnTo>
                  <a:lnTo>
                    <a:pt x="41" y="15"/>
                  </a:lnTo>
                  <a:lnTo>
                    <a:pt x="32" y="17"/>
                  </a:lnTo>
                  <a:lnTo>
                    <a:pt x="26" y="20"/>
                  </a:lnTo>
                  <a:lnTo>
                    <a:pt x="26" y="20"/>
                  </a:lnTo>
                  <a:lnTo>
                    <a:pt x="21" y="26"/>
                  </a:lnTo>
                  <a:lnTo>
                    <a:pt x="18" y="32"/>
                  </a:lnTo>
                  <a:lnTo>
                    <a:pt x="9" y="31"/>
                  </a:lnTo>
                  <a:lnTo>
                    <a:pt x="9" y="31"/>
                  </a:lnTo>
                  <a:lnTo>
                    <a:pt x="12" y="23"/>
                  </a:lnTo>
                  <a:lnTo>
                    <a:pt x="18" y="15"/>
                  </a:lnTo>
                  <a:lnTo>
                    <a:pt x="18" y="15"/>
                  </a:lnTo>
                  <a:lnTo>
                    <a:pt x="23" y="12"/>
                  </a:lnTo>
                  <a:lnTo>
                    <a:pt x="28" y="9"/>
                  </a:lnTo>
                  <a:lnTo>
                    <a:pt x="34" y="8"/>
                  </a:lnTo>
                  <a:lnTo>
                    <a:pt x="40" y="8"/>
                  </a:lnTo>
                  <a:lnTo>
                    <a:pt x="40" y="8"/>
                  </a:lnTo>
                  <a:lnTo>
                    <a:pt x="48" y="8"/>
                  </a:lnTo>
                  <a:lnTo>
                    <a:pt x="54" y="9"/>
                  </a:lnTo>
                  <a:lnTo>
                    <a:pt x="58" y="12"/>
                  </a:lnTo>
                  <a:lnTo>
                    <a:pt x="63" y="15"/>
                  </a:lnTo>
                  <a:lnTo>
                    <a:pt x="63" y="15"/>
                  </a:lnTo>
                  <a:lnTo>
                    <a:pt x="67" y="20"/>
                  </a:lnTo>
                  <a:lnTo>
                    <a:pt x="71" y="24"/>
                  </a:lnTo>
                  <a:lnTo>
                    <a:pt x="72" y="29"/>
                  </a:lnTo>
                  <a:lnTo>
                    <a:pt x="72" y="34"/>
                  </a:lnTo>
                  <a:lnTo>
                    <a:pt x="72" y="34"/>
                  </a:lnTo>
                  <a:lnTo>
                    <a:pt x="71" y="40"/>
                  </a:lnTo>
                  <a:lnTo>
                    <a:pt x="69" y="44"/>
                  </a:lnTo>
                  <a:lnTo>
                    <a:pt x="69" y="44"/>
                  </a:lnTo>
                  <a:lnTo>
                    <a:pt x="64" y="52"/>
                  </a:lnTo>
                  <a:lnTo>
                    <a:pt x="55" y="60"/>
                  </a:lnTo>
                  <a:lnTo>
                    <a:pt x="55" y="60"/>
                  </a:lnTo>
                  <a:lnTo>
                    <a:pt x="49" y="66"/>
                  </a:lnTo>
                  <a:lnTo>
                    <a:pt x="46" y="70"/>
                  </a:lnTo>
                  <a:lnTo>
                    <a:pt x="46" y="70"/>
                  </a:lnTo>
                  <a:lnTo>
                    <a:pt x="44" y="80"/>
                  </a:lnTo>
                  <a:lnTo>
                    <a:pt x="35" y="80"/>
                  </a:lnTo>
                  <a:lnTo>
                    <a:pt x="35" y="80"/>
                  </a:lnTo>
                  <a:lnTo>
                    <a:pt x="35" y="80"/>
                  </a:lnTo>
                  <a:lnTo>
                    <a:pt x="35" y="80"/>
                  </a:lnTo>
                  <a:lnTo>
                    <a:pt x="35" y="72"/>
                  </a:lnTo>
                  <a:lnTo>
                    <a:pt x="38" y="66"/>
                  </a:lnTo>
                  <a:lnTo>
                    <a:pt x="38" y="66"/>
                  </a:lnTo>
                  <a:lnTo>
                    <a:pt x="41" y="61"/>
                  </a:lnTo>
                  <a:lnTo>
                    <a:pt x="48" y="54"/>
                  </a:lnTo>
                  <a:lnTo>
                    <a:pt x="48" y="54"/>
                  </a:lnTo>
                  <a:lnTo>
                    <a:pt x="58" y="44"/>
                  </a:lnTo>
                  <a:lnTo>
                    <a:pt x="58" y="4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9" name="Group 298"/>
          <p:cNvGrpSpPr/>
          <p:nvPr userDrawn="1"/>
        </p:nvGrpSpPr>
        <p:grpSpPr>
          <a:xfrm>
            <a:off x="5263923" y="1578704"/>
            <a:ext cx="459999" cy="352011"/>
            <a:chOff x="4251326" y="1385888"/>
            <a:chExt cx="390525" cy="398463"/>
          </a:xfrm>
        </p:grpSpPr>
        <p:sp>
          <p:nvSpPr>
            <p:cNvPr id="300" name="Freeform 589"/>
            <p:cNvSpPr>
              <a:spLocks noEditPoints="1"/>
            </p:cNvSpPr>
            <p:nvPr/>
          </p:nvSpPr>
          <p:spPr bwMode="auto">
            <a:xfrm>
              <a:off x="4251326" y="1385888"/>
              <a:ext cx="390525" cy="398463"/>
            </a:xfrm>
            <a:custGeom>
              <a:avLst/>
              <a:gdLst>
                <a:gd name="T0" fmla="*/ 216 w 246"/>
                <a:gd name="T1" fmla="*/ 57 h 251"/>
                <a:gd name="T2" fmla="*/ 30 w 246"/>
                <a:gd name="T3" fmla="*/ 0 h 251"/>
                <a:gd name="T4" fmla="*/ 7 w 246"/>
                <a:gd name="T5" fmla="*/ 57 h 251"/>
                <a:gd name="T6" fmla="*/ 4 w 246"/>
                <a:gd name="T7" fmla="*/ 58 h 251"/>
                <a:gd name="T8" fmla="*/ 0 w 246"/>
                <a:gd name="T9" fmla="*/ 61 h 251"/>
                <a:gd name="T10" fmla="*/ 0 w 246"/>
                <a:gd name="T11" fmla="*/ 212 h 251"/>
                <a:gd name="T12" fmla="*/ 0 w 246"/>
                <a:gd name="T13" fmla="*/ 215 h 251"/>
                <a:gd name="T14" fmla="*/ 4 w 246"/>
                <a:gd name="T15" fmla="*/ 219 h 251"/>
                <a:gd name="T16" fmla="*/ 92 w 246"/>
                <a:gd name="T17" fmla="*/ 219 h 251"/>
                <a:gd name="T18" fmla="*/ 76 w 246"/>
                <a:gd name="T19" fmla="*/ 242 h 251"/>
                <a:gd name="T20" fmla="*/ 170 w 246"/>
                <a:gd name="T21" fmla="*/ 251 h 251"/>
                <a:gd name="T22" fmla="*/ 154 w 246"/>
                <a:gd name="T23" fmla="*/ 242 h 251"/>
                <a:gd name="T24" fmla="*/ 239 w 246"/>
                <a:gd name="T25" fmla="*/ 219 h 251"/>
                <a:gd name="T26" fmla="*/ 242 w 246"/>
                <a:gd name="T27" fmla="*/ 219 h 251"/>
                <a:gd name="T28" fmla="*/ 246 w 246"/>
                <a:gd name="T29" fmla="*/ 215 h 251"/>
                <a:gd name="T30" fmla="*/ 246 w 246"/>
                <a:gd name="T31" fmla="*/ 65 h 251"/>
                <a:gd name="T32" fmla="*/ 246 w 246"/>
                <a:gd name="T33" fmla="*/ 61 h 251"/>
                <a:gd name="T34" fmla="*/ 242 w 246"/>
                <a:gd name="T35" fmla="*/ 58 h 251"/>
                <a:gd name="T36" fmla="*/ 239 w 246"/>
                <a:gd name="T37" fmla="*/ 57 h 251"/>
                <a:gd name="T38" fmla="*/ 46 w 246"/>
                <a:gd name="T39" fmla="*/ 117 h 251"/>
                <a:gd name="T40" fmla="*/ 38 w 246"/>
                <a:gd name="T41" fmla="*/ 109 h 251"/>
                <a:gd name="T42" fmla="*/ 208 w 246"/>
                <a:gd name="T43" fmla="*/ 8 h 251"/>
                <a:gd name="T44" fmla="*/ 202 w 246"/>
                <a:gd name="T45" fmla="*/ 109 h 251"/>
                <a:gd name="T46" fmla="*/ 208 w 246"/>
                <a:gd name="T47" fmla="*/ 117 h 251"/>
                <a:gd name="T48" fmla="*/ 38 w 246"/>
                <a:gd name="T49" fmla="*/ 190 h 251"/>
                <a:gd name="T50" fmla="*/ 7 w 246"/>
                <a:gd name="T51" fmla="*/ 65 h 251"/>
                <a:gd name="T52" fmla="*/ 30 w 246"/>
                <a:gd name="T53" fmla="*/ 190 h 251"/>
                <a:gd name="T54" fmla="*/ 7 w 246"/>
                <a:gd name="T55" fmla="*/ 65 h 251"/>
                <a:gd name="T56" fmla="*/ 99 w 246"/>
                <a:gd name="T57" fmla="*/ 242 h 251"/>
                <a:gd name="T58" fmla="*/ 147 w 246"/>
                <a:gd name="T59" fmla="*/ 219 h 251"/>
                <a:gd name="T60" fmla="*/ 239 w 246"/>
                <a:gd name="T61" fmla="*/ 212 h 251"/>
                <a:gd name="T62" fmla="*/ 7 w 246"/>
                <a:gd name="T63" fmla="*/ 198 h 251"/>
                <a:gd name="T64" fmla="*/ 239 w 246"/>
                <a:gd name="T65" fmla="*/ 212 h 251"/>
                <a:gd name="T66" fmla="*/ 216 w 246"/>
                <a:gd name="T67" fmla="*/ 190 h 251"/>
                <a:gd name="T68" fmla="*/ 239 w 246"/>
                <a:gd name="T69" fmla="*/ 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 h="251">
                  <a:moveTo>
                    <a:pt x="239" y="57"/>
                  </a:moveTo>
                  <a:lnTo>
                    <a:pt x="216" y="57"/>
                  </a:lnTo>
                  <a:lnTo>
                    <a:pt x="216" y="0"/>
                  </a:lnTo>
                  <a:lnTo>
                    <a:pt x="30" y="0"/>
                  </a:lnTo>
                  <a:lnTo>
                    <a:pt x="30" y="57"/>
                  </a:lnTo>
                  <a:lnTo>
                    <a:pt x="7" y="57"/>
                  </a:lnTo>
                  <a:lnTo>
                    <a:pt x="7" y="57"/>
                  </a:lnTo>
                  <a:lnTo>
                    <a:pt x="4" y="58"/>
                  </a:lnTo>
                  <a:lnTo>
                    <a:pt x="1" y="60"/>
                  </a:lnTo>
                  <a:lnTo>
                    <a:pt x="0" y="61"/>
                  </a:lnTo>
                  <a:lnTo>
                    <a:pt x="0" y="65"/>
                  </a:lnTo>
                  <a:lnTo>
                    <a:pt x="0" y="212"/>
                  </a:lnTo>
                  <a:lnTo>
                    <a:pt x="0" y="212"/>
                  </a:lnTo>
                  <a:lnTo>
                    <a:pt x="0" y="215"/>
                  </a:lnTo>
                  <a:lnTo>
                    <a:pt x="1" y="218"/>
                  </a:lnTo>
                  <a:lnTo>
                    <a:pt x="4" y="219"/>
                  </a:lnTo>
                  <a:lnTo>
                    <a:pt x="7" y="219"/>
                  </a:lnTo>
                  <a:lnTo>
                    <a:pt x="92" y="219"/>
                  </a:lnTo>
                  <a:lnTo>
                    <a:pt x="92" y="242"/>
                  </a:lnTo>
                  <a:lnTo>
                    <a:pt x="76" y="242"/>
                  </a:lnTo>
                  <a:lnTo>
                    <a:pt x="76" y="251"/>
                  </a:lnTo>
                  <a:lnTo>
                    <a:pt x="170" y="251"/>
                  </a:lnTo>
                  <a:lnTo>
                    <a:pt x="170" y="242"/>
                  </a:lnTo>
                  <a:lnTo>
                    <a:pt x="154" y="242"/>
                  </a:lnTo>
                  <a:lnTo>
                    <a:pt x="154" y="219"/>
                  </a:lnTo>
                  <a:lnTo>
                    <a:pt x="239" y="219"/>
                  </a:lnTo>
                  <a:lnTo>
                    <a:pt x="239" y="219"/>
                  </a:lnTo>
                  <a:lnTo>
                    <a:pt x="242" y="219"/>
                  </a:lnTo>
                  <a:lnTo>
                    <a:pt x="245" y="218"/>
                  </a:lnTo>
                  <a:lnTo>
                    <a:pt x="246" y="215"/>
                  </a:lnTo>
                  <a:lnTo>
                    <a:pt x="246" y="212"/>
                  </a:lnTo>
                  <a:lnTo>
                    <a:pt x="246" y="65"/>
                  </a:lnTo>
                  <a:lnTo>
                    <a:pt x="246" y="65"/>
                  </a:lnTo>
                  <a:lnTo>
                    <a:pt x="246" y="61"/>
                  </a:lnTo>
                  <a:lnTo>
                    <a:pt x="245" y="60"/>
                  </a:lnTo>
                  <a:lnTo>
                    <a:pt x="242" y="58"/>
                  </a:lnTo>
                  <a:lnTo>
                    <a:pt x="239" y="57"/>
                  </a:lnTo>
                  <a:lnTo>
                    <a:pt x="239" y="57"/>
                  </a:lnTo>
                  <a:close/>
                  <a:moveTo>
                    <a:pt x="38" y="117"/>
                  </a:moveTo>
                  <a:lnTo>
                    <a:pt x="46" y="117"/>
                  </a:lnTo>
                  <a:lnTo>
                    <a:pt x="46" y="109"/>
                  </a:lnTo>
                  <a:lnTo>
                    <a:pt x="38" y="109"/>
                  </a:lnTo>
                  <a:lnTo>
                    <a:pt x="38" y="8"/>
                  </a:lnTo>
                  <a:lnTo>
                    <a:pt x="208" y="8"/>
                  </a:lnTo>
                  <a:lnTo>
                    <a:pt x="208" y="109"/>
                  </a:lnTo>
                  <a:lnTo>
                    <a:pt x="202" y="109"/>
                  </a:lnTo>
                  <a:lnTo>
                    <a:pt x="202" y="117"/>
                  </a:lnTo>
                  <a:lnTo>
                    <a:pt x="208" y="117"/>
                  </a:lnTo>
                  <a:lnTo>
                    <a:pt x="208" y="190"/>
                  </a:lnTo>
                  <a:lnTo>
                    <a:pt x="38" y="190"/>
                  </a:lnTo>
                  <a:lnTo>
                    <a:pt x="38" y="117"/>
                  </a:lnTo>
                  <a:close/>
                  <a:moveTo>
                    <a:pt x="7" y="65"/>
                  </a:moveTo>
                  <a:lnTo>
                    <a:pt x="30" y="65"/>
                  </a:lnTo>
                  <a:lnTo>
                    <a:pt x="30" y="190"/>
                  </a:lnTo>
                  <a:lnTo>
                    <a:pt x="7" y="190"/>
                  </a:lnTo>
                  <a:lnTo>
                    <a:pt x="7" y="65"/>
                  </a:lnTo>
                  <a:close/>
                  <a:moveTo>
                    <a:pt x="147" y="242"/>
                  </a:moveTo>
                  <a:lnTo>
                    <a:pt x="99" y="242"/>
                  </a:lnTo>
                  <a:lnTo>
                    <a:pt x="99" y="219"/>
                  </a:lnTo>
                  <a:lnTo>
                    <a:pt x="147" y="219"/>
                  </a:lnTo>
                  <a:lnTo>
                    <a:pt x="147" y="242"/>
                  </a:lnTo>
                  <a:close/>
                  <a:moveTo>
                    <a:pt x="239" y="212"/>
                  </a:moveTo>
                  <a:lnTo>
                    <a:pt x="7" y="212"/>
                  </a:lnTo>
                  <a:lnTo>
                    <a:pt x="7" y="198"/>
                  </a:lnTo>
                  <a:lnTo>
                    <a:pt x="239" y="198"/>
                  </a:lnTo>
                  <a:lnTo>
                    <a:pt x="239" y="212"/>
                  </a:lnTo>
                  <a:close/>
                  <a:moveTo>
                    <a:pt x="239" y="190"/>
                  </a:moveTo>
                  <a:lnTo>
                    <a:pt x="216" y="190"/>
                  </a:lnTo>
                  <a:lnTo>
                    <a:pt x="216" y="65"/>
                  </a:lnTo>
                  <a:lnTo>
                    <a:pt x="239" y="65"/>
                  </a:lnTo>
                  <a:lnTo>
                    <a:pt x="239" y="1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1" name="Freeform 590"/>
            <p:cNvSpPr>
              <a:spLocks/>
            </p:cNvSpPr>
            <p:nvPr/>
          </p:nvSpPr>
          <p:spPr bwMode="auto">
            <a:xfrm>
              <a:off x="4335463" y="1462088"/>
              <a:ext cx="222250" cy="155575"/>
            </a:xfrm>
            <a:custGeom>
              <a:avLst/>
              <a:gdLst>
                <a:gd name="T0" fmla="*/ 124 w 140"/>
                <a:gd name="T1" fmla="*/ 73 h 98"/>
                <a:gd name="T2" fmla="*/ 104 w 140"/>
                <a:gd name="T3" fmla="*/ 0 h 98"/>
                <a:gd name="T4" fmla="*/ 88 w 140"/>
                <a:gd name="T5" fmla="*/ 56 h 98"/>
                <a:gd name="T6" fmla="*/ 77 w 140"/>
                <a:gd name="T7" fmla="*/ 36 h 98"/>
                <a:gd name="T8" fmla="*/ 66 w 140"/>
                <a:gd name="T9" fmla="*/ 67 h 98"/>
                <a:gd name="T10" fmla="*/ 51 w 140"/>
                <a:gd name="T11" fmla="*/ 3 h 98"/>
                <a:gd name="T12" fmla="*/ 34 w 140"/>
                <a:gd name="T13" fmla="*/ 69 h 98"/>
                <a:gd name="T14" fmla="*/ 19 w 140"/>
                <a:gd name="T15" fmla="*/ 36 h 98"/>
                <a:gd name="T16" fmla="*/ 6 w 140"/>
                <a:gd name="T17" fmla="*/ 61 h 98"/>
                <a:gd name="T18" fmla="*/ 0 w 140"/>
                <a:gd name="T19" fmla="*/ 61 h 98"/>
                <a:gd name="T20" fmla="*/ 0 w 140"/>
                <a:gd name="T21" fmla="*/ 69 h 98"/>
                <a:gd name="T22" fmla="*/ 11 w 140"/>
                <a:gd name="T23" fmla="*/ 69 h 98"/>
                <a:gd name="T24" fmla="*/ 19 w 140"/>
                <a:gd name="T25" fmla="*/ 53 h 98"/>
                <a:gd name="T26" fmla="*/ 37 w 140"/>
                <a:gd name="T27" fmla="*/ 92 h 98"/>
                <a:gd name="T28" fmla="*/ 51 w 140"/>
                <a:gd name="T29" fmla="*/ 35 h 98"/>
                <a:gd name="T30" fmla="*/ 66 w 140"/>
                <a:gd name="T31" fmla="*/ 95 h 98"/>
                <a:gd name="T32" fmla="*/ 78 w 140"/>
                <a:gd name="T33" fmla="*/ 55 h 98"/>
                <a:gd name="T34" fmla="*/ 91 w 140"/>
                <a:gd name="T35" fmla="*/ 75 h 98"/>
                <a:gd name="T36" fmla="*/ 104 w 140"/>
                <a:gd name="T37" fmla="*/ 29 h 98"/>
                <a:gd name="T38" fmla="*/ 123 w 140"/>
                <a:gd name="T39" fmla="*/ 98 h 98"/>
                <a:gd name="T40" fmla="*/ 134 w 140"/>
                <a:gd name="T41" fmla="*/ 69 h 98"/>
                <a:gd name="T42" fmla="*/ 140 w 140"/>
                <a:gd name="T43" fmla="*/ 69 h 98"/>
                <a:gd name="T44" fmla="*/ 140 w 140"/>
                <a:gd name="T45" fmla="*/ 61 h 98"/>
                <a:gd name="T46" fmla="*/ 129 w 140"/>
                <a:gd name="T47" fmla="*/ 61 h 98"/>
                <a:gd name="T48" fmla="*/ 124 w 140"/>
                <a:gd name="T49" fmla="*/ 7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98">
                  <a:moveTo>
                    <a:pt x="124" y="73"/>
                  </a:moveTo>
                  <a:lnTo>
                    <a:pt x="104" y="0"/>
                  </a:lnTo>
                  <a:lnTo>
                    <a:pt x="88" y="56"/>
                  </a:lnTo>
                  <a:lnTo>
                    <a:pt x="77" y="36"/>
                  </a:lnTo>
                  <a:lnTo>
                    <a:pt x="66" y="67"/>
                  </a:lnTo>
                  <a:lnTo>
                    <a:pt x="51" y="3"/>
                  </a:lnTo>
                  <a:lnTo>
                    <a:pt x="34" y="69"/>
                  </a:lnTo>
                  <a:lnTo>
                    <a:pt x="19" y="36"/>
                  </a:lnTo>
                  <a:lnTo>
                    <a:pt x="6" y="61"/>
                  </a:lnTo>
                  <a:lnTo>
                    <a:pt x="0" y="61"/>
                  </a:lnTo>
                  <a:lnTo>
                    <a:pt x="0" y="69"/>
                  </a:lnTo>
                  <a:lnTo>
                    <a:pt x="11" y="69"/>
                  </a:lnTo>
                  <a:lnTo>
                    <a:pt x="19" y="53"/>
                  </a:lnTo>
                  <a:lnTo>
                    <a:pt x="37" y="92"/>
                  </a:lnTo>
                  <a:lnTo>
                    <a:pt x="51" y="35"/>
                  </a:lnTo>
                  <a:lnTo>
                    <a:pt x="66" y="95"/>
                  </a:lnTo>
                  <a:lnTo>
                    <a:pt x="78" y="55"/>
                  </a:lnTo>
                  <a:lnTo>
                    <a:pt x="91" y="75"/>
                  </a:lnTo>
                  <a:lnTo>
                    <a:pt x="104" y="29"/>
                  </a:lnTo>
                  <a:lnTo>
                    <a:pt x="123" y="98"/>
                  </a:lnTo>
                  <a:lnTo>
                    <a:pt x="134" y="69"/>
                  </a:lnTo>
                  <a:lnTo>
                    <a:pt x="140" y="69"/>
                  </a:lnTo>
                  <a:lnTo>
                    <a:pt x="140" y="61"/>
                  </a:lnTo>
                  <a:lnTo>
                    <a:pt x="129" y="61"/>
                  </a:lnTo>
                  <a:lnTo>
                    <a:pt x="124" y="7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02" name="Freeform 591"/>
          <p:cNvSpPr>
            <a:spLocks noEditPoints="1"/>
          </p:cNvSpPr>
          <p:nvPr userDrawn="1"/>
        </p:nvSpPr>
        <p:spPr bwMode="auto">
          <a:xfrm>
            <a:off x="7133835" y="1582910"/>
            <a:ext cx="607723" cy="283292"/>
          </a:xfrm>
          <a:custGeom>
            <a:avLst/>
            <a:gdLst>
              <a:gd name="T0" fmla="*/ 177 w 325"/>
              <a:gd name="T1" fmla="*/ 2 h 202"/>
              <a:gd name="T2" fmla="*/ 48 w 325"/>
              <a:gd name="T3" fmla="*/ 43 h 202"/>
              <a:gd name="T4" fmla="*/ 5 w 325"/>
              <a:gd name="T5" fmla="*/ 62 h 202"/>
              <a:gd name="T6" fmla="*/ 6 w 325"/>
              <a:gd name="T7" fmla="*/ 69 h 202"/>
              <a:gd name="T8" fmla="*/ 16 w 325"/>
              <a:gd name="T9" fmla="*/ 75 h 202"/>
              <a:gd name="T10" fmla="*/ 16 w 325"/>
              <a:gd name="T11" fmla="*/ 101 h 202"/>
              <a:gd name="T12" fmla="*/ 2 w 325"/>
              <a:gd name="T13" fmla="*/ 114 h 202"/>
              <a:gd name="T14" fmla="*/ 2 w 325"/>
              <a:gd name="T15" fmla="*/ 132 h 202"/>
              <a:gd name="T16" fmla="*/ 5 w 325"/>
              <a:gd name="T17" fmla="*/ 153 h 202"/>
              <a:gd name="T18" fmla="*/ 0 w 325"/>
              <a:gd name="T19" fmla="*/ 183 h 202"/>
              <a:gd name="T20" fmla="*/ 42 w 325"/>
              <a:gd name="T21" fmla="*/ 186 h 202"/>
              <a:gd name="T22" fmla="*/ 42 w 325"/>
              <a:gd name="T23" fmla="*/ 167 h 202"/>
              <a:gd name="T24" fmla="*/ 36 w 325"/>
              <a:gd name="T25" fmla="*/ 140 h 202"/>
              <a:gd name="T26" fmla="*/ 43 w 325"/>
              <a:gd name="T27" fmla="*/ 121 h 202"/>
              <a:gd name="T28" fmla="*/ 33 w 325"/>
              <a:gd name="T29" fmla="*/ 106 h 202"/>
              <a:gd name="T30" fmla="*/ 25 w 325"/>
              <a:gd name="T31" fmla="*/ 98 h 202"/>
              <a:gd name="T32" fmla="*/ 29 w 325"/>
              <a:gd name="T33" fmla="*/ 78 h 202"/>
              <a:gd name="T34" fmla="*/ 71 w 325"/>
              <a:gd name="T35" fmla="*/ 95 h 202"/>
              <a:gd name="T36" fmla="*/ 63 w 325"/>
              <a:gd name="T37" fmla="*/ 149 h 202"/>
              <a:gd name="T38" fmla="*/ 69 w 325"/>
              <a:gd name="T39" fmla="*/ 170 h 202"/>
              <a:gd name="T40" fmla="*/ 123 w 325"/>
              <a:gd name="T41" fmla="*/ 196 h 202"/>
              <a:gd name="T42" fmla="*/ 154 w 325"/>
              <a:gd name="T43" fmla="*/ 201 h 202"/>
              <a:gd name="T44" fmla="*/ 180 w 325"/>
              <a:gd name="T45" fmla="*/ 201 h 202"/>
              <a:gd name="T46" fmla="*/ 238 w 325"/>
              <a:gd name="T47" fmla="*/ 183 h 202"/>
              <a:gd name="T48" fmla="*/ 259 w 325"/>
              <a:gd name="T49" fmla="*/ 160 h 202"/>
              <a:gd name="T50" fmla="*/ 252 w 325"/>
              <a:gd name="T51" fmla="*/ 101 h 202"/>
              <a:gd name="T52" fmla="*/ 290 w 325"/>
              <a:gd name="T53" fmla="*/ 83 h 202"/>
              <a:gd name="T54" fmla="*/ 322 w 325"/>
              <a:gd name="T55" fmla="*/ 71 h 202"/>
              <a:gd name="T56" fmla="*/ 319 w 325"/>
              <a:gd name="T57" fmla="*/ 57 h 202"/>
              <a:gd name="T58" fmla="*/ 11 w 325"/>
              <a:gd name="T59" fmla="*/ 161 h 202"/>
              <a:gd name="T60" fmla="*/ 25 w 325"/>
              <a:gd name="T61" fmla="*/ 143 h 202"/>
              <a:gd name="T62" fmla="*/ 33 w 325"/>
              <a:gd name="T63" fmla="*/ 169 h 202"/>
              <a:gd name="T64" fmla="*/ 36 w 325"/>
              <a:gd name="T65" fmla="*/ 123 h 202"/>
              <a:gd name="T66" fmla="*/ 26 w 325"/>
              <a:gd name="T67" fmla="*/ 135 h 202"/>
              <a:gd name="T68" fmla="*/ 10 w 325"/>
              <a:gd name="T69" fmla="*/ 127 h 202"/>
              <a:gd name="T70" fmla="*/ 16 w 325"/>
              <a:gd name="T71" fmla="*/ 111 h 202"/>
              <a:gd name="T72" fmla="*/ 26 w 325"/>
              <a:gd name="T73" fmla="*/ 111 h 202"/>
              <a:gd name="T74" fmla="*/ 252 w 325"/>
              <a:gd name="T75" fmla="*/ 149 h 202"/>
              <a:gd name="T76" fmla="*/ 244 w 325"/>
              <a:gd name="T77" fmla="*/ 167 h 202"/>
              <a:gd name="T78" fmla="*/ 201 w 325"/>
              <a:gd name="T79" fmla="*/ 189 h 202"/>
              <a:gd name="T80" fmla="*/ 147 w 325"/>
              <a:gd name="T81" fmla="*/ 193 h 202"/>
              <a:gd name="T82" fmla="*/ 94 w 325"/>
              <a:gd name="T83" fmla="*/ 178 h 202"/>
              <a:gd name="T84" fmla="*/ 71 w 325"/>
              <a:gd name="T85" fmla="*/ 157 h 202"/>
              <a:gd name="T86" fmla="*/ 80 w 325"/>
              <a:gd name="T87" fmla="*/ 100 h 202"/>
              <a:gd name="T88" fmla="*/ 154 w 325"/>
              <a:gd name="T89" fmla="*/ 127 h 202"/>
              <a:gd name="T90" fmla="*/ 177 w 325"/>
              <a:gd name="T91" fmla="*/ 126 h 202"/>
              <a:gd name="T92" fmla="*/ 218 w 325"/>
              <a:gd name="T93" fmla="*/ 111 h 202"/>
              <a:gd name="T94" fmla="*/ 252 w 325"/>
              <a:gd name="T95" fmla="*/ 149 h 202"/>
              <a:gd name="T96" fmla="*/ 250 w 325"/>
              <a:gd name="T97" fmla="*/ 91 h 202"/>
              <a:gd name="T98" fmla="*/ 236 w 325"/>
              <a:gd name="T99" fmla="*/ 85 h 202"/>
              <a:gd name="T100" fmla="*/ 161 w 325"/>
              <a:gd name="T101" fmla="*/ 72 h 202"/>
              <a:gd name="T102" fmla="*/ 141 w 325"/>
              <a:gd name="T103" fmla="*/ 74 h 202"/>
              <a:gd name="T104" fmla="*/ 146 w 325"/>
              <a:gd name="T105" fmla="*/ 80 h 202"/>
              <a:gd name="T106" fmla="*/ 161 w 325"/>
              <a:gd name="T107" fmla="*/ 80 h 202"/>
              <a:gd name="T108" fmla="*/ 221 w 325"/>
              <a:gd name="T109" fmla="*/ 88 h 202"/>
              <a:gd name="T110" fmla="*/ 224 w 325"/>
              <a:gd name="T111" fmla="*/ 100 h 202"/>
              <a:gd name="T112" fmla="*/ 166 w 325"/>
              <a:gd name="T113" fmla="*/ 121 h 202"/>
              <a:gd name="T114" fmla="*/ 45 w 325"/>
              <a:gd name="T115" fmla="*/ 77 h 202"/>
              <a:gd name="T116" fmla="*/ 17 w 325"/>
              <a:gd name="T117" fmla="*/ 63 h 202"/>
              <a:gd name="T118" fmla="*/ 157 w 325"/>
              <a:gd name="T119" fmla="*/ 9 h 202"/>
              <a:gd name="T120" fmla="*/ 173 w 325"/>
              <a:gd name="T121"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202">
                <a:moveTo>
                  <a:pt x="319" y="57"/>
                </a:moveTo>
                <a:lnTo>
                  <a:pt x="223" y="20"/>
                </a:lnTo>
                <a:lnTo>
                  <a:pt x="223" y="20"/>
                </a:lnTo>
                <a:lnTo>
                  <a:pt x="177" y="2"/>
                </a:lnTo>
                <a:lnTo>
                  <a:pt x="177" y="2"/>
                </a:lnTo>
                <a:lnTo>
                  <a:pt x="172" y="0"/>
                </a:lnTo>
                <a:lnTo>
                  <a:pt x="169" y="0"/>
                </a:lnTo>
                <a:lnTo>
                  <a:pt x="161" y="0"/>
                </a:lnTo>
                <a:lnTo>
                  <a:pt x="48" y="43"/>
                </a:lnTo>
                <a:lnTo>
                  <a:pt x="48" y="43"/>
                </a:lnTo>
                <a:lnTo>
                  <a:pt x="11" y="57"/>
                </a:lnTo>
                <a:lnTo>
                  <a:pt x="11" y="57"/>
                </a:lnTo>
                <a:lnTo>
                  <a:pt x="6" y="60"/>
                </a:lnTo>
                <a:lnTo>
                  <a:pt x="6" y="60"/>
                </a:lnTo>
                <a:lnTo>
                  <a:pt x="5" y="62"/>
                </a:lnTo>
                <a:lnTo>
                  <a:pt x="3" y="65"/>
                </a:lnTo>
                <a:lnTo>
                  <a:pt x="3" y="65"/>
                </a:lnTo>
                <a:lnTo>
                  <a:pt x="5" y="68"/>
                </a:lnTo>
                <a:lnTo>
                  <a:pt x="6" y="69"/>
                </a:lnTo>
                <a:lnTo>
                  <a:pt x="6" y="69"/>
                </a:lnTo>
                <a:lnTo>
                  <a:pt x="11" y="72"/>
                </a:lnTo>
                <a:lnTo>
                  <a:pt x="11" y="72"/>
                </a:lnTo>
                <a:lnTo>
                  <a:pt x="14" y="74"/>
                </a:lnTo>
                <a:lnTo>
                  <a:pt x="14" y="74"/>
                </a:lnTo>
                <a:lnTo>
                  <a:pt x="16" y="75"/>
                </a:lnTo>
                <a:lnTo>
                  <a:pt x="17" y="77"/>
                </a:lnTo>
                <a:lnTo>
                  <a:pt x="17" y="77"/>
                </a:lnTo>
                <a:lnTo>
                  <a:pt x="17" y="100"/>
                </a:lnTo>
                <a:lnTo>
                  <a:pt x="17" y="100"/>
                </a:lnTo>
                <a:lnTo>
                  <a:pt x="16" y="101"/>
                </a:lnTo>
                <a:lnTo>
                  <a:pt x="14" y="103"/>
                </a:lnTo>
                <a:lnTo>
                  <a:pt x="14" y="103"/>
                </a:lnTo>
                <a:lnTo>
                  <a:pt x="10" y="106"/>
                </a:lnTo>
                <a:lnTo>
                  <a:pt x="5" y="109"/>
                </a:lnTo>
                <a:lnTo>
                  <a:pt x="2" y="114"/>
                </a:lnTo>
                <a:lnTo>
                  <a:pt x="0" y="120"/>
                </a:lnTo>
                <a:lnTo>
                  <a:pt x="0" y="120"/>
                </a:lnTo>
                <a:lnTo>
                  <a:pt x="0" y="126"/>
                </a:lnTo>
                <a:lnTo>
                  <a:pt x="0" y="126"/>
                </a:lnTo>
                <a:lnTo>
                  <a:pt x="2" y="132"/>
                </a:lnTo>
                <a:lnTo>
                  <a:pt x="6" y="138"/>
                </a:lnTo>
                <a:lnTo>
                  <a:pt x="6" y="138"/>
                </a:lnTo>
                <a:lnTo>
                  <a:pt x="8" y="140"/>
                </a:lnTo>
                <a:lnTo>
                  <a:pt x="8" y="141"/>
                </a:lnTo>
                <a:lnTo>
                  <a:pt x="5" y="153"/>
                </a:lnTo>
                <a:lnTo>
                  <a:pt x="5" y="153"/>
                </a:lnTo>
                <a:lnTo>
                  <a:pt x="2" y="176"/>
                </a:lnTo>
                <a:lnTo>
                  <a:pt x="2" y="176"/>
                </a:lnTo>
                <a:lnTo>
                  <a:pt x="0" y="183"/>
                </a:lnTo>
                <a:lnTo>
                  <a:pt x="0" y="183"/>
                </a:lnTo>
                <a:lnTo>
                  <a:pt x="2" y="186"/>
                </a:lnTo>
                <a:lnTo>
                  <a:pt x="5" y="187"/>
                </a:lnTo>
                <a:lnTo>
                  <a:pt x="37" y="187"/>
                </a:lnTo>
                <a:lnTo>
                  <a:pt x="37" y="187"/>
                </a:lnTo>
                <a:lnTo>
                  <a:pt x="42" y="186"/>
                </a:lnTo>
                <a:lnTo>
                  <a:pt x="42" y="186"/>
                </a:lnTo>
                <a:lnTo>
                  <a:pt x="42" y="183"/>
                </a:lnTo>
                <a:lnTo>
                  <a:pt x="42" y="179"/>
                </a:lnTo>
                <a:lnTo>
                  <a:pt x="42" y="179"/>
                </a:lnTo>
                <a:lnTo>
                  <a:pt x="42" y="167"/>
                </a:lnTo>
                <a:lnTo>
                  <a:pt x="42" y="167"/>
                </a:lnTo>
                <a:lnTo>
                  <a:pt x="36" y="146"/>
                </a:lnTo>
                <a:lnTo>
                  <a:pt x="36" y="143"/>
                </a:lnTo>
                <a:lnTo>
                  <a:pt x="36" y="143"/>
                </a:lnTo>
                <a:lnTo>
                  <a:pt x="36" y="140"/>
                </a:lnTo>
                <a:lnTo>
                  <a:pt x="37" y="137"/>
                </a:lnTo>
                <a:lnTo>
                  <a:pt x="37" y="137"/>
                </a:lnTo>
                <a:lnTo>
                  <a:pt x="42" y="132"/>
                </a:lnTo>
                <a:lnTo>
                  <a:pt x="43" y="127"/>
                </a:lnTo>
                <a:lnTo>
                  <a:pt x="43" y="121"/>
                </a:lnTo>
                <a:lnTo>
                  <a:pt x="42" y="117"/>
                </a:lnTo>
                <a:lnTo>
                  <a:pt x="42" y="117"/>
                </a:lnTo>
                <a:lnTo>
                  <a:pt x="40" y="112"/>
                </a:lnTo>
                <a:lnTo>
                  <a:pt x="37" y="109"/>
                </a:lnTo>
                <a:lnTo>
                  <a:pt x="33" y="106"/>
                </a:lnTo>
                <a:lnTo>
                  <a:pt x="28" y="103"/>
                </a:lnTo>
                <a:lnTo>
                  <a:pt x="28" y="103"/>
                </a:lnTo>
                <a:lnTo>
                  <a:pt x="26" y="101"/>
                </a:lnTo>
                <a:lnTo>
                  <a:pt x="25" y="98"/>
                </a:lnTo>
                <a:lnTo>
                  <a:pt x="25" y="98"/>
                </a:lnTo>
                <a:lnTo>
                  <a:pt x="25" y="85"/>
                </a:lnTo>
                <a:lnTo>
                  <a:pt x="25" y="77"/>
                </a:lnTo>
                <a:lnTo>
                  <a:pt x="28" y="78"/>
                </a:lnTo>
                <a:lnTo>
                  <a:pt x="28" y="78"/>
                </a:lnTo>
                <a:lnTo>
                  <a:pt x="29" y="78"/>
                </a:lnTo>
                <a:lnTo>
                  <a:pt x="40" y="83"/>
                </a:lnTo>
                <a:lnTo>
                  <a:pt x="40" y="83"/>
                </a:lnTo>
                <a:lnTo>
                  <a:pt x="68" y="94"/>
                </a:lnTo>
                <a:lnTo>
                  <a:pt x="68" y="94"/>
                </a:lnTo>
                <a:lnTo>
                  <a:pt x="71" y="95"/>
                </a:lnTo>
                <a:lnTo>
                  <a:pt x="71" y="98"/>
                </a:lnTo>
                <a:lnTo>
                  <a:pt x="71" y="106"/>
                </a:lnTo>
                <a:lnTo>
                  <a:pt x="71" y="106"/>
                </a:lnTo>
                <a:lnTo>
                  <a:pt x="63" y="149"/>
                </a:lnTo>
                <a:lnTo>
                  <a:pt x="63" y="149"/>
                </a:lnTo>
                <a:lnTo>
                  <a:pt x="62" y="153"/>
                </a:lnTo>
                <a:lnTo>
                  <a:pt x="63" y="160"/>
                </a:lnTo>
                <a:lnTo>
                  <a:pt x="66" y="164"/>
                </a:lnTo>
                <a:lnTo>
                  <a:pt x="69" y="170"/>
                </a:lnTo>
                <a:lnTo>
                  <a:pt x="69" y="170"/>
                </a:lnTo>
                <a:lnTo>
                  <a:pt x="80" y="179"/>
                </a:lnTo>
                <a:lnTo>
                  <a:pt x="92" y="187"/>
                </a:lnTo>
                <a:lnTo>
                  <a:pt x="108" y="193"/>
                </a:lnTo>
                <a:lnTo>
                  <a:pt x="123" y="196"/>
                </a:lnTo>
                <a:lnTo>
                  <a:pt x="123" y="196"/>
                </a:lnTo>
                <a:lnTo>
                  <a:pt x="143" y="199"/>
                </a:lnTo>
                <a:lnTo>
                  <a:pt x="143" y="199"/>
                </a:lnTo>
                <a:lnTo>
                  <a:pt x="152" y="201"/>
                </a:lnTo>
                <a:lnTo>
                  <a:pt x="152" y="201"/>
                </a:lnTo>
                <a:lnTo>
                  <a:pt x="154" y="201"/>
                </a:lnTo>
                <a:lnTo>
                  <a:pt x="155" y="202"/>
                </a:lnTo>
                <a:lnTo>
                  <a:pt x="167" y="202"/>
                </a:lnTo>
                <a:lnTo>
                  <a:pt x="167" y="202"/>
                </a:lnTo>
                <a:lnTo>
                  <a:pt x="180" y="201"/>
                </a:lnTo>
                <a:lnTo>
                  <a:pt x="180" y="201"/>
                </a:lnTo>
                <a:lnTo>
                  <a:pt x="200" y="196"/>
                </a:lnTo>
                <a:lnTo>
                  <a:pt x="219" y="192"/>
                </a:lnTo>
                <a:lnTo>
                  <a:pt x="219" y="192"/>
                </a:lnTo>
                <a:lnTo>
                  <a:pt x="229" y="187"/>
                </a:lnTo>
                <a:lnTo>
                  <a:pt x="238" y="183"/>
                </a:lnTo>
                <a:lnTo>
                  <a:pt x="246" y="176"/>
                </a:lnTo>
                <a:lnTo>
                  <a:pt x="252" y="170"/>
                </a:lnTo>
                <a:lnTo>
                  <a:pt x="252" y="170"/>
                </a:lnTo>
                <a:lnTo>
                  <a:pt x="256" y="166"/>
                </a:lnTo>
                <a:lnTo>
                  <a:pt x="259" y="160"/>
                </a:lnTo>
                <a:lnTo>
                  <a:pt x="259" y="153"/>
                </a:lnTo>
                <a:lnTo>
                  <a:pt x="259" y="147"/>
                </a:lnTo>
                <a:lnTo>
                  <a:pt x="258" y="138"/>
                </a:lnTo>
                <a:lnTo>
                  <a:pt x="258" y="138"/>
                </a:lnTo>
                <a:lnTo>
                  <a:pt x="252" y="101"/>
                </a:lnTo>
                <a:lnTo>
                  <a:pt x="252" y="101"/>
                </a:lnTo>
                <a:lnTo>
                  <a:pt x="252" y="98"/>
                </a:lnTo>
                <a:lnTo>
                  <a:pt x="255" y="97"/>
                </a:lnTo>
                <a:lnTo>
                  <a:pt x="255" y="97"/>
                </a:lnTo>
                <a:lnTo>
                  <a:pt x="290" y="83"/>
                </a:lnTo>
                <a:lnTo>
                  <a:pt x="308" y="75"/>
                </a:lnTo>
                <a:lnTo>
                  <a:pt x="308" y="75"/>
                </a:lnTo>
                <a:lnTo>
                  <a:pt x="318" y="72"/>
                </a:lnTo>
                <a:lnTo>
                  <a:pt x="318" y="72"/>
                </a:lnTo>
                <a:lnTo>
                  <a:pt x="322" y="71"/>
                </a:lnTo>
                <a:lnTo>
                  <a:pt x="325" y="66"/>
                </a:lnTo>
                <a:lnTo>
                  <a:pt x="325" y="62"/>
                </a:lnTo>
                <a:lnTo>
                  <a:pt x="325" y="62"/>
                </a:lnTo>
                <a:lnTo>
                  <a:pt x="324" y="60"/>
                </a:lnTo>
                <a:lnTo>
                  <a:pt x="319" y="57"/>
                </a:lnTo>
                <a:lnTo>
                  <a:pt x="319" y="57"/>
                </a:lnTo>
                <a:close/>
                <a:moveTo>
                  <a:pt x="10" y="179"/>
                </a:moveTo>
                <a:lnTo>
                  <a:pt x="10" y="178"/>
                </a:lnTo>
                <a:lnTo>
                  <a:pt x="10" y="178"/>
                </a:lnTo>
                <a:lnTo>
                  <a:pt x="11" y="161"/>
                </a:lnTo>
                <a:lnTo>
                  <a:pt x="16" y="144"/>
                </a:lnTo>
                <a:lnTo>
                  <a:pt x="16" y="143"/>
                </a:lnTo>
                <a:lnTo>
                  <a:pt x="22" y="143"/>
                </a:lnTo>
                <a:lnTo>
                  <a:pt x="22" y="143"/>
                </a:lnTo>
                <a:lnTo>
                  <a:pt x="25" y="143"/>
                </a:lnTo>
                <a:lnTo>
                  <a:pt x="25" y="143"/>
                </a:lnTo>
                <a:lnTo>
                  <a:pt x="26" y="144"/>
                </a:lnTo>
                <a:lnTo>
                  <a:pt x="28" y="146"/>
                </a:lnTo>
                <a:lnTo>
                  <a:pt x="28" y="146"/>
                </a:lnTo>
                <a:lnTo>
                  <a:pt x="33" y="169"/>
                </a:lnTo>
                <a:lnTo>
                  <a:pt x="33" y="169"/>
                </a:lnTo>
                <a:lnTo>
                  <a:pt x="34" y="175"/>
                </a:lnTo>
                <a:lnTo>
                  <a:pt x="34" y="179"/>
                </a:lnTo>
                <a:lnTo>
                  <a:pt x="10" y="179"/>
                </a:lnTo>
                <a:close/>
                <a:moveTo>
                  <a:pt x="36" y="123"/>
                </a:moveTo>
                <a:lnTo>
                  <a:pt x="36" y="123"/>
                </a:lnTo>
                <a:lnTo>
                  <a:pt x="34" y="127"/>
                </a:lnTo>
                <a:lnTo>
                  <a:pt x="31" y="132"/>
                </a:lnTo>
                <a:lnTo>
                  <a:pt x="31" y="132"/>
                </a:lnTo>
                <a:lnTo>
                  <a:pt x="26" y="135"/>
                </a:lnTo>
                <a:lnTo>
                  <a:pt x="22" y="135"/>
                </a:lnTo>
                <a:lnTo>
                  <a:pt x="22" y="135"/>
                </a:lnTo>
                <a:lnTo>
                  <a:pt x="16" y="135"/>
                </a:lnTo>
                <a:lnTo>
                  <a:pt x="13" y="132"/>
                </a:lnTo>
                <a:lnTo>
                  <a:pt x="10" y="127"/>
                </a:lnTo>
                <a:lnTo>
                  <a:pt x="8" y="123"/>
                </a:lnTo>
                <a:lnTo>
                  <a:pt x="8" y="123"/>
                </a:lnTo>
                <a:lnTo>
                  <a:pt x="10" y="118"/>
                </a:lnTo>
                <a:lnTo>
                  <a:pt x="11" y="114"/>
                </a:lnTo>
                <a:lnTo>
                  <a:pt x="16" y="111"/>
                </a:lnTo>
                <a:lnTo>
                  <a:pt x="22" y="109"/>
                </a:lnTo>
                <a:lnTo>
                  <a:pt x="22" y="109"/>
                </a:lnTo>
                <a:lnTo>
                  <a:pt x="22" y="109"/>
                </a:lnTo>
                <a:lnTo>
                  <a:pt x="22" y="109"/>
                </a:lnTo>
                <a:lnTo>
                  <a:pt x="26" y="111"/>
                </a:lnTo>
                <a:lnTo>
                  <a:pt x="31" y="114"/>
                </a:lnTo>
                <a:lnTo>
                  <a:pt x="34" y="118"/>
                </a:lnTo>
                <a:lnTo>
                  <a:pt x="36" y="123"/>
                </a:lnTo>
                <a:lnTo>
                  <a:pt x="36" y="123"/>
                </a:lnTo>
                <a:close/>
                <a:moveTo>
                  <a:pt x="252" y="149"/>
                </a:moveTo>
                <a:lnTo>
                  <a:pt x="252" y="149"/>
                </a:lnTo>
                <a:lnTo>
                  <a:pt x="252" y="153"/>
                </a:lnTo>
                <a:lnTo>
                  <a:pt x="250" y="158"/>
                </a:lnTo>
                <a:lnTo>
                  <a:pt x="249" y="163"/>
                </a:lnTo>
                <a:lnTo>
                  <a:pt x="244" y="167"/>
                </a:lnTo>
                <a:lnTo>
                  <a:pt x="244" y="167"/>
                </a:lnTo>
                <a:lnTo>
                  <a:pt x="235" y="173"/>
                </a:lnTo>
                <a:lnTo>
                  <a:pt x="226" y="179"/>
                </a:lnTo>
                <a:lnTo>
                  <a:pt x="213" y="186"/>
                </a:lnTo>
                <a:lnTo>
                  <a:pt x="201" y="189"/>
                </a:lnTo>
                <a:lnTo>
                  <a:pt x="201" y="189"/>
                </a:lnTo>
                <a:lnTo>
                  <a:pt x="181" y="193"/>
                </a:lnTo>
                <a:lnTo>
                  <a:pt x="161" y="195"/>
                </a:lnTo>
                <a:lnTo>
                  <a:pt x="161" y="195"/>
                </a:lnTo>
                <a:lnTo>
                  <a:pt x="147" y="193"/>
                </a:lnTo>
                <a:lnTo>
                  <a:pt x="132" y="192"/>
                </a:lnTo>
                <a:lnTo>
                  <a:pt x="132" y="192"/>
                </a:lnTo>
                <a:lnTo>
                  <a:pt x="118" y="189"/>
                </a:lnTo>
                <a:lnTo>
                  <a:pt x="105" y="184"/>
                </a:lnTo>
                <a:lnTo>
                  <a:pt x="94" y="178"/>
                </a:lnTo>
                <a:lnTo>
                  <a:pt x="82" y="170"/>
                </a:lnTo>
                <a:lnTo>
                  <a:pt x="82" y="170"/>
                </a:lnTo>
                <a:lnTo>
                  <a:pt x="74" y="163"/>
                </a:lnTo>
                <a:lnTo>
                  <a:pt x="74" y="163"/>
                </a:lnTo>
                <a:lnTo>
                  <a:pt x="71" y="157"/>
                </a:lnTo>
                <a:lnTo>
                  <a:pt x="71" y="150"/>
                </a:lnTo>
                <a:lnTo>
                  <a:pt x="71" y="150"/>
                </a:lnTo>
                <a:lnTo>
                  <a:pt x="77" y="114"/>
                </a:lnTo>
                <a:lnTo>
                  <a:pt x="78" y="101"/>
                </a:lnTo>
                <a:lnTo>
                  <a:pt x="80" y="100"/>
                </a:lnTo>
                <a:lnTo>
                  <a:pt x="80" y="98"/>
                </a:lnTo>
                <a:lnTo>
                  <a:pt x="115" y="112"/>
                </a:lnTo>
                <a:lnTo>
                  <a:pt x="115" y="112"/>
                </a:lnTo>
                <a:lnTo>
                  <a:pt x="154" y="127"/>
                </a:lnTo>
                <a:lnTo>
                  <a:pt x="154" y="127"/>
                </a:lnTo>
                <a:lnTo>
                  <a:pt x="160" y="129"/>
                </a:lnTo>
                <a:lnTo>
                  <a:pt x="164" y="129"/>
                </a:lnTo>
                <a:lnTo>
                  <a:pt x="164" y="129"/>
                </a:lnTo>
                <a:lnTo>
                  <a:pt x="170" y="129"/>
                </a:lnTo>
                <a:lnTo>
                  <a:pt x="177" y="126"/>
                </a:lnTo>
                <a:lnTo>
                  <a:pt x="177" y="126"/>
                </a:lnTo>
                <a:lnTo>
                  <a:pt x="201" y="117"/>
                </a:lnTo>
                <a:lnTo>
                  <a:pt x="201" y="117"/>
                </a:lnTo>
                <a:lnTo>
                  <a:pt x="218" y="111"/>
                </a:lnTo>
                <a:lnTo>
                  <a:pt x="218" y="111"/>
                </a:lnTo>
                <a:lnTo>
                  <a:pt x="233" y="104"/>
                </a:lnTo>
                <a:lnTo>
                  <a:pt x="242" y="101"/>
                </a:lnTo>
                <a:lnTo>
                  <a:pt x="247" y="126"/>
                </a:lnTo>
                <a:lnTo>
                  <a:pt x="247" y="126"/>
                </a:lnTo>
                <a:lnTo>
                  <a:pt x="252" y="149"/>
                </a:lnTo>
                <a:lnTo>
                  <a:pt x="252" y="149"/>
                </a:lnTo>
                <a:close/>
                <a:moveTo>
                  <a:pt x="285" y="77"/>
                </a:moveTo>
                <a:lnTo>
                  <a:pt x="285" y="77"/>
                </a:lnTo>
                <a:lnTo>
                  <a:pt x="250" y="91"/>
                </a:lnTo>
                <a:lnTo>
                  <a:pt x="250" y="91"/>
                </a:lnTo>
                <a:lnTo>
                  <a:pt x="247" y="91"/>
                </a:lnTo>
                <a:lnTo>
                  <a:pt x="247" y="91"/>
                </a:lnTo>
                <a:lnTo>
                  <a:pt x="246" y="91"/>
                </a:lnTo>
                <a:lnTo>
                  <a:pt x="246" y="91"/>
                </a:lnTo>
                <a:lnTo>
                  <a:pt x="236" y="85"/>
                </a:lnTo>
                <a:lnTo>
                  <a:pt x="226" y="81"/>
                </a:lnTo>
                <a:lnTo>
                  <a:pt x="207" y="77"/>
                </a:lnTo>
                <a:lnTo>
                  <a:pt x="207" y="77"/>
                </a:lnTo>
                <a:lnTo>
                  <a:pt x="186" y="72"/>
                </a:lnTo>
                <a:lnTo>
                  <a:pt x="161" y="72"/>
                </a:lnTo>
                <a:lnTo>
                  <a:pt x="161" y="72"/>
                </a:lnTo>
                <a:lnTo>
                  <a:pt x="144" y="72"/>
                </a:lnTo>
                <a:lnTo>
                  <a:pt x="144" y="72"/>
                </a:lnTo>
                <a:lnTo>
                  <a:pt x="141" y="74"/>
                </a:lnTo>
                <a:lnTo>
                  <a:pt x="141" y="74"/>
                </a:lnTo>
                <a:lnTo>
                  <a:pt x="140" y="77"/>
                </a:lnTo>
                <a:lnTo>
                  <a:pt x="140" y="77"/>
                </a:lnTo>
                <a:lnTo>
                  <a:pt x="141" y="78"/>
                </a:lnTo>
                <a:lnTo>
                  <a:pt x="143" y="80"/>
                </a:lnTo>
                <a:lnTo>
                  <a:pt x="146" y="80"/>
                </a:lnTo>
                <a:lnTo>
                  <a:pt x="146" y="80"/>
                </a:lnTo>
                <a:lnTo>
                  <a:pt x="146" y="80"/>
                </a:lnTo>
                <a:lnTo>
                  <a:pt x="146" y="80"/>
                </a:lnTo>
                <a:lnTo>
                  <a:pt x="161" y="80"/>
                </a:lnTo>
                <a:lnTo>
                  <a:pt x="161" y="80"/>
                </a:lnTo>
                <a:lnTo>
                  <a:pt x="178" y="80"/>
                </a:lnTo>
                <a:lnTo>
                  <a:pt x="193" y="81"/>
                </a:lnTo>
                <a:lnTo>
                  <a:pt x="207" y="85"/>
                </a:lnTo>
                <a:lnTo>
                  <a:pt x="221" y="88"/>
                </a:lnTo>
                <a:lnTo>
                  <a:pt x="221" y="88"/>
                </a:lnTo>
                <a:lnTo>
                  <a:pt x="230" y="91"/>
                </a:lnTo>
                <a:lnTo>
                  <a:pt x="233" y="92"/>
                </a:lnTo>
                <a:lnTo>
                  <a:pt x="235" y="94"/>
                </a:lnTo>
                <a:lnTo>
                  <a:pt x="235" y="95"/>
                </a:lnTo>
                <a:lnTo>
                  <a:pt x="224" y="100"/>
                </a:lnTo>
                <a:lnTo>
                  <a:pt x="207" y="106"/>
                </a:lnTo>
                <a:lnTo>
                  <a:pt x="207" y="106"/>
                </a:lnTo>
                <a:lnTo>
                  <a:pt x="175" y="120"/>
                </a:lnTo>
                <a:lnTo>
                  <a:pt x="175" y="120"/>
                </a:lnTo>
                <a:lnTo>
                  <a:pt x="166" y="121"/>
                </a:lnTo>
                <a:lnTo>
                  <a:pt x="166" y="121"/>
                </a:lnTo>
                <a:lnTo>
                  <a:pt x="155" y="120"/>
                </a:lnTo>
                <a:lnTo>
                  <a:pt x="155" y="120"/>
                </a:lnTo>
                <a:lnTo>
                  <a:pt x="45" y="77"/>
                </a:lnTo>
                <a:lnTo>
                  <a:pt x="45" y="77"/>
                </a:lnTo>
                <a:lnTo>
                  <a:pt x="28" y="69"/>
                </a:lnTo>
                <a:lnTo>
                  <a:pt x="19" y="66"/>
                </a:lnTo>
                <a:lnTo>
                  <a:pt x="17" y="66"/>
                </a:lnTo>
                <a:lnTo>
                  <a:pt x="17" y="63"/>
                </a:lnTo>
                <a:lnTo>
                  <a:pt x="17" y="63"/>
                </a:lnTo>
                <a:lnTo>
                  <a:pt x="33" y="57"/>
                </a:lnTo>
                <a:lnTo>
                  <a:pt x="129" y="20"/>
                </a:lnTo>
                <a:lnTo>
                  <a:pt x="141" y="16"/>
                </a:lnTo>
                <a:lnTo>
                  <a:pt x="141" y="16"/>
                </a:lnTo>
                <a:lnTo>
                  <a:pt x="157" y="9"/>
                </a:lnTo>
                <a:lnTo>
                  <a:pt x="157" y="9"/>
                </a:lnTo>
                <a:lnTo>
                  <a:pt x="166" y="8"/>
                </a:lnTo>
                <a:lnTo>
                  <a:pt x="166" y="8"/>
                </a:lnTo>
                <a:lnTo>
                  <a:pt x="173" y="9"/>
                </a:lnTo>
                <a:lnTo>
                  <a:pt x="173" y="9"/>
                </a:lnTo>
                <a:lnTo>
                  <a:pt x="218" y="26"/>
                </a:lnTo>
                <a:lnTo>
                  <a:pt x="308" y="62"/>
                </a:lnTo>
                <a:lnTo>
                  <a:pt x="316" y="65"/>
                </a:lnTo>
                <a:lnTo>
                  <a:pt x="285" y="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303" name="Group 302"/>
          <p:cNvGrpSpPr/>
          <p:nvPr userDrawn="1"/>
        </p:nvGrpSpPr>
        <p:grpSpPr>
          <a:xfrm>
            <a:off x="9920004" y="1577301"/>
            <a:ext cx="581544" cy="304329"/>
            <a:chOff x="8204201" y="1384300"/>
            <a:chExt cx="493713" cy="344488"/>
          </a:xfrm>
        </p:grpSpPr>
        <p:sp>
          <p:nvSpPr>
            <p:cNvPr id="304" name="Freeform 592"/>
            <p:cNvSpPr>
              <a:spLocks/>
            </p:cNvSpPr>
            <p:nvPr/>
          </p:nvSpPr>
          <p:spPr bwMode="auto">
            <a:xfrm>
              <a:off x="8318501" y="1668463"/>
              <a:ext cx="14288" cy="14288"/>
            </a:xfrm>
            <a:custGeom>
              <a:avLst/>
              <a:gdLst>
                <a:gd name="T0" fmla="*/ 5 w 9"/>
                <a:gd name="T1" fmla="*/ 9 h 9"/>
                <a:gd name="T2" fmla="*/ 5 w 9"/>
                <a:gd name="T3" fmla="*/ 9 h 9"/>
                <a:gd name="T4" fmla="*/ 8 w 9"/>
                <a:gd name="T5" fmla="*/ 8 h 9"/>
                <a:gd name="T6" fmla="*/ 9 w 9"/>
                <a:gd name="T7" fmla="*/ 4 h 9"/>
                <a:gd name="T8" fmla="*/ 9 w 9"/>
                <a:gd name="T9" fmla="*/ 4 h 9"/>
                <a:gd name="T10" fmla="*/ 8 w 9"/>
                <a:gd name="T11" fmla="*/ 1 h 9"/>
                <a:gd name="T12" fmla="*/ 5 w 9"/>
                <a:gd name="T13" fmla="*/ 0 h 9"/>
                <a:gd name="T14" fmla="*/ 5 w 9"/>
                <a:gd name="T15" fmla="*/ 0 h 9"/>
                <a:gd name="T16" fmla="*/ 1 w 9"/>
                <a:gd name="T17" fmla="*/ 1 h 9"/>
                <a:gd name="T18" fmla="*/ 0 w 9"/>
                <a:gd name="T19" fmla="*/ 4 h 9"/>
                <a:gd name="T20" fmla="*/ 0 w 9"/>
                <a:gd name="T21" fmla="*/ 4 h 9"/>
                <a:gd name="T22" fmla="*/ 1 w 9"/>
                <a:gd name="T23" fmla="*/ 8 h 9"/>
                <a:gd name="T24" fmla="*/ 5 w 9"/>
                <a:gd name="T25" fmla="*/ 9 h 9"/>
                <a:gd name="T26" fmla="*/ 5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9"/>
                  </a:moveTo>
                  <a:lnTo>
                    <a:pt x="5" y="9"/>
                  </a:lnTo>
                  <a:lnTo>
                    <a:pt x="8" y="8"/>
                  </a:lnTo>
                  <a:lnTo>
                    <a:pt x="9" y="4"/>
                  </a:lnTo>
                  <a:lnTo>
                    <a:pt x="9" y="4"/>
                  </a:lnTo>
                  <a:lnTo>
                    <a:pt x="8" y="1"/>
                  </a:lnTo>
                  <a:lnTo>
                    <a:pt x="5" y="0"/>
                  </a:lnTo>
                  <a:lnTo>
                    <a:pt x="5" y="0"/>
                  </a:lnTo>
                  <a:lnTo>
                    <a:pt x="1" y="1"/>
                  </a:lnTo>
                  <a:lnTo>
                    <a:pt x="0" y="4"/>
                  </a:lnTo>
                  <a:lnTo>
                    <a:pt x="0" y="4"/>
                  </a:lnTo>
                  <a:lnTo>
                    <a:pt x="1"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5" name="Freeform 593"/>
            <p:cNvSpPr>
              <a:spLocks/>
            </p:cNvSpPr>
            <p:nvPr/>
          </p:nvSpPr>
          <p:spPr bwMode="auto">
            <a:xfrm>
              <a:off x="8591551" y="1668463"/>
              <a:ext cx="15875" cy="14288"/>
            </a:xfrm>
            <a:custGeom>
              <a:avLst/>
              <a:gdLst>
                <a:gd name="T0" fmla="*/ 4 w 10"/>
                <a:gd name="T1" fmla="*/ 9 h 9"/>
                <a:gd name="T2" fmla="*/ 4 w 10"/>
                <a:gd name="T3" fmla="*/ 9 h 9"/>
                <a:gd name="T4" fmla="*/ 9 w 10"/>
                <a:gd name="T5" fmla="*/ 8 h 9"/>
                <a:gd name="T6" fmla="*/ 10 w 10"/>
                <a:gd name="T7" fmla="*/ 4 h 9"/>
                <a:gd name="T8" fmla="*/ 10 w 10"/>
                <a:gd name="T9" fmla="*/ 4 h 9"/>
                <a:gd name="T10" fmla="*/ 9 w 10"/>
                <a:gd name="T11" fmla="*/ 1 h 9"/>
                <a:gd name="T12" fmla="*/ 4 w 10"/>
                <a:gd name="T13" fmla="*/ 0 h 9"/>
                <a:gd name="T14" fmla="*/ 4 w 10"/>
                <a:gd name="T15" fmla="*/ 0 h 9"/>
                <a:gd name="T16" fmla="*/ 1 w 10"/>
                <a:gd name="T17" fmla="*/ 1 h 9"/>
                <a:gd name="T18" fmla="*/ 0 w 10"/>
                <a:gd name="T19" fmla="*/ 4 h 9"/>
                <a:gd name="T20" fmla="*/ 0 w 10"/>
                <a:gd name="T21" fmla="*/ 4 h 9"/>
                <a:gd name="T22" fmla="*/ 1 w 10"/>
                <a:gd name="T23" fmla="*/ 8 h 9"/>
                <a:gd name="T24" fmla="*/ 4 w 10"/>
                <a:gd name="T25" fmla="*/ 9 h 9"/>
                <a:gd name="T26" fmla="*/ 4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4" y="9"/>
                  </a:moveTo>
                  <a:lnTo>
                    <a:pt x="4" y="9"/>
                  </a:lnTo>
                  <a:lnTo>
                    <a:pt x="9" y="8"/>
                  </a:lnTo>
                  <a:lnTo>
                    <a:pt x="10" y="4"/>
                  </a:lnTo>
                  <a:lnTo>
                    <a:pt x="10" y="4"/>
                  </a:lnTo>
                  <a:lnTo>
                    <a:pt x="9" y="1"/>
                  </a:lnTo>
                  <a:lnTo>
                    <a:pt x="4" y="0"/>
                  </a:lnTo>
                  <a:lnTo>
                    <a:pt x="4" y="0"/>
                  </a:lnTo>
                  <a:lnTo>
                    <a:pt x="1" y="1"/>
                  </a:lnTo>
                  <a:lnTo>
                    <a:pt x="0" y="4"/>
                  </a:lnTo>
                  <a:lnTo>
                    <a:pt x="0" y="4"/>
                  </a:lnTo>
                  <a:lnTo>
                    <a:pt x="1" y="8"/>
                  </a:lnTo>
                  <a:lnTo>
                    <a:pt x="4" y="9"/>
                  </a:lnTo>
                  <a:lnTo>
                    <a:pt x="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6" name="Freeform 594"/>
            <p:cNvSpPr>
              <a:spLocks noEditPoints="1"/>
            </p:cNvSpPr>
            <p:nvPr/>
          </p:nvSpPr>
          <p:spPr bwMode="auto">
            <a:xfrm>
              <a:off x="8204201" y="1384300"/>
              <a:ext cx="493713" cy="344488"/>
            </a:xfrm>
            <a:custGeom>
              <a:avLst/>
              <a:gdLst>
                <a:gd name="T0" fmla="*/ 253 w 311"/>
                <a:gd name="T1" fmla="*/ 50 h 217"/>
                <a:gd name="T2" fmla="*/ 228 w 311"/>
                <a:gd name="T3" fmla="*/ 17 h 217"/>
                <a:gd name="T4" fmla="*/ 204 w 311"/>
                <a:gd name="T5" fmla="*/ 0 h 217"/>
                <a:gd name="T6" fmla="*/ 20 w 311"/>
                <a:gd name="T7" fmla="*/ 13 h 217"/>
                <a:gd name="T8" fmla="*/ 0 w 311"/>
                <a:gd name="T9" fmla="*/ 33 h 217"/>
                <a:gd name="T10" fmla="*/ 6 w 311"/>
                <a:gd name="T11" fmla="*/ 183 h 217"/>
                <a:gd name="T12" fmla="*/ 43 w 311"/>
                <a:gd name="T13" fmla="*/ 188 h 217"/>
                <a:gd name="T14" fmla="*/ 55 w 311"/>
                <a:gd name="T15" fmla="*/ 210 h 217"/>
                <a:gd name="T16" fmla="*/ 77 w 311"/>
                <a:gd name="T17" fmla="*/ 217 h 217"/>
                <a:gd name="T18" fmla="*/ 93 w 311"/>
                <a:gd name="T19" fmla="*/ 213 h 217"/>
                <a:gd name="T20" fmla="*/ 109 w 311"/>
                <a:gd name="T21" fmla="*/ 194 h 217"/>
                <a:gd name="T22" fmla="*/ 216 w 311"/>
                <a:gd name="T23" fmla="*/ 188 h 217"/>
                <a:gd name="T24" fmla="*/ 222 w 311"/>
                <a:gd name="T25" fmla="*/ 205 h 217"/>
                <a:gd name="T26" fmla="*/ 242 w 311"/>
                <a:gd name="T27" fmla="*/ 217 h 217"/>
                <a:gd name="T28" fmla="*/ 260 w 311"/>
                <a:gd name="T29" fmla="*/ 216 h 217"/>
                <a:gd name="T30" fmla="*/ 279 w 311"/>
                <a:gd name="T31" fmla="*/ 200 h 217"/>
                <a:gd name="T32" fmla="*/ 293 w 311"/>
                <a:gd name="T33" fmla="*/ 188 h 217"/>
                <a:gd name="T34" fmla="*/ 311 w 311"/>
                <a:gd name="T35" fmla="*/ 170 h 217"/>
                <a:gd name="T36" fmla="*/ 308 w 311"/>
                <a:gd name="T37" fmla="*/ 125 h 217"/>
                <a:gd name="T38" fmla="*/ 77 w 311"/>
                <a:gd name="T39" fmla="*/ 161 h 217"/>
                <a:gd name="T40" fmla="*/ 93 w 311"/>
                <a:gd name="T41" fmla="*/ 167 h 217"/>
                <a:gd name="T42" fmla="*/ 100 w 311"/>
                <a:gd name="T43" fmla="*/ 183 h 217"/>
                <a:gd name="T44" fmla="*/ 86 w 311"/>
                <a:gd name="T45" fmla="*/ 205 h 217"/>
                <a:gd name="T46" fmla="*/ 72 w 311"/>
                <a:gd name="T47" fmla="*/ 206 h 217"/>
                <a:gd name="T48" fmla="*/ 54 w 311"/>
                <a:gd name="T49" fmla="*/ 188 h 217"/>
                <a:gd name="T50" fmla="*/ 55 w 311"/>
                <a:gd name="T51" fmla="*/ 174 h 217"/>
                <a:gd name="T52" fmla="*/ 77 w 311"/>
                <a:gd name="T53" fmla="*/ 161 h 217"/>
                <a:gd name="T54" fmla="*/ 254 w 311"/>
                <a:gd name="T55" fmla="*/ 161 h 217"/>
                <a:gd name="T56" fmla="*/ 271 w 311"/>
                <a:gd name="T57" fmla="*/ 179 h 217"/>
                <a:gd name="T58" fmla="*/ 271 w 311"/>
                <a:gd name="T59" fmla="*/ 193 h 217"/>
                <a:gd name="T60" fmla="*/ 248 w 311"/>
                <a:gd name="T61" fmla="*/ 206 h 217"/>
                <a:gd name="T62" fmla="*/ 233 w 311"/>
                <a:gd name="T63" fmla="*/ 200 h 217"/>
                <a:gd name="T64" fmla="*/ 225 w 311"/>
                <a:gd name="T65" fmla="*/ 183 h 217"/>
                <a:gd name="T66" fmla="*/ 239 w 311"/>
                <a:gd name="T67" fmla="*/ 162 h 217"/>
                <a:gd name="T68" fmla="*/ 77 w 311"/>
                <a:gd name="T69" fmla="*/ 150 h 217"/>
                <a:gd name="T70" fmla="*/ 60 w 311"/>
                <a:gd name="T71" fmla="*/ 154 h 217"/>
                <a:gd name="T72" fmla="*/ 44 w 311"/>
                <a:gd name="T73" fmla="*/ 173 h 217"/>
                <a:gd name="T74" fmla="*/ 15 w 311"/>
                <a:gd name="T75" fmla="*/ 177 h 217"/>
                <a:gd name="T76" fmla="*/ 11 w 311"/>
                <a:gd name="T77" fmla="*/ 33 h 217"/>
                <a:gd name="T78" fmla="*/ 15 w 311"/>
                <a:gd name="T79" fmla="*/ 24 h 217"/>
                <a:gd name="T80" fmla="*/ 218 w 311"/>
                <a:gd name="T81" fmla="*/ 24 h 217"/>
                <a:gd name="T82" fmla="*/ 230 w 311"/>
                <a:gd name="T83" fmla="*/ 32 h 217"/>
                <a:gd name="T84" fmla="*/ 196 w 311"/>
                <a:gd name="T85" fmla="*/ 59 h 217"/>
                <a:gd name="T86" fmla="*/ 225 w 311"/>
                <a:gd name="T87" fmla="*/ 55 h 217"/>
                <a:gd name="T88" fmla="*/ 191 w 311"/>
                <a:gd name="T89" fmla="*/ 49 h 217"/>
                <a:gd name="T90" fmla="*/ 187 w 311"/>
                <a:gd name="T91" fmla="*/ 105 h 217"/>
                <a:gd name="T92" fmla="*/ 191 w 311"/>
                <a:gd name="T93" fmla="*/ 110 h 217"/>
                <a:gd name="T94" fmla="*/ 296 w 311"/>
                <a:gd name="T95" fmla="*/ 125 h 217"/>
                <a:gd name="T96" fmla="*/ 302 w 311"/>
                <a:gd name="T97" fmla="*/ 170 h 217"/>
                <a:gd name="T98" fmla="*/ 296 w 311"/>
                <a:gd name="T99" fmla="*/ 177 h 217"/>
                <a:gd name="T100" fmla="*/ 280 w 311"/>
                <a:gd name="T101" fmla="*/ 173 h 217"/>
                <a:gd name="T102" fmla="*/ 267 w 311"/>
                <a:gd name="T103" fmla="*/ 154 h 217"/>
                <a:gd name="T104" fmla="*/ 248 w 311"/>
                <a:gd name="T105" fmla="*/ 150 h 217"/>
                <a:gd name="T106" fmla="*/ 227 w 311"/>
                <a:gd name="T107" fmla="*/ 157 h 217"/>
                <a:gd name="T108" fmla="*/ 216 w 311"/>
                <a:gd name="T109" fmla="*/ 179 h 217"/>
                <a:gd name="T110" fmla="*/ 110 w 311"/>
                <a:gd name="T111" fmla="*/ 179 h 217"/>
                <a:gd name="T112" fmla="*/ 100 w 311"/>
                <a:gd name="T113" fmla="*/ 157 h 217"/>
                <a:gd name="T114" fmla="*/ 77 w 311"/>
                <a:gd name="T115"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217">
                  <a:moveTo>
                    <a:pt x="299" y="113"/>
                  </a:moveTo>
                  <a:lnTo>
                    <a:pt x="274" y="95"/>
                  </a:lnTo>
                  <a:lnTo>
                    <a:pt x="253" y="50"/>
                  </a:lnTo>
                  <a:lnTo>
                    <a:pt x="253" y="50"/>
                  </a:lnTo>
                  <a:lnTo>
                    <a:pt x="239" y="27"/>
                  </a:lnTo>
                  <a:lnTo>
                    <a:pt x="239" y="27"/>
                  </a:lnTo>
                  <a:lnTo>
                    <a:pt x="234" y="21"/>
                  </a:lnTo>
                  <a:lnTo>
                    <a:pt x="228" y="17"/>
                  </a:lnTo>
                  <a:lnTo>
                    <a:pt x="221" y="15"/>
                  </a:lnTo>
                  <a:lnTo>
                    <a:pt x="213" y="13"/>
                  </a:lnTo>
                  <a:lnTo>
                    <a:pt x="208" y="13"/>
                  </a:lnTo>
                  <a:lnTo>
                    <a:pt x="204" y="0"/>
                  </a:lnTo>
                  <a:lnTo>
                    <a:pt x="193" y="0"/>
                  </a:lnTo>
                  <a:lnTo>
                    <a:pt x="188" y="13"/>
                  </a:lnTo>
                  <a:lnTo>
                    <a:pt x="20" y="13"/>
                  </a:lnTo>
                  <a:lnTo>
                    <a:pt x="20" y="13"/>
                  </a:lnTo>
                  <a:lnTo>
                    <a:pt x="12" y="15"/>
                  </a:lnTo>
                  <a:lnTo>
                    <a:pt x="6" y="20"/>
                  </a:lnTo>
                  <a:lnTo>
                    <a:pt x="1" y="26"/>
                  </a:lnTo>
                  <a:lnTo>
                    <a:pt x="0" y="33"/>
                  </a:lnTo>
                  <a:lnTo>
                    <a:pt x="0" y="170"/>
                  </a:lnTo>
                  <a:lnTo>
                    <a:pt x="0" y="170"/>
                  </a:lnTo>
                  <a:lnTo>
                    <a:pt x="1" y="177"/>
                  </a:lnTo>
                  <a:lnTo>
                    <a:pt x="6" y="183"/>
                  </a:lnTo>
                  <a:lnTo>
                    <a:pt x="12" y="187"/>
                  </a:lnTo>
                  <a:lnTo>
                    <a:pt x="20" y="188"/>
                  </a:lnTo>
                  <a:lnTo>
                    <a:pt x="43" y="188"/>
                  </a:lnTo>
                  <a:lnTo>
                    <a:pt x="43" y="188"/>
                  </a:lnTo>
                  <a:lnTo>
                    <a:pt x="44" y="194"/>
                  </a:lnTo>
                  <a:lnTo>
                    <a:pt x="47" y="200"/>
                  </a:lnTo>
                  <a:lnTo>
                    <a:pt x="50" y="205"/>
                  </a:lnTo>
                  <a:lnTo>
                    <a:pt x="55" y="210"/>
                  </a:lnTo>
                  <a:lnTo>
                    <a:pt x="60" y="213"/>
                  </a:lnTo>
                  <a:lnTo>
                    <a:pt x="64" y="216"/>
                  </a:lnTo>
                  <a:lnTo>
                    <a:pt x="70" y="217"/>
                  </a:lnTo>
                  <a:lnTo>
                    <a:pt x="77" y="217"/>
                  </a:lnTo>
                  <a:lnTo>
                    <a:pt x="77" y="217"/>
                  </a:lnTo>
                  <a:lnTo>
                    <a:pt x="83" y="217"/>
                  </a:lnTo>
                  <a:lnTo>
                    <a:pt x="89" y="216"/>
                  </a:lnTo>
                  <a:lnTo>
                    <a:pt x="93" y="213"/>
                  </a:lnTo>
                  <a:lnTo>
                    <a:pt x="100" y="210"/>
                  </a:lnTo>
                  <a:lnTo>
                    <a:pt x="103" y="205"/>
                  </a:lnTo>
                  <a:lnTo>
                    <a:pt x="106" y="199"/>
                  </a:lnTo>
                  <a:lnTo>
                    <a:pt x="109" y="194"/>
                  </a:lnTo>
                  <a:lnTo>
                    <a:pt x="110" y="188"/>
                  </a:lnTo>
                  <a:lnTo>
                    <a:pt x="110" y="188"/>
                  </a:lnTo>
                  <a:lnTo>
                    <a:pt x="112" y="188"/>
                  </a:lnTo>
                  <a:lnTo>
                    <a:pt x="216" y="188"/>
                  </a:lnTo>
                  <a:lnTo>
                    <a:pt x="216" y="188"/>
                  </a:lnTo>
                  <a:lnTo>
                    <a:pt x="218" y="194"/>
                  </a:lnTo>
                  <a:lnTo>
                    <a:pt x="219" y="200"/>
                  </a:lnTo>
                  <a:lnTo>
                    <a:pt x="222" y="205"/>
                  </a:lnTo>
                  <a:lnTo>
                    <a:pt x="227" y="210"/>
                  </a:lnTo>
                  <a:lnTo>
                    <a:pt x="231" y="213"/>
                  </a:lnTo>
                  <a:lnTo>
                    <a:pt x="237" y="216"/>
                  </a:lnTo>
                  <a:lnTo>
                    <a:pt x="242" y="217"/>
                  </a:lnTo>
                  <a:lnTo>
                    <a:pt x="248" y="217"/>
                  </a:lnTo>
                  <a:lnTo>
                    <a:pt x="248" y="217"/>
                  </a:lnTo>
                  <a:lnTo>
                    <a:pt x="254" y="217"/>
                  </a:lnTo>
                  <a:lnTo>
                    <a:pt x="260" y="216"/>
                  </a:lnTo>
                  <a:lnTo>
                    <a:pt x="267" y="213"/>
                  </a:lnTo>
                  <a:lnTo>
                    <a:pt x="271" y="210"/>
                  </a:lnTo>
                  <a:lnTo>
                    <a:pt x="276" y="205"/>
                  </a:lnTo>
                  <a:lnTo>
                    <a:pt x="279" y="200"/>
                  </a:lnTo>
                  <a:lnTo>
                    <a:pt x="280" y="194"/>
                  </a:lnTo>
                  <a:lnTo>
                    <a:pt x="282" y="188"/>
                  </a:lnTo>
                  <a:lnTo>
                    <a:pt x="293" y="188"/>
                  </a:lnTo>
                  <a:lnTo>
                    <a:pt x="293" y="188"/>
                  </a:lnTo>
                  <a:lnTo>
                    <a:pt x="299" y="187"/>
                  </a:lnTo>
                  <a:lnTo>
                    <a:pt x="305" y="183"/>
                  </a:lnTo>
                  <a:lnTo>
                    <a:pt x="309" y="177"/>
                  </a:lnTo>
                  <a:lnTo>
                    <a:pt x="311" y="170"/>
                  </a:lnTo>
                  <a:lnTo>
                    <a:pt x="311" y="141"/>
                  </a:lnTo>
                  <a:lnTo>
                    <a:pt x="311" y="141"/>
                  </a:lnTo>
                  <a:lnTo>
                    <a:pt x="311" y="133"/>
                  </a:lnTo>
                  <a:lnTo>
                    <a:pt x="308" y="125"/>
                  </a:lnTo>
                  <a:lnTo>
                    <a:pt x="303" y="119"/>
                  </a:lnTo>
                  <a:lnTo>
                    <a:pt x="299" y="113"/>
                  </a:lnTo>
                  <a:lnTo>
                    <a:pt x="299" y="113"/>
                  </a:lnTo>
                  <a:close/>
                  <a:moveTo>
                    <a:pt x="77" y="161"/>
                  </a:moveTo>
                  <a:lnTo>
                    <a:pt x="77" y="161"/>
                  </a:lnTo>
                  <a:lnTo>
                    <a:pt x="81" y="161"/>
                  </a:lnTo>
                  <a:lnTo>
                    <a:pt x="86" y="162"/>
                  </a:lnTo>
                  <a:lnTo>
                    <a:pt x="93" y="167"/>
                  </a:lnTo>
                  <a:lnTo>
                    <a:pt x="98" y="174"/>
                  </a:lnTo>
                  <a:lnTo>
                    <a:pt x="100" y="179"/>
                  </a:lnTo>
                  <a:lnTo>
                    <a:pt x="100" y="183"/>
                  </a:lnTo>
                  <a:lnTo>
                    <a:pt x="100" y="183"/>
                  </a:lnTo>
                  <a:lnTo>
                    <a:pt x="100" y="188"/>
                  </a:lnTo>
                  <a:lnTo>
                    <a:pt x="98" y="193"/>
                  </a:lnTo>
                  <a:lnTo>
                    <a:pt x="93" y="200"/>
                  </a:lnTo>
                  <a:lnTo>
                    <a:pt x="86" y="205"/>
                  </a:lnTo>
                  <a:lnTo>
                    <a:pt x="81" y="206"/>
                  </a:lnTo>
                  <a:lnTo>
                    <a:pt x="77" y="206"/>
                  </a:lnTo>
                  <a:lnTo>
                    <a:pt x="77" y="206"/>
                  </a:lnTo>
                  <a:lnTo>
                    <a:pt x="72" y="206"/>
                  </a:lnTo>
                  <a:lnTo>
                    <a:pt x="67" y="205"/>
                  </a:lnTo>
                  <a:lnTo>
                    <a:pt x="60" y="200"/>
                  </a:lnTo>
                  <a:lnTo>
                    <a:pt x="55" y="193"/>
                  </a:lnTo>
                  <a:lnTo>
                    <a:pt x="54" y="188"/>
                  </a:lnTo>
                  <a:lnTo>
                    <a:pt x="54" y="183"/>
                  </a:lnTo>
                  <a:lnTo>
                    <a:pt x="54" y="183"/>
                  </a:lnTo>
                  <a:lnTo>
                    <a:pt x="54" y="179"/>
                  </a:lnTo>
                  <a:lnTo>
                    <a:pt x="55" y="174"/>
                  </a:lnTo>
                  <a:lnTo>
                    <a:pt x="60" y="167"/>
                  </a:lnTo>
                  <a:lnTo>
                    <a:pt x="67" y="162"/>
                  </a:lnTo>
                  <a:lnTo>
                    <a:pt x="72" y="161"/>
                  </a:lnTo>
                  <a:lnTo>
                    <a:pt x="77" y="161"/>
                  </a:lnTo>
                  <a:lnTo>
                    <a:pt x="77" y="161"/>
                  </a:lnTo>
                  <a:close/>
                  <a:moveTo>
                    <a:pt x="248" y="161"/>
                  </a:moveTo>
                  <a:lnTo>
                    <a:pt x="248" y="161"/>
                  </a:lnTo>
                  <a:lnTo>
                    <a:pt x="254" y="161"/>
                  </a:lnTo>
                  <a:lnTo>
                    <a:pt x="257" y="162"/>
                  </a:lnTo>
                  <a:lnTo>
                    <a:pt x="265" y="167"/>
                  </a:lnTo>
                  <a:lnTo>
                    <a:pt x="271" y="174"/>
                  </a:lnTo>
                  <a:lnTo>
                    <a:pt x="271" y="179"/>
                  </a:lnTo>
                  <a:lnTo>
                    <a:pt x="273" y="183"/>
                  </a:lnTo>
                  <a:lnTo>
                    <a:pt x="273" y="183"/>
                  </a:lnTo>
                  <a:lnTo>
                    <a:pt x="271" y="188"/>
                  </a:lnTo>
                  <a:lnTo>
                    <a:pt x="271" y="193"/>
                  </a:lnTo>
                  <a:lnTo>
                    <a:pt x="265" y="200"/>
                  </a:lnTo>
                  <a:lnTo>
                    <a:pt x="257" y="205"/>
                  </a:lnTo>
                  <a:lnTo>
                    <a:pt x="254" y="206"/>
                  </a:lnTo>
                  <a:lnTo>
                    <a:pt x="248" y="206"/>
                  </a:lnTo>
                  <a:lnTo>
                    <a:pt x="248" y="206"/>
                  </a:lnTo>
                  <a:lnTo>
                    <a:pt x="244" y="206"/>
                  </a:lnTo>
                  <a:lnTo>
                    <a:pt x="239" y="205"/>
                  </a:lnTo>
                  <a:lnTo>
                    <a:pt x="233" y="200"/>
                  </a:lnTo>
                  <a:lnTo>
                    <a:pt x="227" y="193"/>
                  </a:lnTo>
                  <a:lnTo>
                    <a:pt x="225" y="188"/>
                  </a:lnTo>
                  <a:lnTo>
                    <a:pt x="225" y="183"/>
                  </a:lnTo>
                  <a:lnTo>
                    <a:pt x="225" y="183"/>
                  </a:lnTo>
                  <a:lnTo>
                    <a:pt x="225" y="179"/>
                  </a:lnTo>
                  <a:lnTo>
                    <a:pt x="227" y="174"/>
                  </a:lnTo>
                  <a:lnTo>
                    <a:pt x="233" y="167"/>
                  </a:lnTo>
                  <a:lnTo>
                    <a:pt x="239" y="162"/>
                  </a:lnTo>
                  <a:lnTo>
                    <a:pt x="244" y="161"/>
                  </a:lnTo>
                  <a:lnTo>
                    <a:pt x="248" y="161"/>
                  </a:lnTo>
                  <a:lnTo>
                    <a:pt x="248" y="161"/>
                  </a:lnTo>
                  <a:close/>
                  <a:moveTo>
                    <a:pt x="77" y="150"/>
                  </a:moveTo>
                  <a:lnTo>
                    <a:pt x="77" y="150"/>
                  </a:lnTo>
                  <a:lnTo>
                    <a:pt x="70" y="150"/>
                  </a:lnTo>
                  <a:lnTo>
                    <a:pt x="64" y="151"/>
                  </a:lnTo>
                  <a:lnTo>
                    <a:pt x="60" y="154"/>
                  </a:lnTo>
                  <a:lnTo>
                    <a:pt x="55" y="157"/>
                  </a:lnTo>
                  <a:lnTo>
                    <a:pt x="50" y="162"/>
                  </a:lnTo>
                  <a:lnTo>
                    <a:pt x="47" y="167"/>
                  </a:lnTo>
                  <a:lnTo>
                    <a:pt x="44" y="173"/>
                  </a:lnTo>
                  <a:lnTo>
                    <a:pt x="43" y="179"/>
                  </a:lnTo>
                  <a:lnTo>
                    <a:pt x="20" y="179"/>
                  </a:lnTo>
                  <a:lnTo>
                    <a:pt x="20" y="179"/>
                  </a:lnTo>
                  <a:lnTo>
                    <a:pt x="15" y="177"/>
                  </a:lnTo>
                  <a:lnTo>
                    <a:pt x="12" y="176"/>
                  </a:lnTo>
                  <a:lnTo>
                    <a:pt x="11" y="173"/>
                  </a:lnTo>
                  <a:lnTo>
                    <a:pt x="11" y="170"/>
                  </a:lnTo>
                  <a:lnTo>
                    <a:pt x="11" y="33"/>
                  </a:lnTo>
                  <a:lnTo>
                    <a:pt x="11" y="33"/>
                  </a:lnTo>
                  <a:lnTo>
                    <a:pt x="11" y="29"/>
                  </a:lnTo>
                  <a:lnTo>
                    <a:pt x="12" y="26"/>
                  </a:lnTo>
                  <a:lnTo>
                    <a:pt x="15" y="24"/>
                  </a:lnTo>
                  <a:lnTo>
                    <a:pt x="20" y="24"/>
                  </a:lnTo>
                  <a:lnTo>
                    <a:pt x="213" y="24"/>
                  </a:lnTo>
                  <a:lnTo>
                    <a:pt x="213" y="24"/>
                  </a:lnTo>
                  <a:lnTo>
                    <a:pt x="218" y="24"/>
                  </a:lnTo>
                  <a:lnTo>
                    <a:pt x="222" y="26"/>
                  </a:lnTo>
                  <a:lnTo>
                    <a:pt x="227" y="29"/>
                  </a:lnTo>
                  <a:lnTo>
                    <a:pt x="230" y="32"/>
                  </a:lnTo>
                  <a:lnTo>
                    <a:pt x="230" y="32"/>
                  </a:lnTo>
                  <a:lnTo>
                    <a:pt x="244" y="55"/>
                  </a:lnTo>
                  <a:lnTo>
                    <a:pt x="265" y="99"/>
                  </a:lnTo>
                  <a:lnTo>
                    <a:pt x="196" y="99"/>
                  </a:lnTo>
                  <a:lnTo>
                    <a:pt x="196" y="59"/>
                  </a:lnTo>
                  <a:lnTo>
                    <a:pt x="221" y="59"/>
                  </a:lnTo>
                  <a:lnTo>
                    <a:pt x="221" y="59"/>
                  </a:lnTo>
                  <a:lnTo>
                    <a:pt x="224" y="58"/>
                  </a:lnTo>
                  <a:lnTo>
                    <a:pt x="225" y="55"/>
                  </a:lnTo>
                  <a:lnTo>
                    <a:pt x="225" y="55"/>
                  </a:lnTo>
                  <a:lnTo>
                    <a:pt x="224" y="50"/>
                  </a:lnTo>
                  <a:lnTo>
                    <a:pt x="221" y="49"/>
                  </a:lnTo>
                  <a:lnTo>
                    <a:pt x="191" y="49"/>
                  </a:lnTo>
                  <a:lnTo>
                    <a:pt x="191" y="49"/>
                  </a:lnTo>
                  <a:lnTo>
                    <a:pt x="188" y="50"/>
                  </a:lnTo>
                  <a:lnTo>
                    <a:pt x="187" y="55"/>
                  </a:lnTo>
                  <a:lnTo>
                    <a:pt x="187" y="105"/>
                  </a:lnTo>
                  <a:lnTo>
                    <a:pt x="187" y="105"/>
                  </a:lnTo>
                  <a:lnTo>
                    <a:pt x="188" y="108"/>
                  </a:lnTo>
                  <a:lnTo>
                    <a:pt x="188" y="108"/>
                  </a:lnTo>
                  <a:lnTo>
                    <a:pt x="191" y="110"/>
                  </a:lnTo>
                  <a:lnTo>
                    <a:pt x="277" y="110"/>
                  </a:lnTo>
                  <a:lnTo>
                    <a:pt x="291" y="121"/>
                  </a:lnTo>
                  <a:lnTo>
                    <a:pt x="291" y="121"/>
                  </a:lnTo>
                  <a:lnTo>
                    <a:pt x="296" y="125"/>
                  </a:lnTo>
                  <a:lnTo>
                    <a:pt x="299" y="130"/>
                  </a:lnTo>
                  <a:lnTo>
                    <a:pt x="300" y="136"/>
                  </a:lnTo>
                  <a:lnTo>
                    <a:pt x="302" y="141"/>
                  </a:lnTo>
                  <a:lnTo>
                    <a:pt x="302" y="170"/>
                  </a:lnTo>
                  <a:lnTo>
                    <a:pt x="302" y="170"/>
                  </a:lnTo>
                  <a:lnTo>
                    <a:pt x="300" y="173"/>
                  </a:lnTo>
                  <a:lnTo>
                    <a:pt x="299" y="176"/>
                  </a:lnTo>
                  <a:lnTo>
                    <a:pt x="296" y="177"/>
                  </a:lnTo>
                  <a:lnTo>
                    <a:pt x="293" y="179"/>
                  </a:lnTo>
                  <a:lnTo>
                    <a:pt x="282" y="179"/>
                  </a:lnTo>
                  <a:lnTo>
                    <a:pt x="282" y="179"/>
                  </a:lnTo>
                  <a:lnTo>
                    <a:pt x="280" y="173"/>
                  </a:lnTo>
                  <a:lnTo>
                    <a:pt x="279" y="167"/>
                  </a:lnTo>
                  <a:lnTo>
                    <a:pt x="276" y="162"/>
                  </a:lnTo>
                  <a:lnTo>
                    <a:pt x="271" y="157"/>
                  </a:lnTo>
                  <a:lnTo>
                    <a:pt x="267" y="154"/>
                  </a:lnTo>
                  <a:lnTo>
                    <a:pt x="260" y="151"/>
                  </a:lnTo>
                  <a:lnTo>
                    <a:pt x="254" y="150"/>
                  </a:lnTo>
                  <a:lnTo>
                    <a:pt x="248" y="150"/>
                  </a:lnTo>
                  <a:lnTo>
                    <a:pt x="248" y="150"/>
                  </a:lnTo>
                  <a:lnTo>
                    <a:pt x="242" y="150"/>
                  </a:lnTo>
                  <a:lnTo>
                    <a:pt x="237" y="151"/>
                  </a:lnTo>
                  <a:lnTo>
                    <a:pt x="231" y="154"/>
                  </a:lnTo>
                  <a:lnTo>
                    <a:pt x="227" y="157"/>
                  </a:lnTo>
                  <a:lnTo>
                    <a:pt x="222" y="162"/>
                  </a:lnTo>
                  <a:lnTo>
                    <a:pt x="219" y="167"/>
                  </a:lnTo>
                  <a:lnTo>
                    <a:pt x="218" y="173"/>
                  </a:lnTo>
                  <a:lnTo>
                    <a:pt x="216" y="179"/>
                  </a:lnTo>
                  <a:lnTo>
                    <a:pt x="112" y="179"/>
                  </a:lnTo>
                  <a:lnTo>
                    <a:pt x="112" y="179"/>
                  </a:lnTo>
                  <a:lnTo>
                    <a:pt x="110" y="179"/>
                  </a:lnTo>
                  <a:lnTo>
                    <a:pt x="110" y="179"/>
                  </a:lnTo>
                  <a:lnTo>
                    <a:pt x="109" y="173"/>
                  </a:lnTo>
                  <a:lnTo>
                    <a:pt x="106" y="168"/>
                  </a:lnTo>
                  <a:lnTo>
                    <a:pt x="103" y="162"/>
                  </a:lnTo>
                  <a:lnTo>
                    <a:pt x="100" y="157"/>
                  </a:lnTo>
                  <a:lnTo>
                    <a:pt x="93" y="154"/>
                  </a:lnTo>
                  <a:lnTo>
                    <a:pt x="89" y="151"/>
                  </a:lnTo>
                  <a:lnTo>
                    <a:pt x="83" y="150"/>
                  </a:lnTo>
                  <a:lnTo>
                    <a:pt x="77" y="150"/>
                  </a:lnTo>
                  <a:lnTo>
                    <a:pt x="77" y="15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7" name="Freeform 595"/>
            <p:cNvSpPr>
              <a:spLocks noEditPoints="1"/>
            </p:cNvSpPr>
            <p:nvPr/>
          </p:nvSpPr>
          <p:spPr bwMode="auto">
            <a:xfrm>
              <a:off x="8283576" y="1452563"/>
              <a:ext cx="153988" cy="152400"/>
            </a:xfrm>
            <a:custGeom>
              <a:avLst/>
              <a:gdLst>
                <a:gd name="T0" fmla="*/ 97 w 97"/>
                <a:gd name="T1" fmla="*/ 47 h 96"/>
                <a:gd name="T2" fmla="*/ 92 w 97"/>
                <a:gd name="T3" fmla="*/ 29 h 96"/>
                <a:gd name="T4" fmla="*/ 82 w 97"/>
                <a:gd name="T5" fmla="*/ 13 h 96"/>
                <a:gd name="T6" fmla="*/ 66 w 97"/>
                <a:gd name="T7" fmla="*/ 3 h 96"/>
                <a:gd name="T8" fmla="*/ 48 w 97"/>
                <a:gd name="T9" fmla="*/ 0 h 96"/>
                <a:gd name="T10" fmla="*/ 39 w 97"/>
                <a:gd name="T11" fmla="*/ 0 h 96"/>
                <a:gd name="T12" fmla="*/ 22 w 97"/>
                <a:gd name="T13" fmla="*/ 7 h 96"/>
                <a:gd name="T14" fmla="*/ 8 w 97"/>
                <a:gd name="T15" fmla="*/ 21 h 96"/>
                <a:gd name="T16" fmla="*/ 0 w 97"/>
                <a:gd name="T17" fmla="*/ 38 h 96"/>
                <a:gd name="T18" fmla="*/ 0 w 97"/>
                <a:gd name="T19" fmla="*/ 47 h 96"/>
                <a:gd name="T20" fmla="*/ 4 w 97"/>
                <a:gd name="T21" fmla="*/ 65 h 96"/>
                <a:gd name="T22" fmla="*/ 14 w 97"/>
                <a:gd name="T23" fmla="*/ 81 h 96"/>
                <a:gd name="T24" fmla="*/ 30 w 97"/>
                <a:gd name="T25" fmla="*/ 91 h 96"/>
                <a:gd name="T26" fmla="*/ 48 w 97"/>
                <a:gd name="T27" fmla="*/ 96 h 96"/>
                <a:gd name="T28" fmla="*/ 57 w 97"/>
                <a:gd name="T29" fmla="*/ 95 h 96"/>
                <a:gd name="T30" fmla="*/ 76 w 97"/>
                <a:gd name="T31" fmla="*/ 87 h 96"/>
                <a:gd name="T32" fmla="*/ 88 w 97"/>
                <a:gd name="T33" fmla="*/ 75 h 96"/>
                <a:gd name="T34" fmla="*/ 95 w 97"/>
                <a:gd name="T35" fmla="*/ 56 h 96"/>
                <a:gd name="T36" fmla="*/ 97 w 97"/>
                <a:gd name="T37" fmla="*/ 47 h 96"/>
                <a:gd name="T38" fmla="*/ 86 w 97"/>
                <a:gd name="T39" fmla="*/ 47 h 96"/>
                <a:gd name="T40" fmla="*/ 83 w 97"/>
                <a:gd name="T41" fmla="*/ 62 h 96"/>
                <a:gd name="T42" fmla="*/ 76 w 97"/>
                <a:gd name="T43" fmla="*/ 75 h 96"/>
                <a:gd name="T44" fmla="*/ 63 w 97"/>
                <a:gd name="T45" fmla="*/ 82 h 96"/>
                <a:gd name="T46" fmla="*/ 48 w 97"/>
                <a:gd name="T47" fmla="*/ 85 h 96"/>
                <a:gd name="T48" fmla="*/ 40 w 97"/>
                <a:gd name="T49" fmla="*/ 84 h 96"/>
                <a:gd name="T50" fmla="*/ 27 w 97"/>
                <a:gd name="T51" fmla="*/ 79 h 96"/>
                <a:gd name="T52" fmla="*/ 17 w 97"/>
                <a:gd name="T53" fmla="*/ 68 h 96"/>
                <a:gd name="T54" fmla="*/ 11 w 97"/>
                <a:gd name="T55" fmla="*/ 55 h 96"/>
                <a:gd name="T56" fmla="*/ 10 w 97"/>
                <a:gd name="T57" fmla="*/ 47 h 96"/>
                <a:gd name="T58" fmla="*/ 13 w 97"/>
                <a:gd name="T59" fmla="*/ 33 h 96"/>
                <a:gd name="T60" fmla="*/ 22 w 97"/>
                <a:gd name="T61" fmla="*/ 21 h 96"/>
                <a:gd name="T62" fmla="*/ 33 w 97"/>
                <a:gd name="T63" fmla="*/ 12 h 96"/>
                <a:gd name="T64" fmla="*/ 48 w 97"/>
                <a:gd name="T65" fmla="*/ 9 h 96"/>
                <a:gd name="T66" fmla="*/ 56 w 97"/>
                <a:gd name="T67" fmla="*/ 10 h 96"/>
                <a:gd name="T68" fmla="*/ 69 w 97"/>
                <a:gd name="T69" fmla="*/ 16 h 96"/>
                <a:gd name="T70" fmla="*/ 80 w 97"/>
                <a:gd name="T71" fmla="*/ 26 h 96"/>
                <a:gd name="T72" fmla="*/ 85 w 97"/>
                <a:gd name="T73" fmla="*/ 39 h 96"/>
                <a:gd name="T74" fmla="*/ 86 w 97"/>
                <a:gd name="T75"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97" y="47"/>
                  </a:moveTo>
                  <a:lnTo>
                    <a:pt x="97" y="47"/>
                  </a:lnTo>
                  <a:lnTo>
                    <a:pt x="95" y="38"/>
                  </a:lnTo>
                  <a:lnTo>
                    <a:pt x="92" y="29"/>
                  </a:lnTo>
                  <a:lnTo>
                    <a:pt x="88" y="21"/>
                  </a:lnTo>
                  <a:lnTo>
                    <a:pt x="82" y="13"/>
                  </a:lnTo>
                  <a:lnTo>
                    <a:pt x="76" y="7"/>
                  </a:lnTo>
                  <a:lnTo>
                    <a:pt x="66" y="3"/>
                  </a:lnTo>
                  <a:lnTo>
                    <a:pt x="57" y="0"/>
                  </a:lnTo>
                  <a:lnTo>
                    <a:pt x="48" y="0"/>
                  </a:lnTo>
                  <a:lnTo>
                    <a:pt x="48" y="0"/>
                  </a:lnTo>
                  <a:lnTo>
                    <a:pt x="39" y="0"/>
                  </a:lnTo>
                  <a:lnTo>
                    <a:pt x="30" y="3"/>
                  </a:lnTo>
                  <a:lnTo>
                    <a:pt x="22" y="7"/>
                  </a:lnTo>
                  <a:lnTo>
                    <a:pt x="14" y="13"/>
                  </a:lnTo>
                  <a:lnTo>
                    <a:pt x="8" y="21"/>
                  </a:lnTo>
                  <a:lnTo>
                    <a:pt x="4" y="29"/>
                  </a:lnTo>
                  <a:lnTo>
                    <a:pt x="0" y="38"/>
                  </a:lnTo>
                  <a:lnTo>
                    <a:pt x="0" y="47"/>
                  </a:lnTo>
                  <a:lnTo>
                    <a:pt x="0" y="47"/>
                  </a:lnTo>
                  <a:lnTo>
                    <a:pt x="0" y="56"/>
                  </a:lnTo>
                  <a:lnTo>
                    <a:pt x="4" y="65"/>
                  </a:lnTo>
                  <a:lnTo>
                    <a:pt x="8" y="75"/>
                  </a:lnTo>
                  <a:lnTo>
                    <a:pt x="14" y="81"/>
                  </a:lnTo>
                  <a:lnTo>
                    <a:pt x="22" y="87"/>
                  </a:lnTo>
                  <a:lnTo>
                    <a:pt x="30" y="91"/>
                  </a:lnTo>
                  <a:lnTo>
                    <a:pt x="39" y="95"/>
                  </a:lnTo>
                  <a:lnTo>
                    <a:pt x="48" y="96"/>
                  </a:lnTo>
                  <a:lnTo>
                    <a:pt x="48" y="96"/>
                  </a:lnTo>
                  <a:lnTo>
                    <a:pt x="57" y="95"/>
                  </a:lnTo>
                  <a:lnTo>
                    <a:pt x="66" y="91"/>
                  </a:lnTo>
                  <a:lnTo>
                    <a:pt x="76" y="87"/>
                  </a:lnTo>
                  <a:lnTo>
                    <a:pt x="82" y="81"/>
                  </a:lnTo>
                  <a:lnTo>
                    <a:pt x="88" y="75"/>
                  </a:lnTo>
                  <a:lnTo>
                    <a:pt x="92" y="65"/>
                  </a:lnTo>
                  <a:lnTo>
                    <a:pt x="95" y="56"/>
                  </a:lnTo>
                  <a:lnTo>
                    <a:pt x="97" y="47"/>
                  </a:lnTo>
                  <a:lnTo>
                    <a:pt x="97" y="47"/>
                  </a:lnTo>
                  <a:close/>
                  <a:moveTo>
                    <a:pt x="86" y="47"/>
                  </a:moveTo>
                  <a:lnTo>
                    <a:pt x="86" y="47"/>
                  </a:lnTo>
                  <a:lnTo>
                    <a:pt x="85" y="55"/>
                  </a:lnTo>
                  <a:lnTo>
                    <a:pt x="83" y="62"/>
                  </a:lnTo>
                  <a:lnTo>
                    <a:pt x="80" y="68"/>
                  </a:lnTo>
                  <a:lnTo>
                    <a:pt x="76" y="75"/>
                  </a:lnTo>
                  <a:lnTo>
                    <a:pt x="69" y="79"/>
                  </a:lnTo>
                  <a:lnTo>
                    <a:pt x="63" y="82"/>
                  </a:lnTo>
                  <a:lnTo>
                    <a:pt x="56" y="84"/>
                  </a:lnTo>
                  <a:lnTo>
                    <a:pt x="48" y="85"/>
                  </a:lnTo>
                  <a:lnTo>
                    <a:pt x="48" y="85"/>
                  </a:lnTo>
                  <a:lnTo>
                    <a:pt x="40" y="84"/>
                  </a:lnTo>
                  <a:lnTo>
                    <a:pt x="33" y="82"/>
                  </a:lnTo>
                  <a:lnTo>
                    <a:pt x="27" y="79"/>
                  </a:lnTo>
                  <a:lnTo>
                    <a:pt x="22" y="75"/>
                  </a:lnTo>
                  <a:lnTo>
                    <a:pt x="17" y="68"/>
                  </a:lnTo>
                  <a:lnTo>
                    <a:pt x="13" y="62"/>
                  </a:lnTo>
                  <a:lnTo>
                    <a:pt x="11" y="55"/>
                  </a:lnTo>
                  <a:lnTo>
                    <a:pt x="10" y="47"/>
                  </a:lnTo>
                  <a:lnTo>
                    <a:pt x="10" y="47"/>
                  </a:lnTo>
                  <a:lnTo>
                    <a:pt x="11" y="39"/>
                  </a:lnTo>
                  <a:lnTo>
                    <a:pt x="13" y="33"/>
                  </a:lnTo>
                  <a:lnTo>
                    <a:pt x="17" y="26"/>
                  </a:lnTo>
                  <a:lnTo>
                    <a:pt x="22" y="21"/>
                  </a:lnTo>
                  <a:lnTo>
                    <a:pt x="27" y="16"/>
                  </a:lnTo>
                  <a:lnTo>
                    <a:pt x="33" y="12"/>
                  </a:lnTo>
                  <a:lnTo>
                    <a:pt x="40" y="10"/>
                  </a:lnTo>
                  <a:lnTo>
                    <a:pt x="48" y="9"/>
                  </a:lnTo>
                  <a:lnTo>
                    <a:pt x="48" y="9"/>
                  </a:lnTo>
                  <a:lnTo>
                    <a:pt x="56" y="10"/>
                  </a:lnTo>
                  <a:lnTo>
                    <a:pt x="63" y="12"/>
                  </a:lnTo>
                  <a:lnTo>
                    <a:pt x="69" y="16"/>
                  </a:lnTo>
                  <a:lnTo>
                    <a:pt x="76" y="21"/>
                  </a:lnTo>
                  <a:lnTo>
                    <a:pt x="80" y="26"/>
                  </a:lnTo>
                  <a:lnTo>
                    <a:pt x="83" y="33"/>
                  </a:lnTo>
                  <a:lnTo>
                    <a:pt x="85" y="39"/>
                  </a:lnTo>
                  <a:lnTo>
                    <a:pt x="86" y="47"/>
                  </a:lnTo>
                  <a:lnTo>
                    <a:pt x="86" y="4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8" name="Freeform 596"/>
            <p:cNvSpPr>
              <a:spLocks/>
            </p:cNvSpPr>
            <p:nvPr/>
          </p:nvSpPr>
          <p:spPr bwMode="auto">
            <a:xfrm>
              <a:off x="8318501" y="1485900"/>
              <a:ext cx="82550" cy="85725"/>
            </a:xfrm>
            <a:custGeom>
              <a:avLst/>
              <a:gdLst>
                <a:gd name="T0" fmla="*/ 47 w 52"/>
                <a:gd name="T1" fmla="*/ 21 h 54"/>
                <a:gd name="T2" fmla="*/ 31 w 52"/>
                <a:gd name="T3" fmla="*/ 21 h 54"/>
                <a:gd name="T4" fmla="*/ 31 w 52"/>
                <a:gd name="T5" fmla="*/ 5 h 54"/>
                <a:gd name="T6" fmla="*/ 31 w 52"/>
                <a:gd name="T7" fmla="*/ 5 h 54"/>
                <a:gd name="T8" fmla="*/ 29 w 52"/>
                <a:gd name="T9" fmla="*/ 2 h 54"/>
                <a:gd name="T10" fmla="*/ 26 w 52"/>
                <a:gd name="T11" fmla="*/ 0 h 54"/>
                <a:gd name="T12" fmla="*/ 26 w 52"/>
                <a:gd name="T13" fmla="*/ 0 h 54"/>
                <a:gd name="T14" fmla="*/ 23 w 52"/>
                <a:gd name="T15" fmla="*/ 2 h 54"/>
                <a:gd name="T16" fmla="*/ 21 w 52"/>
                <a:gd name="T17" fmla="*/ 5 h 54"/>
                <a:gd name="T18" fmla="*/ 21 w 52"/>
                <a:gd name="T19" fmla="*/ 21 h 54"/>
                <a:gd name="T20" fmla="*/ 5 w 52"/>
                <a:gd name="T21" fmla="*/ 21 h 54"/>
                <a:gd name="T22" fmla="*/ 5 w 52"/>
                <a:gd name="T23" fmla="*/ 21 h 54"/>
                <a:gd name="T24" fmla="*/ 1 w 52"/>
                <a:gd name="T25" fmla="*/ 23 h 54"/>
                <a:gd name="T26" fmla="*/ 0 w 52"/>
                <a:gd name="T27" fmla="*/ 26 h 54"/>
                <a:gd name="T28" fmla="*/ 0 w 52"/>
                <a:gd name="T29" fmla="*/ 26 h 54"/>
                <a:gd name="T30" fmla="*/ 1 w 52"/>
                <a:gd name="T31" fmla="*/ 31 h 54"/>
                <a:gd name="T32" fmla="*/ 5 w 52"/>
                <a:gd name="T33" fmla="*/ 32 h 54"/>
                <a:gd name="T34" fmla="*/ 21 w 52"/>
                <a:gd name="T35" fmla="*/ 32 h 54"/>
                <a:gd name="T36" fmla="*/ 21 w 52"/>
                <a:gd name="T37" fmla="*/ 47 h 54"/>
                <a:gd name="T38" fmla="*/ 21 w 52"/>
                <a:gd name="T39" fmla="*/ 47 h 54"/>
                <a:gd name="T40" fmla="*/ 23 w 52"/>
                <a:gd name="T41" fmla="*/ 52 h 54"/>
                <a:gd name="T42" fmla="*/ 26 w 52"/>
                <a:gd name="T43" fmla="*/ 54 h 54"/>
                <a:gd name="T44" fmla="*/ 26 w 52"/>
                <a:gd name="T45" fmla="*/ 54 h 54"/>
                <a:gd name="T46" fmla="*/ 29 w 52"/>
                <a:gd name="T47" fmla="*/ 52 h 54"/>
                <a:gd name="T48" fmla="*/ 31 w 52"/>
                <a:gd name="T49" fmla="*/ 47 h 54"/>
                <a:gd name="T50" fmla="*/ 31 w 52"/>
                <a:gd name="T51" fmla="*/ 32 h 54"/>
                <a:gd name="T52" fmla="*/ 47 w 52"/>
                <a:gd name="T53" fmla="*/ 32 h 54"/>
                <a:gd name="T54" fmla="*/ 47 w 52"/>
                <a:gd name="T55" fmla="*/ 32 h 54"/>
                <a:gd name="T56" fmla="*/ 51 w 52"/>
                <a:gd name="T57" fmla="*/ 31 h 54"/>
                <a:gd name="T58" fmla="*/ 52 w 52"/>
                <a:gd name="T59" fmla="*/ 26 h 54"/>
                <a:gd name="T60" fmla="*/ 52 w 52"/>
                <a:gd name="T61" fmla="*/ 26 h 54"/>
                <a:gd name="T62" fmla="*/ 51 w 52"/>
                <a:gd name="T63" fmla="*/ 23 h 54"/>
                <a:gd name="T64" fmla="*/ 47 w 52"/>
                <a:gd name="T65" fmla="*/ 21 h 54"/>
                <a:gd name="T66" fmla="*/ 47 w 52"/>
                <a:gd name="T6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4">
                  <a:moveTo>
                    <a:pt x="47" y="21"/>
                  </a:moveTo>
                  <a:lnTo>
                    <a:pt x="31" y="21"/>
                  </a:lnTo>
                  <a:lnTo>
                    <a:pt x="31" y="5"/>
                  </a:lnTo>
                  <a:lnTo>
                    <a:pt x="31" y="5"/>
                  </a:lnTo>
                  <a:lnTo>
                    <a:pt x="29" y="2"/>
                  </a:lnTo>
                  <a:lnTo>
                    <a:pt x="26" y="0"/>
                  </a:lnTo>
                  <a:lnTo>
                    <a:pt x="26" y="0"/>
                  </a:lnTo>
                  <a:lnTo>
                    <a:pt x="23" y="2"/>
                  </a:lnTo>
                  <a:lnTo>
                    <a:pt x="21" y="5"/>
                  </a:lnTo>
                  <a:lnTo>
                    <a:pt x="21" y="21"/>
                  </a:lnTo>
                  <a:lnTo>
                    <a:pt x="5" y="21"/>
                  </a:lnTo>
                  <a:lnTo>
                    <a:pt x="5" y="21"/>
                  </a:lnTo>
                  <a:lnTo>
                    <a:pt x="1" y="23"/>
                  </a:lnTo>
                  <a:lnTo>
                    <a:pt x="0" y="26"/>
                  </a:lnTo>
                  <a:lnTo>
                    <a:pt x="0" y="26"/>
                  </a:lnTo>
                  <a:lnTo>
                    <a:pt x="1" y="31"/>
                  </a:lnTo>
                  <a:lnTo>
                    <a:pt x="5" y="32"/>
                  </a:lnTo>
                  <a:lnTo>
                    <a:pt x="21" y="32"/>
                  </a:lnTo>
                  <a:lnTo>
                    <a:pt x="21" y="47"/>
                  </a:lnTo>
                  <a:lnTo>
                    <a:pt x="21" y="47"/>
                  </a:lnTo>
                  <a:lnTo>
                    <a:pt x="23" y="52"/>
                  </a:lnTo>
                  <a:lnTo>
                    <a:pt x="26" y="54"/>
                  </a:lnTo>
                  <a:lnTo>
                    <a:pt x="26" y="54"/>
                  </a:lnTo>
                  <a:lnTo>
                    <a:pt x="29" y="52"/>
                  </a:lnTo>
                  <a:lnTo>
                    <a:pt x="31" y="47"/>
                  </a:lnTo>
                  <a:lnTo>
                    <a:pt x="31" y="32"/>
                  </a:lnTo>
                  <a:lnTo>
                    <a:pt x="47" y="32"/>
                  </a:lnTo>
                  <a:lnTo>
                    <a:pt x="47" y="32"/>
                  </a:lnTo>
                  <a:lnTo>
                    <a:pt x="51" y="31"/>
                  </a:lnTo>
                  <a:lnTo>
                    <a:pt x="52" y="26"/>
                  </a:lnTo>
                  <a:lnTo>
                    <a:pt x="52" y="26"/>
                  </a:lnTo>
                  <a:lnTo>
                    <a:pt x="51" y="23"/>
                  </a:lnTo>
                  <a:lnTo>
                    <a:pt x="47" y="21"/>
                  </a:lnTo>
                  <a:lnTo>
                    <a:pt x="47" y="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09" name="Group 308"/>
          <p:cNvGrpSpPr/>
          <p:nvPr userDrawn="1"/>
        </p:nvGrpSpPr>
        <p:grpSpPr>
          <a:xfrm>
            <a:off x="7246030" y="3807171"/>
            <a:ext cx="340324" cy="427743"/>
            <a:chOff x="5934076" y="3908425"/>
            <a:chExt cx="288925" cy="484188"/>
          </a:xfrm>
        </p:grpSpPr>
        <p:sp>
          <p:nvSpPr>
            <p:cNvPr id="310" name="Freeform 597"/>
            <p:cNvSpPr>
              <a:spLocks/>
            </p:cNvSpPr>
            <p:nvPr/>
          </p:nvSpPr>
          <p:spPr bwMode="auto">
            <a:xfrm>
              <a:off x="6029326" y="4156075"/>
              <a:ext cx="101600" cy="190500"/>
            </a:xfrm>
            <a:custGeom>
              <a:avLst/>
              <a:gdLst>
                <a:gd name="T0" fmla="*/ 32 w 64"/>
                <a:gd name="T1" fmla="*/ 52 h 120"/>
                <a:gd name="T2" fmla="*/ 17 w 64"/>
                <a:gd name="T3" fmla="*/ 48 h 120"/>
                <a:gd name="T4" fmla="*/ 11 w 64"/>
                <a:gd name="T5" fmla="*/ 38 h 120"/>
                <a:gd name="T6" fmla="*/ 11 w 64"/>
                <a:gd name="T7" fmla="*/ 35 h 120"/>
                <a:gd name="T8" fmla="*/ 17 w 64"/>
                <a:gd name="T9" fmla="*/ 29 h 120"/>
                <a:gd name="T10" fmla="*/ 32 w 64"/>
                <a:gd name="T11" fmla="*/ 25 h 120"/>
                <a:gd name="T12" fmla="*/ 41 w 64"/>
                <a:gd name="T13" fmla="*/ 26 h 120"/>
                <a:gd name="T14" fmla="*/ 50 w 64"/>
                <a:gd name="T15" fmla="*/ 35 h 120"/>
                <a:gd name="T16" fmla="*/ 50 w 64"/>
                <a:gd name="T17" fmla="*/ 40 h 120"/>
                <a:gd name="T18" fmla="*/ 57 w 64"/>
                <a:gd name="T19" fmla="*/ 44 h 120"/>
                <a:gd name="T20" fmla="*/ 60 w 64"/>
                <a:gd name="T21" fmla="*/ 43 h 120"/>
                <a:gd name="T22" fmla="*/ 61 w 64"/>
                <a:gd name="T23" fmla="*/ 40 h 120"/>
                <a:gd name="T24" fmla="*/ 55 w 64"/>
                <a:gd name="T25" fmla="*/ 23 h 120"/>
                <a:gd name="T26" fmla="*/ 37 w 64"/>
                <a:gd name="T27" fmla="*/ 15 h 120"/>
                <a:gd name="T28" fmla="*/ 37 w 64"/>
                <a:gd name="T29" fmla="*/ 5 h 120"/>
                <a:gd name="T30" fmla="*/ 35 w 64"/>
                <a:gd name="T31" fmla="*/ 2 h 120"/>
                <a:gd name="T32" fmla="*/ 32 w 64"/>
                <a:gd name="T33" fmla="*/ 0 h 120"/>
                <a:gd name="T34" fmla="*/ 26 w 64"/>
                <a:gd name="T35" fmla="*/ 5 h 120"/>
                <a:gd name="T36" fmla="*/ 26 w 64"/>
                <a:gd name="T37" fmla="*/ 15 h 120"/>
                <a:gd name="T38" fmla="*/ 15 w 64"/>
                <a:gd name="T39" fmla="*/ 18 h 120"/>
                <a:gd name="T40" fmla="*/ 3 w 64"/>
                <a:gd name="T41" fmla="*/ 31 h 120"/>
                <a:gd name="T42" fmla="*/ 1 w 64"/>
                <a:gd name="T43" fmla="*/ 38 h 120"/>
                <a:gd name="T44" fmla="*/ 1 w 64"/>
                <a:gd name="T45" fmla="*/ 44 h 120"/>
                <a:gd name="T46" fmla="*/ 6 w 64"/>
                <a:gd name="T47" fmla="*/ 52 h 120"/>
                <a:gd name="T48" fmla="*/ 20 w 64"/>
                <a:gd name="T49" fmla="*/ 58 h 120"/>
                <a:gd name="T50" fmla="*/ 31 w 64"/>
                <a:gd name="T51" fmla="*/ 61 h 120"/>
                <a:gd name="T52" fmla="*/ 49 w 64"/>
                <a:gd name="T53" fmla="*/ 67 h 120"/>
                <a:gd name="T54" fmla="*/ 55 w 64"/>
                <a:gd name="T55" fmla="*/ 75 h 120"/>
                <a:gd name="T56" fmla="*/ 55 w 64"/>
                <a:gd name="T57" fmla="*/ 78 h 120"/>
                <a:gd name="T58" fmla="*/ 53 w 64"/>
                <a:gd name="T59" fmla="*/ 86 h 120"/>
                <a:gd name="T60" fmla="*/ 40 w 64"/>
                <a:gd name="T61" fmla="*/ 93 h 120"/>
                <a:gd name="T62" fmla="*/ 32 w 64"/>
                <a:gd name="T63" fmla="*/ 95 h 120"/>
                <a:gd name="T64" fmla="*/ 15 w 64"/>
                <a:gd name="T65" fmla="*/ 90 h 120"/>
                <a:gd name="T66" fmla="*/ 9 w 64"/>
                <a:gd name="T67" fmla="*/ 78 h 120"/>
                <a:gd name="T68" fmla="*/ 8 w 64"/>
                <a:gd name="T69" fmla="*/ 74 h 120"/>
                <a:gd name="T70" fmla="*/ 4 w 64"/>
                <a:gd name="T71" fmla="*/ 74 h 120"/>
                <a:gd name="T72" fmla="*/ 0 w 64"/>
                <a:gd name="T73" fmla="*/ 78 h 120"/>
                <a:gd name="T74" fmla="*/ 0 w 64"/>
                <a:gd name="T75" fmla="*/ 83 h 120"/>
                <a:gd name="T76" fmla="*/ 3 w 64"/>
                <a:gd name="T77" fmla="*/ 92 h 120"/>
                <a:gd name="T78" fmla="*/ 11 w 64"/>
                <a:gd name="T79" fmla="*/ 98 h 120"/>
                <a:gd name="T80" fmla="*/ 26 w 64"/>
                <a:gd name="T81" fmla="*/ 104 h 120"/>
                <a:gd name="T82" fmla="*/ 26 w 64"/>
                <a:gd name="T83" fmla="*/ 115 h 120"/>
                <a:gd name="T84" fmla="*/ 27 w 64"/>
                <a:gd name="T85" fmla="*/ 118 h 120"/>
                <a:gd name="T86" fmla="*/ 32 w 64"/>
                <a:gd name="T87" fmla="*/ 120 h 120"/>
                <a:gd name="T88" fmla="*/ 37 w 64"/>
                <a:gd name="T89" fmla="*/ 115 h 120"/>
                <a:gd name="T90" fmla="*/ 37 w 64"/>
                <a:gd name="T91" fmla="*/ 104 h 120"/>
                <a:gd name="T92" fmla="*/ 49 w 64"/>
                <a:gd name="T93" fmla="*/ 101 h 120"/>
                <a:gd name="T94" fmla="*/ 60 w 64"/>
                <a:gd name="T95" fmla="*/ 92 h 120"/>
                <a:gd name="T96" fmla="*/ 64 w 64"/>
                <a:gd name="T97" fmla="*/ 84 h 120"/>
                <a:gd name="T98" fmla="*/ 64 w 64"/>
                <a:gd name="T99" fmla="*/ 78 h 120"/>
                <a:gd name="T100" fmla="*/ 61 w 64"/>
                <a:gd name="T101" fmla="*/ 67 h 120"/>
                <a:gd name="T102" fmla="*/ 53 w 64"/>
                <a:gd name="T103" fmla="*/ 60 h 120"/>
                <a:gd name="T104" fmla="*/ 32 w 64"/>
                <a:gd name="T10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20">
                  <a:moveTo>
                    <a:pt x="32" y="52"/>
                  </a:moveTo>
                  <a:lnTo>
                    <a:pt x="32" y="52"/>
                  </a:lnTo>
                  <a:lnTo>
                    <a:pt x="23" y="49"/>
                  </a:lnTo>
                  <a:lnTo>
                    <a:pt x="17" y="48"/>
                  </a:lnTo>
                  <a:lnTo>
                    <a:pt x="12" y="43"/>
                  </a:lnTo>
                  <a:lnTo>
                    <a:pt x="11" y="38"/>
                  </a:lnTo>
                  <a:lnTo>
                    <a:pt x="11" y="38"/>
                  </a:lnTo>
                  <a:lnTo>
                    <a:pt x="11" y="35"/>
                  </a:lnTo>
                  <a:lnTo>
                    <a:pt x="12" y="32"/>
                  </a:lnTo>
                  <a:lnTo>
                    <a:pt x="17" y="29"/>
                  </a:lnTo>
                  <a:lnTo>
                    <a:pt x="24" y="26"/>
                  </a:lnTo>
                  <a:lnTo>
                    <a:pt x="32" y="25"/>
                  </a:lnTo>
                  <a:lnTo>
                    <a:pt x="32" y="25"/>
                  </a:lnTo>
                  <a:lnTo>
                    <a:pt x="41" y="26"/>
                  </a:lnTo>
                  <a:lnTo>
                    <a:pt x="47" y="29"/>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5"/>
                  </a:lnTo>
                  <a:lnTo>
                    <a:pt x="37" y="5"/>
                  </a:lnTo>
                  <a:lnTo>
                    <a:pt x="35" y="2"/>
                  </a:lnTo>
                  <a:lnTo>
                    <a:pt x="32" y="0"/>
                  </a:lnTo>
                  <a:lnTo>
                    <a:pt x="32" y="0"/>
                  </a:lnTo>
                  <a:lnTo>
                    <a:pt x="27" y="2"/>
                  </a:lnTo>
                  <a:lnTo>
                    <a:pt x="26" y="5"/>
                  </a:lnTo>
                  <a:lnTo>
                    <a:pt x="26" y="15"/>
                  </a:lnTo>
                  <a:lnTo>
                    <a:pt x="26" y="15"/>
                  </a:lnTo>
                  <a:lnTo>
                    <a:pt x="26" y="15"/>
                  </a:lnTo>
                  <a:lnTo>
                    <a:pt x="15" y="18"/>
                  </a:lnTo>
                  <a:lnTo>
                    <a:pt x="8" y="23"/>
                  </a:lnTo>
                  <a:lnTo>
                    <a:pt x="3" y="31"/>
                  </a:lnTo>
                  <a:lnTo>
                    <a:pt x="1" y="34"/>
                  </a:lnTo>
                  <a:lnTo>
                    <a:pt x="1" y="38"/>
                  </a:lnTo>
                  <a:lnTo>
                    <a:pt x="1" y="38"/>
                  </a:lnTo>
                  <a:lnTo>
                    <a:pt x="1" y="44"/>
                  </a:lnTo>
                  <a:lnTo>
                    <a:pt x="3" y="49"/>
                  </a:lnTo>
                  <a:lnTo>
                    <a:pt x="6" y="52"/>
                  </a:lnTo>
                  <a:lnTo>
                    <a:pt x="11" y="55"/>
                  </a:lnTo>
                  <a:lnTo>
                    <a:pt x="20" y="58"/>
                  </a:lnTo>
                  <a:lnTo>
                    <a:pt x="31" y="61"/>
                  </a:lnTo>
                  <a:lnTo>
                    <a:pt x="31" y="61"/>
                  </a:lnTo>
                  <a:lnTo>
                    <a:pt x="40" y="64"/>
                  </a:lnTo>
                  <a:lnTo>
                    <a:pt x="49" y="67"/>
                  </a:lnTo>
                  <a:lnTo>
                    <a:pt x="53" y="72"/>
                  </a:lnTo>
                  <a:lnTo>
                    <a:pt x="55" y="75"/>
                  </a:lnTo>
                  <a:lnTo>
                    <a:pt x="55" y="78"/>
                  </a:lnTo>
                  <a:lnTo>
                    <a:pt x="55" y="78"/>
                  </a:lnTo>
                  <a:lnTo>
                    <a:pt x="55" y="83"/>
                  </a:lnTo>
                  <a:lnTo>
                    <a:pt x="53" y="86"/>
                  </a:lnTo>
                  <a:lnTo>
                    <a:pt x="47" y="90"/>
                  </a:lnTo>
                  <a:lnTo>
                    <a:pt x="40" y="93"/>
                  </a:lnTo>
                  <a:lnTo>
                    <a:pt x="32" y="95"/>
                  </a:lnTo>
                  <a:lnTo>
                    <a:pt x="32" y="95"/>
                  </a:lnTo>
                  <a:lnTo>
                    <a:pt x="21" y="93"/>
                  </a:lnTo>
                  <a:lnTo>
                    <a:pt x="15" y="90"/>
                  </a:lnTo>
                  <a:lnTo>
                    <a:pt x="11" y="84"/>
                  </a:lnTo>
                  <a:lnTo>
                    <a:pt x="9" y="78"/>
                  </a:lnTo>
                  <a:lnTo>
                    <a:pt x="9" y="78"/>
                  </a:lnTo>
                  <a:lnTo>
                    <a:pt x="8" y="74"/>
                  </a:lnTo>
                  <a:lnTo>
                    <a:pt x="4" y="74"/>
                  </a:lnTo>
                  <a:lnTo>
                    <a:pt x="4" y="74"/>
                  </a:lnTo>
                  <a:lnTo>
                    <a:pt x="1" y="74"/>
                  </a:lnTo>
                  <a:lnTo>
                    <a:pt x="0" y="78"/>
                  </a:lnTo>
                  <a:lnTo>
                    <a:pt x="0" y="78"/>
                  </a:lnTo>
                  <a:lnTo>
                    <a:pt x="0" y="83"/>
                  </a:lnTo>
                  <a:lnTo>
                    <a:pt x="1" y="87"/>
                  </a:lnTo>
                  <a:lnTo>
                    <a:pt x="3" y="92"/>
                  </a:lnTo>
                  <a:lnTo>
                    <a:pt x="6" y="95"/>
                  </a:lnTo>
                  <a:lnTo>
                    <a:pt x="11" y="98"/>
                  </a:lnTo>
                  <a:lnTo>
                    <a:pt x="15" y="101"/>
                  </a:lnTo>
                  <a:lnTo>
                    <a:pt x="26" y="104"/>
                  </a:lnTo>
                  <a:lnTo>
                    <a:pt x="26" y="104"/>
                  </a:lnTo>
                  <a:lnTo>
                    <a:pt x="26" y="115"/>
                  </a:lnTo>
                  <a:lnTo>
                    <a:pt x="26" y="115"/>
                  </a:lnTo>
                  <a:lnTo>
                    <a:pt x="27" y="118"/>
                  </a:lnTo>
                  <a:lnTo>
                    <a:pt x="32" y="120"/>
                  </a:lnTo>
                  <a:lnTo>
                    <a:pt x="32" y="120"/>
                  </a:lnTo>
                  <a:lnTo>
                    <a:pt x="35" y="118"/>
                  </a:lnTo>
                  <a:lnTo>
                    <a:pt x="37" y="115"/>
                  </a:lnTo>
                  <a:lnTo>
                    <a:pt x="37" y="104"/>
                  </a:lnTo>
                  <a:lnTo>
                    <a:pt x="37" y="104"/>
                  </a:lnTo>
                  <a:lnTo>
                    <a:pt x="37" y="104"/>
                  </a:lnTo>
                  <a:lnTo>
                    <a:pt x="49" y="101"/>
                  </a:lnTo>
                  <a:lnTo>
                    <a:pt x="57" y="95"/>
                  </a:lnTo>
                  <a:lnTo>
                    <a:pt x="60" y="92"/>
                  </a:lnTo>
                  <a:lnTo>
                    <a:pt x="63" y="87"/>
                  </a:lnTo>
                  <a:lnTo>
                    <a:pt x="64" y="84"/>
                  </a:lnTo>
                  <a:lnTo>
                    <a:pt x="64" y="78"/>
                  </a:lnTo>
                  <a:lnTo>
                    <a:pt x="64" y="78"/>
                  </a:lnTo>
                  <a:lnTo>
                    <a:pt x="64" y="72"/>
                  </a:lnTo>
                  <a:lnTo>
                    <a:pt x="61" y="67"/>
                  </a:lnTo>
                  <a:lnTo>
                    <a:pt x="58" y="63"/>
                  </a:lnTo>
                  <a:lnTo>
                    <a:pt x="53" y="60"/>
                  </a:lnTo>
                  <a:lnTo>
                    <a:pt x="43" y="55"/>
                  </a:lnTo>
                  <a:lnTo>
                    <a:pt x="32" y="52"/>
                  </a:lnTo>
                  <a:lnTo>
                    <a:pt x="32" y="5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1" name="Freeform 598"/>
            <p:cNvSpPr>
              <a:spLocks noEditPoints="1"/>
            </p:cNvSpPr>
            <p:nvPr/>
          </p:nvSpPr>
          <p:spPr bwMode="auto">
            <a:xfrm>
              <a:off x="5934076" y="3908425"/>
              <a:ext cx="288925" cy="484188"/>
            </a:xfrm>
            <a:custGeom>
              <a:avLst/>
              <a:gdLst>
                <a:gd name="T0" fmla="*/ 132 w 182"/>
                <a:gd name="T1" fmla="*/ 133 h 305"/>
                <a:gd name="T2" fmla="*/ 170 w 182"/>
                <a:gd name="T3" fmla="*/ 105 h 305"/>
                <a:gd name="T4" fmla="*/ 173 w 182"/>
                <a:gd name="T5" fmla="*/ 105 h 305"/>
                <a:gd name="T6" fmla="*/ 175 w 182"/>
                <a:gd name="T7" fmla="*/ 102 h 305"/>
                <a:gd name="T8" fmla="*/ 173 w 182"/>
                <a:gd name="T9" fmla="*/ 98 h 305"/>
                <a:gd name="T10" fmla="*/ 95 w 182"/>
                <a:gd name="T11" fmla="*/ 1 h 305"/>
                <a:gd name="T12" fmla="*/ 92 w 182"/>
                <a:gd name="T13" fmla="*/ 0 h 305"/>
                <a:gd name="T14" fmla="*/ 9 w 182"/>
                <a:gd name="T15" fmla="*/ 98 h 305"/>
                <a:gd name="T16" fmla="*/ 8 w 182"/>
                <a:gd name="T17" fmla="*/ 101 h 305"/>
                <a:gd name="T18" fmla="*/ 8 w 182"/>
                <a:gd name="T19" fmla="*/ 102 h 305"/>
                <a:gd name="T20" fmla="*/ 12 w 182"/>
                <a:gd name="T21" fmla="*/ 105 h 305"/>
                <a:gd name="T22" fmla="*/ 51 w 182"/>
                <a:gd name="T23" fmla="*/ 133 h 305"/>
                <a:gd name="T24" fmla="*/ 51 w 182"/>
                <a:gd name="T25" fmla="*/ 133 h 305"/>
                <a:gd name="T26" fmla="*/ 29 w 182"/>
                <a:gd name="T27" fmla="*/ 147 h 305"/>
                <a:gd name="T28" fmla="*/ 14 w 182"/>
                <a:gd name="T29" fmla="*/ 167 h 305"/>
                <a:gd name="T30" fmla="*/ 3 w 182"/>
                <a:gd name="T31" fmla="*/ 188 h 305"/>
                <a:gd name="T32" fmla="*/ 0 w 182"/>
                <a:gd name="T33" fmla="*/ 214 h 305"/>
                <a:gd name="T34" fmla="*/ 0 w 182"/>
                <a:gd name="T35" fmla="*/ 223 h 305"/>
                <a:gd name="T36" fmla="*/ 8 w 182"/>
                <a:gd name="T37" fmla="*/ 249 h 305"/>
                <a:gd name="T38" fmla="*/ 26 w 182"/>
                <a:gd name="T39" fmla="*/ 279 h 305"/>
                <a:gd name="T40" fmla="*/ 55 w 182"/>
                <a:gd name="T41" fmla="*/ 299 h 305"/>
                <a:gd name="T42" fmla="*/ 83 w 182"/>
                <a:gd name="T43" fmla="*/ 305 h 305"/>
                <a:gd name="T44" fmla="*/ 92 w 182"/>
                <a:gd name="T45" fmla="*/ 305 h 305"/>
                <a:gd name="T46" fmla="*/ 110 w 182"/>
                <a:gd name="T47" fmla="*/ 303 h 305"/>
                <a:gd name="T48" fmla="*/ 143 w 182"/>
                <a:gd name="T49" fmla="*/ 289 h 305"/>
                <a:gd name="T50" fmla="*/ 167 w 182"/>
                <a:gd name="T51" fmla="*/ 265 h 305"/>
                <a:gd name="T52" fmla="*/ 181 w 182"/>
                <a:gd name="T53" fmla="*/ 233 h 305"/>
                <a:gd name="T54" fmla="*/ 182 w 182"/>
                <a:gd name="T55" fmla="*/ 214 h 305"/>
                <a:gd name="T56" fmla="*/ 182 w 182"/>
                <a:gd name="T57" fmla="*/ 200 h 305"/>
                <a:gd name="T58" fmla="*/ 175 w 182"/>
                <a:gd name="T59" fmla="*/ 177 h 305"/>
                <a:gd name="T60" fmla="*/ 163 w 182"/>
                <a:gd name="T61" fmla="*/ 156 h 305"/>
                <a:gd name="T62" fmla="*/ 144 w 182"/>
                <a:gd name="T63" fmla="*/ 139 h 305"/>
                <a:gd name="T64" fmla="*/ 132 w 182"/>
                <a:gd name="T65" fmla="*/ 133 h 305"/>
                <a:gd name="T66" fmla="*/ 92 w 182"/>
                <a:gd name="T67" fmla="*/ 11 h 305"/>
                <a:gd name="T68" fmla="*/ 127 w 182"/>
                <a:gd name="T69" fmla="*/ 96 h 305"/>
                <a:gd name="T70" fmla="*/ 124 w 182"/>
                <a:gd name="T71" fmla="*/ 98 h 305"/>
                <a:gd name="T72" fmla="*/ 123 w 182"/>
                <a:gd name="T73" fmla="*/ 128 h 305"/>
                <a:gd name="T74" fmla="*/ 121 w 182"/>
                <a:gd name="T75" fmla="*/ 128 h 305"/>
                <a:gd name="T76" fmla="*/ 92 w 182"/>
                <a:gd name="T77" fmla="*/ 122 h 305"/>
                <a:gd name="T78" fmla="*/ 77 w 182"/>
                <a:gd name="T79" fmla="*/ 124 h 305"/>
                <a:gd name="T80" fmla="*/ 60 w 182"/>
                <a:gd name="T81" fmla="*/ 128 h 305"/>
                <a:gd name="T82" fmla="*/ 60 w 182"/>
                <a:gd name="T83" fmla="*/ 101 h 305"/>
                <a:gd name="T84" fmla="*/ 55 w 182"/>
                <a:gd name="T85" fmla="*/ 96 h 305"/>
                <a:gd name="T86" fmla="*/ 92 w 182"/>
                <a:gd name="T87" fmla="*/ 295 h 305"/>
                <a:gd name="T88" fmla="*/ 75 w 182"/>
                <a:gd name="T89" fmla="*/ 294 h 305"/>
                <a:gd name="T90" fmla="*/ 46 w 182"/>
                <a:gd name="T91" fmla="*/ 282 h 305"/>
                <a:gd name="T92" fmla="*/ 23 w 182"/>
                <a:gd name="T93" fmla="*/ 259 h 305"/>
                <a:gd name="T94" fmla="*/ 11 w 182"/>
                <a:gd name="T95" fmla="*/ 230 h 305"/>
                <a:gd name="T96" fmla="*/ 9 w 182"/>
                <a:gd name="T97" fmla="*/ 214 h 305"/>
                <a:gd name="T98" fmla="*/ 17 w 182"/>
                <a:gd name="T99" fmla="*/ 182 h 305"/>
                <a:gd name="T100" fmla="*/ 34 w 182"/>
                <a:gd name="T101" fmla="*/ 156 h 305"/>
                <a:gd name="T102" fmla="*/ 60 w 182"/>
                <a:gd name="T103" fmla="*/ 139 h 305"/>
                <a:gd name="T104" fmla="*/ 92 w 182"/>
                <a:gd name="T105" fmla="*/ 133 h 305"/>
                <a:gd name="T106" fmla="*/ 107 w 182"/>
                <a:gd name="T107" fmla="*/ 135 h 305"/>
                <a:gd name="T108" fmla="*/ 136 w 182"/>
                <a:gd name="T109" fmla="*/ 147 h 305"/>
                <a:gd name="T110" fmla="*/ 159 w 182"/>
                <a:gd name="T111" fmla="*/ 168 h 305"/>
                <a:gd name="T112" fmla="*/ 172 w 182"/>
                <a:gd name="T113" fmla="*/ 197 h 305"/>
                <a:gd name="T114" fmla="*/ 173 w 182"/>
                <a:gd name="T115" fmla="*/ 214 h 305"/>
                <a:gd name="T116" fmla="*/ 167 w 182"/>
                <a:gd name="T117" fmla="*/ 245 h 305"/>
                <a:gd name="T118" fmla="*/ 149 w 182"/>
                <a:gd name="T119" fmla="*/ 271 h 305"/>
                <a:gd name="T120" fmla="*/ 123 w 182"/>
                <a:gd name="T121" fmla="*/ 289 h 305"/>
                <a:gd name="T122" fmla="*/ 92 w 182"/>
                <a:gd name="T123" fmla="*/ 2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32" y="133"/>
                  </a:moveTo>
                  <a:lnTo>
                    <a:pt x="132" y="133"/>
                  </a:lnTo>
                  <a:lnTo>
                    <a:pt x="132" y="105"/>
                  </a:lnTo>
                  <a:lnTo>
                    <a:pt x="170" y="105"/>
                  </a:lnTo>
                  <a:lnTo>
                    <a:pt x="170" y="105"/>
                  </a:lnTo>
                  <a:lnTo>
                    <a:pt x="173" y="105"/>
                  </a:lnTo>
                  <a:lnTo>
                    <a:pt x="175" y="102"/>
                  </a:lnTo>
                  <a:lnTo>
                    <a:pt x="175" y="102"/>
                  </a:lnTo>
                  <a:lnTo>
                    <a:pt x="175" y="101"/>
                  </a:lnTo>
                  <a:lnTo>
                    <a:pt x="173" y="98"/>
                  </a:lnTo>
                  <a:lnTo>
                    <a:pt x="95" y="1"/>
                  </a:lnTo>
                  <a:lnTo>
                    <a:pt x="95" y="1"/>
                  </a:lnTo>
                  <a:lnTo>
                    <a:pt x="92" y="0"/>
                  </a:lnTo>
                  <a:lnTo>
                    <a:pt x="92" y="0"/>
                  </a:lnTo>
                  <a:lnTo>
                    <a:pt x="87" y="1"/>
                  </a:lnTo>
                  <a:lnTo>
                    <a:pt x="9" y="98"/>
                  </a:lnTo>
                  <a:lnTo>
                    <a:pt x="9" y="98"/>
                  </a:lnTo>
                  <a:lnTo>
                    <a:pt x="8" y="101"/>
                  </a:lnTo>
                  <a:lnTo>
                    <a:pt x="8" y="102"/>
                  </a:lnTo>
                  <a:lnTo>
                    <a:pt x="8" y="102"/>
                  </a:lnTo>
                  <a:lnTo>
                    <a:pt x="11" y="105"/>
                  </a:lnTo>
                  <a:lnTo>
                    <a:pt x="12" y="105"/>
                  </a:lnTo>
                  <a:lnTo>
                    <a:pt x="51" y="105"/>
                  </a:lnTo>
                  <a:lnTo>
                    <a:pt x="51" y="133"/>
                  </a:lnTo>
                  <a:lnTo>
                    <a:pt x="51" y="133"/>
                  </a:lnTo>
                  <a:lnTo>
                    <a:pt x="51" y="133"/>
                  </a:lnTo>
                  <a:lnTo>
                    <a:pt x="40" y="139"/>
                  </a:lnTo>
                  <a:lnTo>
                    <a:pt x="29" y="147"/>
                  </a:lnTo>
                  <a:lnTo>
                    <a:pt x="22" y="156"/>
                  </a:lnTo>
                  <a:lnTo>
                    <a:pt x="14" y="167"/>
                  </a:lnTo>
                  <a:lnTo>
                    <a:pt x="8" y="177"/>
                  </a:lnTo>
                  <a:lnTo>
                    <a:pt x="3" y="188"/>
                  </a:lnTo>
                  <a:lnTo>
                    <a:pt x="2" y="200"/>
                  </a:lnTo>
                  <a:lnTo>
                    <a:pt x="0" y="214"/>
                  </a:lnTo>
                  <a:lnTo>
                    <a:pt x="0" y="214"/>
                  </a:lnTo>
                  <a:lnTo>
                    <a:pt x="0" y="223"/>
                  </a:lnTo>
                  <a:lnTo>
                    <a:pt x="2" y="233"/>
                  </a:lnTo>
                  <a:lnTo>
                    <a:pt x="8" y="249"/>
                  </a:lnTo>
                  <a:lnTo>
                    <a:pt x="15" y="265"/>
                  </a:lnTo>
                  <a:lnTo>
                    <a:pt x="26" y="279"/>
                  </a:lnTo>
                  <a:lnTo>
                    <a:pt x="40" y="289"/>
                  </a:lnTo>
                  <a:lnTo>
                    <a:pt x="55" y="299"/>
                  </a:lnTo>
                  <a:lnTo>
                    <a:pt x="74" y="303"/>
                  </a:lnTo>
                  <a:lnTo>
                    <a:pt x="83" y="305"/>
                  </a:lnTo>
                  <a:lnTo>
                    <a:pt x="92" y="305"/>
                  </a:lnTo>
                  <a:lnTo>
                    <a:pt x="92" y="305"/>
                  </a:lnTo>
                  <a:lnTo>
                    <a:pt x="101" y="305"/>
                  </a:lnTo>
                  <a:lnTo>
                    <a:pt x="110" y="303"/>
                  </a:lnTo>
                  <a:lnTo>
                    <a:pt x="127" y="299"/>
                  </a:lnTo>
                  <a:lnTo>
                    <a:pt x="143" y="289"/>
                  </a:lnTo>
                  <a:lnTo>
                    <a:pt x="156" y="279"/>
                  </a:lnTo>
                  <a:lnTo>
                    <a:pt x="167" y="265"/>
                  </a:lnTo>
                  <a:lnTo>
                    <a:pt x="176" y="249"/>
                  </a:lnTo>
                  <a:lnTo>
                    <a:pt x="181" y="233"/>
                  </a:lnTo>
                  <a:lnTo>
                    <a:pt x="182" y="223"/>
                  </a:lnTo>
                  <a:lnTo>
                    <a:pt x="182" y="214"/>
                  </a:lnTo>
                  <a:lnTo>
                    <a:pt x="182" y="214"/>
                  </a:lnTo>
                  <a:lnTo>
                    <a:pt x="182" y="200"/>
                  </a:lnTo>
                  <a:lnTo>
                    <a:pt x="179" y="188"/>
                  </a:lnTo>
                  <a:lnTo>
                    <a:pt x="175" y="177"/>
                  </a:lnTo>
                  <a:lnTo>
                    <a:pt x="169" y="167"/>
                  </a:lnTo>
                  <a:lnTo>
                    <a:pt x="163" y="156"/>
                  </a:lnTo>
                  <a:lnTo>
                    <a:pt x="153" y="147"/>
                  </a:lnTo>
                  <a:lnTo>
                    <a:pt x="144" y="139"/>
                  </a:lnTo>
                  <a:lnTo>
                    <a:pt x="132" y="133"/>
                  </a:lnTo>
                  <a:lnTo>
                    <a:pt x="132" y="133"/>
                  </a:lnTo>
                  <a:close/>
                  <a:moveTo>
                    <a:pt x="22" y="96"/>
                  </a:moveTo>
                  <a:lnTo>
                    <a:pt x="92" y="11"/>
                  </a:lnTo>
                  <a:lnTo>
                    <a:pt x="161" y="96"/>
                  </a:lnTo>
                  <a:lnTo>
                    <a:pt x="127" y="96"/>
                  </a:lnTo>
                  <a:lnTo>
                    <a:pt x="127" y="96"/>
                  </a:lnTo>
                  <a:lnTo>
                    <a:pt x="124" y="98"/>
                  </a:lnTo>
                  <a:lnTo>
                    <a:pt x="123" y="101"/>
                  </a:lnTo>
                  <a:lnTo>
                    <a:pt x="123" y="128"/>
                  </a:lnTo>
                  <a:lnTo>
                    <a:pt x="121" y="128"/>
                  </a:lnTo>
                  <a:lnTo>
                    <a:pt x="121" y="128"/>
                  </a:lnTo>
                  <a:lnTo>
                    <a:pt x="107" y="124"/>
                  </a:lnTo>
                  <a:lnTo>
                    <a:pt x="92" y="122"/>
                  </a:lnTo>
                  <a:lnTo>
                    <a:pt x="92" y="122"/>
                  </a:lnTo>
                  <a:lnTo>
                    <a:pt x="77" y="124"/>
                  </a:lnTo>
                  <a:lnTo>
                    <a:pt x="61" y="128"/>
                  </a:lnTo>
                  <a:lnTo>
                    <a:pt x="60" y="128"/>
                  </a:lnTo>
                  <a:lnTo>
                    <a:pt x="60" y="101"/>
                  </a:lnTo>
                  <a:lnTo>
                    <a:pt x="60" y="101"/>
                  </a:lnTo>
                  <a:lnTo>
                    <a:pt x="58" y="98"/>
                  </a:lnTo>
                  <a:lnTo>
                    <a:pt x="55" y="96"/>
                  </a:lnTo>
                  <a:lnTo>
                    <a:pt x="22" y="96"/>
                  </a:lnTo>
                  <a:close/>
                  <a:moveTo>
                    <a:pt x="92" y="295"/>
                  </a:moveTo>
                  <a:lnTo>
                    <a:pt x="92" y="295"/>
                  </a:lnTo>
                  <a:lnTo>
                    <a:pt x="75" y="294"/>
                  </a:lnTo>
                  <a:lnTo>
                    <a:pt x="60" y="289"/>
                  </a:lnTo>
                  <a:lnTo>
                    <a:pt x="46" y="282"/>
                  </a:lnTo>
                  <a:lnTo>
                    <a:pt x="34" y="271"/>
                  </a:lnTo>
                  <a:lnTo>
                    <a:pt x="23" y="259"/>
                  </a:lnTo>
                  <a:lnTo>
                    <a:pt x="17" y="245"/>
                  </a:lnTo>
                  <a:lnTo>
                    <a:pt x="11" y="230"/>
                  </a:lnTo>
                  <a:lnTo>
                    <a:pt x="9" y="214"/>
                  </a:lnTo>
                  <a:lnTo>
                    <a:pt x="9" y="214"/>
                  </a:lnTo>
                  <a:lnTo>
                    <a:pt x="11" y="197"/>
                  </a:lnTo>
                  <a:lnTo>
                    <a:pt x="17" y="182"/>
                  </a:lnTo>
                  <a:lnTo>
                    <a:pt x="23" y="168"/>
                  </a:lnTo>
                  <a:lnTo>
                    <a:pt x="34" y="156"/>
                  </a:lnTo>
                  <a:lnTo>
                    <a:pt x="46" y="147"/>
                  </a:lnTo>
                  <a:lnTo>
                    <a:pt x="60" y="139"/>
                  </a:lnTo>
                  <a:lnTo>
                    <a:pt x="75" y="135"/>
                  </a:lnTo>
                  <a:lnTo>
                    <a:pt x="92" y="133"/>
                  </a:lnTo>
                  <a:lnTo>
                    <a:pt x="92" y="133"/>
                  </a:lnTo>
                  <a:lnTo>
                    <a:pt x="107" y="135"/>
                  </a:lnTo>
                  <a:lnTo>
                    <a:pt x="123" y="139"/>
                  </a:lnTo>
                  <a:lnTo>
                    <a:pt x="136" y="147"/>
                  </a:lnTo>
                  <a:lnTo>
                    <a:pt x="149" y="156"/>
                  </a:lnTo>
                  <a:lnTo>
                    <a:pt x="159" y="168"/>
                  </a:lnTo>
                  <a:lnTo>
                    <a:pt x="167" y="182"/>
                  </a:lnTo>
                  <a:lnTo>
                    <a:pt x="172" y="197"/>
                  </a:lnTo>
                  <a:lnTo>
                    <a:pt x="173" y="214"/>
                  </a:lnTo>
                  <a:lnTo>
                    <a:pt x="173" y="214"/>
                  </a:lnTo>
                  <a:lnTo>
                    <a:pt x="172" y="230"/>
                  </a:lnTo>
                  <a:lnTo>
                    <a:pt x="167" y="245"/>
                  </a:lnTo>
                  <a:lnTo>
                    <a:pt x="159" y="259"/>
                  </a:lnTo>
                  <a:lnTo>
                    <a:pt x="149" y="271"/>
                  </a:lnTo>
                  <a:lnTo>
                    <a:pt x="136" y="282"/>
                  </a:lnTo>
                  <a:lnTo>
                    <a:pt x="123" y="289"/>
                  </a:lnTo>
                  <a:lnTo>
                    <a:pt x="107" y="294"/>
                  </a:lnTo>
                  <a:lnTo>
                    <a:pt x="92" y="295"/>
                  </a:lnTo>
                  <a:lnTo>
                    <a:pt x="92" y="2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2" name="Group 311"/>
          <p:cNvGrpSpPr/>
          <p:nvPr userDrawn="1"/>
        </p:nvGrpSpPr>
        <p:grpSpPr>
          <a:xfrm>
            <a:off x="8149198" y="3808574"/>
            <a:ext cx="340324" cy="426340"/>
            <a:chOff x="6700838" y="3910013"/>
            <a:chExt cx="288925" cy="482600"/>
          </a:xfrm>
        </p:grpSpPr>
        <p:sp>
          <p:nvSpPr>
            <p:cNvPr id="313" name="Freeform 599"/>
            <p:cNvSpPr>
              <a:spLocks noEditPoints="1"/>
            </p:cNvSpPr>
            <p:nvPr/>
          </p:nvSpPr>
          <p:spPr bwMode="auto">
            <a:xfrm>
              <a:off x="6700838" y="3910013"/>
              <a:ext cx="288925" cy="482600"/>
            </a:xfrm>
            <a:custGeom>
              <a:avLst/>
              <a:gdLst>
                <a:gd name="T0" fmla="*/ 132 w 182"/>
                <a:gd name="T1" fmla="*/ 131 h 304"/>
                <a:gd name="T2" fmla="*/ 168 w 182"/>
                <a:gd name="T3" fmla="*/ 104 h 304"/>
                <a:gd name="T4" fmla="*/ 171 w 182"/>
                <a:gd name="T5" fmla="*/ 104 h 304"/>
                <a:gd name="T6" fmla="*/ 173 w 182"/>
                <a:gd name="T7" fmla="*/ 101 h 304"/>
                <a:gd name="T8" fmla="*/ 171 w 182"/>
                <a:gd name="T9" fmla="*/ 97 h 304"/>
                <a:gd name="T10" fmla="*/ 95 w 182"/>
                <a:gd name="T11" fmla="*/ 2 h 304"/>
                <a:gd name="T12" fmla="*/ 92 w 182"/>
                <a:gd name="T13" fmla="*/ 0 h 304"/>
                <a:gd name="T14" fmla="*/ 89 w 182"/>
                <a:gd name="T15" fmla="*/ 0 h 304"/>
                <a:gd name="T16" fmla="*/ 11 w 182"/>
                <a:gd name="T17" fmla="*/ 97 h 304"/>
                <a:gd name="T18" fmla="*/ 11 w 182"/>
                <a:gd name="T19" fmla="*/ 98 h 304"/>
                <a:gd name="T20" fmla="*/ 11 w 182"/>
                <a:gd name="T21" fmla="*/ 101 h 304"/>
                <a:gd name="T22" fmla="*/ 15 w 182"/>
                <a:gd name="T23" fmla="*/ 104 h 304"/>
                <a:gd name="T24" fmla="*/ 52 w 182"/>
                <a:gd name="T25" fmla="*/ 131 h 304"/>
                <a:gd name="T26" fmla="*/ 52 w 182"/>
                <a:gd name="T27" fmla="*/ 131 h 304"/>
                <a:gd name="T28" fmla="*/ 30 w 182"/>
                <a:gd name="T29" fmla="*/ 146 h 304"/>
                <a:gd name="T30" fmla="*/ 14 w 182"/>
                <a:gd name="T31" fmla="*/ 164 h 304"/>
                <a:gd name="T32" fmla="*/ 4 w 182"/>
                <a:gd name="T33" fmla="*/ 187 h 304"/>
                <a:gd name="T34" fmla="*/ 0 w 182"/>
                <a:gd name="T35" fmla="*/ 213 h 304"/>
                <a:gd name="T36" fmla="*/ 1 w 182"/>
                <a:gd name="T37" fmla="*/ 222 h 304"/>
                <a:gd name="T38" fmla="*/ 7 w 182"/>
                <a:gd name="T39" fmla="*/ 248 h 304"/>
                <a:gd name="T40" fmla="*/ 27 w 182"/>
                <a:gd name="T41" fmla="*/ 278 h 304"/>
                <a:gd name="T42" fmla="*/ 57 w 182"/>
                <a:gd name="T43" fmla="*/ 296 h 304"/>
                <a:gd name="T44" fmla="*/ 83 w 182"/>
                <a:gd name="T45" fmla="*/ 304 h 304"/>
                <a:gd name="T46" fmla="*/ 92 w 182"/>
                <a:gd name="T47" fmla="*/ 304 h 304"/>
                <a:gd name="T48" fmla="*/ 110 w 182"/>
                <a:gd name="T49" fmla="*/ 302 h 304"/>
                <a:gd name="T50" fmla="*/ 142 w 182"/>
                <a:gd name="T51" fmla="*/ 288 h 304"/>
                <a:gd name="T52" fmla="*/ 167 w 182"/>
                <a:gd name="T53" fmla="*/ 264 h 304"/>
                <a:gd name="T54" fmla="*/ 181 w 182"/>
                <a:gd name="T55" fmla="*/ 232 h 304"/>
                <a:gd name="T56" fmla="*/ 182 w 182"/>
                <a:gd name="T57" fmla="*/ 213 h 304"/>
                <a:gd name="T58" fmla="*/ 182 w 182"/>
                <a:gd name="T59" fmla="*/ 199 h 304"/>
                <a:gd name="T60" fmla="*/ 175 w 182"/>
                <a:gd name="T61" fmla="*/ 175 h 304"/>
                <a:gd name="T62" fmla="*/ 162 w 182"/>
                <a:gd name="T63" fmla="*/ 154 h 304"/>
                <a:gd name="T64" fmla="*/ 142 w 182"/>
                <a:gd name="T65" fmla="*/ 137 h 304"/>
                <a:gd name="T66" fmla="*/ 132 w 182"/>
                <a:gd name="T67" fmla="*/ 131 h 304"/>
                <a:gd name="T68" fmla="*/ 92 w 182"/>
                <a:gd name="T69" fmla="*/ 13 h 304"/>
                <a:gd name="T70" fmla="*/ 127 w 182"/>
                <a:gd name="T71" fmla="*/ 95 h 304"/>
                <a:gd name="T72" fmla="*/ 122 w 182"/>
                <a:gd name="T73" fmla="*/ 97 h 304"/>
                <a:gd name="T74" fmla="*/ 121 w 182"/>
                <a:gd name="T75" fmla="*/ 126 h 304"/>
                <a:gd name="T76" fmla="*/ 121 w 182"/>
                <a:gd name="T77" fmla="*/ 126 h 304"/>
                <a:gd name="T78" fmla="*/ 92 w 182"/>
                <a:gd name="T79" fmla="*/ 121 h 304"/>
                <a:gd name="T80" fmla="*/ 76 w 182"/>
                <a:gd name="T81" fmla="*/ 123 h 304"/>
                <a:gd name="T82" fmla="*/ 61 w 182"/>
                <a:gd name="T83" fmla="*/ 126 h 304"/>
                <a:gd name="T84" fmla="*/ 61 w 182"/>
                <a:gd name="T85" fmla="*/ 100 h 304"/>
                <a:gd name="T86" fmla="*/ 57 w 182"/>
                <a:gd name="T87" fmla="*/ 95 h 304"/>
                <a:gd name="T88" fmla="*/ 92 w 182"/>
                <a:gd name="T89" fmla="*/ 294 h 304"/>
                <a:gd name="T90" fmla="*/ 75 w 182"/>
                <a:gd name="T91" fmla="*/ 293 h 304"/>
                <a:gd name="T92" fmla="*/ 46 w 182"/>
                <a:gd name="T93" fmla="*/ 281 h 304"/>
                <a:gd name="T94" fmla="*/ 24 w 182"/>
                <a:gd name="T95" fmla="*/ 258 h 304"/>
                <a:gd name="T96" fmla="*/ 12 w 182"/>
                <a:gd name="T97" fmla="*/ 229 h 304"/>
                <a:gd name="T98" fmla="*/ 11 w 182"/>
                <a:gd name="T99" fmla="*/ 213 h 304"/>
                <a:gd name="T100" fmla="*/ 17 w 182"/>
                <a:gd name="T101" fmla="*/ 181 h 304"/>
                <a:gd name="T102" fmla="*/ 34 w 182"/>
                <a:gd name="T103" fmla="*/ 155 h 304"/>
                <a:gd name="T104" fmla="*/ 60 w 182"/>
                <a:gd name="T105" fmla="*/ 137 h 304"/>
                <a:gd name="T106" fmla="*/ 92 w 182"/>
                <a:gd name="T107" fmla="*/ 131 h 304"/>
                <a:gd name="T108" fmla="*/ 109 w 182"/>
                <a:gd name="T109" fmla="*/ 132 h 304"/>
                <a:gd name="T110" fmla="*/ 138 w 182"/>
                <a:gd name="T111" fmla="*/ 144 h 304"/>
                <a:gd name="T112" fmla="*/ 159 w 182"/>
                <a:gd name="T113" fmla="*/ 167 h 304"/>
                <a:gd name="T114" fmla="*/ 171 w 182"/>
                <a:gd name="T115" fmla="*/ 196 h 304"/>
                <a:gd name="T116" fmla="*/ 173 w 182"/>
                <a:gd name="T117" fmla="*/ 213 h 304"/>
                <a:gd name="T118" fmla="*/ 167 w 182"/>
                <a:gd name="T119" fmla="*/ 244 h 304"/>
                <a:gd name="T120" fmla="*/ 148 w 182"/>
                <a:gd name="T121" fmla="*/ 270 h 304"/>
                <a:gd name="T122" fmla="*/ 124 w 182"/>
                <a:gd name="T123" fmla="*/ 288 h 304"/>
                <a:gd name="T124" fmla="*/ 92 w 182"/>
                <a:gd name="T125" fmla="*/ 29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4">
                  <a:moveTo>
                    <a:pt x="132" y="131"/>
                  </a:moveTo>
                  <a:lnTo>
                    <a:pt x="132" y="131"/>
                  </a:lnTo>
                  <a:lnTo>
                    <a:pt x="132" y="104"/>
                  </a:lnTo>
                  <a:lnTo>
                    <a:pt x="168" y="104"/>
                  </a:lnTo>
                  <a:lnTo>
                    <a:pt x="168" y="104"/>
                  </a:lnTo>
                  <a:lnTo>
                    <a:pt x="171" y="104"/>
                  </a:lnTo>
                  <a:lnTo>
                    <a:pt x="173" y="101"/>
                  </a:lnTo>
                  <a:lnTo>
                    <a:pt x="173" y="101"/>
                  </a:lnTo>
                  <a:lnTo>
                    <a:pt x="173" y="98"/>
                  </a:lnTo>
                  <a:lnTo>
                    <a:pt x="171" y="97"/>
                  </a:lnTo>
                  <a:lnTo>
                    <a:pt x="95" y="2"/>
                  </a:lnTo>
                  <a:lnTo>
                    <a:pt x="95" y="2"/>
                  </a:lnTo>
                  <a:lnTo>
                    <a:pt x="93" y="0"/>
                  </a:lnTo>
                  <a:lnTo>
                    <a:pt x="92" y="0"/>
                  </a:lnTo>
                  <a:lnTo>
                    <a:pt x="92" y="0"/>
                  </a:lnTo>
                  <a:lnTo>
                    <a:pt x="89" y="0"/>
                  </a:lnTo>
                  <a:lnTo>
                    <a:pt x="87" y="2"/>
                  </a:lnTo>
                  <a:lnTo>
                    <a:pt x="11" y="97"/>
                  </a:lnTo>
                  <a:lnTo>
                    <a:pt x="11" y="97"/>
                  </a:lnTo>
                  <a:lnTo>
                    <a:pt x="11" y="98"/>
                  </a:lnTo>
                  <a:lnTo>
                    <a:pt x="11" y="101"/>
                  </a:lnTo>
                  <a:lnTo>
                    <a:pt x="11" y="101"/>
                  </a:lnTo>
                  <a:lnTo>
                    <a:pt x="12" y="104"/>
                  </a:lnTo>
                  <a:lnTo>
                    <a:pt x="15" y="104"/>
                  </a:lnTo>
                  <a:lnTo>
                    <a:pt x="52" y="104"/>
                  </a:lnTo>
                  <a:lnTo>
                    <a:pt x="52" y="131"/>
                  </a:lnTo>
                  <a:lnTo>
                    <a:pt x="52" y="131"/>
                  </a:lnTo>
                  <a:lnTo>
                    <a:pt x="52" y="131"/>
                  </a:lnTo>
                  <a:lnTo>
                    <a:pt x="40" y="137"/>
                  </a:lnTo>
                  <a:lnTo>
                    <a:pt x="30" y="146"/>
                  </a:lnTo>
                  <a:lnTo>
                    <a:pt x="21" y="154"/>
                  </a:lnTo>
                  <a:lnTo>
                    <a:pt x="14" y="164"/>
                  </a:lnTo>
                  <a:lnTo>
                    <a:pt x="7" y="175"/>
                  </a:lnTo>
                  <a:lnTo>
                    <a:pt x="4" y="187"/>
                  </a:lnTo>
                  <a:lnTo>
                    <a:pt x="1" y="199"/>
                  </a:lnTo>
                  <a:lnTo>
                    <a:pt x="0" y="213"/>
                  </a:lnTo>
                  <a:lnTo>
                    <a:pt x="0" y="213"/>
                  </a:lnTo>
                  <a:lnTo>
                    <a:pt x="1" y="222"/>
                  </a:lnTo>
                  <a:lnTo>
                    <a:pt x="1" y="232"/>
                  </a:lnTo>
                  <a:lnTo>
                    <a:pt x="7" y="248"/>
                  </a:lnTo>
                  <a:lnTo>
                    <a:pt x="15" y="264"/>
                  </a:lnTo>
                  <a:lnTo>
                    <a:pt x="27" y="278"/>
                  </a:lnTo>
                  <a:lnTo>
                    <a:pt x="41" y="288"/>
                  </a:lnTo>
                  <a:lnTo>
                    <a:pt x="57" y="296"/>
                  </a:lnTo>
                  <a:lnTo>
                    <a:pt x="73" y="302"/>
                  </a:lnTo>
                  <a:lnTo>
                    <a:pt x="83" y="304"/>
                  </a:lnTo>
                  <a:lnTo>
                    <a:pt x="92" y="304"/>
                  </a:lnTo>
                  <a:lnTo>
                    <a:pt x="92" y="304"/>
                  </a:lnTo>
                  <a:lnTo>
                    <a:pt x="101" y="304"/>
                  </a:lnTo>
                  <a:lnTo>
                    <a:pt x="110" y="302"/>
                  </a:lnTo>
                  <a:lnTo>
                    <a:pt x="127" y="296"/>
                  </a:lnTo>
                  <a:lnTo>
                    <a:pt x="142" y="288"/>
                  </a:lnTo>
                  <a:lnTo>
                    <a:pt x="156" y="278"/>
                  </a:lnTo>
                  <a:lnTo>
                    <a:pt x="167" y="264"/>
                  </a:lnTo>
                  <a:lnTo>
                    <a:pt x="176" y="248"/>
                  </a:lnTo>
                  <a:lnTo>
                    <a:pt x="181" y="232"/>
                  </a:lnTo>
                  <a:lnTo>
                    <a:pt x="182" y="222"/>
                  </a:lnTo>
                  <a:lnTo>
                    <a:pt x="182" y="213"/>
                  </a:lnTo>
                  <a:lnTo>
                    <a:pt x="182" y="213"/>
                  </a:lnTo>
                  <a:lnTo>
                    <a:pt x="182" y="199"/>
                  </a:lnTo>
                  <a:lnTo>
                    <a:pt x="179" y="187"/>
                  </a:lnTo>
                  <a:lnTo>
                    <a:pt x="175" y="175"/>
                  </a:lnTo>
                  <a:lnTo>
                    <a:pt x="170" y="164"/>
                  </a:lnTo>
                  <a:lnTo>
                    <a:pt x="162" y="154"/>
                  </a:lnTo>
                  <a:lnTo>
                    <a:pt x="153" y="146"/>
                  </a:lnTo>
                  <a:lnTo>
                    <a:pt x="142" y="137"/>
                  </a:lnTo>
                  <a:lnTo>
                    <a:pt x="132" y="131"/>
                  </a:lnTo>
                  <a:lnTo>
                    <a:pt x="132" y="131"/>
                  </a:lnTo>
                  <a:close/>
                  <a:moveTo>
                    <a:pt x="26" y="95"/>
                  </a:moveTo>
                  <a:lnTo>
                    <a:pt x="92" y="13"/>
                  </a:lnTo>
                  <a:lnTo>
                    <a:pt x="158" y="95"/>
                  </a:lnTo>
                  <a:lnTo>
                    <a:pt x="127" y="95"/>
                  </a:lnTo>
                  <a:lnTo>
                    <a:pt x="127" y="95"/>
                  </a:lnTo>
                  <a:lnTo>
                    <a:pt x="122" y="97"/>
                  </a:lnTo>
                  <a:lnTo>
                    <a:pt x="121" y="100"/>
                  </a:lnTo>
                  <a:lnTo>
                    <a:pt x="121" y="126"/>
                  </a:lnTo>
                  <a:lnTo>
                    <a:pt x="121" y="126"/>
                  </a:lnTo>
                  <a:lnTo>
                    <a:pt x="121" y="126"/>
                  </a:lnTo>
                  <a:lnTo>
                    <a:pt x="106" y="123"/>
                  </a:lnTo>
                  <a:lnTo>
                    <a:pt x="92" y="121"/>
                  </a:lnTo>
                  <a:lnTo>
                    <a:pt x="92" y="121"/>
                  </a:lnTo>
                  <a:lnTo>
                    <a:pt x="76" y="123"/>
                  </a:lnTo>
                  <a:lnTo>
                    <a:pt x="63" y="126"/>
                  </a:lnTo>
                  <a:lnTo>
                    <a:pt x="61" y="126"/>
                  </a:lnTo>
                  <a:lnTo>
                    <a:pt x="61" y="100"/>
                  </a:lnTo>
                  <a:lnTo>
                    <a:pt x="61" y="100"/>
                  </a:lnTo>
                  <a:lnTo>
                    <a:pt x="60" y="97"/>
                  </a:lnTo>
                  <a:lnTo>
                    <a:pt x="57" y="95"/>
                  </a:lnTo>
                  <a:lnTo>
                    <a:pt x="26" y="95"/>
                  </a:lnTo>
                  <a:close/>
                  <a:moveTo>
                    <a:pt x="92" y="294"/>
                  </a:moveTo>
                  <a:lnTo>
                    <a:pt x="92" y="294"/>
                  </a:lnTo>
                  <a:lnTo>
                    <a:pt x="75" y="293"/>
                  </a:lnTo>
                  <a:lnTo>
                    <a:pt x="60" y="288"/>
                  </a:lnTo>
                  <a:lnTo>
                    <a:pt x="46" y="281"/>
                  </a:lnTo>
                  <a:lnTo>
                    <a:pt x="34" y="270"/>
                  </a:lnTo>
                  <a:lnTo>
                    <a:pt x="24" y="258"/>
                  </a:lnTo>
                  <a:lnTo>
                    <a:pt x="17" y="244"/>
                  </a:lnTo>
                  <a:lnTo>
                    <a:pt x="12" y="229"/>
                  </a:lnTo>
                  <a:lnTo>
                    <a:pt x="11" y="213"/>
                  </a:lnTo>
                  <a:lnTo>
                    <a:pt x="11" y="213"/>
                  </a:lnTo>
                  <a:lnTo>
                    <a:pt x="12" y="196"/>
                  </a:lnTo>
                  <a:lnTo>
                    <a:pt x="17" y="181"/>
                  </a:lnTo>
                  <a:lnTo>
                    <a:pt x="24" y="167"/>
                  </a:lnTo>
                  <a:lnTo>
                    <a:pt x="34" y="155"/>
                  </a:lnTo>
                  <a:lnTo>
                    <a:pt x="46" y="144"/>
                  </a:lnTo>
                  <a:lnTo>
                    <a:pt x="60" y="137"/>
                  </a:lnTo>
                  <a:lnTo>
                    <a:pt x="75" y="132"/>
                  </a:lnTo>
                  <a:lnTo>
                    <a:pt x="92" y="131"/>
                  </a:lnTo>
                  <a:lnTo>
                    <a:pt x="92" y="131"/>
                  </a:lnTo>
                  <a:lnTo>
                    <a:pt x="109" y="132"/>
                  </a:lnTo>
                  <a:lnTo>
                    <a:pt x="124" y="137"/>
                  </a:lnTo>
                  <a:lnTo>
                    <a:pt x="138" y="144"/>
                  </a:lnTo>
                  <a:lnTo>
                    <a:pt x="148" y="155"/>
                  </a:lnTo>
                  <a:lnTo>
                    <a:pt x="159" y="167"/>
                  </a:lnTo>
                  <a:lnTo>
                    <a:pt x="167" y="181"/>
                  </a:lnTo>
                  <a:lnTo>
                    <a:pt x="171" y="196"/>
                  </a:lnTo>
                  <a:lnTo>
                    <a:pt x="173" y="213"/>
                  </a:lnTo>
                  <a:lnTo>
                    <a:pt x="173" y="213"/>
                  </a:lnTo>
                  <a:lnTo>
                    <a:pt x="171" y="229"/>
                  </a:lnTo>
                  <a:lnTo>
                    <a:pt x="167" y="244"/>
                  </a:lnTo>
                  <a:lnTo>
                    <a:pt x="159" y="258"/>
                  </a:lnTo>
                  <a:lnTo>
                    <a:pt x="148" y="270"/>
                  </a:lnTo>
                  <a:lnTo>
                    <a:pt x="138" y="281"/>
                  </a:lnTo>
                  <a:lnTo>
                    <a:pt x="124" y="288"/>
                  </a:lnTo>
                  <a:lnTo>
                    <a:pt x="109" y="293"/>
                  </a:lnTo>
                  <a:lnTo>
                    <a:pt x="92" y="294"/>
                  </a:lnTo>
                  <a:lnTo>
                    <a:pt x="92" y="29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4" name="Freeform 600"/>
            <p:cNvSpPr>
              <a:spLocks noEditPoints="1"/>
            </p:cNvSpPr>
            <p:nvPr/>
          </p:nvSpPr>
          <p:spPr bwMode="auto">
            <a:xfrm>
              <a:off x="6759576" y="4159250"/>
              <a:ext cx="174625" cy="171450"/>
            </a:xfrm>
            <a:custGeom>
              <a:avLst/>
              <a:gdLst>
                <a:gd name="T0" fmla="*/ 104 w 110"/>
                <a:gd name="T1" fmla="*/ 35 h 108"/>
                <a:gd name="T2" fmla="*/ 75 w 110"/>
                <a:gd name="T3" fmla="*/ 35 h 108"/>
                <a:gd name="T4" fmla="*/ 75 w 110"/>
                <a:gd name="T5" fmla="*/ 4 h 108"/>
                <a:gd name="T6" fmla="*/ 75 w 110"/>
                <a:gd name="T7" fmla="*/ 4 h 108"/>
                <a:gd name="T8" fmla="*/ 73 w 110"/>
                <a:gd name="T9" fmla="*/ 1 h 108"/>
                <a:gd name="T10" fmla="*/ 70 w 110"/>
                <a:gd name="T11" fmla="*/ 0 h 108"/>
                <a:gd name="T12" fmla="*/ 39 w 110"/>
                <a:gd name="T13" fmla="*/ 0 h 108"/>
                <a:gd name="T14" fmla="*/ 39 w 110"/>
                <a:gd name="T15" fmla="*/ 0 h 108"/>
                <a:gd name="T16" fmla="*/ 36 w 110"/>
                <a:gd name="T17" fmla="*/ 1 h 108"/>
                <a:gd name="T18" fmla="*/ 35 w 110"/>
                <a:gd name="T19" fmla="*/ 4 h 108"/>
                <a:gd name="T20" fmla="*/ 35 w 110"/>
                <a:gd name="T21" fmla="*/ 35 h 108"/>
                <a:gd name="T22" fmla="*/ 4 w 110"/>
                <a:gd name="T23" fmla="*/ 35 h 108"/>
                <a:gd name="T24" fmla="*/ 4 w 110"/>
                <a:gd name="T25" fmla="*/ 35 h 108"/>
                <a:gd name="T26" fmla="*/ 1 w 110"/>
                <a:gd name="T27" fmla="*/ 36 h 108"/>
                <a:gd name="T28" fmla="*/ 0 w 110"/>
                <a:gd name="T29" fmla="*/ 39 h 108"/>
                <a:gd name="T30" fmla="*/ 0 w 110"/>
                <a:gd name="T31" fmla="*/ 70 h 108"/>
                <a:gd name="T32" fmla="*/ 0 w 110"/>
                <a:gd name="T33" fmla="*/ 70 h 108"/>
                <a:gd name="T34" fmla="*/ 1 w 110"/>
                <a:gd name="T35" fmla="*/ 73 h 108"/>
                <a:gd name="T36" fmla="*/ 4 w 110"/>
                <a:gd name="T37" fmla="*/ 75 h 108"/>
                <a:gd name="T38" fmla="*/ 35 w 110"/>
                <a:gd name="T39" fmla="*/ 75 h 108"/>
                <a:gd name="T40" fmla="*/ 35 w 110"/>
                <a:gd name="T41" fmla="*/ 104 h 108"/>
                <a:gd name="T42" fmla="*/ 35 w 110"/>
                <a:gd name="T43" fmla="*/ 104 h 108"/>
                <a:gd name="T44" fmla="*/ 36 w 110"/>
                <a:gd name="T45" fmla="*/ 108 h 108"/>
                <a:gd name="T46" fmla="*/ 39 w 110"/>
                <a:gd name="T47" fmla="*/ 108 h 108"/>
                <a:gd name="T48" fmla="*/ 70 w 110"/>
                <a:gd name="T49" fmla="*/ 108 h 108"/>
                <a:gd name="T50" fmla="*/ 70 w 110"/>
                <a:gd name="T51" fmla="*/ 108 h 108"/>
                <a:gd name="T52" fmla="*/ 73 w 110"/>
                <a:gd name="T53" fmla="*/ 108 h 108"/>
                <a:gd name="T54" fmla="*/ 75 w 110"/>
                <a:gd name="T55" fmla="*/ 104 h 108"/>
                <a:gd name="T56" fmla="*/ 75 w 110"/>
                <a:gd name="T57" fmla="*/ 75 h 108"/>
                <a:gd name="T58" fmla="*/ 104 w 110"/>
                <a:gd name="T59" fmla="*/ 75 h 108"/>
                <a:gd name="T60" fmla="*/ 104 w 110"/>
                <a:gd name="T61" fmla="*/ 75 h 108"/>
                <a:gd name="T62" fmla="*/ 108 w 110"/>
                <a:gd name="T63" fmla="*/ 73 h 108"/>
                <a:gd name="T64" fmla="*/ 110 w 110"/>
                <a:gd name="T65" fmla="*/ 70 h 108"/>
                <a:gd name="T66" fmla="*/ 110 w 110"/>
                <a:gd name="T67" fmla="*/ 39 h 108"/>
                <a:gd name="T68" fmla="*/ 110 w 110"/>
                <a:gd name="T69" fmla="*/ 39 h 108"/>
                <a:gd name="T70" fmla="*/ 108 w 110"/>
                <a:gd name="T71" fmla="*/ 36 h 108"/>
                <a:gd name="T72" fmla="*/ 104 w 110"/>
                <a:gd name="T73" fmla="*/ 35 h 108"/>
                <a:gd name="T74" fmla="*/ 104 w 110"/>
                <a:gd name="T75" fmla="*/ 35 h 108"/>
                <a:gd name="T76" fmla="*/ 99 w 110"/>
                <a:gd name="T77" fmla="*/ 65 h 108"/>
                <a:gd name="T78" fmla="*/ 70 w 110"/>
                <a:gd name="T79" fmla="*/ 65 h 108"/>
                <a:gd name="T80" fmla="*/ 70 w 110"/>
                <a:gd name="T81" fmla="*/ 65 h 108"/>
                <a:gd name="T82" fmla="*/ 67 w 110"/>
                <a:gd name="T83" fmla="*/ 67 h 108"/>
                <a:gd name="T84" fmla="*/ 66 w 110"/>
                <a:gd name="T85" fmla="*/ 70 h 108"/>
                <a:gd name="T86" fmla="*/ 66 w 110"/>
                <a:gd name="T87" fmla="*/ 99 h 108"/>
                <a:gd name="T88" fmla="*/ 44 w 110"/>
                <a:gd name="T89" fmla="*/ 99 h 108"/>
                <a:gd name="T90" fmla="*/ 44 w 110"/>
                <a:gd name="T91" fmla="*/ 70 h 108"/>
                <a:gd name="T92" fmla="*/ 44 w 110"/>
                <a:gd name="T93" fmla="*/ 70 h 108"/>
                <a:gd name="T94" fmla="*/ 43 w 110"/>
                <a:gd name="T95" fmla="*/ 67 h 108"/>
                <a:gd name="T96" fmla="*/ 39 w 110"/>
                <a:gd name="T97" fmla="*/ 65 h 108"/>
                <a:gd name="T98" fmla="*/ 10 w 110"/>
                <a:gd name="T99" fmla="*/ 65 h 108"/>
                <a:gd name="T100" fmla="*/ 10 w 110"/>
                <a:gd name="T101" fmla="*/ 44 h 108"/>
                <a:gd name="T102" fmla="*/ 39 w 110"/>
                <a:gd name="T103" fmla="*/ 44 h 108"/>
                <a:gd name="T104" fmla="*/ 39 w 110"/>
                <a:gd name="T105" fmla="*/ 44 h 108"/>
                <a:gd name="T106" fmla="*/ 43 w 110"/>
                <a:gd name="T107" fmla="*/ 42 h 108"/>
                <a:gd name="T108" fmla="*/ 44 w 110"/>
                <a:gd name="T109" fmla="*/ 39 h 108"/>
                <a:gd name="T110" fmla="*/ 44 w 110"/>
                <a:gd name="T111" fmla="*/ 9 h 108"/>
                <a:gd name="T112" fmla="*/ 66 w 110"/>
                <a:gd name="T113" fmla="*/ 9 h 108"/>
                <a:gd name="T114" fmla="*/ 66 w 110"/>
                <a:gd name="T115" fmla="*/ 39 h 108"/>
                <a:gd name="T116" fmla="*/ 66 w 110"/>
                <a:gd name="T117" fmla="*/ 39 h 108"/>
                <a:gd name="T118" fmla="*/ 67 w 110"/>
                <a:gd name="T119" fmla="*/ 42 h 108"/>
                <a:gd name="T120" fmla="*/ 70 w 110"/>
                <a:gd name="T121" fmla="*/ 44 h 108"/>
                <a:gd name="T122" fmla="*/ 99 w 110"/>
                <a:gd name="T123" fmla="*/ 44 h 108"/>
                <a:gd name="T124" fmla="*/ 99 w 110"/>
                <a:gd name="T1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 h="108">
                  <a:moveTo>
                    <a:pt x="104" y="35"/>
                  </a:moveTo>
                  <a:lnTo>
                    <a:pt x="75" y="35"/>
                  </a:lnTo>
                  <a:lnTo>
                    <a:pt x="75" y="4"/>
                  </a:lnTo>
                  <a:lnTo>
                    <a:pt x="75" y="4"/>
                  </a:lnTo>
                  <a:lnTo>
                    <a:pt x="73" y="1"/>
                  </a:lnTo>
                  <a:lnTo>
                    <a:pt x="70" y="0"/>
                  </a:lnTo>
                  <a:lnTo>
                    <a:pt x="39" y="0"/>
                  </a:lnTo>
                  <a:lnTo>
                    <a:pt x="39" y="0"/>
                  </a:lnTo>
                  <a:lnTo>
                    <a:pt x="36" y="1"/>
                  </a:lnTo>
                  <a:lnTo>
                    <a:pt x="35" y="4"/>
                  </a:lnTo>
                  <a:lnTo>
                    <a:pt x="35" y="35"/>
                  </a:lnTo>
                  <a:lnTo>
                    <a:pt x="4" y="35"/>
                  </a:lnTo>
                  <a:lnTo>
                    <a:pt x="4" y="35"/>
                  </a:lnTo>
                  <a:lnTo>
                    <a:pt x="1" y="36"/>
                  </a:lnTo>
                  <a:lnTo>
                    <a:pt x="0" y="39"/>
                  </a:lnTo>
                  <a:lnTo>
                    <a:pt x="0" y="70"/>
                  </a:lnTo>
                  <a:lnTo>
                    <a:pt x="0" y="70"/>
                  </a:lnTo>
                  <a:lnTo>
                    <a:pt x="1" y="73"/>
                  </a:lnTo>
                  <a:lnTo>
                    <a:pt x="4" y="75"/>
                  </a:lnTo>
                  <a:lnTo>
                    <a:pt x="35" y="75"/>
                  </a:lnTo>
                  <a:lnTo>
                    <a:pt x="35" y="104"/>
                  </a:lnTo>
                  <a:lnTo>
                    <a:pt x="35" y="104"/>
                  </a:lnTo>
                  <a:lnTo>
                    <a:pt x="36" y="108"/>
                  </a:lnTo>
                  <a:lnTo>
                    <a:pt x="39" y="108"/>
                  </a:lnTo>
                  <a:lnTo>
                    <a:pt x="70" y="108"/>
                  </a:lnTo>
                  <a:lnTo>
                    <a:pt x="70" y="108"/>
                  </a:lnTo>
                  <a:lnTo>
                    <a:pt x="73" y="108"/>
                  </a:lnTo>
                  <a:lnTo>
                    <a:pt x="75" y="104"/>
                  </a:lnTo>
                  <a:lnTo>
                    <a:pt x="75" y="75"/>
                  </a:lnTo>
                  <a:lnTo>
                    <a:pt x="104" y="75"/>
                  </a:lnTo>
                  <a:lnTo>
                    <a:pt x="104" y="75"/>
                  </a:lnTo>
                  <a:lnTo>
                    <a:pt x="108" y="73"/>
                  </a:lnTo>
                  <a:lnTo>
                    <a:pt x="110" y="70"/>
                  </a:lnTo>
                  <a:lnTo>
                    <a:pt x="110" y="39"/>
                  </a:lnTo>
                  <a:lnTo>
                    <a:pt x="110" y="39"/>
                  </a:lnTo>
                  <a:lnTo>
                    <a:pt x="108" y="36"/>
                  </a:lnTo>
                  <a:lnTo>
                    <a:pt x="104" y="35"/>
                  </a:lnTo>
                  <a:lnTo>
                    <a:pt x="104" y="35"/>
                  </a:lnTo>
                  <a:close/>
                  <a:moveTo>
                    <a:pt x="99" y="65"/>
                  </a:moveTo>
                  <a:lnTo>
                    <a:pt x="70" y="65"/>
                  </a:lnTo>
                  <a:lnTo>
                    <a:pt x="70" y="65"/>
                  </a:lnTo>
                  <a:lnTo>
                    <a:pt x="67" y="67"/>
                  </a:lnTo>
                  <a:lnTo>
                    <a:pt x="66" y="70"/>
                  </a:lnTo>
                  <a:lnTo>
                    <a:pt x="66" y="99"/>
                  </a:lnTo>
                  <a:lnTo>
                    <a:pt x="44" y="99"/>
                  </a:lnTo>
                  <a:lnTo>
                    <a:pt x="44" y="70"/>
                  </a:lnTo>
                  <a:lnTo>
                    <a:pt x="44" y="70"/>
                  </a:lnTo>
                  <a:lnTo>
                    <a:pt x="43" y="67"/>
                  </a:lnTo>
                  <a:lnTo>
                    <a:pt x="39" y="65"/>
                  </a:lnTo>
                  <a:lnTo>
                    <a:pt x="10" y="65"/>
                  </a:lnTo>
                  <a:lnTo>
                    <a:pt x="10" y="44"/>
                  </a:lnTo>
                  <a:lnTo>
                    <a:pt x="39" y="44"/>
                  </a:lnTo>
                  <a:lnTo>
                    <a:pt x="39" y="44"/>
                  </a:lnTo>
                  <a:lnTo>
                    <a:pt x="43" y="42"/>
                  </a:lnTo>
                  <a:lnTo>
                    <a:pt x="44" y="39"/>
                  </a:lnTo>
                  <a:lnTo>
                    <a:pt x="44" y="9"/>
                  </a:lnTo>
                  <a:lnTo>
                    <a:pt x="66" y="9"/>
                  </a:lnTo>
                  <a:lnTo>
                    <a:pt x="66" y="39"/>
                  </a:lnTo>
                  <a:lnTo>
                    <a:pt x="66" y="39"/>
                  </a:lnTo>
                  <a:lnTo>
                    <a:pt x="67" y="42"/>
                  </a:lnTo>
                  <a:lnTo>
                    <a:pt x="70" y="44"/>
                  </a:lnTo>
                  <a:lnTo>
                    <a:pt x="99" y="44"/>
                  </a:lnTo>
                  <a:lnTo>
                    <a:pt x="99"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5" name="Group 314"/>
          <p:cNvGrpSpPr/>
          <p:nvPr userDrawn="1"/>
        </p:nvGrpSpPr>
        <p:grpSpPr>
          <a:xfrm>
            <a:off x="9057975" y="3816989"/>
            <a:ext cx="330975" cy="417925"/>
            <a:chOff x="7472363" y="3919538"/>
            <a:chExt cx="280988" cy="473075"/>
          </a:xfrm>
        </p:grpSpPr>
        <p:sp>
          <p:nvSpPr>
            <p:cNvPr id="316" name="Freeform 601"/>
            <p:cNvSpPr>
              <a:spLocks noEditPoints="1"/>
            </p:cNvSpPr>
            <p:nvPr/>
          </p:nvSpPr>
          <p:spPr bwMode="auto">
            <a:xfrm>
              <a:off x="7472363" y="3919538"/>
              <a:ext cx="280988" cy="473075"/>
            </a:xfrm>
            <a:custGeom>
              <a:avLst/>
              <a:gdLst>
                <a:gd name="T0" fmla="*/ 128 w 177"/>
                <a:gd name="T1" fmla="*/ 129 h 298"/>
                <a:gd name="T2" fmla="*/ 167 w 177"/>
                <a:gd name="T3" fmla="*/ 103 h 298"/>
                <a:gd name="T4" fmla="*/ 168 w 177"/>
                <a:gd name="T5" fmla="*/ 103 h 298"/>
                <a:gd name="T6" fmla="*/ 170 w 177"/>
                <a:gd name="T7" fmla="*/ 102 h 298"/>
                <a:gd name="T8" fmla="*/ 170 w 177"/>
                <a:gd name="T9" fmla="*/ 97 h 298"/>
                <a:gd name="T10" fmla="*/ 93 w 177"/>
                <a:gd name="T11" fmla="*/ 2 h 298"/>
                <a:gd name="T12" fmla="*/ 89 w 177"/>
                <a:gd name="T13" fmla="*/ 0 h 298"/>
                <a:gd name="T14" fmla="*/ 9 w 177"/>
                <a:gd name="T15" fmla="*/ 97 h 298"/>
                <a:gd name="T16" fmla="*/ 7 w 177"/>
                <a:gd name="T17" fmla="*/ 98 h 298"/>
                <a:gd name="T18" fmla="*/ 7 w 177"/>
                <a:gd name="T19" fmla="*/ 102 h 298"/>
                <a:gd name="T20" fmla="*/ 12 w 177"/>
                <a:gd name="T21" fmla="*/ 103 h 298"/>
                <a:gd name="T22" fmla="*/ 50 w 177"/>
                <a:gd name="T23" fmla="*/ 129 h 298"/>
                <a:gd name="T24" fmla="*/ 49 w 177"/>
                <a:gd name="T25" fmla="*/ 131 h 298"/>
                <a:gd name="T26" fmla="*/ 29 w 177"/>
                <a:gd name="T27" fmla="*/ 144 h 298"/>
                <a:gd name="T28" fmla="*/ 13 w 177"/>
                <a:gd name="T29" fmla="*/ 163 h 298"/>
                <a:gd name="T30" fmla="*/ 3 w 177"/>
                <a:gd name="T31" fmla="*/ 184 h 298"/>
                <a:gd name="T32" fmla="*/ 0 w 177"/>
                <a:gd name="T33" fmla="*/ 209 h 298"/>
                <a:gd name="T34" fmla="*/ 0 w 177"/>
                <a:gd name="T35" fmla="*/ 218 h 298"/>
                <a:gd name="T36" fmla="*/ 7 w 177"/>
                <a:gd name="T37" fmla="*/ 244 h 298"/>
                <a:gd name="T38" fmla="*/ 26 w 177"/>
                <a:gd name="T39" fmla="*/ 272 h 298"/>
                <a:gd name="T40" fmla="*/ 55 w 177"/>
                <a:gd name="T41" fmla="*/ 292 h 298"/>
                <a:gd name="T42" fmla="*/ 79 w 177"/>
                <a:gd name="T43" fmla="*/ 298 h 298"/>
                <a:gd name="T44" fmla="*/ 89 w 177"/>
                <a:gd name="T45" fmla="*/ 298 h 298"/>
                <a:gd name="T46" fmla="*/ 107 w 177"/>
                <a:gd name="T47" fmla="*/ 296 h 298"/>
                <a:gd name="T48" fmla="*/ 139 w 177"/>
                <a:gd name="T49" fmla="*/ 282 h 298"/>
                <a:gd name="T50" fmla="*/ 162 w 177"/>
                <a:gd name="T51" fmla="*/ 259 h 298"/>
                <a:gd name="T52" fmla="*/ 176 w 177"/>
                <a:gd name="T53" fmla="*/ 227 h 298"/>
                <a:gd name="T54" fmla="*/ 177 w 177"/>
                <a:gd name="T55" fmla="*/ 209 h 298"/>
                <a:gd name="T56" fmla="*/ 177 w 177"/>
                <a:gd name="T57" fmla="*/ 197 h 298"/>
                <a:gd name="T58" fmla="*/ 170 w 177"/>
                <a:gd name="T59" fmla="*/ 174 h 298"/>
                <a:gd name="T60" fmla="*/ 157 w 177"/>
                <a:gd name="T61" fmla="*/ 152 h 298"/>
                <a:gd name="T62" fmla="*/ 139 w 177"/>
                <a:gd name="T63" fmla="*/ 137 h 298"/>
                <a:gd name="T64" fmla="*/ 128 w 177"/>
                <a:gd name="T65" fmla="*/ 131 h 298"/>
                <a:gd name="T66" fmla="*/ 89 w 177"/>
                <a:gd name="T67" fmla="*/ 11 h 298"/>
                <a:gd name="T68" fmla="*/ 124 w 177"/>
                <a:gd name="T69" fmla="*/ 95 h 298"/>
                <a:gd name="T70" fmla="*/ 121 w 177"/>
                <a:gd name="T71" fmla="*/ 95 h 298"/>
                <a:gd name="T72" fmla="*/ 119 w 177"/>
                <a:gd name="T73" fmla="*/ 126 h 298"/>
                <a:gd name="T74" fmla="*/ 119 w 177"/>
                <a:gd name="T75" fmla="*/ 126 h 298"/>
                <a:gd name="T76" fmla="*/ 89 w 177"/>
                <a:gd name="T77" fmla="*/ 120 h 298"/>
                <a:gd name="T78" fmla="*/ 75 w 177"/>
                <a:gd name="T79" fmla="*/ 121 h 298"/>
                <a:gd name="T80" fmla="*/ 58 w 177"/>
                <a:gd name="T81" fmla="*/ 126 h 298"/>
                <a:gd name="T82" fmla="*/ 58 w 177"/>
                <a:gd name="T83" fmla="*/ 100 h 298"/>
                <a:gd name="T84" fmla="*/ 53 w 177"/>
                <a:gd name="T85" fmla="*/ 95 h 298"/>
                <a:gd name="T86" fmla="*/ 89 w 177"/>
                <a:gd name="T87" fmla="*/ 288 h 298"/>
                <a:gd name="T88" fmla="*/ 73 w 177"/>
                <a:gd name="T89" fmla="*/ 287 h 298"/>
                <a:gd name="T90" fmla="*/ 44 w 177"/>
                <a:gd name="T91" fmla="*/ 275 h 298"/>
                <a:gd name="T92" fmla="*/ 23 w 177"/>
                <a:gd name="T93" fmla="*/ 253 h 298"/>
                <a:gd name="T94" fmla="*/ 10 w 177"/>
                <a:gd name="T95" fmla="*/ 226 h 298"/>
                <a:gd name="T96" fmla="*/ 9 w 177"/>
                <a:gd name="T97" fmla="*/ 209 h 298"/>
                <a:gd name="T98" fmla="*/ 15 w 177"/>
                <a:gd name="T99" fmla="*/ 178 h 298"/>
                <a:gd name="T100" fmla="*/ 33 w 177"/>
                <a:gd name="T101" fmla="*/ 154 h 298"/>
                <a:gd name="T102" fmla="*/ 58 w 177"/>
                <a:gd name="T103" fmla="*/ 135 h 298"/>
                <a:gd name="T104" fmla="*/ 89 w 177"/>
                <a:gd name="T105" fmla="*/ 129 h 298"/>
                <a:gd name="T106" fmla="*/ 105 w 177"/>
                <a:gd name="T107" fmla="*/ 131 h 298"/>
                <a:gd name="T108" fmla="*/ 133 w 177"/>
                <a:gd name="T109" fmla="*/ 143 h 298"/>
                <a:gd name="T110" fmla="*/ 154 w 177"/>
                <a:gd name="T111" fmla="*/ 164 h 298"/>
                <a:gd name="T112" fmla="*/ 167 w 177"/>
                <a:gd name="T113" fmla="*/ 193 h 298"/>
                <a:gd name="T114" fmla="*/ 168 w 177"/>
                <a:gd name="T115" fmla="*/ 209 h 298"/>
                <a:gd name="T116" fmla="*/ 162 w 177"/>
                <a:gd name="T117" fmla="*/ 239 h 298"/>
                <a:gd name="T118" fmla="*/ 145 w 177"/>
                <a:gd name="T119" fmla="*/ 265 h 298"/>
                <a:gd name="T120" fmla="*/ 121 w 177"/>
                <a:gd name="T121" fmla="*/ 282 h 298"/>
                <a:gd name="T122" fmla="*/ 89 w 177"/>
                <a:gd name="T123" fmla="*/ 28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8">
                  <a:moveTo>
                    <a:pt x="128" y="131"/>
                  </a:moveTo>
                  <a:lnTo>
                    <a:pt x="128" y="129"/>
                  </a:lnTo>
                  <a:lnTo>
                    <a:pt x="128" y="103"/>
                  </a:lnTo>
                  <a:lnTo>
                    <a:pt x="167" y="103"/>
                  </a:lnTo>
                  <a:lnTo>
                    <a:pt x="167" y="103"/>
                  </a:lnTo>
                  <a:lnTo>
                    <a:pt x="168" y="103"/>
                  </a:lnTo>
                  <a:lnTo>
                    <a:pt x="170" y="102"/>
                  </a:lnTo>
                  <a:lnTo>
                    <a:pt x="170" y="102"/>
                  </a:lnTo>
                  <a:lnTo>
                    <a:pt x="170" y="98"/>
                  </a:lnTo>
                  <a:lnTo>
                    <a:pt x="170" y="97"/>
                  </a:lnTo>
                  <a:lnTo>
                    <a:pt x="93" y="2"/>
                  </a:lnTo>
                  <a:lnTo>
                    <a:pt x="93" y="2"/>
                  </a:lnTo>
                  <a:lnTo>
                    <a:pt x="89" y="0"/>
                  </a:lnTo>
                  <a:lnTo>
                    <a:pt x="89" y="0"/>
                  </a:lnTo>
                  <a:lnTo>
                    <a:pt x="85" y="2"/>
                  </a:lnTo>
                  <a:lnTo>
                    <a:pt x="9" y="97"/>
                  </a:lnTo>
                  <a:lnTo>
                    <a:pt x="9" y="97"/>
                  </a:lnTo>
                  <a:lnTo>
                    <a:pt x="7" y="98"/>
                  </a:lnTo>
                  <a:lnTo>
                    <a:pt x="7" y="102"/>
                  </a:lnTo>
                  <a:lnTo>
                    <a:pt x="7" y="102"/>
                  </a:lnTo>
                  <a:lnTo>
                    <a:pt x="9" y="103"/>
                  </a:lnTo>
                  <a:lnTo>
                    <a:pt x="12" y="103"/>
                  </a:lnTo>
                  <a:lnTo>
                    <a:pt x="50" y="103"/>
                  </a:lnTo>
                  <a:lnTo>
                    <a:pt x="50" y="129"/>
                  </a:lnTo>
                  <a:lnTo>
                    <a:pt x="49" y="131"/>
                  </a:lnTo>
                  <a:lnTo>
                    <a:pt x="49" y="131"/>
                  </a:lnTo>
                  <a:lnTo>
                    <a:pt x="38" y="137"/>
                  </a:lnTo>
                  <a:lnTo>
                    <a:pt x="29" y="144"/>
                  </a:lnTo>
                  <a:lnTo>
                    <a:pt x="20" y="152"/>
                  </a:lnTo>
                  <a:lnTo>
                    <a:pt x="13" y="163"/>
                  </a:lnTo>
                  <a:lnTo>
                    <a:pt x="7" y="174"/>
                  </a:lnTo>
                  <a:lnTo>
                    <a:pt x="3" y="184"/>
                  </a:lnTo>
                  <a:lnTo>
                    <a:pt x="1" y="197"/>
                  </a:lnTo>
                  <a:lnTo>
                    <a:pt x="0" y="209"/>
                  </a:lnTo>
                  <a:lnTo>
                    <a:pt x="0" y="209"/>
                  </a:lnTo>
                  <a:lnTo>
                    <a:pt x="0" y="218"/>
                  </a:lnTo>
                  <a:lnTo>
                    <a:pt x="1" y="227"/>
                  </a:lnTo>
                  <a:lnTo>
                    <a:pt x="7" y="244"/>
                  </a:lnTo>
                  <a:lnTo>
                    <a:pt x="15" y="259"/>
                  </a:lnTo>
                  <a:lnTo>
                    <a:pt x="26" y="272"/>
                  </a:lnTo>
                  <a:lnTo>
                    <a:pt x="39" y="282"/>
                  </a:lnTo>
                  <a:lnTo>
                    <a:pt x="55" y="292"/>
                  </a:lnTo>
                  <a:lnTo>
                    <a:pt x="72" y="296"/>
                  </a:lnTo>
                  <a:lnTo>
                    <a:pt x="79" y="298"/>
                  </a:lnTo>
                  <a:lnTo>
                    <a:pt x="89" y="298"/>
                  </a:lnTo>
                  <a:lnTo>
                    <a:pt x="89" y="298"/>
                  </a:lnTo>
                  <a:lnTo>
                    <a:pt x="98" y="298"/>
                  </a:lnTo>
                  <a:lnTo>
                    <a:pt x="107" y="296"/>
                  </a:lnTo>
                  <a:lnTo>
                    <a:pt x="124" y="292"/>
                  </a:lnTo>
                  <a:lnTo>
                    <a:pt x="139" y="282"/>
                  </a:lnTo>
                  <a:lnTo>
                    <a:pt x="151" y="272"/>
                  </a:lnTo>
                  <a:lnTo>
                    <a:pt x="162" y="259"/>
                  </a:lnTo>
                  <a:lnTo>
                    <a:pt x="171" y="244"/>
                  </a:lnTo>
                  <a:lnTo>
                    <a:pt x="176" y="227"/>
                  </a:lnTo>
                  <a:lnTo>
                    <a:pt x="177" y="218"/>
                  </a:lnTo>
                  <a:lnTo>
                    <a:pt x="177" y="209"/>
                  </a:lnTo>
                  <a:lnTo>
                    <a:pt x="177" y="209"/>
                  </a:lnTo>
                  <a:lnTo>
                    <a:pt x="177" y="197"/>
                  </a:lnTo>
                  <a:lnTo>
                    <a:pt x="174" y="184"/>
                  </a:lnTo>
                  <a:lnTo>
                    <a:pt x="170" y="174"/>
                  </a:lnTo>
                  <a:lnTo>
                    <a:pt x="165" y="163"/>
                  </a:lnTo>
                  <a:lnTo>
                    <a:pt x="157" y="152"/>
                  </a:lnTo>
                  <a:lnTo>
                    <a:pt x="150" y="144"/>
                  </a:lnTo>
                  <a:lnTo>
                    <a:pt x="139" y="137"/>
                  </a:lnTo>
                  <a:lnTo>
                    <a:pt x="128" y="131"/>
                  </a:lnTo>
                  <a:lnTo>
                    <a:pt x="128" y="131"/>
                  </a:lnTo>
                  <a:close/>
                  <a:moveTo>
                    <a:pt x="21" y="95"/>
                  </a:moveTo>
                  <a:lnTo>
                    <a:pt x="89" y="11"/>
                  </a:lnTo>
                  <a:lnTo>
                    <a:pt x="157" y="95"/>
                  </a:lnTo>
                  <a:lnTo>
                    <a:pt x="124" y="95"/>
                  </a:lnTo>
                  <a:lnTo>
                    <a:pt x="124" y="95"/>
                  </a:lnTo>
                  <a:lnTo>
                    <a:pt x="121" y="95"/>
                  </a:lnTo>
                  <a:lnTo>
                    <a:pt x="119" y="100"/>
                  </a:lnTo>
                  <a:lnTo>
                    <a:pt x="119" y="126"/>
                  </a:lnTo>
                  <a:lnTo>
                    <a:pt x="119" y="126"/>
                  </a:lnTo>
                  <a:lnTo>
                    <a:pt x="119" y="126"/>
                  </a:lnTo>
                  <a:lnTo>
                    <a:pt x="104" y="121"/>
                  </a:lnTo>
                  <a:lnTo>
                    <a:pt x="89" y="120"/>
                  </a:lnTo>
                  <a:lnTo>
                    <a:pt x="89" y="120"/>
                  </a:lnTo>
                  <a:lnTo>
                    <a:pt x="75" y="121"/>
                  </a:lnTo>
                  <a:lnTo>
                    <a:pt x="59" y="126"/>
                  </a:lnTo>
                  <a:lnTo>
                    <a:pt x="58" y="126"/>
                  </a:lnTo>
                  <a:lnTo>
                    <a:pt x="58" y="100"/>
                  </a:lnTo>
                  <a:lnTo>
                    <a:pt x="58" y="100"/>
                  </a:lnTo>
                  <a:lnTo>
                    <a:pt x="56" y="95"/>
                  </a:lnTo>
                  <a:lnTo>
                    <a:pt x="53" y="95"/>
                  </a:lnTo>
                  <a:lnTo>
                    <a:pt x="21" y="95"/>
                  </a:lnTo>
                  <a:close/>
                  <a:moveTo>
                    <a:pt x="89" y="288"/>
                  </a:moveTo>
                  <a:lnTo>
                    <a:pt x="89" y="288"/>
                  </a:lnTo>
                  <a:lnTo>
                    <a:pt x="73" y="287"/>
                  </a:lnTo>
                  <a:lnTo>
                    <a:pt x="58" y="282"/>
                  </a:lnTo>
                  <a:lnTo>
                    <a:pt x="44" y="275"/>
                  </a:lnTo>
                  <a:lnTo>
                    <a:pt x="33" y="265"/>
                  </a:lnTo>
                  <a:lnTo>
                    <a:pt x="23" y="253"/>
                  </a:lnTo>
                  <a:lnTo>
                    <a:pt x="15" y="239"/>
                  </a:lnTo>
                  <a:lnTo>
                    <a:pt x="10" y="226"/>
                  </a:lnTo>
                  <a:lnTo>
                    <a:pt x="9" y="209"/>
                  </a:lnTo>
                  <a:lnTo>
                    <a:pt x="9" y="209"/>
                  </a:lnTo>
                  <a:lnTo>
                    <a:pt x="10" y="193"/>
                  </a:lnTo>
                  <a:lnTo>
                    <a:pt x="15" y="178"/>
                  </a:lnTo>
                  <a:lnTo>
                    <a:pt x="23" y="164"/>
                  </a:lnTo>
                  <a:lnTo>
                    <a:pt x="33" y="154"/>
                  </a:lnTo>
                  <a:lnTo>
                    <a:pt x="44" y="143"/>
                  </a:lnTo>
                  <a:lnTo>
                    <a:pt x="58" y="135"/>
                  </a:lnTo>
                  <a:lnTo>
                    <a:pt x="73" y="131"/>
                  </a:lnTo>
                  <a:lnTo>
                    <a:pt x="89" y="129"/>
                  </a:lnTo>
                  <a:lnTo>
                    <a:pt x="89" y="129"/>
                  </a:lnTo>
                  <a:lnTo>
                    <a:pt x="105" y="131"/>
                  </a:lnTo>
                  <a:lnTo>
                    <a:pt x="121" y="135"/>
                  </a:lnTo>
                  <a:lnTo>
                    <a:pt x="133" y="143"/>
                  </a:lnTo>
                  <a:lnTo>
                    <a:pt x="145" y="154"/>
                  </a:lnTo>
                  <a:lnTo>
                    <a:pt x="154" y="164"/>
                  </a:lnTo>
                  <a:lnTo>
                    <a:pt x="162" y="178"/>
                  </a:lnTo>
                  <a:lnTo>
                    <a:pt x="167" y="193"/>
                  </a:lnTo>
                  <a:lnTo>
                    <a:pt x="168" y="209"/>
                  </a:lnTo>
                  <a:lnTo>
                    <a:pt x="168" y="209"/>
                  </a:lnTo>
                  <a:lnTo>
                    <a:pt x="167" y="226"/>
                  </a:lnTo>
                  <a:lnTo>
                    <a:pt x="162" y="239"/>
                  </a:lnTo>
                  <a:lnTo>
                    <a:pt x="154" y="253"/>
                  </a:lnTo>
                  <a:lnTo>
                    <a:pt x="145" y="265"/>
                  </a:lnTo>
                  <a:lnTo>
                    <a:pt x="133" y="275"/>
                  </a:lnTo>
                  <a:lnTo>
                    <a:pt x="121" y="282"/>
                  </a:lnTo>
                  <a:lnTo>
                    <a:pt x="105" y="287"/>
                  </a:lnTo>
                  <a:lnTo>
                    <a:pt x="89" y="288"/>
                  </a:lnTo>
                  <a:lnTo>
                    <a:pt x="89" y="28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7" name="Freeform 602"/>
            <p:cNvSpPr>
              <a:spLocks noEditPoints="1"/>
            </p:cNvSpPr>
            <p:nvPr/>
          </p:nvSpPr>
          <p:spPr bwMode="auto">
            <a:xfrm>
              <a:off x="7519988" y="4175125"/>
              <a:ext cx="185738" cy="163513"/>
            </a:xfrm>
            <a:custGeom>
              <a:avLst/>
              <a:gdLst>
                <a:gd name="T0" fmla="*/ 85 w 117"/>
                <a:gd name="T1" fmla="*/ 0 h 103"/>
                <a:gd name="T2" fmla="*/ 71 w 117"/>
                <a:gd name="T3" fmla="*/ 3 h 103"/>
                <a:gd name="T4" fmla="*/ 60 w 117"/>
                <a:gd name="T5" fmla="*/ 13 h 103"/>
                <a:gd name="T6" fmla="*/ 59 w 117"/>
                <a:gd name="T7" fmla="*/ 13 h 103"/>
                <a:gd name="T8" fmla="*/ 52 w 117"/>
                <a:gd name="T9" fmla="*/ 8 h 103"/>
                <a:gd name="T10" fmla="*/ 40 w 117"/>
                <a:gd name="T11" fmla="*/ 2 h 103"/>
                <a:gd name="T12" fmla="*/ 32 w 117"/>
                <a:gd name="T13" fmla="*/ 0 h 103"/>
                <a:gd name="T14" fmla="*/ 20 w 117"/>
                <a:gd name="T15" fmla="*/ 3 h 103"/>
                <a:gd name="T16" fmla="*/ 11 w 117"/>
                <a:gd name="T17" fmla="*/ 9 h 103"/>
                <a:gd name="T18" fmla="*/ 3 w 117"/>
                <a:gd name="T19" fmla="*/ 20 h 103"/>
                <a:gd name="T20" fmla="*/ 0 w 117"/>
                <a:gd name="T21" fmla="*/ 32 h 103"/>
                <a:gd name="T22" fmla="*/ 2 w 117"/>
                <a:gd name="T23" fmla="*/ 42 h 103"/>
                <a:gd name="T24" fmla="*/ 13 w 117"/>
                <a:gd name="T25" fmla="*/ 57 h 103"/>
                <a:gd name="T26" fmla="*/ 46 w 117"/>
                <a:gd name="T27" fmla="*/ 92 h 103"/>
                <a:gd name="T28" fmla="*/ 57 w 117"/>
                <a:gd name="T29" fmla="*/ 101 h 103"/>
                <a:gd name="T30" fmla="*/ 59 w 117"/>
                <a:gd name="T31" fmla="*/ 103 h 103"/>
                <a:gd name="T32" fmla="*/ 60 w 117"/>
                <a:gd name="T33" fmla="*/ 103 h 103"/>
                <a:gd name="T34" fmla="*/ 63 w 117"/>
                <a:gd name="T35" fmla="*/ 101 h 103"/>
                <a:gd name="T36" fmla="*/ 71 w 117"/>
                <a:gd name="T37" fmla="*/ 92 h 103"/>
                <a:gd name="T38" fmla="*/ 100 w 117"/>
                <a:gd name="T39" fmla="*/ 63 h 103"/>
                <a:gd name="T40" fmla="*/ 111 w 117"/>
                <a:gd name="T41" fmla="*/ 49 h 103"/>
                <a:gd name="T42" fmla="*/ 117 w 117"/>
                <a:gd name="T43" fmla="*/ 32 h 103"/>
                <a:gd name="T44" fmla="*/ 117 w 117"/>
                <a:gd name="T45" fmla="*/ 26 h 103"/>
                <a:gd name="T46" fmla="*/ 112 w 117"/>
                <a:gd name="T47" fmla="*/ 14 h 103"/>
                <a:gd name="T48" fmla="*/ 103 w 117"/>
                <a:gd name="T49" fmla="*/ 6 h 103"/>
                <a:gd name="T50" fmla="*/ 91 w 117"/>
                <a:gd name="T51" fmla="*/ 2 h 103"/>
                <a:gd name="T52" fmla="*/ 85 w 117"/>
                <a:gd name="T53" fmla="*/ 0 h 103"/>
                <a:gd name="T54" fmla="*/ 94 w 117"/>
                <a:gd name="T55" fmla="*/ 57 h 103"/>
                <a:gd name="T56" fmla="*/ 65 w 117"/>
                <a:gd name="T57" fmla="*/ 86 h 103"/>
                <a:gd name="T58" fmla="*/ 59 w 117"/>
                <a:gd name="T59" fmla="*/ 92 h 103"/>
                <a:gd name="T60" fmla="*/ 52 w 117"/>
                <a:gd name="T61" fmla="*/ 86 h 103"/>
                <a:gd name="T62" fmla="*/ 25 w 117"/>
                <a:gd name="T63" fmla="*/ 57 h 103"/>
                <a:gd name="T64" fmla="*/ 11 w 117"/>
                <a:gd name="T65" fmla="*/ 40 h 103"/>
                <a:gd name="T66" fmla="*/ 9 w 117"/>
                <a:gd name="T67" fmla="*/ 32 h 103"/>
                <a:gd name="T68" fmla="*/ 11 w 117"/>
                <a:gd name="T69" fmla="*/ 23 h 103"/>
                <a:gd name="T70" fmla="*/ 23 w 117"/>
                <a:gd name="T71" fmla="*/ 11 h 103"/>
                <a:gd name="T72" fmla="*/ 32 w 117"/>
                <a:gd name="T73" fmla="*/ 9 h 103"/>
                <a:gd name="T74" fmla="*/ 40 w 117"/>
                <a:gd name="T75" fmla="*/ 11 h 103"/>
                <a:gd name="T76" fmla="*/ 49 w 117"/>
                <a:gd name="T77" fmla="*/ 17 h 103"/>
                <a:gd name="T78" fmla="*/ 54 w 117"/>
                <a:gd name="T79" fmla="*/ 22 h 103"/>
                <a:gd name="T80" fmla="*/ 57 w 117"/>
                <a:gd name="T81" fmla="*/ 25 h 103"/>
                <a:gd name="T82" fmla="*/ 60 w 117"/>
                <a:gd name="T83" fmla="*/ 25 h 103"/>
                <a:gd name="T84" fmla="*/ 65 w 117"/>
                <a:gd name="T85" fmla="*/ 22 h 103"/>
                <a:gd name="T86" fmla="*/ 68 w 117"/>
                <a:gd name="T87" fmla="*/ 17 h 103"/>
                <a:gd name="T88" fmla="*/ 78 w 117"/>
                <a:gd name="T89" fmla="*/ 11 h 103"/>
                <a:gd name="T90" fmla="*/ 85 w 117"/>
                <a:gd name="T91" fmla="*/ 9 h 103"/>
                <a:gd name="T92" fmla="*/ 94 w 117"/>
                <a:gd name="T93" fmla="*/ 11 h 103"/>
                <a:gd name="T94" fmla="*/ 106 w 117"/>
                <a:gd name="T95" fmla="*/ 23 h 103"/>
                <a:gd name="T96" fmla="*/ 108 w 117"/>
                <a:gd name="T97" fmla="*/ 32 h 103"/>
                <a:gd name="T98" fmla="*/ 108 w 117"/>
                <a:gd name="T99" fmla="*/ 40 h 103"/>
                <a:gd name="T100" fmla="*/ 94 w 117"/>
                <a:gd name="T101"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103">
                  <a:moveTo>
                    <a:pt x="85" y="0"/>
                  </a:moveTo>
                  <a:lnTo>
                    <a:pt x="85" y="0"/>
                  </a:lnTo>
                  <a:lnTo>
                    <a:pt x="77" y="2"/>
                  </a:lnTo>
                  <a:lnTo>
                    <a:pt x="71" y="3"/>
                  </a:lnTo>
                  <a:lnTo>
                    <a:pt x="65" y="8"/>
                  </a:lnTo>
                  <a:lnTo>
                    <a:pt x="60" y="13"/>
                  </a:lnTo>
                  <a:lnTo>
                    <a:pt x="59" y="14"/>
                  </a:lnTo>
                  <a:lnTo>
                    <a:pt x="59" y="13"/>
                  </a:lnTo>
                  <a:lnTo>
                    <a:pt x="59" y="13"/>
                  </a:lnTo>
                  <a:lnTo>
                    <a:pt x="52" y="8"/>
                  </a:lnTo>
                  <a:lnTo>
                    <a:pt x="48" y="3"/>
                  </a:lnTo>
                  <a:lnTo>
                    <a:pt x="40" y="2"/>
                  </a:lnTo>
                  <a:lnTo>
                    <a:pt x="32" y="0"/>
                  </a:lnTo>
                  <a:lnTo>
                    <a:pt x="32" y="0"/>
                  </a:lnTo>
                  <a:lnTo>
                    <a:pt x="26" y="2"/>
                  </a:lnTo>
                  <a:lnTo>
                    <a:pt x="20" y="3"/>
                  </a:lnTo>
                  <a:lnTo>
                    <a:pt x="16" y="6"/>
                  </a:lnTo>
                  <a:lnTo>
                    <a:pt x="11" y="9"/>
                  </a:lnTo>
                  <a:lnTo>
                    <a:pt x="6" y="14"/>
                  </a:lnTo>
                  <a:lnTo>
                    <a:pt x="3" y="20"/>
                  </a:lnTo>
                  <a:lnTo>
                    <a:pt x="2" y="26"/>
                  </a:lnTo>
                  <a:lnTo>
                    <a:pt x="0" y="32"/>
                  </a:lnTo>
                  <a:lnTo>
                    <a:pt x="0" y="32"/>
                  </a:lnTo>
                  <a:lnTo>
                    <a:pt x="2" y="42"/>
                  </a:lnTo>
                  <a:lnTo>
                    <a:pt x="6" y="49"/>
                  </a:lnTo>
                  <a:lnTo>
                    <a:pt x="13" y="57"/>
                  </a:lnTo>
                  <a:lnTo>
                    <a:pt x="19" y="63"/>
                  </a:lnTo>
                  <a:lnTo>
                    <a:pt x="46" y="92"/>
                  </a:lnTo>
                  <a:lnTo>
                    <a:pt x="46" y="92"/>
                  </a:lnTo>
                  <a:lnTo>
                    <a:pt x="57" y="101"/>
                  </a:lnTo>
                  <a:lnTo>
                    <a:pt x="57" y="101"/>
                  </a:lnTo>
                  <a:lnTo>
                    <a:pt x="59" y="103"/>
                  </a:lnTo>
                  <a:lnTo>
                    <a:pt x="60" y="103"/>
                  </a:lnTo>
                  <a:lnTo>
                    <a:pt x="60" y="103"/>
                  </a:lnTo>
                  <a:lnTo>
                    <a:pt x="63" y="101"/>
                  </a:lnTo>
                  <a:lnTo>
                    <a:pt x="63" y="101"/>
                  </a:lnTo>
                  <a:lnTo>
                    <a:pt x="63" y="101"/>
                  </a:lnTo>
                  <a:lnTo>
                    <a:pt x="71" y="92"/>
                  </a:lnTo>
                  <a:lnTo>
                    <a:pt x="100" y="63"/>
                  </a:lnTo>
                  <a:lnTo>
                    <a:pt x="100" y="63"/>
                  </a:lnTo>
                  <a:lnTo>
                    <a:pt x="106" y="57"/>
                  </a:lnTo>
                  <a:lnTo>
                    <a:pt x="111" y="49"/>
                  </a:lnTo>
                  <a:lnTo>
                    <a:pt x="115" y="42"/>
                  </a:lnTo>
                  <a:lnTo>
                    <a:pt x="117" y="32"/>
                  </a:lnTo>
                  <a:lnTo>
                    <a:pt x="117" y="32"/>
                  </a:lnTo>
                  <a:lnTo>
                    <a:pt x="117" y="26"/>
                  </a:lnTo>
                  <a:lnTo>
                    <a:pt x="114" y="20"/>
                  </a:lnTo>
                  <a:lnTo>
                    <a:pt x="112" y="14"/>
                  </a:lnTo>
                  <a:lnTo>
                    <a:pt x="108" y="9"/>
                  </a:lnTo>
                  <a:lnTo>
                    <a:pt x="103" y="6"/>
                  </a:lnTo>
                  <a:lnTo>
                    <a:pt x="97" y="3"/>
                  </a:lnTo>
                  <a:lnTo>
                    <a:pt x="91" y="2"/>
                  </a:lnTo>
                  <a:lnTo>
                    <a:pt x="85" y="0"/>
                  </a:lnTo>
                  <a:lnTo>
                    <a:pt x="85" y="0"/>
                  </a:lnTo>
                  <a:close/>
                  <a:moveTo>
                    <a:pt x="94" y="57"/>
                  </a:moveTo>
                  <a:lnTo>
                    <a:pt x="94" y="57"/>
                  </a:lnTo>
                  <a:lnTo>
                    <a:pt x="65" y="86"/>
                  </a:lnTo>
                  <a:lnTo>
                    <a:pt x="65" y="86"/>
                  </a:lnTo>
                  <a:lnTo>
                    <a:pt x="59" y="92"/>
                  </a:lnTo>
                  <a:lnTo>
                    <a:pt x="59" y="92"/>
                  </a:lnTo>
                  <a:lnTo>
                    <a:pt x="59" y="92"/>
                  </a:lnTo>
                  <a:lnTo>
                    <a:pt x="52" y="86"/>
                  </a:lnTo>
                  <a:lnTo>
                    <a:pt x="25" y="57"/>
                  </a:lnTo>
                  <a:lnTo>
                    <a:pt x="25" y="57"/>
                  </a:lnTo>
                  <a:lnTo>
                    <a:pt x="14" y="46"/>
                  </a:lnTo>
                  <a:lnTo>
                    <a:pt x="11" y="40"/>
                  </a:lnTo>
                  <a:lnTo>
                    <a:pt x="9" y="32"/>
                  </a:lnTo>
                  <a:lnTo>
                    <a:pt x="9" y="32"/>
                  </a:lnTo>
                  <a:lnTo>
                    <a:pt x="11" y="28"/>
                  </a:lnTo>
                  <a:lnTo>
                    <a:pt x="11" y="23"/>
                  </a:lnTo>
                  <a:lnTo>
                    <a:pt x="17" y="16"/>
                  </a:lnTo>
                  <a:lnTo>
                    <a:pt x="23" y="11"/>
                  </a:lnTo>
                  <a:lnTo>
                    <a:pt x="28" y="9"/>
                  </a:lnTo>
                  <a:lnTo>
                    <a:pt x="32" y="9"/>
                  </a:lnTo>
                  <a:lnTo>
                    <a:pt x="32" y="9"/>
                  </a:lnTo>
                  <a:lnTo>
                    <a:pt x="40" y="11"/>
                  </a:lnTo>
                  <a:lnTo>
                    <a:pt x="45" y="13"/>
                  </a:lnTo>
                  <a:lnTo>
                    <a:pt x="49" y="17"/>
                  </a:lnTo>
                  <a:lnTo>
                    <a:pt x="54" y="22"/>
                  </a:lnTo>
                  <a:lnTo>
                    <a:pt x="54" y="22"/>
                  </a:lnTo>
                  <a:lnTo>
                    <a:pt x="55" y="23"/>
                  </a:lnTo>
                  <a:lnTo>
                    <a:pt x="57" y="25"/>
                  </a:lnTo>
                  <a:lnTo>
                    <a:pt x="60" y="25"/>
                  </a:lnTo>
                  <a:lnTo>
                    <a:pt x="60" y="25"/>
                  </a:lnTo>
                  <a:lnTo>
                    <a:pt x="63" y="23"/>
                  </a:lnTo>
                  <a:lnTo>
                    <a:pt x="65" y="22"/>
                  </a:lnTo>
                  <a:lnTo>
                    <a:pt x="65" y="22"/>
                  </a:lnTo>
                  <a:lnTo>
                    <a:pt x="68" y="17"/>
                  </a:lnTo>
                  <a:lnTo>
                    <a:pt x="72" y="13"/>
                  </a:lnTo>
                  <a:lnTo>
                    <a:pt x="78" y="11"/>
                  </a:lnTo>
                  <a:lnTo>
                    <a:pt x="85" y="9"/>
                  </a:lnTo>
                  <a:lnTo>
                    <a:pt x="85" y="9"/>
                  </a:lnTo>
                  <a:lnTo>
                    <a:pt x="89" y="9"/>
                  </a:lnTo>
                  <a:lnTo>
                    <a:pt x="94" y="11"/>
                  </a:lnTo>
                  <a:lnTo>
                    <a:pt x="101" y="16"/>
                  </a:lnTo>
                  <a:lnTo>
                    <a:pt x="106" y="23"/>
                  </a:lnTo>
                  <a:lnTo>
                    <a:pt x="108" y="28"/>
                  </a:lnTo>
                  <a:lnTo>
                    <a:pt x="108" y="32"/>
                  </a:lnTo>
                  <a:lnTo>
                    <a:pt x="108" y="32"/>
                  </a:lnTo>
                  <a:lnTo>
                    <a:pt x="108" y="40"/>
                  </a:lnTo>
                  <a:lnTo>
                    <a:pt x="103" y="46"/>
                  </a:lnTo>
                  <a:lnTo>
                    <a:pt x="94" y="57"/>
                  </a:lnTo>
                  <a:lnTo>
                    <a:pt x="94"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8" name="Freeform 603"/>
            <p:cNvSpPr>
              <a:spLocks/>
            </p:cNvSpPr>
            <p:nvPr/>
          </p:nvSpPr>
          <p:spPr bwMode="auto">
            <a:xfrm>
              <a:off x="7646988" y="4205288"/>
              <a:ext cx="33338" cy="36513"/>
            </a:xfrm>
            <a:custGeom>
              <a:avLst/>
              <a:gdLst>
                <a:gd name="T0" fmla="*/ 3 w 21"/>
                <a:gd name="T1" fmla="*/ 0 h 23"/>
                <a:gd name="T2" fmla="*/ 3 w 21"/>
                <a:gd name="T3" fmla="*/ 0 h 23"/>
                <a:gd name="T4" fmla="*/ 0 w 21"/>
                <a:gd name="T5" fmla="*/ 0 h 23"/>
                <a:gd name="T6" fmla="*/ 0 w 21"/>
                <a:gd name="T7" fmla="*/ 1 h 23"/>
                <a:gd name="T8" fmla="*/ 0 w 21"/>
                <a:gd name="T9" fmla="*/ 1 h 23"/>
                <a:gd name="T10" fmla="*/ 0 w 21"/>
                <a:gd name="T11" fmla="*/ 4 h 23"/>
                <a:gd name="T12" fmla="*/ 1 w 21"/>
                <a:gd name="T13" fmla="*/ 6 h 23"/>
                <a:gd name="T14" fmla="*/ 1 w 21"/>
                <a:gd name="T15" fmla="*/ 6 h 23"/>
                <a:gd name="T16" fmla="*/ 8 w 21"/>
                <a:gd name="T17" fmla="*/ 7 h 23"/>
                <a:gd name="T18" fmla="*/ 11 w 21"/>
                <a:gd name="T19" fmla="*/ 10 h 23"/>
                <a:gd name="T20" fmla="*/ 14 w 21"/>
                <a:gd name="T21" fmla="*/ 15 h 23"/>
                <a:gd name="T22" fmla="*/ 15 w 21"/>
                <a:gd name="T23" fmla="*/ 20 h 23"/>
                <a:gd name="T24" fmla="*/ 15 w 21"/>
                <a:gd name="T25" fmla="*/ 20 h 23"/>
                <a:gd name="T26" fmla="*/ 15 w 21"/>
                <a:gd name="T27" fmla="*/ 21 h 23"/>
                <a:gd name="T28" fmla="*/ 18 w 21"/>
                <a:gd name="T29" fmla="*/ 23 h 23"/>
                <a:gd name="T30" fmla="*/ 18 w 21"/>
                <a:gd name="T31" fmla="*/ 23 h 23"/>
                <a:gd name="T32" fmla="*/ 18 w 21"/>
                <a:gd name="T33" fmla="*/ 23 h 23"/>
                <a:gd name="T34" fmla="*/ 20 w 21"/>
                <a:gd name="T35" fmla="*/ 21 h 23"/>
                <a:gd name="T36" fmla="*/ 21 w 21"/>
                <a:gd name="T37" fmla="*/ 18 h 23"/>
                <a:gd name="T38" fmla="*/ 21 w 21"/>
                <a:gd name="T39" fmla="*/ 18 h 23"/>
                <a:gd name="T40" fmla="*/ 20 w 21"/>
                <a:gd name="T41" fmla="*/ 12 h 23"/>
                <a:gd name="T42" fmla="*/ 15 w 21"/>
                <a:gd name="T43" fmla="*/ 6 h 23"/>
                <a:gd name="T44" fmla="*/ 9 w 21"/>
                <a:gd name="T45" fmla="*/ 1 h 23"/>
                <a:gd name="T46" fmla="*/ 3 w 21"/>
                <a:gd name="T47" fmla="*/ 0 h 23"/>
                <a:gd name="T48" fmla="*/ 3 w 21"/>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3">
                  <a:moveTo>
                    <a:pt x="3" y="0"/>
                  </a:moveTo>
                  <a:lnTo>
                    <a:pt x="3" y="0"/>
                  </a:lnTo>
                  <a:lnTo>
                    <a:pt x="0" y="0"/>
                  </a:lnTo>
                  <a:lnTo>
                    <a:pt x="0" y="1"/>
                  </a:lnTo>
                  <a:lnTo>
                    <a:pt x="0" y="1"/>
                  </a:lnTo>
                  <a:lnTo>
                    <a:pt x="0" y="4"/>
                  </a:lnTo>
                  <a:lnTo>
                    <a:pt x="1" y="6"/>
                  </a:lnTo>
                  <a:lnTo>
                    <a:pt x="1" y="6"/>
                  </a:lnTo>
                  <a:lnTo>
                    <a:pt x="8" y="7"/>
                  </a:lnTo>
                  <a:lnTo>
                    <a:pt x="11" y="10"/>
                  </a:lnTo>
                  <a:lnTo>
                    <a:pt x="14" y="15"/>
                  </a:lnTo>
                  <a:lnTo>
                    <a:pt x="15" y="20"/>
                  </a:lnTo>
                  <a:lnTo>
                    <a:pt x="15" y="20"/>
                  </a:lnTo>
                  <a:lnTo>
                    <a:pt x="15" y="21"/>
                  </a:lnTo>
                  <a:lnTo>
                    <a:pt x="18" y="23"/>
                  </a:lnTo>
                  <a:lnTo>
                    <a:pt x="18" y="23"/>
                  </a:lnTo>
                  <a:lnTo>
                    <a:pt x="18" y="23"/>
                  </a:lnTo>
                  <a:lnTo>
                    <a:pt x="20" y="21"/>
                  </a:lnTo>
                  <a:lnTo>
                    <a:pt x="21" y="18"/>
                  </a:lnTo>
                  <a:lnTo>
                    <a:pt x="21" y="18"/>
                  </a:lnTo>
                  <a:lnTo>
                    <a:pt x="20" y="12"/>
                  </a:lnTo>
                  <a:lnTo>
                    <a:pt x="15" y="6"/>
                  </a:lnTo>
                  <a:lnTo>
                    <a:pt x="9" y="1"/>
                  </a:lnTo>
                  <a:lnTo>
                    <a:pt x="3" y="0"/>
                  </a:lnTo>
                  <a:lnTo>
                    <a:pt x="3"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9" name="Group 318"/>
          <p:cNvGrpSpPr/>
          <p:nvPr userDrawn="1"/>
        </p:nvGrpSpPr>
        <p:grpSpPr>
          <a:xfrm>
            <a:off x="7246030" y="4614974"/>
            <a:ext cx="340324" cy="427743"/>
            <a:chOff x="5934076" y="4822825"/>
            <a:chExt cx="288925" cy="484188"/>
          </a:xfrm>
        </p:grpSpPr>
        <p:sp>
          <p:nvSpPr>
            <p:cNvPr id="320" name="Freeform 604"/>
            <p:cNvSpPr>
              <a:spLocks/>
            </p:cNvSpPr>
            <p:nvPr/>
          </p:nvSpPr>
          <p:spPr bwMode="auto">
            <a:xfrm>
              <a:off x="6029326" y="4868863"/>
              <a:ext cx="101600" cy="188913"/>
            </a:xfrm>
            <a:custGeom>
              <a:avLst/>
              <a:gdLst>
                <a:gd name="T0" fmla="*/ 37 w 64"/>
                <a:gd name="T1" fmla="*/ 104 h 119"/>
                <a:gd name="T2" fmla="*/ 37 w 64"/>
                <a:gd name="T3" fmla="*/ 104 h 119"/>
                <a:gd name="T4" fmla="*/ 57 w 64"/>
                <a:gd name="T5" fmla="*/ 96 h 119"/>
                <a:gd name="T6" fmla="*/ 63 w 64"/>
                <a:gd name="T7" fmla="*/ 89 h 119"/>
                <a:gd name="T8" fmla="*/ 64 w 64"/>
                <a:gd name="T9" fmla="*/ 80 h 119"/>
                <a:gd name="T10" fmla="*/ 64 w 64"/>
                <a:gd name="T11" fmla="*/ 73 h 119"/>
                <a:gd name="T12" fmla="*/ 58 w 64"/>
                <a:gd name="T13" fmla="*/ 63 h 119"/>
                <a:gd name="T14" fmla="*/ 43 w 64"/>
                <a:gd name="T15" fmla="*/ 55 h 119"/>
                <a:gd name="T16" fmla="*/ 32 w 64"/>
                <a:gd name="T17" fmla="*/ 52 h 119"/>
                <a:gd name="T18" fmla="*/ 17 w 64"/>
                <a:gd name="T19" fmla="*/ 47 h 119"/>
                <a:gd name="T20" fmla="*/ 11 w 64"/>
                <a:gd name="T21" fmla="*/ 38 h 119"/>
                <a:gd name="T22" fmla="*/ 11 w 64"/>
                <a:gd name="T23" fmla="*/ 35 h 119"/>
                <a:gd name="T24" fmla="*/ 17 w 64"/>
                <a:gd name="T25" fmla="*/ 29 h 119"/>
                <a:gd name="T26" fmla="*/ 32 w 64"/>
                <a:gd name="T27" fmla="*/ 26 h 119"/>
                <a:gd name="T28" fmla="*/ 41 w 64"/>
                <a:gd name="T29" fmla="*/ 26 h 119"/>
                <a:gd name="T30" fmla="*/ 50 w 64"/>
                <a:gd name="T31" fmla="*/ 35 h 119"/>
                <a:gd name="T32" fmla="*/ 50 w 64"/>
                <a:gd name="T33" fmla="*/ 40 h 119"/>
                <a:gd name="T34" fmla="*/ 57 w 64"/>
                <a:gd name="T35" fmla="*/ 44 h 119"/>
                <a:gd name="T36" fmla="*/ 60 w 64"/>
                <a:gd name="T37" fmla="*/ 43 h 119"/>
                <a:gd name="T38" fmla="*/ 61 w 64"/>
                <a:gd name="T39" fmla="*/ 40 h 119"/>
                <a:gd name="T40" fmla="*/ 55 w 64"/>
                <a:gd name="T41" fmla="*/ 23 h 119"/>
                <a:gd name="T42" fmla="*/ 37 w 64"/>
                <a:gd name="T43" fmla="*/ 15 h 119"/>
                <a:gd name="T44" fmla="*/ 37 w 64"/>
                <a:gd name="T45" fmla="*/ 4 h 119"/>
                <a:gd name="T46" fmla="*/ 35 w 64"/>
                <a:gd name="T47" fmla="*/ 1 h 119"/>
                <a:gd name="T48" fmla="*/ 32 w 64"/>
                <a:gd name="T49" fmla="*/ 0 h 119"/>
                <a:gd name="T50" fmla="*/ 26 w 64"/>
                <a:gd name="T51" fmla="*/ 4 h 119"/>
                <a:gd name="T52" fmla="*/ 26 w 64"/>
                <a:gd name="T53" fmla="*/ 15 h 119"/>
                <a:gd name="T54" fmla="*/ 15 w 64"/>
                <a:gd name="T55" fmla="*/ 18 h 119"/>
                <a:gd name="T56" fmla="*/ 3 w 64"/>
                <a:gd name="T57" fmla="*/ 31 h 119"/>
                <a:gd name="T58" fmla="*/ 1 w 64"/>
                <a:gd name="T59" fmla="*/ 38 h 119"/>
                <a:gd name="T60" fmla="*/ 1 w 64"/>
                <a:gd name="T61" fmla="*/ 44 h 119"/>
                <a:gd name="T62" fmla="*/ 6 w 64"/>
                <a:gd name="T63" fmla="*/ 52 h 119"/>
                <a:gd name="T64" fmla="*/ 20 w 64"/>
                <a:gd name="T65" fmla="*/ 60 h 119"/>
                <a:gd name="T66" fmla="*/ 31 w 64"/>
                <a:gd name="T67" fmla="*/ 61 h 119"/>
                <a:gd name="T68" fmla="*/ 49 w 64"/>
                <a:gd name="T69" fmla="*/ 67 h 119"/>
                <a:gd name="T70" fmla="*/ 55 w 64"/>
                <a:gd name="T71" fmla="*/ 75 h 119"/>
                <a:gd name="T72" fmla="*/ 55 w 64"/>
                <a:gd name="T73" fmla="*/ 80 h 119"/>
                <a:gd name="T74" fmla="*/ 53 w 64"/>
                <a:gd name="T75" fmla="*/ 86 h 119"/>
                <a:gd name="T76" fmla="*/ 40 w 64"/>
                <a:gd name="T77" fmla="*/ 93 h 119"/>
                <a:gd name="T78" fmla="*/ 32 w 64"/>
                <a:gd name="T79" fmla="*/ 95 h 119"/>
                <a:gd name="T80" fmla="*/ 15 w 64"/>
                <a:gd name="T81" fmla="*/ 90 h 119"/>
                <a:gd name="T82" fmla="*/ 9 w 64"/>
                <a:gd name="T83" fmla="*/ 78 h 119"/>
                <a:gd name="T84" fmla="*/ 8 w 64"/>
                <a:gd name="T85" fmla="*/ 75 h 119"/>
                <a:gd name="T86" fmla="*/ 4 w 64"/>
                <a:gd name="T87" fmla="*/ 73 h 119"/>
                <a:gd name="T88" fmla="*/ 0 w 64"/>
                <a:gd name="T89" fmla="*/ 78 h 119"/>
                <a:gd name="T90" fmla="*/ 0 w 64"/>
                <a:gd name="T91" fmla="*/ 83 h 119"/>
                <a:gd name="T92" fmla="*/ 3 w 64"/>
                <a:gd name="T93" fmla="*/ 92 h 119"/>
                <a:gd name="T94" fmla="*/ 11 w 64"/>
                <a:gd name="T95" fmla="*/ 99 h 119"/>
                <a:gd name="T96" fmla="*/ 26 w 64"/>
                <a:gd name="T97" fmla="*/ 104 h 119"/>
                <a:gd name="T98" fmla="*/ 26 w 64"/>
                <a:gd name="T99" fmla="*/ 115 h 119"/>
                <a:gd name="T100" fmla="*/ 27 w 64"/>
                <a:gd name="T101" fmla="*/ 119 h 119"/>
                <a:gd name="T102" fmla="*/ 32 w 64"/>
                <a:gd name="T103" fmla="*/ 119 h 119"/>
                <a:gd name="T104" fmla="*/ 37 w 64"/>
                <a:gd name="T105"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19">
                  <a:moveTo>
                    <a:pt x="37" y="115"/>
                  </a:moveTo>
                  <a:lnTo>
                    <a:pt x="37" y="104"/>
                  </a:lnTo>
                  <a:lnTo>
                    <a:pt x="37" y="104"/>
                  </a:lnTo>
                  <a:lnTo>
                    <a:pt x="37" y="104"/>
                  </a:lnTo>
                  <a:lnTo>
                    <a:pt x="49" y="101"/>
                  </a:lnTo>
                  <a:lnTo>
                    <a:pt x="57" y="96"/>
                  </a:lnTo>
                  <a:lnTo>
                    <a:pt x="60" y="92"/>
                  </a:lnTo>
                  <a:lnTo>
                    <a:pt x="63" y="89"/>
                  </a:lnTo>
                  <a:lnTo>
                    <a:pt x="64" y="84"/>
                  </a:lnTo>
                  <a:lnTo>
                    <a:pt x="64" y="80"/>
                  </a:lnTo>
                  <a:lnTo>
                    <a:pt x="64" y="80"/>
                  </a:lnTo>
                  <a:lnTo>
                    <a:pt x="64" y="73"/>
                  </a:lnTo>
                  <a:lnTo>
                    <a:pt x="61" y="67"/>
                  </a:lnTo>
                  <a:lnTo>
                    <a:pt x="58" y="63"/>
                  </a:lnTo>
                  <a:lnTo>
                    <a:pt x="53" y="60"/>
                  </a:lnTo>
                  <a:lnTo>
                    <a:pt x="43" y="55"/>
                  </a:lnTo>
                  <a:lnTo>
                    <a:pt x="32" y="52"/>
                  </a:lnTo>
                  <a:lnTo>
                    <a:pt x="32" y="52"/>
                  </a:lnTo>
                  <a:lnTo>
                    <a:pt x="23" y="50"/>
                  </a:lnTo>
                  <a:lnTo>
                    <a:pt x="17" y="47"/>
                  </a:lnTo>
                  <a:lnTo>
                    <a:pt x="12" y="44"/>
                  </a:lnTo>
                  <a:lnTo>
                    <a:pt x="11" y="38"/>
                  </a:lnTo>
                  <a:lnTo>
                    <a:pt x="11" y="38"/>
                  </a:lnTo>
                  <a:lnTo>
                    <a:pt x="11" y="35"/>
                  </a:lnTo>
                  <a:lnTo>
                    <a:pt x="12" y="34"/>
                  </a:lnTo>
                  <a:lnTo>
                    <a:pt x="17" y="29"/>
                  </a:lnTo>
                  <a:lnTo>
                    <a:pt x="24" y="26"/>
                  </a:lnTo>
                  <a:lnTo>
                    <a:pt x="32" y="26"/>
                  </a:lnTo>
                  <a:lnTo>
                    <a:pt x="32" y="26"/>
                  </a:lnTo>
                  <a:lnTo>
                    <a:pt x="41" y="26"/>
                  </a:lnTo>
                  <a:lnTo>
                    <a:pt x="47" y="31"/>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4"/>
                  </a:lnTo>
                  <a:lnTo>
                    <a:pt x="37" y="4"/>
                  </a:lnTo>
                  <a:lnTo>
                    <a:pt x="35" y="1"/>
                  </a:lnTo>
                  <a:lnTo>
                    <a:pt x="32" y="0"/>
                  </a:lnTo>
                  <a:lnTo>
                    <a:pt x="32" y="0"/>
                  </a:lnTo>
                  <a:lnTo>
                    <a:pt x="27" y="1"/>
                  </a:lnTo>
                  <a:lnTo>
                    <a:pt x="26" y="4"/>
                  </a:lnTo>
                  <a:lnTo>
                    <a:pt x="26" y="15"/>
                  </a:lnTo>
                  <a:lnTo>
                    <a:pt x="26" y="15"/>
                  </a:lnTo>
                  <a:lnTo>
                    <a:pt x="26" y="15"/>
                  </a:lnTo>
                  <a:lnTo>
                    <a:pt x="15" y="18"/>
                  </a:lnTo>
                  <a:lnTo>
                    <a:pt x="8" y="24"/>
                  </a:lnTo>
                  <a:lnTo>
                    <a:pt x="3" y="31"/>
                  </a:lnTo>
                  <a:lnTo>
                    <a:pt x="1" y="35"/>
                  </a:lnTo>
                  <a:lnTo>
                    <a:pt x="1" y="38"/>
                  </a:lnTo>
                  <a:lnTo>
                    <a:pt x="1" y="38"/>
                  </a:lnTo>
                  <a:lnTo>
                    <a:pt x="1" y="44"/>
                  </a:lnTo>
                  <a:lnTo>
                    <a:pt x="3" y="49"/>
                  </a:lnTo>
                  <a:lnTo>
                    <a:pt x="6" y="52"/>
                  </a:lnTo>
                  <a:lnTo>
                    <a:pt x="11" y="55"/>
                  </a:lnTo>
                  <a:lnTo>
                    <a:pt x="20" y="60"/>
                  </a:lnTo>
                  <a:lnTo>
                    <a:pt x="31" y="61"/>
                  </a:lnTo>
                  <a:lnTo>
                    <a:pt x="31" y="61"/>
                  </a:lnTo>
                  <a:lnTo>
                    <a:pt x="40" y="64"/>
                  </a:lnTo>
                  <a:lnTo>
                    <a:pt x="49" y="67"/>
                  </a:lnTo>
                  <a:lnTo>
                    <a:pt x="53" y="72"/>
                  </a:lnTo>
                  <a:lnTo>
                    <a:pt x="55" y="75"/>
                  </a:lnTo>
                  <a:lnTo>
                    <a:pt x="55" y="80"/>
                  </a:lnTo>
                  <a:lnTo>
                    <a:pt x="55" y="80"/>
                  </a:lnTo>
                  <a:lnTo>
                    <a:pt x="55" y="83"/>
                  </a:lnTo>
                  <a:lnTo>
                    <a:pt x="53" y="86"/>
                  </a:lnTo>
                  <a:lnTo>
                    <a:pt x="47" y="90"/>
                  </a:lnTo>
                  <a:lnTo>
                    <a:pt x="40" y="93"/>
                  </a:lnTo>
                  <a:lnTo>
                    <a:pt x="32" y="95"/>
                  </a:lnTo>
                  <a:lnTo>
                    <a:pt x="32" y="95"/>
                  </a:lnTo>
                  <a:lnTo>
                    <a:pt x="21" y="93"/>
                  </a:lnTo>
                  <a:lnTo>
                    <a:pt x="15" y="90"/>
                  </a:lnTo>
                  <a:lnTo>
                    <a:pt x="11" y="86"/>
                  </a:lnTo>
                  <a:lnTo>
                    <a:pt x="9" y="78"/>
                  </a:lnTo>
                  <a:lnTo>
                    <a:pt x="9" y="78"/>
                  </a:lnTo>
                  <a:lnTo>
                    <a:pt x="8" y="75"/>
                  </a:lnTo>
                  <a:lnTo>
                    <a:pt x="4" y="73"/>
                  </a:lnTo>
                  <a:lnTo>
                    <a:pt x="4" y="73"/>
                  </a:lnTo>
                  <a:lnTo>
                    <a:pt x="1" y="75"/>
                  </a:lnTo>
                  <a:lnTo>
                    <a:pt x="0" y="78"/>
                  </a:lnTo>
                  <a:lnTo>
                    <a:pt x="0" y="78"/>
                  </a:lnTo>
                  <a:lnTo>
                    <a:pt x="0" y="83"/>
                  </a:lnTo>
                  <a:lnTo>
                    <a:pt x="1" y="87"/>
                  </a:lnTo>
                  <a:lnTo>
                    <a:pt x="3" y="92"/>
                  </a:lnTo>
                  <a:lnTo>
                    <a:pt x="6" y="96"/>
                  </a:lnTo>
                  <a:lnTo>
                    <a:pt x="11" y="99"/>
                  </a:lnTo>
                  <a:lnTo>
                    <a:pt x="15" y="101"/>
                  </a:lnTo>
                  <a:lnTo>
                    <a:pt x="26" y="104"/>
                  </a:lnTo>
                  <a:lnTo>
                    <a:pt x="26" y="104"/>
                  </a:lnTo>
                  <a:lnTo>
                    <a:pt x="26" y="115"/>
                  </a:lnTo>
                  <a:lnTo>
                    <a:pt x="26" y="115"/>
                  </a:lnTo>
                  <a:lnTo>
                    <a:pt x="27" y="119"/>
                  </a:lnTo>
                  <a:lnTo>
                    <a:pt x="32" y="119"/>
                  </a:lnTo>
                  <a:lnTo>
                    <a:pt x="32" y="119"/>
                  </a:lnTo>
                  <a:lnTo>
                    <a:pt x="35" y="119"/>
                  </a:lnTo>
                  <a:lnTo>
                    <a:pt x="37" y="115"/>
                  </a:lnTo>
                  <a:lnTo>
                    <a:pt x="37"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1" name="Freeform 605"/>
            <p:cNvSpPr>
              <a:spLocks noEditPoints="1"/>
            </p:cNvSpPr>
            <p:nvPr/>
          </p:nvSpPr>
          <p:spPr bwMode="auto">
            <a:xfrm>
              <a:off x="5934076" y="4822825"/>
              <a:ext cx="288925" cy="484188"/>
            </a:xfrm>
            <a:custGeom>
              <a:avLst/>
              <a:gdLst>
                <a:gd name="T0" fmla="*/ 132 w 182"/>
                <a:gd name="T1" fmla="*/ 199 h 305"/>
                <a:gd name="T2" fmla="*/ 132 w 182"/>
                <a:gd name="T3" fmla="*/ 171 h 305"/>
                <a:gd name="T4" fmla="*/ 144 w 182"/>
                <a:gd name="T5" fmla="*/ 165 h 305"/>
                <a:gd name="T6" fmla="*/ 163 w 182"/>
                <a:gd name="T7" fmla="*/ 148 h 305"/>
                <a:gd name="T8" fmla="*/ 175 w 182"/>
                <a:gd name="T9" fmla="*/ 127 h 305"/>
                <a:gd name="T10" fmla="*/ 182 w 182"/>
                <a:gd name="T11" fmla="*/ 102 h 305"/>
                <a:gd name="T12" fmla="*/ 182 w 182"/>
                <a:gd name="T13" fmla="*/ 90 h 305"/>
                <a:gd name="T14" fmla="*/ 181 w 182"/>
                <a:gd name="T15" fmla="*/ 72 h 305"/>
                <a:gd name="T16" fmla="*/ 167 w 182"/>
                <a:gd name="T17" fmla="*/ 40 h 305"/>
                <a:gd name="T18" fmla="*/ 143 w 182"/>
                <a:gd name="T19" fmla="*/ 15 h 305"/>
                <a:gd name="T20" fmla="*/ 110 w 182"/>
                <a:gd name="T21" fmla="*/ 1 h 305"/>
                <a:gd name="T22" fmla="*/ 92 w 182"/>
                <a:gd name="T23" fmla="*/ 0 h 305"/>
                <a:gd name="T24" fmla="*/ 83 w 182"/>
                <a:gd name="T25" fmla="*/ 0 h 305"/>
                <a:gd name="T26" fmla="*/ 55 w 182"/>
                <a:gd name="T27" fmla="*/ 6 h 305"/>
                <a:gd name="T28" fmla="*/ 26 w 182"/>
                <a:gd name="T29" fmla="*/ 26 h 305"/>
                <a:gd name="T30" fmla="*/ 8 w 182"/>
                <a:gd name="T31" fmla="*/ 55 h 305"/>
                <a:gd name="T32" fmla="*/ 0 w 182"/>
                <a:gd name="T33" fmla="*/ 81 h 305"/>
                <a:gd name="T34" fmla="*/ 0 w 182"/>
                <a:gd name="T35" fmla="*/ 90 h 305"/>
                <a:gd name="T36" fmla="*/ 3 w 182"/>
                <a:gd name="T37" fmla="*/ 115 h 305"/>
                <a:gd name="T38" fmla="*/ 14 w 182"/>
                <a:gd name="T39" fmla="*/ 138 h 305"/>
                <a:gd name="T40" fmla="*/ 29 w 182"/>
                <a:gd name="T41" fmla="*/ 158 h 305"/>
                <a:gd name="T42" fmla="*/ 51 w 182"/>
                <a:gd name="T43" fmla="*/ 171 h 305"/>
                <a:gd name="T44" fmla="*/ 51 w 182"/>
                <a:gd name="T45" fmla="*/ 199 h 305"/>
                <a:gd name="T46" fmla="*/ 12 w 182"/>
                <a:gd name="T47" fmla="*/ 199 h 305"/>
                <a:gd name="T48" fmla="*/ 8 w 182"/>
                <a:gd name="T49" fmla="*/ 200 h 305"/>
                <a:gd name="T50" fmla="*/ 8 w 182"/>
                <a:gd name="T51" fmla="*/ 204 h 305"/>
                <a:gd name="T52" fmla="*/ 87 w 182"/>
                <a:gd name="T53" fmla="*/ 303 h 305"/>
                <a:gd name="T54" fmla="*/ 92 w 182"/>
                <a:gd name="T55" fmla="*/ 305 h 305"/>
                <a:gd name="T56" fmla="*/ 95 w 182"/>
                <a:gd name="T57" fmla="*/ 303 h 305"/>
                <a:gd name="T58" fmla="*/ 173 w 182"/>
                <a:gd name="T59" fmla="*/ 205 h 305"/>
                <a:gd name="T60" fmla="*/ 175 w 182"/>
                <a:gd name="T61" fmla="*/ 200 h 305"/>
                <a:gd name="T62" fmla="*/ 173 w 182"/>
                <a:gd name="T63" fmla="*/ 199 h 305"/>
                <a:gd name="T64" fmla="*/ 170 w 182"/>
                <a:gd name="T65" fmla="*/ 199 h 305"/>
                <a:gd name="T66" fmla="*/ 9 w 182"/>
                <a:gd name="T67" fmla="*/ 90 h 305"/>
                <a:gd name="T68" fmla="*/ 17 w 182"/>
                <a:gd name="T69" fmla="*/ 58 h 305"/>
                <a:gd name="T70" fmla="*/ 34 w 182"/>
                <a:gd name="T71" fmla="*/ 32 h 305"/>
                <a:gd name="T72" fmla="*/ 60 w 182"/>
                <a:gd name="T73" fmla="*/ 15 h 305"/>
                <a:gd name="T74" fmla="*/ 92 w 182"/>
                <a:gd name="T75" fmla="*/ 9 h 305"/>
                <a:gd name="T76" fmla="*/ 107 w 182"/>
                <a:gd name="T77" fmla="*/ 11 h 305"/>
                <a:gd name="T78" fmla="*/ 136 w 182"/>
                <a:gd name="T79" fmla="*/ 23 h 305"/>
                <a:gd name="T80" fmla="*/ 159 w 182"/>
                <a:gd name="T81" fmla="*/ 44 h 305"/>
                <a:gd name="T82" fmla="*/ 172 w 182"/>
                <a:gd name="T83" fmla="*/ 73 h 305"/>
                <a:gd name="T84" fmla="*/ 173 w 182"/>
                <a:gd name="T85" fmla="*/ 90 h 305"/>
                <a:gd name="T86" fmla="*/ 167 w 182"/>
                <a:gd name="T87" fmla="*/ 122 h 305"/>
                <a:gd name="T88" fmla="*/ 149 w 182"/>
                <a:gd name="T89" fmla="*/ 148 h 305"/>
                <a:gd name="T90" fmla="*/ 123 w 182"/>
                <a:gd name="T91" fmla="*/ 165 h 305"/>
                <a:gd name="T92" fmla="*/ 92 w 182"/>
                <a:gd name="T93" fmla="*/ 171 h 305"/>
                <a:gd name="T94" fmla="*/ 75 w 182"/>
                <a:gd name="T95" fmla="*/ 170 h 305"/>
                <a:gd name="T96" fmla="*/ 46 w 182"/>
                <a:gd name="T97" fmla="*/ 158 h 305"/>
                <a:gd name="T98" fmla="*/ 23 w 182"/>
                <a:gd name="T99" fmla="*/ 136 h 305"/>
                <a:gd name="T100" fmla="*/ 11 w 182"/>
                <a:gd name="T101" fmla="*/ 107 h 305"/>
                <a:gd name="T102" fmla="*/ 9 w 182"/>
                <a:gd name="T103" fmla="*/ 90 h 305"/>
                <a:gd name="T104" fmla="*/ 22 w 182"/>
                <a:gd name="T105" fmla="*/ 207 h 305"/>
                <a:gd name="T106" fmla="*/ 55 w 182"/>
                <a:gd name="T107" fmla="*/ 207 h 305"/>
                <a:gd name="T108" fmla="*/ 60 w 182"/>
                <a:gd name="T109" fmla="*/ 204 h 305"/>
                <a:gd name="T110" fmla="*/ 61 w 182"/>
                <a:gd name="T111" fmla="*/ 176 h 305"/>
                <a:gd name="T112" fmla="*/ 77 w 182"/>
                <a:gd name="T113" fmla="*/ 181 h 305"/>
                <a:gd name="T114" fmla="*/ 92 w 182"/>
                <a:gd name="T115" fmla="*/ 181 h 305"/>
                <a:gd name="T116" fmla="*/ 121 w 182"/>
                <a:gd name="T117" fmla="*/ 176 h 305"/>
                <a:gd name="T118" fmla="*/ 123 w 182"/>
                <a:gd name="T119" fmla="*/ 204 h 305"/>
                <a:gd name="T120" fmla="*/ 124 w 182"/>
                <a:gd name="T121" fmla="*/ 207 h 305"/>
                <a:gd name="T122" fmla="*/ 161 w 182"/>
                <a:gd name="T123"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70" y="199"/>
                  </a:moveTo>
                  <a:lnTo>
                    <a:pt x="132" y="199"/>
                  </a:lnTo>
                  <a:lnTo>
                    <a:pt x="132" y="171"/>
                  </a:lnTo>
                  <a:lnTo>
                    <a:pt x="132" y="171"/>
                  </a:lnTo>
                  <a:lnTo>
                    <a:pt x="132" y="171"/>
                  </a:lnTo>
                  <a:lnTo>
                    <a:pt x="144" y="165"/>
                  </a:lnTo>
                  <a:lnTo>
                    <a:pt x="153" y="158"/>
                  </a:lnTo>
                  <a:lnTo>
                    <a:pt x="163" y="148"/>
                  </a:lnTo>
                  <a:lnTo>
                    <a:pt x="169" y="138"/>
                  </a:lnTo>
                  <a:lnTo>
                    <a:pt x="175" y="127"/>
                  </a:lnTo>
                  <a:lnTo>
                    <a:pt x="179" y="115"/>
                  </a:lnTo>
                  <a:lnTo>
                    <a:pt x="182" y="102"/>
                  </a:lnTo>
                  <a:lnTo>
                    <a:pt x="182" y="90"/>
                  </a:lnTo>
                  <a:lnTo>
                    <a:pt x="182" y="90"/>
                  </a:lnTo>
                  <a:lnTo>
                    <a:pt x="182" y="81"/>
                  </a:lnTo>
                  <a:lnTo>
                    <a:pt x="181" y="72"/>
                  </a:lnTo>
                  <a:lnTo>
                    <a:pt x="176" y="55"/>
                  </a:lnTo>
                  <a:lnTo>
                    <a:pt x="167" y="40"/>
                  </a:lnTo>
                  <a:lnTo>
                    <a:pt x="156" y="26"/>
                  </a:lnTo>
                  <a:lnTo>
                    <a:pt x="143" y="15"/>
                  </a:lnTo>
                  <a:lnTo>
                    <a:pt x="127" y="6"/>
                  </a:lnTo>
                  <a:lnTo>
                    <a:pt x="110" y="1"/>
                  </a:lnTo>
                  <a:lnTo>
                    <a:pt x="101" y="0"/>
                  </a:lnTo>
                  <a:lnTo>
                    <a:pt x="92" y="0"/>
                  </a:lnTo>
                  <a:lnTo>
                    <a:pt x="92" y="0"/>
                  </a:lnTo>
                  <a:lnTo>
                    <a:pt x="83" y="0"/>
                  </a:lnTo>
                  <a:lnTo>
                    <a:pt x="74" y="1"/>
                  </a:lnTo>
                  <a:lnTo>
                    <a:pt x="55" y="6"/>
                  </a:lnTo>
                  <a:lnTo>
                    <a:pt x="40" y="15"/>
                  </a:lnTo>
                  <a:lnTo>
                    <a:pt x="26" y="26"/>
                  </a:lnTo>
                  <a:lnTo>
                    <a:pt x="15" y="40"/>
                  </a:lnTo>
                  <a:lnTo>
                    <a:pt x="8" y="55"/>
                  </a:lnTo>
                  <a:lnTo>
                    <a:pt x="2" y="72"/>
                  </a:lnTo>
                  <a:lnTo>
                    <a:pt x="0" y="81"/>
                  </a:lnTo>
                  <a:lnTo>
                    <a:pt x="0" y="90"/>
                  </a:lnTo>
                  <a:lnTo>
                    <a:pt x="0" y="90"/>
                  </a:lnTo>
                  <a:lnTo>
                    <a:pt x="2" y="102"/>
                  </a:lnTo>
                  <a:lnTo>
                    <a:pt x="3" y="115"/>
                  </a:lnTo>
                  <a:lnTo>
                    <a:pt x="8" y="127"/>
                  </a:lnTo>
                  <a:lnTo>
                    <a:pt x="14" y="138"/>
                  </a:lnTo>
                  <a:lnTo>
                    <a:pt x="22" y="148"/>
                  </a:lnTo>
                  <a:lnTo>
                    <a:pt x="29" y="158"/>
                  </a:lnTo>
                  <a:lnTo>
                    <a:pt x="40" y="165"/>
                  </a:lnTo>
                  <a:lnTo>
                    <a:pt x="51" y="171"/>
                  </a:lnTo>
                  <a:lnTo>
                    <a:pt x="51" y="171"/>
                  </a:lnTo>
                  <a:lnTo>
                    <a:pt x="51" y="199"/>
                  </a:lnTo>
                  <a:lnTo>
                    <a:pt x="12" y="199"/>
                  </a:lnTo>
                  <a:lnTo>
                    <a:pt x="12" y="199"/>
                  </a:lnTo>
                  <a:lnTo>
                    <a:pt x="11" y="199"/>
                  </a:lnTo>
                  <a:lnTo>
                    <a:pt x="8" y="200"/>
                  </a:lnTo>
                  <a:lnTo>
                    <a:pt x="8" y="200"/>
                  </a:lnTo>
                  <a:lnTo>
                    <a:pt x="8" y="204"/>
                  </a:lnTo>
                  <a:lnTo>
                    <a:pt x="9" y="205"/>
                  </a:lnTo>
                  <a:lnTo>
                    <a:pt x="87" y="303"/>
                  </a:lnTo>
                  <a:lnTo>
                    <a:pt x="87" y="303"/>
                  </a:lnTo>
                  <a:lnTo>
                    <a:pt x="92" y="305"/>
                  </a:lnTo>
                  <a:lnTo>
                    <a:pt x="92" y="305"/>
                  </a:lnTo>
                  <a:lnTo>
                    <a:pt x="95" y="303"/>
                  </a:lnTo>
                  <a:lnTo>
                    <a:pt x="173" y="205"/>
                  </a:lnTo>
                  <a:lnTo>
                    <a:pt x="173" y="205"/>
                  </a:lnTo>
                  <a:lnTo>
                    <a:pt x="175" y="204"/>
                  </a:lnTo>
                  <a:lnTo>
                    <a:pt x="175" y="200"/>
                  </a:lnTo>
                  <a:lnTo>
                    <a:pt x="175" y="200"/>
                  </a:lnTo>
                  <a:lnTo>
                    <a:pt x="173" y="199"/>
                  </a:lnTo>
                  <a:lnTo>
                    <a:pt x="170" y="199"/>
                  </a:lnTo>
                  <a:lnTo>
                    <a:pt x="170" y="199"/>
                  </a:lnTo>
                  <a:close/>
                  <a:moveTo>
                    <a:pt x="9" y="90"/>
                  </a:moveTo>
                  <a:lnTo>
                    <a:pt x="9" y="90"/>
                  </a:lnTo>
                  <a:lnTo>
                    <a:pt x="11" y="73"/>
                  </a:lnTo>
                  <a:lnTo>
                    <a:pt x="17" y="58"/>
                  </a:lnTo>
                  <a:lnTo>
                    <a:pt x="23" y="44"/>
                  </a:lnTo>
                  <a:lnTo>
                    <a:pt x="34" y="32"/>
                  </a:lnTo>
                  <a:lnTo>
                    <a:pt x="46" y="23"/>
                  </a:lnTo>
                  <a:lnTo>
                    <a:pt x="60" y="15"/>
                  </a:lnTo>
                  <a:lnTo>
                    <a:pt x="75" y="11"/>
                  </a:lnTo>
                  <a:lnTo>
                    <a:pt x="92" y="9"/>
                  </a:lnTo>
                  <a:lnTo>
                    <a:pt x="92" y="9"/>
                  </a:lnTo>
                  <a:lnTo>
                    <a:pt x="107" y="11"/>
                  </a:lnTo>
                  <a:lnTo>
                    <a:pt x="123" y="15"/>
                  </a:lnTo>
                  <a:lnTo>
                    <a:pt x="136" y="23"/>
                  </a:lnTo>
                  <a:lnTo>
                    <a:pt x="149" y="32"/>
                  </a:lnTo>
                  <a:lnTo>
                    <a:pt x="159" y="44"/>
                  </a:lnTo>
                  <a:lnTo>
                    <a:pt x="167" y="58"/>
                  </a:lnTo>
                  <a:lnTo>
                    <a:pt x="172" y="73"/>
                  </a:lnTo>
                  <a:lnTo>
                    <a:pt x="173" y="90"/>
                  </a:lnTo>
                  <a:lnTo>
                    <a:pt x="173" y="90"/>
                  </a:lnTo>
                  <a:lnTo>
                    <a:pt x="172" y="107"/>
                  </a:lnTo>
                  <a:lnTo>
                    <a:pt x="167" y="122"/>
                  </a:lnTo>
                  <a:lnTo>
                    <a:pt x="159" y="136"/>
                  </a:lnTo>
                  <a:lnTo>
                    <a:pt x="149" y="148"/>
                  </a:lnTo>
                  <a:lnTo>
                    <a:pt x="136" y="158"/>
                  </a:lnTo>
                  <a:lnTo>
                    <a:pt x="123" y="165"/>
                  </a:lnTo>
                  <a:lnTo>
                    <a:pt x="107" y="170"/>
                  </a:lnTo>
                  <a:lnTo>
                    <a:pt x="92" y="171"/>
                  </a:lnTo>
                  <a:lnTo>
                    <a:pt x="92" y="171"/>
                  </a:lnTo>
                  <a:lnTo>
                    <a:pt x="75" y="170"/>
                  </a:lnTo>
                  <a:lnTo>
                    <a:pt x="60" y="165"/>
                  </a:lnTo>
                  <a:lnTo>
                    <a:pt x="46" y="158"/>
                  </a:lnTo>
                  <a:lnTo>
                    <a:pt x="34" y="148"/>
                  </a:lnTo>
                  <a:lnTo>
                    <a:pt x="23" y="136"/>
                  </a:lnTo>
                  <a:lnTo>
                    <a:pt x="17" y="122"/>
                  </a:lnTo>
                  <a:lnTo>
                    <a:pt x="11" y="107"/>
                  </a:lnTo>
                  <a:lnTo>
                    <a:pt x="9" y="90"/>
                  </a:lnTo>
                  <a:lnTo>
                    <a:pt x="9" y="90"/>
                  </a:lnTo>
                  <a:close/>
                  <a:moveTo>
                    <a:pt x="92" y="292"/>
                  </a:moveTo>
                  <a:lnTo>
                    <a:pt x="22" y="207"/>
                  </a:lnTo>
                  <a:lnTo>
                    <a:pt x="55" y="207"/>
                  </a:lnTo>
                  <a:lnTo>
                    <a:pt x="55" y="207"/>
                  </a:lnTo>
                  <a:lnTo>
                    <a:pt x="58" y="207"/>
                  </a:lnTo>
                  <a:lnTo>
                    <a:pt x="60" y="204"/>
                  </a:lnTo>
                  <a:lnTo>
                    <a:pt x="60" y="176"/>
                  </a:lnTo>
                  <a:lnTo>
                    <a:pt x="61" y="176"/>
                  </a:lnTo>
                  <a:lnTo>
                    <a:pt x="61" y="176"/>
                  </a:lnTo>
                  <a:lnTo>
                    <a:pt x="77" y="181"/>
                  </a:lnTo>
                  <a:lnTo>
                    <a:pt x="92" y="181"/>
                  </a:lnTo>
                  <a:lnTo>
                    <a:pt x="92" y="181"/>
                  </a:lnTo>
                  <a:lnTo>
                    <a:pt x="107" y="181"/>
                  </a:lnTo>
                  <a:lnTo>
                    <a:pt x="121" y="176"/>
                  </a:lnTo>
                  <a:lnTo>
                    <a:pt x="123" y="176"/>
                  </a:lnTo>
                  <a:lnTo>
                    <a:pt x="123" y="204"/>
                  </a:lnTo>
                  <a:lnTo>
                    <a:pt x="123" y="204"/>
                  </a:lnTo>
                  <a:lnTo>
                    <a:pt x="124" y="207"/>
                  </a:lnTo>
                  <a:lnTo>
                    <a:pt x="127" y="207"/>
                  </a:lnTo>
                  <a:lnTo>
                    <a:pt x="161" y="207"/>
                  </a:lnTo>
                  <a:lnTo>
                    <a:pt x="92" y="2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2" name="Group 321"/>
          <p:cNvGrpSpPr/>
          <p:nvPr userDrawn="1"/>
        </p:nvGrpSpPr>
        <p:grpSpPr>
          <a:xfrm>
            <a:off x="8149198" y="4614973"/>
            <a:ext cx="340324" cy="424938"/>
            <a:chOff x="6700838" y="4822825"/>
            <a:chExt cx="288925" cy="481013"/>
          </a:xfrm>
        </p:grpSpPr>
        <p:sp>
          <p:nvSpPr>
            <p:cNvPr id="323" name="Freeform 606"/>
            <p:cNvSpPr>
              <a:spLocks noEditPoints="1"/>
            </p:cNvSpPr>
            <p:nvPr/>
          </p:nvSpPr>
          <p:spPr bwMode="auto">
            <a:xfrm>
              <a:off x="6700838" y="4822825"/>
              <a:ext cx="288925" cy="481013"/>
            </a:xfrm>
            <a:custGeom>
              <a:avLst/>
              <a:gdLst>
                <a:gd name="T0" fmla="*/ 132 w 182"/>
                <a:gd name="T1" fmla="*/ 199 h 303"/>
                <a:gd name="T2" fmla="*/ 132 w 182"/>
                <a:gd name="T3" fmla="*/ 173 h 303"/>
                <a:gd name="T4" fmla="*/ 142 w 182"/>
                <a:gd name="T5" fmla="*/ 165 h 303"/>
                <a:gd name="T6" fmla="*/ 162 w 182"/>
                <a:gd name="T7" fmla="*/ 148 h 303"/>
                <a:gd name="T8" fmla="*/ 175 w 182"/>
                <a:gd name="T9" fmla="*/ 127 h 303"/>
                <a:gd name="T10" fmla="*/ 182 w 182"/>
                <a:gd name="T11" fmla="*/ 104 h 303"/>
                <a:gd name="T12" fmla="*/ 182 w 182"/>
                <a:gd name="T13" fmla="*/ 90 h 303"/>
                <a:gd name="T14" fmla="*/ 181 w 182"/>
                <a:gd name="T15" fmla="*/ 72 h 303"/>
                <a:gd name="T16" fmla="*/ 167 w 182"/>
                <a:gd name="T17" fmla="*/ 40 h 303"/>
                <a:gd name="T18" fmla="*/ 142 w 182"/>
                <a:gd name="T19" fmla="*/ 15 h 303"/>
                <a:gd name="T20" fmla="*/ 110 w 182"/>
                <a:gd name="T21" fmla="*/ 1 h 303"/>
                <a:gd name="T22" fmla="*/ 92 w 182"/>
                <a:gd name="T23" fmla="*/ 0 h 303"/>
                <a:gd name="T24" fmla="*/ 83 w 182"/>
                <a:gd name="T25" fmla="*/ 0 h 303"/>
                <a:gd name="T26" fmla="*/ 57 w 182"/>
                <a:gd name="T27" fmla="*/ 6 h 303"/>
                <a:gd name="T28" fmla="*/ 27 w 182"/>
                <a:gd name="T29" fmla="*/ 26 h 303"/>
                <a:gd name="T30" fmla="*/ 7 w 182"/>
                <a:gd name="T31" fmla="*/ 55 h 303"/>
                <a:gd name="T32" fmla="*/ 1 w 182"/>
                <a:gd name="T33" fmla="*/ 81 h 303"/>
                <a:gd name="T34" fmla="*/ 0 w 182"/>
                <a:gd name="T35" fmla="*/ 90 h 303"/>
                <a:gd name="T36" fmla="*/ 4 w 182"/>
                <a:gd name="T37" fmla="*/ 116 h 303"/>
                <a:gd name="T38" fmla="*/ 14 w 182"/>
                <a:gd name="T39" fmla="*/ 139 h 303"/>
                <a:gd name="T40" fmla="*/ 30 w 182"/>
                <a:gd name="T41" fmla="*/ 158 h 303"/>
                <a:gd name="T42" fmla="*/ 52 w 182"/>
                <a:gd name="T43" fmla="*/ 173 h 303"/>
                <a:gd name="T44" fmla="*/ 52 w 182"/>
                <a:gd name="T45" fmla="*/ 199 h 303"/>
                <a:gd name="T46" fmla="*/ 15 w 182"/>
                <a:gd name="T47" fmla="*/ 199 h 303"/>
                <a:gd name="T48" fmla="*/ 11 w 182"/>
                <a:gd name="T49" fmla="*/ 202 h 303"/>
                <a:gd name="T50" fmla="*/ 11 w 182"/>
                <a:gd name="T51" fmla="*/ 204 h 303"/>
                <a:gd name="T52" fmla="*/ 87 w 182"/>
                <a:gd name="T53" fmla="*/ 302 h 303"/>
                <a:gd name="T54" fmla="*/ 89 w 182"/>
                <a:gd name="T55" fmla="*/ 303 h 303"/>
                <a:gd name="T56" fmla="*/ 92 w 182"/>
                <a:gd name="T57" fmla="*/ 303 h 303"/>
                <a:gd name="T58" fmla="*/ 95 w 182"/>
                <a:gd name="T59" fmla="*/ 302 h 303"/>
                <a:gd name="T60" fmla="*/ 171 w 182"/>
                <a:gd name="T61" fmla="*/ 207 h 303"/>
                <a:gd name="T62" fmla="*/ 173 w 182"/>
                <a:gd name="T63" fmla="*/ 202 h 303"/>
                <a:gd name="T64" fmla="*/ 171 w 182"/>
                <a:gd name="T65" fmla="*/ 199 h 303"/>
                <a:gd name="T66" fmla="*/ 168 w 182"/>
                <a:gd name="T67" fmla="*/ 199 h 303"/>
                <a:gd name="T68" fmla="*/ 11 w 182"/>
                <a:gd name="T69" fmla="*/ 90 h 303"/>
                <a:gd name="T70" fmla="*/ 17 w 182"/>
                <a:gd name="T71" fmla="*/ 58 h 303"/>
                <a:gd name="T72" fmla="*/ 34 w 182"/>
                <a:gd name="T73" fmla="*/ 33 h 303"/>
                <a:gd name="T74" fmla="*/ 60 w 182"/>
                <a:gd name="T75" fmla="*/ 15 h 303"/>
                <a:gd name="T76" fmla="*/ 92 w 182"/>
                <a:gd name="T77" fmla="*/ 9 h 303"/>
                <a:gd name="T78" fmla="*/ 109 w 182"/>
                <a:gd name="T79" fmla="*/ 11 h 303"/>
                <a:gd name="T80" fmla="*/ 138 w 182"/>
                <a:gd name="T81" fmla="*/ 23 h 303"/>
                <a:gd name="T82" fmla="*/ 159 w 182"/>
                <a:gd name="T83" fmla="*/ 44 h 303"/>
                <a:gd name="T84" fmla="*/ 171 w 182"/>
                <a:gd name="T85" fmla="*/ 73 h 303"/>
                <a:gd name="T86" fmla="*/ 173 w 182"/>
                <a:gd name="T87" fmla="*/ 90 h 303"/>
                <a:gd name="T88" fmla="*/ 167 w 182"/>
                <a:gd name="T89" fmla="*/ 122 h 303"/>
                <a:gd name="T90" fmla="*/ 148 w 182"/>
                <a:gd name="T91" fmla="*/ 148 h 303"/>
                <a:gd name="T92" fmla="*/ 124 w 182"/>
                <a:gd name="T93" fmla="*/ 165 h 303"/>
                <a:gd name="T94" fmla="*/ 92 w 182"/>
                <a:gd name="T95" fmla="*/ 171 h 303"/>
                <a:gd name="T96" fmla="*/ 75 w 182"/>
                <a:gd name="T97" fmla="*/ 170 h 303"/>
                <a:gd name="T98" fmla="*/ 46 w 182"/>
                <a:gd name="T99" fmla="*/ 158 h 303"/>
                <a:gd name="T100" fmla="*/ 24 w 182"/>
                <a:gd name="T101" fmla="*/ 136 h 303"/>
                <a:gd name="T102" fmla="*/ 12 w 182"/>
                <a:gd name="T103" fmla="*/ 107 h 303"/>
                <a:gd name="T104" fmla="*/ 11 w 182"/>
                <a:gd name="T105" fmla="*/ 90 h 303"/>
                <a:gd name="T106" fmla="*/ 26 w 182"/>
                <a:gd name="T107" fmla="*/ 208 h 303"/>
                <a:gd name="T108" fmla="*/ 57 w 182"/>
                <a:gd name="T109" fmla="*/ 208 h 303"/>
                <a:gd name="T110" fmla="*/ 61 w 182"/>
                <a:gd name="T111" fmla="*/ 204 h 303"/>
                <a:gd name="T112" fmla="*/ 63 w 182"/>
                <a:gd name="T113" fmla="*/ 177 h 303"/>
                <a:gd name="T114" fmla="*/ 76 w 182"/>
                <a:gd name="T115" fmla="*/ 181 h 303"/>
                <a:gd name="T116" fmla="*/ 92 w 182"/>
                <a:gd name="T117" fmla="*/ 182 h 303"/>
                <a:gd name="T118" fmla="*/ 121 w 182"/>
                <a:gd name="T119" fmla="*/ 177 h 303"/>
                <a:gd name="T120" fmla="*/ 121 w 182"/>
                <a:gd name="T121" fmla="*/ 204 h 303"/>
                <a:gd name="T122" fmla="*/ 122 w 182"/>
                <a:gd name="T123" fmla="*/ 207 h 303"/>
                <a:gd name="T124" fmla="*/ 158 w 182"/>
                <a:gd name="T125" fmla="*/ 20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3">
                  <a:moveTo>
                    <a:pt x="168" y="199"/>
                  </a:moveTo>
                  <a:lnTo>
                    <a:pt x="132" y="199"/>
                  </a:lnTo>
                  <a:lnTo>
                    <a:pt x="132" y="173"/>
                  </a:lnTo>
                  <a:lnTo>
                    <a:pt x="132" y="173"/>
                  </a:lnTo>
                  <a:lnTo>
                    <a:pt x="132" y="173"/>
                  </a:lnTo>
                  <a:lnTo>
                    <a:pt x="142" y="165"/>
                  </a:lnTo>
                  <a:lnTo>
                    <a:pt x="153" y="158"/>
                  </a:lnTo>
                  <a:lnTo>
                    <a:pt x="162" y="148"/>
                  </a:lnTo>
                  <a:lnTo>
                    <a:pt x="170" y="139"/>
                  </a:lnTo>
                  <a:lnTo>
                    <a:pt x="175" y="127"/>
                  </a:lnTo>
                  <a:lnTo>
                    <a:pt x="179" y="116"/>
                  </a:lnTo>
                  <a:lnTo>
                    <a:pt x="182" y="104"/>
                  </a:lnTo>
                  <a:lnTo>
                    <a:pt x="182" y="90"/>
                  </a:lnTo>
                  <a:lnTo>
                    <a:pt x="182" y="90"/>
                  </a:lnTo>
                  <a:lnTo>
                    <a:pt x="182" y="81"/>
                  </a:lnTo>
                  <a:lnTo>
                    <a:pt x="181" y="72"/>
                  </a:lnTo>
                  <a:lnTo>
                    <a:pt x="176" y="55"/>
                  </a:lnTo>
                  <a:lnTo>
                    <a:pt x="167" y="40"/>
                  </a:lnTo>
                  <a:lnTo>
                    <a:pt x="156" y="26"/>
                  </a:lnTo>
                  <a:lnTo>
                    <a:pt x="142" y="15"/>
                  </a:lnTo>
                  <a:lnTo>
                    <a:pt x="127" y="6"/>
                  </a:lnTo>
                  <a:lnTo>
                    <a:pt x="110" y="1"/>
                  </a:lnTo>
                  <a:lnTo>
                    <a:pt x="101" y="0"/>
                  </a:lnTo>
                  <a:lnTo>
                    <a:pt x="92" y="0"/>
                  </a:lnTo>
                  <a:lnTo>
                    <a:pt x="92" y="0"/>
                  </a:lnTo>
                  <a:lnTo>
                    <a:pt x="83" y="0"/>
                  </a:lnTo>
                  <a:lnTo>
                    <a:pt x="73" y="1"/>
                  </a:lnTo>
                  <a:lnTo>
                    <a:pt x="57" y="6"/>
                  </a:lnTo>
                  <a:lnTo>
                    <a:pt x="41" y="15"/>
                  </a:lnTo>
                  <a:lnTo>
                    <a:pt x="27" y="26"/>
                  </a:lnTo>
                  <a:lnTo>
                    <a:pt x="15" y="40"/>
                  </a:lnTo>
                  <a:lnTo>
                    <a:pt x="7" y="55"/>
                  </a:lnTo>
                  <a:lnTo>
                    <a:pt x="1" y="72"/>
                  </a:lnTo>
                  <a:lnTo>
                    <a:pt x="1" y="81"/>
                  </a:lnTo>
                  <a:lnTo>
                    <a:pt x="0" y="90"/>
                  </a:lnTo>
                  <a:lnTo>
                    <a:pt x="0" y="90"/>
                  </a:lnTo>
                  <a:lnTo>
                    <a:pt x="1" y="104"/>
                  </a:lnTo>
                  <a:lnTo>
                    <a:pt x="4" y="116"/>
                  </a:lnTo>
                  <a:lnTo>
                    <a:pt x="7" y="127"/>
                  </a:lnTo>
                  <a:lnTo>
                    <a:pt x="14" y="139"/>
                  </a:lnTo>
                  <a:lnTo>
                    <a:pt x="21" y="148"/>
                  </a:lnTo>
                  <a:lnTo>
                    <a:pt x="30" y="158"/>
                  </a:lnTo>
                  <a:lnTo>
                    <a:pt x="40" y="165"/>
                  </a:lnTo>
                  <a:lnTo>
                    <a:pt x="52" y="173"/>
                  </a:lnTo>
                  <a:lnTo>
                    <a:pt x="52" y="173"/>
                  </a:lnTo>
                  <a:lnTo>
                    <a:pt x="52" y="199"/>
                  </a:lnTo>
                  <a:lnTo>
                    <a:pt x="15" y="199"/>
                  </a:lnTo>
                  <a:lnTo>
                    <a:pt x="15" y="199"/>
                  </a:lnTo>
                  <a:lnTo>
                    <a:pt x="12" y="199"/>
                  </a:lnTo>
                  <a:lnTo>
                    <a:pt x="11" y="202"/>
                  </a:lnTo>
                  <a:lnTo>
                    <a:pt x="11" y="202"/>
                  </a:lnTo>
                  <a:lnTo>
                    <a:pt x="11" y="204"/>
                  </a:lnTo>
                  <a:lnTo>
                    <a:pt x="11" y="207"/>
                  </a:lnTo>
                  <a:lnTo>
                    <a:pt x="87" y="302"/>
                  </a:lnTo>
                  <a:lnTo>
                    <a:pt x="87" y="302"/>
                  </a:lnTo>
                  <a:lnTo>
                    <a:pt x="89" y="303"/>
                  </a:lnTo>
                  <a:lnTo>
                    <a:pt x="92" y="303"/>
                  </a:lnTo>
                  <a:lnTo>
                    <a:pt x="92" y="303"/>
                  </a:lnTo>
                  <a:lnTo>
                    <a:pt x="93" y="303"/>
                  </a:lnTo>
                  <a:lnTo>
                    <a:pt x="95" y="302"/>
                  </a:lnTo>
                  <a:lnTo>
                    <a:pt x="171" y="207"/>
                  </a:lnTo>
                  <a:lnTo>
                    <a:pt x="171" y="207"/>
                  </a:lnTo>
                  <a:lnTo>
                    <a:pt x="173" y="204"/>
                  </a:lnTo>
                  <a:lnTo>
                    <a:pt x="173" y="202"/>
                  </a:lnTo>
                  <a:lnTo>
                    <a:pt x="173" y="202"/>
                  </a:lnTo>
                  <a:lnTo>
                    <a:pt x="171" y="199"/>
                  </a:lnTo>
                  <a:lnTo>
                    <a:pt x="168" y="199"/>
                  </a:lnTo>
                  <a:lnTo>
                    <a:pt x="168" y="199"/>
                  </a:lnTo>
                  <a:close/>
                  <a:moveTo>
                    <a:pt x="11" y="90"/>
                  </a:moveTo>
                  <a:lnTo>
                    <a:pt x="11" y="90"/>
                  </a:lnTo>
                  <a:lnTo>
                    <a:pt x="12" y="73"/>
                  </a:lnTo>
                  <a:lnTo>
                    <a:pt x="17" y="58"/>
                  </a:lnTo>
                  <a:lnTo>
                    <a:pt x="24" y="44"/>
                  </a:lnTo>
                  <a:lnTo>
                    <a:pt x="34" y="33"/>
                  </a:lnTo>
                  <a:lnTo>
                    <a:pt x="46" y="23"/>
                  </a:lnTo>
                  <a:lnTo>
                    <a:pt x="60" y="15"/>
                  </a:lnTo>
                  <a:lnTo>
                    <a:pt x="75" y="11"/>
                  </a:lnTo>
                  <a:lnTo>
                    <a:pt x="92" y="9"/>
                  </a:lnTo>
                  <a:lnTo>
                    <a:pt x="92" y="9"/>
                  </a:lnTo>
                  <a:lnTo>
                    <a:pt x="109" y="11"/>
                  </a:lnTo>
                  <a:lnTo>
                    <a:pt x="124" y="15"/>
                  </a:lnTo>
                  <a:lnTo>
                    <a:pt x="138" y="23"/>
                  </a:lnTo>
                  <a:lnTo>
                    <a:pt x="148" y="33"/>
                  </a:lnTo>
                  <a:lnTo>
                    <a:pt x="159" y="44"/>
                  </a:lnTo>
                  <a:lnTo>
                    <a:pt x="167" y="58"/>
                  </a:lnTo>
                  <a:lnTo>
                    <a:pt x="171" y="73"/>
                  </a:lnTo>
                  <a:lnTo>
                    <a:pt x="173" y="90"/>
                  </a:lnTo>
                  <a:lnTo>
                    <a:pt x="173" y="90"/>
                  </a:lnTo>
                  <a:lnTo>
                    <a:pt x="171" y="107"/>
                  </a:lnTo>
                  <a:lnTo>
                    <a:pt x="167" y="122"/>
                  </a:lnTo>
                  <a:lnTo>
                    <a:pt x="159" y="136"/>
                  </a:lnTo>
                  <a:lnTo>
                    <a:pt x="148" y="148"/>
                  </a:lnTo>
                  <a:lnTo>
                    <a:pt x="138" y="158"/>
                  </a:lnTo>
                  <a:lnTo>
                    <a:pt x="124" y="165"/>
                  </a:lnTo>
                  <a:lnTo>
                    <a:pt x="109" y="170"/>
                  </a:lnTo>
                  <a:lnTo>
                    <a:pt x="92" y="171"/>
                  </a:lnTo>
                  <a:lnTo>
                    <a:pt x="92" y="171"/>
                  </a:lnTo>
                  <a:lnTo>
                    <a:pt x="75" y="170"/>
                  </a:lnTo>
                  <a:lnTo>
                    <a:pt x="60" y="165"/>
                  </a:lnTo>
                  <a:lnTo>
                    <a:pt x="46" y="158"/>
                  </a:lnTo>
                  <a:lnTo>
                    <a:pt x="34" y="148"/>
                  </a:lnTo>
                  <a:lnTo>
                    <a:pt x="24" y="136"/>
                  </a:lnTo>
                  <a:lnTo>
                    <a:pt x="17" y="122"/>
                  </a:lnTo>
                  <a:lnTo>
                    <a:pt x="12" y="107"/>
                  </a:lnTo>
                  <a:lnTo>
                    <a:pt x="11" y="90"/>
                  </a:lnTo>
                  <a:lnTo>
                    <a:pt x="11" y="90"/>
                  </a:lnTo>
                  <a:close/>
                  <a:moveTo>
                    <a:pt x="92" y="291"/>
                  </a:moveTo>
                  <a:lnTo>
                    <a:pt x="26" y="208"/>
                  </a:lnTo>
                  <a:lnTo>
                    <a:pt x="57" y="208"/>
                  </a:lnTo>
                  <a:lnTo>
                    <a:pt x="57" y="208"/>
                  </a:lnTo>
                  <a:lnTo>
                    <a:pt x="60" y="207"/>
                  </a:lnTo>
                  <a:lnTo>
                    <a:pt x="61" y="204"/>
                  </a:lnTo>
                  <a:lnTo>
                    <a:pt x="61" y="176"/>
                  </a:lnTo>
                  <a:lnTo>
                    <a:pt x="63" y="177"/>
                  </a:lnTo>
                  <a:lnTo>
                    <a:pt x="63" y="177"/>
                  </a:lnTo>
                  <a:lnTo>
                    <a:pt x="76" y="181"/>
                  </a:lnTo>
                  <a:lnTo>
                    <a:pt x="92" y="182"/>
                  </a:lnTo>
                  <a:lnTo>
                    <a:pt x="92" y="182"/>
                  </a:lnTo>
                  <a:lnTo>
                    <a:pt x="106" y="181"/>
                  </a:lnTo>
                  <a:lnTo>
                    <a:pt x="121" y="177"/>
                  </a:lnTo>
                  <a:lnTo>
                    <a:pt x="121" y="176"/>
                  </a:lnTo>
                  <a:lnTo>
                    <a:pt x="121" y="204"/>
                  </a:lnTo>
                  <a:lnTo>
                    <a:pt x="121" y="204"/>
                  </a:lnTo>
                  <a:lnTo>
                    <a:pt x="122" y="207"/>
                  </a:lnTo>
                  <a:lnTo>
                    <a:pt x="127" y="208"/>
                  </a:lnTo>
                  <a:lnTo>
                    <a:pt x="158" y="208"/>
                  </a:lnTo>
                  <a:lnTo>
                    <a:pt x="92" y="29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4" name="Freeform 607"/>
            <p:cNvSpPr>
              <a:spLocks noEditPoints="1"/>
            </p:cNvSpPr>
            <p:nvPr/>
          </p:nvSpPr>
          <p:spPr bwMode="auto">
            <a:xfrm>
              <a:off x="6759576" y="4886325"/>
              <a:ext cx="174625" cy="171450"/>
            </a:xfrm>
            <a:custGeom>
              <a:avLst/>
              <a:gdLst>
                <a:gd name="T0" fmla="*/ 75 w 110"/>
                <a:gd name="T1" fmla="*/ 75 h 108"/>
                <a:gd name="T2" fmla="*/ 104 w 110"/>
                <a:gd name="T3" fmla="*/ 75 h 108"/>
                <a:gd name="T4" fmla="*/ 110 w 110"/>
                <a:gd name="T5" fmla="*/ 70 h 108"/>
                <a:gd name="T6" fmla="*/ 110 w 110"/>
                <a:gd name="T7" fmla="*/ 39 h 108"/>
                <a:gd name="T8" fmla="*/ 104 w 110"/>
                <a:gd name="T9" fmla="*/ 33 h 108"/>
                <a:gd name="T10" fmla="*/ 75 w 110"/>
                <a:gd name="T11" fmla="*/ 4 h 108"/>
                <a:gd name="T12" fmla="*/ 73 w 110"/>
                <a:gd name="T13" fmla="*/ 1 h 108"/>
                <a:gd name="T14" fmla="*/ 39 w 110"/>
                <a:gd name="T15" fmla="*/ 0 h 108"/>
                <a:gd name="T16" fmla="*/ 36 w 110"/>
                <a:gd name="T17" fmla="*/ 1 h 108"/>
                <a:gd name="T18" fmla="*/ 35 w 110"/>
                <a:gd name="T19" fmla="*/ 33 h 108"/>
                <a:gd name="T20" fmla="*/ 4 w 110"/>
                <a:gd name="T21" fmla="*/ 33 h 108"/>
                <a:gd name="T22" fmla="*/ 0 w 110"/>
                <a:gd name="T23" fmla="*/ 39 h 108"/>
                <a:gd name="T24" fmla="*/ 0 w 110"/>
                <a:gd name="T25" fmla="*/ 70 h 108"/>
                <a:gd name="T26" fmla="*/ 4 w 110"/>
                <a:gd name="T27" fmla="*/ 75 h 108"/>
                <a:gd name="T28" fmla="*/ 35 w 110"/>
                <a:gd name="T29" fmla="*/ 104 h 108"/>
                <a:gd name="T30" fmla="*/ 36 w 110"/>
                <a:gd name="T31" fmla="*/ 107 h 108"/>
                <a:gd name="T32" fmla="*/ 70 w 110"/>
                <a:gd name="T33" fmla="*/ 108 h 108"/>
                <a:gd name="T34" fmla="*/ 73 w 110"/>
                <a:gd name="T35" fmla="*/ 107 h 108"/>
                <a:gd name="T36" fmla="*/ 75 w 110"/>
                <a:gd name="T37" fmla="*/ 104 h 108"/>
                <a:gd name="T38" fmla="*/ 66 w 110"/>
                <a:gd name="T39" fmla="*/ 99 h 108"/>
                <a:gd name="T40" fmla="*/ 44 w 110"/>
                <a:gd name="T41" fmla="*/ 70 h 108"/>
                <a:gd name="T42" fmla="*/ 43 w 110"/>
                <a:gd name="T43" fmla="*/ 65 h 108"/>
                <a:gd name="T44" fmla="*/ 10 w 110"/>
                <a:gd name="T45" fmla="*/ 64 h 108"/>
                <a:gd name="T46" fmla="*/ 39 w 110"/>
                <a:gd name="T47" fmla="*/ 44 h 108"/>
                <a:gd name="T48" fmla="*/ 43 w 110"/>
                <a:gd name="T49" fmla="*/ 43 h 108"/>
                <a:gd name="T50" fmla="*/ 44 w 110"/>
                <a:gd name="T51" fmla="*/ 9 h 108"/>
                <a:gd name="T52" fmla="*/ 66 w 110"/>
                <a:gd name="T53" fmla="*/ 39 h 108"/>
                <a:gd name="T54" fmla="*/ 67 w 110"/>
                <a:gd name="T55" fmla="*/ 43 h 108"/>
                <a:gd name="T56" fmla="*/ 99 w 110"/>
                <a:gd name="T57" fmla="*/ 44 h 108"/>
                <a:gd name="T58" fmla="*/ 70 w 110"/>
                <a:gd name="T59" fmla="*/ 64 h 108"/>
                <a:gd name="T60" fmla="*/ 67 w 110"/>
                <a:gd name="T61" fmla="*/ 65 h 108"/>
                <a:gd name="T62" fmla="*/ 66 w 110"/>
                <a:gd name="T63"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8">
                  <a:moveTo>
                    <a:pt x="75" y="104"/>
                  </a:moveTo>
                  <a:lnTo>
                    <a:pt x="75" y="75"/>
                  </a:lnTo>
                  <a:lnTo>
                    <a:pt x="104" y="75"/>
                  </a:lnTo>
                  <a:lnTo>
                    <a:pt x="104" y="75"/>
                  </a:lnTo>
                  <a:lnTo>
                    <a:pt x="108" y="73"/>
                  </a:lnTo>
                  <a:lnTo>
                    <a:pt x="110" y="70"/>
                  </a:lnTo>
                  <a:lnTo>
                    <a:pt x="110" y="39"/>
                  </a:lnTo>
                  <a:lnTo>
                    <a:pt x="110" y="39"/>
                  </a:lnTo>
                  <a:lnTo>
                    <a:pt x="108" y="35"/>
                  </a:lnTo>
                  <a:lnTo>
                    <a:pt x="104" y="33"/>
                  </a:lnTo>
                  <a:lnTo>
                    <a:pt x="75" y="33"/>
                  </a:lnTo>
                  <a:lnTo>
                    <a:pt x="75" y="4"/>
                  </a:lnTo>
                  <a:lnTo>
                    <a:pt x="75" y="4"/>
                  </a:lnTo>
                  <a:lnTo>
                    <a:pt x="73" y="1"/>
                  </a:lnTo>
                  <a:lnTo>
                    <a:pt x="70" y="0"/>
                  </a:lnTo>
                  <a:lnTo>
                    <a:pt x="39" y="0"/>
                  </a:lnTo>
                  <a:lnTo>
                    <a:pt x="39" y="0"/>
                  </a:lnTo>
                  <a:lnTo>
                    <a:pt x="36" y="1"/>
                  </a:lnTo>
                  <a:lnTo>
                    <a:pt x="35" y="4"/>
                  </a:lnTo>
                  <a:lnTo>
                    <a:pt x="35" y="33"/>
                  </a:lnTo>
                  <a:lnTo>
                    <a:pt x="4" y="33"/>
                  </a:lnTo>
                  <a:lnTo>
                    <a:pt x="4" y="33"/>
                  </a:lnTo>
                  <a:lnTo>
                    <a:pt x="1" y="35"/>
                  </a:lnTo>
                  <a:lnTo>
                    <a:pt x="0" y="39"/>
                  </a:lnTo>
                  <a:lnTo>
                    <a:pt x="0" y="70"/>
                  </a:lnTo>
                  <a:lnTo>
                    <a:pt x="0" y="70"/>
                  </a:lnTo>
                  <a:lnTo>
                    <a:pt x="1" y="73"/>
                  </a:lnTo>
                  <a:lnTo>
                    <a:pt x="4" y="75"/>
                  </a:lnTo>
                  <a:lnTo>
                    <a:pt x="35" y="75"/>
                  </a:lnTo>
                  <a:lnTo>
                    <a:pt x="35" y="104"/>
                  </a:lnTo>
                  <a:lnTo>
                    <a:pt x="35" y="104"/>
                  </a:lnTo>
                  <a:lnTo>
                    <a:pt x="36" y="107"/>
                  </a:lnTo>
                  <a:lnTo>
                    <a:pt x="39" y="108"/>
                  </a:lnTo>
                  <a:lnTo>
                    <a:pt x="70" y="108"/>
                  </a:lnTo>
                  <a:lnTo>
                    <a:pt x="70" y="108"/>
                  </a:lnTo>
                  <a:lnTo>
                    <a:pt x="73" y="107"/>
                  </a:lnTo>
                  <a:lnTo>
                    <a:pt x="75" y="104"/>
                  </a:lnTo>
                  <a:lnTo>
                    <a:pt x="75" y="104"/>
                  </a:lnTo>
                  <a:close/>
                  <a:moveTo>
                    <a:pt x="66" y="70"/>
                  </a:moveTo>
                  <a:lnTo>
                    <a:pt x="66" y="99"/>
                  </a:lnTo>
                  <a:lnTo>
                    <a:pt x="44" y="99"/>
                  </a:lnTo>
                  <a:lnTo>
                    <a:pt x="44" y="70"/>
                  </a:lnTo>
                  <a:lnTo>
                    <a:pt x="44" y="70"/>
                  </a:lnTo>
                  <a:lnTo>
                    <a:pt x="43" y="65"/>
                  </a:lnTo>
                  <a:lnTo>
                    <a:pt x="39" y="64"/>
                  </a:lnTo>
                  <a:lnTo>
                    <a:pt x="10" y="64"/>
                  </a:lnTo>
                  <a:lnTo>
                    <a:pt x="10" y="44"/>
                  </a:lnTo>
                  <a:lnTo>
                    <a:pt x="39" y="44"/>
                  </a:lnTo>
                  <a:lnTo>
                    <a:pt x="39" y="44"/>
                  </a:lnTo>
                  <a:lnTo>
                    <a:pt x="43" y="43"/>
                  </a:lnTo>
                  <a:lnTo>
                    <a:pt x="44" y="39"/>
                  </a:lnTo>
                  <a:lnTo>
                    <a:pt x="44" y="9"/>
                  </a:lnTo>
                  <a:lnTo>
                    <a:pt x="66" y="9"/>
                  </a:lnTo>
                  <a:lnTo>
                    <a:pt x="66" y="39"/>
                  </a:lnTo>
                  <a:lnTo>
                    <a:pt x="66" y="39"/>
                  </a:lnTo>
                  <a:lnTo>
                    <a:pt x="67" y="43"/>
                  </a:lnTo>
                  <a:lnTo>
                    <a:pt x="70" y="44"/>
                  </a:lnTo>
                  <a:lnTo>
                    <a:pt x="99" y="44"/>
                  </a:lnTo>
                  <a:lnTo>
                    <a:pt x="99" y="64"/>
                  </a:lnTo>
                  <a:lnTo>
                    <a:pt x="70" y="64"/>
                  </a:lnTo>
                  <a:lnTo>
                    <a:pt x="70" y="64"/>
                  </a:lnTo>
                  <a:lnTo>
                    <a:pt x="67" y="65"/>
                  </a:lnTo>
                  <a:lnTo>
                    <a:pt x="66" y="70"/>
                  </a:lnTo>
                  <a:lnTo>
                    <a:pt x="66"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5" name="Group 324"/>
          <p:cNvGrpSpPr/>
          <p:nvPr userDrawn="1"/>
        </p:nvGrpSpPr>
        <p:grpSpPr>
          <a:xfrm>
            <a:off x="9057975" y="4614974"/>
            <a:ext cx="330975" cy="416523"/>
            <a:chOff x="7472363" y="4822825"/>
            <a:chExt cx="280988" cy="471488"/>
          </a:xfrm>
        </p:grpSpPr>
        <p:sp>
          <p:nvSpPr>
            <p:cNvPr id="326" name="Freeform 608"/>
            <p:cNvSpPr>
              <a:spLocks noEditPoints="1"/>
            </p:cNvSpPr>
            <p:nvPr/>
          </p:nvSpPr>
          <p:spPr bwMode="auto">
            <a:xfrm>
              <a:off x="7472363" y="4822825"/>
              <a:ext cx="280988" cy="471488"/>
            </a:xfrm>
            <a:custGeom>
              <a:avLst/>
              <a:gdLst>
                <a:gd name="T0" fmla="*/ 128 w 177"/>
                <a:gd name="T1" fmla="*/ 193 h 297"/>
                <a:gd name="T2" fmla="*/ 128 w 177"/>
                <a:gd name="T3" fmla="*/ 167 h 297"/>
                <a:gd name="T4" fmla="*/ 139 w 177"/>
                <a:gd name="T5" fmla="*/ 161 h 297"/>
                <a:gd name="T6" fmla="*/ 157 w 177"/>
                <a:gd name="T7" fmla="*/ 144 h 297"/>
                <a:gd name="T8" fmla="*/ 170 w 177"/>
                <a:gd name="T9" fmla="*/ 124 h 297"/>
                <a:gd name="T10" fmla="*/ 177 w 177"/>
                <a:gd name="T11" fmla="*/ 101 h 297"/>
                <a:gd name="T12" fmla="*/ 177 w 177"/>
                <a:gd name="T13" fmla="*/ 89 h 297"/>
                <a:gd name="T14" fmla="*/ 176 w 177"/>
                <a:gd name="T15" fmla="*/ 70 h 297"/>
                <a:gd name="T16" fmla="*/ 162 w 177"/>
                <a:gd name="T17" fmla="*/ 38 h 297"/>
                <a:gd name="T18" fmla="*/ 139 w 177"/>
                <a:gd name="T19" fmla="*/ 14 h 297"/>
                <a:gd name="T20" fmla="*/ 107 w 177"/>
                <a:gd name="T21" fmla="*/ 1 h 297"/>
                <a:gd name="T22" fmla="*/ 89 w 177"/>
                <a:gd name="T23" fmla="*/ 0 h 297"/>
                <a:gd name="T24" fmla="*/ 79 w 177"/>
                <a:gd name="T25" fmla="*/ 0 h 297"/>
                <a:gd name="T26" fmla="*/ 55 w 177"/>
                <a:gd name="T27" fmla="*/ 6 h 297"/>
                <a:gd name="T28" fmla="*/ 26 w 177"/>
                <a:gd name="T29" fmla="*/ 26 h 297"/>
                <a:gd name="T30" fmla="*/ 7 w 177"/>
                <a:gd name="T31" fmla="*/ 53 h 297"/>
                <a:gd name="T32" fmla="*/ 0 w 177"/>
                <a:gd name="T33" fmla="*/ 79 h 297"/>
                <a:gd name="T34" fmla="*/ 0 w 177"/>
                <a:gd name="T35" fmla="*/ 89 h 297"/>
                <a:gd name="T36" fmla="*/ 3 w 177"/>
                <a:gd name="T37" fmla="*/ 112 h 297"/>
                <a:gd name="T38" fmla="*/ 13 w 177"/>
                <a:gd name="T39" fmla="*/ 135 h 297"/>
                <a:gd name="T40" fmla="*/ 29 w 177"/>
                <a:gd name="T41" fmla="*/ 153 h 297"/>
                <a:gd name="T42" fmla="*/ 49 w 177"/>
                <a:gd name="T43" fmla="*/ 167 h 297"/>
                <a:gd name="T44" fmla="*/ 50 w 177"/>
                <a:gd name="T45" fmla="*/ 193 h 297"/>
                <a:gd name="T46" fmla="*/ 12 w 177"/>
                <a:gd name="T47" fmla="*/ 193 h 297"/>
                <a:gd name="T48" fmla="*/ 7 w 177"/>
                <a:gd name="T49" fmla="*/ 196 h 297"/>
                <a:gd name="T50" fmla="*/ 7 w 177"/>
                <a:gd name="T51" fmla="*/ 199 h 297"/>
                <a:gd name="T52" fmla="*/ 85 w 177"/>
                <a:gd name="T53" fmla="*/ 295 h 297"/>
                <a:gd name="T54" fmla="*/ 89 w 177"/>
                <a:gd name="T55" fmla="*/ 297 h 297"/>
                <a:gd name="T56" fmla="*/ 93 w 177"/>
                <a:gd name="T57" fmla="*/ 295 h 297"/>
                <a:gd name="T58" fmla="*/ 170 w 177"/>
                <a:gd name="T59" fmla="*/ 200 h 297"/>
                <a:gd name="T60" fmla="*/ 170 w 177"/>
                <a:gd name="T61" fmla="*/ 196 h 297"/>
                <a:gd name="T62" fmla="*/ 168 w 177"/>
                <a:gd name="T63" fmla="*/ 194 h 297"/>
                <a:gd name="T64" fmla="*/ 167 w 177"/>
                <a:gd name="T65" fmla="*/ 193 h 297"/>
                <a:gd name="T66" fmla="*/ 9 w 177"/>
                <a:gd name="T67" fmla="*/ 89 h 297"/>
                <a:gd name="T68" fmla="*/ 15 w 177"/>
                <a:gd name="T69" fmla="*/ 56 h 297"/>
                <a:gd name="T70" fmla="*/ 33 w 177"/>
                <a:gd name="T71" fmla="*/ 32 h 297"/>
                <a:gd name="T72" fmla="*/ 58 w 177"/>
                <a:gd name="T73" fmla="*/ 15 h 297"/>
                <a:gd name="T74" fmla="*/ 89 w 177"/>
                <a:gd name="T75" fmla="*/ 9 h 297"/>
                <a:gd name="T76" fmla="*/ 105 w 177"/>
                <a:gd name="T77" fmla="*/ 11 h 297"/>
                <a:gd name="T78" fmla="*/ 133 w 177"/>
                <a:gd name="T79" fmla="*/ 23 h 297"/>
                <a:gd name="T80" fmla="*/ 154 w 177"/>
                <a:gd name="T81" fmla="*/ 44 h 297"/>
                <a:gd name="T82" fmla="*/ 167 w 177"/>
                <a:gd name="T83" fmla="*/ 72 h 297"/>
                <a:gd name="T84" fmla="*/ 168 w 177"/>
                <a:gd name="T85" fmla="*/ 89 h 297"/>
                <a:gd name="T86" fmla="*/ 162 w 177"/>
                <a:gd name="T87" fmla="*/ 119 h 297"/>
                <a:gd name="T88" fmla="*/ 145 w 177"/>
                <a:gd name="T89" fmla="*/ 144 h 297"/>
                <a:gd name="T90" fmla="*/ 121 w 177"/>
                <a:gd name="T91" fmla="*/ 161 h 297"/>
                <a:gd name="T92" fmla="*/ 89 w 177"/>
                <a:gd name="T93" fmla="*/ 167 h 297"/>
                <a:gd name="T94" fmla="*/ 73 w 177"/>
                <a:gd name="T95" fmla="*/ 165 h 297"/>
                <a:gd name="T96" fmla="*/ 44 w 177"/>
                <a:gd name="T97" fmla="*/ 153 h 297"/>
                <a:gd name="T98" fmla="*/ 23 w 177"/>
                <a:gd name="T99" fmla="*/ 132 h 297"/>
                <a:gd name="T100" fmla="*/ 10 w 177"/>
                <a:gd name="T101" fmla="*/ 104 h 297"/>
                <a:gd name="T102" fmla="*/ 9 w 177"/>
                <a:gd name="T103" fmla="*/ 89 h 297"/>
                <a:gd name="T104" fmla="*/ 21 w 177"/>
                <a:gd name="T105" fmla="*/ 202 h 297"/>
                <a:gd name="T106" fmla="*/ 53 w 177"/>
                <a:gd name="T107" fmla="*/ 202 h 297"/>
                <a:gd name="T108" fmla="*/ 58 w 177"/>
                <a:gd name="T109" fmla="*/ 197 h 297"/>
                <a:gd name="T110" fmla="*/ 59 w 177"/>
                <a:gd name="T111" fmla="*/ 171 h 297"/>
                <a:gd name="T112" fmla="*/ 75 w 177"/>
                <a:gd name="T113" fmla="*/ 176 h 297"/>
                <a:gd name="T114" fmla="*/ 89 w 177"/>
                <a:gd name="T115" fmla="*/ 176 h 297"/>
                <a:gd name="T116" fmla="*/ 119 w 177"/>
                <a:gd name="T117" fmla="*/ 171 h 297"/>
                <a:gd name="T118" fmla="*/ 119 w 177"/>
                <a:gd name="T119" fmla="*/ 197 h 297"/>
                <a:gd name="T120" fmla="*/ 121 w 177"/>
                <a:gd name="T121" fmla="*/ 200 h 297"/>
                <a:gd name="T122" fmla="*/ 157 w 177"/>
                <a:gd name="T123"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7">
                  <a:moveTo>
                    <a:pt x="167" y="193"/>
                  </a:moveTo>
                  <a:lnTo>
                    <a:pt x="128" y="193"/>
                  </a:lnTo>
                  <a:lnTo>
                    <a:pt x="128" y="167"/>
                  </a:lnTo>
                  <a:lnTo>
                    <a:pt x="128" y="167"/>
                  </a:lnTo>
                  <a:lnTo>
                    <a:pt x="128" y="167"/>
                  </a:lnTo>
                  <a:lnTo>
                    <a:pt x="139" y="161"/>
                  </a:lnTo>
                  <a:lnTo>
                    <a:pt x="150" y="153"/>
                  </a:lnTo>
                  <a:lnTo>
                    <a:pt x="157" y="144"/>
                  </a:lnTo>
                  <a:lnTo>
                    <a:pt x="165" y="135"/>
                  </a:lnTo>
                  <a:lnTo>
                    <a:pt x="170" y="124"/>
                  </a:lnTo>
                  <a:lnTo>
                    <a:pt x="174" y="112"/>
                  </a:lnTo>
                  <a:lnTo>
                    <a:pt x="177" y="101"/>
                  </a:lnTo>
                  <a:lnTo>
                    <a:pt x="177" y="89"/>
                  </a:lnTo>
                  <a:lnTo>
                    <a:pt x="177" y="89"/>
                  </a:lnTo>
                  <a:lnTo>
                    <a:pt x="177" y="79"/>
                  </a:lnTo>
                  <a:lnTo>
                    <a:pt x="176" y="70"/>
                  </a:lnTo>
                  <a:lnTo>
                    <a:pt x="171" y="53"/>
                  </a:lnTo>
                  <a:lnTo>
                    <a:pt x="162" y="38"/>
                  </a:lnTo>
                  <a:lnTo>
                    <a:pt x="151" y="26"/>
                  </a:lnTo>
                  <a:lnTo>
                    <a:pt x="139" y="14"/>
                  </a:lnTo>
                  <a:lnTo>
                    <a:pt x="124" y="6"/>
                  </a:lnTo>
                  <a:lnTo>
                    <a:pt x="107" y="1"/>
                  </a:lnTo>
                  <a:lnTo>
                    <a:pt x="98" y="0"/>
                  </a:lnTo>
                  <a:lnTo>
                    <a:pt x="89" y="0"/>
                  </a:lnTo>
                  <a:lnTo>
                    <a:pt x="89" y="0"/>
                  </a:lnTo>
                  <a:lnTo>
                    <a:pt x="79" y="0"/>
                  </a:lnTo>
                  <a:lnTo>
                    <a:pt x="72" y="1"/>
                  </a:lnTo>
                  <a:lnTo>
                    <a:pt x="55" y="6"/>
                  </a:lnTo>
                  <a:lnTo>
                    <a:pt x="39" y="14"/>
                  </a:lnTo>
                  <a:lnTo>
                    <a:pt x="26" y="26"/>
                  </a:lnTo>
                  <a:lnTo>
                    <a:pt x="15" y="38"/>
                  </a:lnTo>
                  <a:lnTo>
                    <a:pt x="7" y="53"/>
                  </a:lnTo>
                  <a:lnTo>
                    <a:pt x="1" y="70"/>
                  </a:lnTo>
                  <a:lnTo>
                    <a:pt x="0" y="79"/>
                  </a:lnTo>
                  <a:lnTo>
                    <a:pt x="0" y="89"/>
                  </a:lnTo>
                  <a:lnTo>
                    <a:pt x="0" y="89"/>
                  </a:lnTo>
                  <a:lnTo>
                    <a:pt x="1" y="101"/>
                  </a:lnTo>
                  <a:lnTo>
                    <a:pt x="3" y="112"/>
                  </a:lnTo>
                  <a:lnTo>
                    <a:pt x="7" y="124"/>
                  </a:lnTo>
                  <a:lnTo>
                    <a:pt x="13" y="135"/>
                  </a:lnTo>
                  <a:lnTo>
                    <a:pt x="20" y="144"/>
                  </a:lnTo>
                  <a:lnTo>
                    <a:pt x="29" y="153"/>
                  </a:lnTo>
                  <a:lnTo>
                    <a:pt x="38" y="161"/>
                  </a:lnTo>
                  <a:lnTo>
                    <a:pt x="49" y="167"/>
                  </a:lnTo>
                  <a:lnTo>
                    <a:pt x="50" y="167"/>
                  </a:lnTo>
                  <a:lnTo>
                    <a:pt x="50" y="193"/>
                  </a:lnTo>
                  <a:lnTo>
                    <a:pt x="12" y="193"/>
                  </a:lnTo>
                  <a:lnTo>
                    <a:pt x="12" y="193"/>
                  </a:lnTo>
                  <a:lnTo>
                    <a:pt x="9" y="194"/>
                  </a:lnTo>
                  <a:lnTo>
                    <a:pt x="7" y="196"/>
                  </a:lnTo>
                  <a:lnTo>
                    <a:pt x="7" y="196"/>
                  </a:lnTo>
                  <a:lnTo>
                    <a:pt x="7" y="199"/>
                  </a:lnTo>
                  <a:lnTo>
                    <a:pt x="9" y="200"/>
                  </a:lnTo>
                  <a:lnTo>
                    <a:pt x="85" y="295"/>
                  </a:lnTo>
                  <a:lnTo>
                    <a:pt x="85" y="295"/>
                  </a:lnTo>
                  <a:lnTo>
                    <a:pt x="89" y="297"/>
                  </a:lnTo>
                  <a:lnTo>
                    <a:pt x="89" y="297"/>
                  </a:lnTo>
                  <a:lnTo>
                    <a:pt x="93" y="295"/>
                  </a:lnTo>
                  <a:lnTo>
                    <a:pt x="170" y="200"/>
                  </a:lnTo>
                  <a:lnTo>
                    <a:pt x="170" y="200"/>
                  </a:lnTo>
                  <a:lnTo>
                    <a:pt x="170" y="199"/>
                  </a:lnTo>
                  <a:lnTo>
                    <a:pt x="170" y="196"/>
                  </a:lnTo>
                  <a:lnTo>
                    <a:pt x="170" y="196"/>
                  </a:lnTo>
                  <a:lnTo>
                    <a:pt x="168" y="194"/>
                  </a:lnTo>
                  <a:lnTo>
                    <a:pt x="167" y="193"/>
                  </a:lnTo>
                  <a:lnTo>
                    <a:pt x="167" y="193"/>
                  </a:lnTo>
                  <a:close/>
                  <a:moveTo>
                    <a:pt x="9" y="89"/>
                  </a:moveTo>
                  <a:lnTo>
                    <a:pt x="9" y="89"/>
                  </a:lnTo>
                  <a:lnTo>
                    <a:pt x="10" y="72"/>
                  </a:lnTo>
                  <a:lnTo>
                    <a:pt x="15" y="56"/>
                  </a:lnTo>
                  <a:lnTo>
                    <a:pt x="23" y="44"/>
                  </a:lnTo>
                  <a:lnTo>
                    <a:pt x="33" y="32"/>
                  </a:lnTo>
                  <a:lnTo>
                    <a:pt x="44" y="23"/>
                  </a:lnTo>
                  <a:lnTo>
                    <a:pt x="58" y="15"/>
                  </a:lnTo>
                  <a:lnTo>
                    <a:pt x="73" y="11"/>
                  </a:lnTo>
                  <a:lnTo>
                    <a:pt x="89" y="9"/>
                  </a:lnTo>
                  <a:lnTo>
                    <a:pt x="89" y="9"/>
                  </a:lnTo>
                  <a:lnTo>
                    <a:pt x="105" y="11"/>
                  </a:lnTo>
                  <a:lnTo>
                    <a:pt x="121" y="15"/>
                  </a:lnTo>
                  <a:lnTo>
                    <a:pt x="133" y="23"/>
                  </a:lnTo>
                  <a:lnTo>
                    <a:pt x="145" y="32"/>
                  </a:lnTo>
                  <a:lnTo>
                    <a:pt x="154" y="44"/>
                  </a:lnTo>
                  <a:lnTo>
                    <a:pt x="162" y="56"/>
                  </a:lnTo>
                  <a:lnTo>
                    <a:pt x="167" y="72"/>
                  </a:lnTo>
                  <a:lnTo>
                    <a:pt x="168" y="89"/>
                  </a:lnTo>
                  <a:lnTo>
                    <a:pt x="168" y="89"/>
                  </a:lnTo>
                  <a:lnTo>
                    <a:pt x="167" y="104"/>
                  </a:lnTo>
                  <a:lnTo>
                    <a:pt x="162" y="119"/>
                  </a:lnTo>
                  <a:lnTo>
                    <a:pt x="154" y="132"/>
                  </a:lnTo>
                  <a:lnTo>
                    <a:pt x="145" y="144"/>
                  </a:lnTo>
                  <a:lnTo>
                    <a:pt x="133" y="153"/>
                  </a:lnTo>
                  <a:lnTo>
                    <a:pt x="121" y="161"/>
                  </a:lnTo>
                  <a:lnTo>
                    <a:pt x="105" y="165"/>
                  </a:lnTo>
                  <a:lnTo>
                    <a:pt x="89" y="167"/>
                  </a:lnTo>
                  <a:lnTo>
                    <a:pt x="89" y="167"/>
                  </a:lnTo>
                  <a:lnTo>
                    <a:pt x="73" y="165"/>
                  </a:lnTo>
                  <a:lnTo>
                    <a:pt x="58" y="161"/>
                  </a:lnTo>
                  <a:lnTo>
                    <a:pt x="44" y="153"/>
                  </a:lnTo>
                  <a:lnTo>
                    <a:pt x="33" y="144"/>
                  </a:lnTo>
                  <a:lnTo>
                    <a:pt x="23" y="132"/>
                  </a:lnTo>
                  <a:lnTo>
                    <a:pt x="15" y="119"/>
                  </a:lnTo>
                  <a:lnTo>
                    <a:pt x="10" y="104"/>
                  </a:lnTo>
                  <a:lnTo>
                    <a:pt x="9" y="89"/>
                  </a:lnTo>
                  <a:lnTo>
                    <a:pt x="9" y="89"/>
                  </a:lnTo>
                  <a:close/>
                  <a:moveTo>
                    <a:pt x="89" y="286"/>
                  </a:moveTo>
                  <a:lnTo>
                    <a:pt x="21" y="202"/>
                  </a:lnTo>
                  <a:lnTo>
                    <a:pt x="53" y="202"/>
                  </a:lnTo>
                  <a:lnTo>
                    <a:pt x="53" y="202"/>
                  </a:lnTo>
                  <a:lnTo>
                    <a:pt x="56" y="200"/>
                  </a:lnTo>
                  <a:lnTo>
                    <a:pt x="58" y="197"/>
                  </a:lnTo>
                  <a:lnTo>
                    <a:pt x="58" y="171"/>
                  </a:lnTo>
                  <a:lnTo>
                    <a:pt x="59" y="171"/>
                  </a:lnTo>
                  <a:lnTo>
                    <a:pt x="59" y="171"/>
                  </a:lnTo>
                  <a:lnTo>
                    <a:pt x="75" y="176"/>
                  </a:lnTo>
                  <a:lnTo>
                    <a:pt x="89" y="176"/>
                  </a:lnTo>
                  <a:lnTo>
                    <a:pt x="89" y="176"/>
                  </a:lnTo>
                  <a:lnTo>
                    <a:pt x="104" y="176"/>
                  </a:lnTo>
                  <a:lnTo>
                    <a:pt x="119" y="171"/>
                  </a:lnTo>
                  <a:lnTo>
                    <a:pt x="119" y="171"/>
                  </a:lnTo>
                  <a:lnTo>
                    <a:pt x="119" y="197"/>
                  </a:lnTo>
                  <a:lnTo>
                    <a:pt x="119" y="197"/>
                  </a:lnTo>
                  <a:lnTo>
                    <a:pt x="121" y="200"/>
                  </a:lnTo>
                  <a:lnTo>
                    <a:pt x="124" y="202"/>
                  </a:lnTo>
                  <a:lnTo>
                    <a:pt x="157" y="202"/>
                  </a:lnTo>
                  <a:lnTo>
                    <a:pt x="89" y="2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7" name="Freeform 609"/>
            <p:cNvSpPr>
              <a:spLocks noEditPoints="1"/>
            </p:cNvSpPr>
            <p:nvPr/>
          </p:nvSpPr>
          <p:spPr bwMode="auto">
            <a:xfrm>
              <a:off x="7519988" y="4895850"/>
              <a:ext cx="185738" cy="161925"/>
            </a:xfrm>
            <a:custGeom>
              <a:avLst/>
              <a:gdLst>
                <a:gd name="T0" fmla="*/ 60 w 117"/>
                <a:gd name="T1" fmla="*/ 102 h 102"/>
                <a:gd name="T2" fmla="*/ 63 w 117"/>
                <a:gd name="T3" fmla="*/ 101 h 102"/>
                <a:gd name="T4" fmla="*/ 100 w 117"/>
                <a:gd name="T5" fmla="*/ 63 h 102"/>
                <a:gd name="T6" fmla="*/ 106 w 117"/>
                <a:gd name="T7" fmla="*/ 56 h 102"/>
                <a:gd name="T8" fmla="*/ 115 w 117"/>
                <a:gd name="T9" fmla="*/ 41 h 102"/>
                <a:gd name="T10" fmla="*/ 117 w 117"/>
                <a:gd name="T11" fmla="*/ 32 h 102"/>
                <a:gd name="T12" fmla="*/ 114 w 117"/>
                <a:gd name="T13" fmla="*/ 20 h 102"/>
                <a:gd name="T14" fmla="*/ 108 w 117"/>
                <a:gd name="T15" fmla="*/ 9 h 102"/>
                <a:gd name="T16" fmla="*/ 97 w 117"/>
                <a:gd name="T17" fmla="*/ 3 h 102"/>
                <a:gd name="T18" fmla="*/ 85 w 117"/>
                <a:gd name="T19" fmla="*/ 0 h 102"/>
                <a:gd name="T20" fmla="*/ 77 w 117"/>
                <a:gd name="T21" fmla="*/ 1 h 102"/>
                <a:gd name="T22" fmla="*/ 65 w 117"/>
                <a:gd name="T23" fmla="*/ 7 h 102"/>
                <a:gd name="T24" fmla="*/ 59 w 117"/>
                <a:gd name="T25" fmla="*/ 14 h 102"/>
                <a:gd name="T26" fmla="*/ 59 w 117"/>
                <a:gd name="T27" fmla="*/ 12 h 102"/>
                <a:gd name="T28" fmla="*/ 48 w 117"/>
                <a:gd name="T29" fmla="*/ 3 h 102"/>
                <a:gd name="T30" fmla="*/ 32 w 117"/>
                <a:gd name="T31" fmla="*/ 0 h 102"/>
                <a:gd name="T32" fmla="*/ 26 w 117"/>
                <a:gd name="T33" fmla="*/ 1 h 102"/>
                <a:gd name="T34" fmla="*/ 16 w 117"/>
                <a:gd name="T35" fmla="*/ 6 h 102"/>
                <a:gd name="T36" fmla="*/ 6 w 117"/>
                <a:gd name="T37" fmla="*/ 14 h 102"/>
                <a:gd name="T38" fmla="*/ 2 w 117"/>
                <a:gd name="T39" fmla="*/ 26 h 102"/>
                <a:gd name="T40" fmla="*/ 0 w 117"/>
                <a:gd name="T41" fmla="*/ 32 h 102"/>
                <a:gd name="T42" fmla="*/ 6 w 117"/>
                <a:gd name="T43" fmla="*/ 49 h 102"/>
                <a:gd name="T44" fmla="*/ 19 w 117"/>
                <a:gd name="T45" fmla="*/ 63 h 102"/>
                <a:gd name="T46" fmla="*/ 46 w 117"/>
                <a:gd name="T47" fmla="*/ 92 h 102"/>
                <a:gd name="T48" fmla="*/ 57 w 117"/>
                <a:gd name="T49" fmla="*/ 101 h 102"/>
                <a:gd name="T50" fmla="*/ 60 w 117"/>
                <a:gd name="T51" fmla="*/ 102 h 102"/>
                <a:gd name="T52" fmla="*/ 59 w 117"/>
                <a:gd name="T53" fmla="*/ 92 h 102"/>
                <a:gd name="T54" fmla="*/ 25 w 117"/>
                <a:gd name="T55" fmla="*/ 56 h 102"/>
                <a:gd name="T56" fmla="*/ 14 w 117"/>
                <a:gd name="T57" fmla="*/ 46 h 102"/>
                <a:gd name="T58" fmla="*/ 9 w 117"/>
                <a:gd name="T59" fmla="*/ 32 h 102"/>
                <a:gd name="T60" fmla="*/ 11 w 117"/>
                <a:gd name="T61" fmla="*/ 27 h 102"/>
                <a:gd name="T62" fmla="*/ 17 w 117"/>
                <a:gd name="T63" fmla="*/ 15 h 102"/>
                <a:gd name="T64" fmla="*/ 28 w 117"/>
                <a:gd name="T65" fmla="*/ 9 h 102"/>
                <a:gd name="T66" fmla="*/ 32 w 117"/>
                <a:gd name="T67" fmla="*/ 9 h 102"/>
                <a:gd name="T68" fmla="*/ 45 w 117"/>
                <a:gd name="T69" fmla="*/ 12 h 102"/>
                <a:gd name="T70" fmla="*/ 54 w 117"/>
                <a:gd name="T71" fmla="*/ 21 h 102"/>
                <a:gd name="T72" fmla="*/ 55 w 117"/>
                <a:gd name="T73" fmla="*/ 23 h 102"/>
                <a:gd name="T74" fmla="*/ 60 w 117"/>
                <a:gd name="T75" fmla="*/ 24 h 102"/>
                <a:gd name="T76" fmla="*/ 63 w 117"/>
                <a:gd name="T77" fmla="*/ 23 h 102"/>
                <a:gd name="T78" fmla="*/ 65 w 117"/>
                <a:gd name="T79" fmla="*/ 21 h 102"/>
                <a:gd name="T80" fmla="*/ 72 w 117"/>
                <a:gd name="T81" fmla="*/ 12 h 102"/>
                <a:gd name="T82" fmla="*/ 85 w 117"/>
                <a:gd name="T83" fmla="*/ 9 h 102"/>
                <a:gd name="T84" fmla="*/ 89 w 117"/>
                <a:gd name="T85" fmla="*/ 9 h 102"/>
                <a:gd name="T86" fmla="*/ 101 w 117"/>
                <a:gd name="T87" fmla="*/ 15 h 102"/>
                <a:gd name="T88" fmla="*/ 108 w 117"/>
                <a:gd name="T89" fmla="*/ 27 h 102"/>
                <a:gd name="T90" fmla="*/ 108 w 117"/>
                <a:gd name="T91" fmla="*/ 32 h 102"/>
                <a:gd name="T92" fmla="*/ 103 w 117"/>
                <a:gd name="T93" fmla="*/ 46 h 102"/>
                <a:gd name="T94" fmla="*/ 94 w 117"/>
                <a:gd name="T95" fmla="*/ 56 h 102"/>
                <a:gd name="T96" fmla="*/ 65 w 117"/>
                <a:gd name="T97" fmla="*/ 86 h 102"/>
                <a:gd name="T98" fmla="*/ 59 w 117"/>
                <a:gd name="T99"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02">
                  <a:moveTo>
                    <a:pt x="60" y="102"/>
                  </a:moveTo>
                  <a:lnTo>
                    <a:pt x="60" y="102"/>
                  </a:lnTo>
                  <a:lnTo>
                    <a:pt x="63" y="101"/>
                  </a:lnTo>
                  <a:lnTo>
                    <a:pt x="63" y="101"/>
                  </a:lnTo>
                  <a:lnTo>
                    <a:pt x="71" y="92"/>
                  </a:lnTo>
                  <a:lnTo>
                    <a:pt x="100" y="63"/>
                  </a:lnTo>
                  <a:lnTo>
                    <a:pt x="100" y="63"/>
                  </a:lnTo>
                  <a:lnTo>
                    <a:pt x="106" y="56"/>
                  </a:lnTo>
                  <a:lnTo>
                    <a:pt x="111" y="49"/>
                  </a:lnTo>
                  <a:lnTo>
                    <a:pt x="115" y="41"/>
                  </a:lnTo>
                  <a:lnTo>
                    <a:pt x="117" y="32"/>
                  </a:lnTo>
                  <a:lnTo>
                    <a:pt x="117" y="32"/>
                  </a:lnTo>
                  <a:lnTo>
                    <a:pt x="117" y="26"/>
                  </a:lnTo>
                  <a:lnTo>
                    <a:pt x="114" y="20"/>
                  </a:lnTo>
                  <a:lnTo>
                    <a:pt x="112" y="14"/>
                  </a:lnTo>
                  <a:lnTo>
                    <a:pt x="108" y="9"/>
                  </a:lnTo>
                  <a:lnTo>
                    <a:pt x="103" y="6"/>
                  </a:lnTo>
                  <a:lnTo>
                    <a:pt x="97" y="3"/>
                  </a:lnTo>
                  <a:lnTo>
                    <a:pt x="91" y="1"/>
                  </a:lnTo>
                  <a:lnTo>
                    <a:pt x="85" y="0"/>
                  </a:lnTo>
                  <a:lnTo>
                    <a:pt x="85" y="0"/>
                  </a:lnTo>
                  <a:lnTo>
                    <a:pt x="77" y="1"/>
                  </a:lnTo>
                  <a:lnTo>
                    <a:pt x="71" y="3"/>
                  </a:lnTo>
                  <a:lnTo>
                    <a:pt x="65" y="7"/>
                  </a:lnTo>
                  <a:lnTo>
                    <a:pt x="60" y="12"/>
                  </a:lnTo>
                  <a:lnTo>
                    <a:pt x="59" y="14"/>
                  </a:lnTo>
                  <a:lnTo>
                    <a:pt x="59" y="12"/>
                  </a:lnTo>
                  <a:lnTo>
                    <a:pt x="59" y="12"/>
                  </a:lnTo>
                  <a:lnTo>
                    <a:pt x="52" y="7"/>
                  </a:lnTo>
                  <a:lnTo>
                    <a:pt x="48" y="3"/>
                  </a:lnTo>
                  <a:lnTo>
                    <a:pt x="40" y="1"/>
                  </a:lnTo>
                  <a:lnTo>
                    <a:pt x="32" y="0"/>
                  </a:lnTo>
                  <a:lnTo>
                    <a:pt x="32" y="0"/>
                  </a:lnTo>
                  <a:lnTo>
                    <a:pt x="26" y="1"/>
                  </a:lnTo>
                  <a:lnTo>
                    <a:pt x="20" y="3"/>
                  </a:lnTo>
                  <a:lnTo>
                    <a:pt x="16" y="6"/>
                  </a:lnTo>
                  <a:lnTo>
                    <a:pt x="11" y="9"/>
                  </a:lnTo>
                  <a:lnTo>
                    <a:pt x="6" y="14"/>
                  </a:lnTo>
                  <a:lnTo>
                    <a:pt x="3" y="20"/>
                  </a:lnTo>
                  <a:lnTo>
                    <a:pt x="2" y="26"/>
                  </a:lnTo>
                  <a:lnTo>
                    <a:pt x="0" y="32"/>
                  </a:lnTo>
                  <a:lnTo>
                    <a:pt x="0" y="32"/>
                  </a:lnTo>
                  <a:lnTo>
                    <a:pt x="2" y="41"/>
                  </a:lnTo>
                  <a:lnTo>
                    <a:pt x="6" y="49"/>
                  </a:lnTo>
                  <a:lnTo>
                    <a:pt x="13" y="56"/>
                  </a:lnTo>
                  <a:lnTo>
                    <a:pt x="19" y="63"/>
                  </a:lnTo>
                  <a:lnTo>
                    <a:pt x="46" y="92"/>
                  </a:lnTo>
                  <a:lnTo>
                    <a:pt x="46" y="92"/>
                  </a:lnTo>
                  <a:lnTo>
                    <a:pt x="57" y="101"/>
                  </a:lnTo>
                  <a:lnTo>
                    <a:pt x="57" y="101"/>
                  </a:lnTo>
                  <a:lnTo>
                    <a:pt x="59" y="102"/>
                  </a:lnTo>
                  <a:lnTo>
                    <a:pt x="60" y="102"/>
                  </a:lnTo>
                  <a:close/>
                  <a:moveTo>
                    <a:pt x="59" y="92"/>
                  </a:moveTo>
                  <a:lnTo>
                    <a:pt x="59" y="92"/>
                  </a:lnTo>
                  <a:lnTo>
                    <a:pt x="52" y="86"/>
                  </a:lnTo>
                  <a:lnTo>
                    <a:pt x="25" y="56"/>
                  </a:lnTo>
                  <a:lnTo>
                    <a:pt x="25" y="56"/>
                  </a:lnTo>
                  <a:lnTo>
                    <a:pt x="14" y="46"/>
                  </a:lnTo>
                  <a:lnTo>
                    <a:pt x="11" y="40"/>
                  </a:lnTo>
                  <a:lnTo>
                    <a:pt x="9" y="32"/>
                  </a:lnTo>
                  <a:lnTo>
                    <a:pt x="9" y="32"/>
                  </a:lnTo>
                  <a:lnTo>
                    <a:pt x="11" y="27"/>
                  </a:lnTo>
                  <a:lnTo>
                    <a:pt x="11" y="23"/>
                  </a:lnTo>
                  <a:lnTo>
                    <a:pt x="17" y="15"/>
                  </a:lnTo>
                  <a:lnTo>
                    <a:pt x="23" y="10"/>
                  </a:lnTo>
                  <a:lnTo>
                    <a:pt x="28" y="9"/>
                  </a:lnTo>
                  <a:lnTo>
                    <a:pt x="32" y="9"/>
                  </a:lnTo>
                  <a:lnTo>
                    <a:pt x="32" y="9"/>
                  </a:lnTo>
                  <a:lnTo>
                    <a:pt x="40" y="9"/>
                  </a:lnTo>
                  <a:lnTo>
                    <a:pt x="45" y="12"/>
                  </a:lnTo>
                  <a:lnTo>
                    <a:pt x="49" y="17"/>
                  </a:lnTo>
                  <a:lnTo>
                    <a:pt x="54" y="21"/>
                  </a:lnTo>
                  <a:lnTo>
                    <a:pt x="54" y="21"/>
                  </a:lnTo>
                  <a:lnTo>
                    <a:pt x="55" y="23"/>
                  </a:lnTo>
                  <a:lnTo>
                    <a:pt x="57" y="24"/>
                  </a:lnTo>
                  <a:lnTo>
                    <a:pt x="60" y="24"/>
                  </a:lnTo>
                  <a:lnTo>
                    <a:pt x="60" y="24"/>
                  </a:lnTo>
                  <a:lnTo>
                    <a:pt x="63" y="23"/>
                  </a:lnTo>
                  <a:lnTo>
                    <a:pt x="65" y="21"/>
                  </a:lnTo>
                  <a:lnTo>
                    <a:pt x="65" y="21"/>
                  </a:lnTo>
                  <a:lnTo>
                    <a:pt x="68" y="17"/>
                  </a:lnTo>
                  <a:lnTo>
                    <a:pt x="72" y="12"/>
                  </a:lnTo>
                  <a:lnTo>
                    <a:pt x="78" y="9"/>
                  </a:lnTo>
                  <a:lnTo>
                    <a:pt x="85" y="9"/>
                  </a:lnTo>
                  <a:lnTo>
                    <a:pt x="85" y="9"/>
                  </a:lnTo>
                  <a:lnTo>
                    <a:pt x="89" y="9"/>
                  </a:lnTo>
                  <a:lnTo>
                    <a:pt x="94" y="10"/>
                  </a:lnTo>
                  <a:lnTo>
                    <a:pt x="101" y="15"/>
                  </a:lnTo>
                  <a:lnTo>
                    <a:pt x="106" y="23"/>
                  </a:lnTo>
                  <a:lnTo>
                    <a:pt x="108" y="27"/>
                  </a:lnTo>
                  <a:lnTo>
                    <a:pt x="108" y="32"/>
                  </a:lnTo>
                  <a:lnTo>
                    <a:pt x="108" y="32"/>
                  </a:lnTo>
                  <a:lnTo>
                    <a:pt x="108" y="40"/>
                  </a:lnTo>
                  <a:lnTo>
                    <a:pt x="103" y="46"/>
                  </a:lnTo>
                  <a:lnTo>
                    <a:pt x="94" y="56"/>
                  </a:lnTo>
                  <a:lnTo>
                    <a:pt x="94" y="56"/>
                  </a:lnTo>
                  <a:lnTo>
                    <a:pt x="65" y="86"/>
                  </a:lnTo>
                  <a:lnTo>
                    <a:pt x="65" y="86"/>
                  </a:lnTo>
                  <a:lnTo>
                    <a:pt x="59" y="92"/>
                  </a:lnTo>
                  <a:lnTo>
                    <a:pt x="59"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8" name="Freeform 610"/>
            <p:cNvSpPr>
              <a:spLocks/>
            </p:cNvSpPr>
            <p:nvPr/>
          </p:nvSpPr>
          <p:spPr bwMode="auto">
            <a:xfrm>
              <a:off x="7646988" y="4924425"/>
              <a:ext cx="33338" cy="36513"/>
            </a:xfrm>
            <a:custGeom>
              <a:avLst/>
              <a:gdLst>
                <a:gd name="T0" fmla="*/ 1 w 21"/>
                <a:gd name="T1" fmla="*/ 6 h 23"/>
                <a:gd name="T2" fmla="*/ 1 w 21"/>
                <a:gd name="T3" fmla="*/ 6 h 23"/>
                <a:gd name="T4" fmla="*/ 8 w 21"/>
                <a:gd name="T5" fmla="*/ 8 h 23"/>
                <a:gd name="T6" fmla="*/ 11 w 21"/>
                <a:gd name="T7" fmla="*/ 11 h 23"/>
                <a:gd name="T8" fmla="*/ 14 w 21"/>
                <a:gd name="T9" fmla="*/ 15 h 23"/>
                <a:gd name="T10" fmla="*/ 15 w 21"/>
                <a:gd name="T11" fmla="*/ 20 h 23"/>
                <a:gd name="T12" fmla="*/ 15 w 21"/>
                <a:gd name="T13" fmla="*/ 20 h 23"/>
                <a:gd name="T14" fmla="*/ 15 w 21"/>
                <a:gd name="T15" fmla="*/ 22 h 23"/>
                <a:gd name="T16" fmla="*/ 18 w 21"/>
                <a:gd name="T17" fmla="*/ 23 h 23"/>
                <a:gd name="T18" fmla="*/ 18 w 21"/>
                <a:gd name="T19" fmla="*/ 23 h 23"/>
                <a:gd name="T20" fmla="*/ 18 w 21"/>
                <a:gd name="T21" fmla="*/ 23 h 23"/>
                <a:gd name="T22" fmla="*/ 20 w 21"/>
                <a:gd name="T23" fmla="*/ 22 h 23"/>
                <a:gd name="T24" fmla="*/ 20 w 21"/>
                <a:gd name="T25" fmla="*/ 22 h 23"/>
                <a:gd name="T26" fmla="*/ 21 w 21"/>
                <a:gd name="T27" fmla="*/ 19 h 23"/>
                <a:gd name="T28" fmla="*/ 21 w 21"/>
                <a:gd name="T29" fmla="*/ 19 h 23"/>
                <a:gd name="T30" fmla="*/ 20 w 21"/>
                <a:gd name="T31" fmla="*/ 12 h 23"/>
                <a:gd name="T32" fmla="*/ 15 w 21"/>
                <a:gd name="T33" fmla="*/ 6 h 23"/>
                <a:gd name="T34" fmla="*/ 9 w 21"/>
                <a:gd name="T35" fmla="*/ 2 h 23"/>
                <a:gd name="T36" fmla="*/ 3 w 21"/>
                <a:gd name="T37" fmla="*/ 0 h 23"/>
                <a:gd name="T38" fmla="*/ 3 w 21"/>
                <a:gd name="T39" fmla="*/ 0 h 23"/>
                <a:gd name="T40" fmla="*/ 0 w 21"/>
                <a:gd name="T41" fmla="*/ 0 h 23"/>
                <a:gd name="T42" fmla="*/ 0 w 21"/>
                <a:gd name="T43" fmla="*/ 2 h 23"/>
                <a:gd name="T44" fmla="*/ 0 w 21"/>
                <a:gd name="T45" fmla="*/ 2 h 23"/>
                <a:gd name="T46" fmla="*/ 0 w 21"/>
                <a:gd name="T47" fmla="*/ 5 h 23"/>
                <a:gd name="T48" fmla="*/ 1 w 21"/>
                <a:gd name="T49" fmla="*/ 6 h 23"/>
                <a:gd name="T50" fmla="*/ 1 w 21"/>
                <a:gd name="T5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3">
                  <a:moveTo>
                    <a:pt x="1" y="6"/>
                  </a:moveTo>
                  <a:lnTo>
                    <a:pt x="1" y="6"/>
                  </a:lnTo>
                  <a:lnTo>
                    <a:pt x="8" y="8"/>
                  </a:lnTo>
                  <a:lnTo>
                    <a:pt x="11" y="11"/>
                  </a:lnTo>
                  <a:lnTo>
                    <a:pt x="14" y="15"/>
                  </a:lnTo>
                  <a:lnTo>
                    <a:pt x="15" y="20"/>
                  </a:lnTo>
                  <a:lnTo>
                    <a:pt x="15" y="20"/>
                  </a:lnTo>
                  <a:lnTo>
                    <a:pt x="15" y="22"/>
                  </a:lnTo>
                  <a:lnTo>
                    <a:pt x="18" y="23"/>
                  </a:lnTo>
                  <a:lnTo>
                    <a:pt x="18" y="23"/>
                  </a:lnTo>
                  <a:lnTo>
                    <a:pt x="18" y="23"/>
                  </a:lnTo>
                  <a:lnTo>
                    <a:pt x="20" y="22"/>
                  </a:lnTo>
                  <a:lnTo>
                    <a:pt x="20" y="22"/>
                  </a:lnTo>
                  <a:lnTo>
                    <a:pt x="21" y="19"/>
                  </a:lnTo>
                  <a:lnTo>
                    <a:pt x="21" y="19"/>
                  </a:lnTo>
                  <a:lnTo>
                    <a:pt x="20" y="12"/>
                  </a:lnTo>
                  <a:lnTo>
                    <a:pt x="15" y="6"/>
                  </a:lnTo>
                  <a:lnTo>
                    <a:pt x="9" y="2"/>
                  </a:lnTo>
                  <a:lnTo>
                    <a:pt x="3" y="0"/>
                  </a:lnTo>
                  <a:lnTo>
                    <a:pt x="3" y="0"/>
                  </a:lnTo>
                  <a:lnTo>
                    <a:pt x="0" y="0"/>
                  </a:lnTo>
                  <a:lnTo>
                    <a:pt x="0" y="2"/>
                  </a:lnTo>
                  <a:lnTo>
                    <a:pt x="0" y="2"/>
                  </a:lnTo>
                  <a:lnTo>
                    <a:pt x="0" y="5"/>
                  </a:lnTo>
                  <a:lnTo>
                    <a:pt x="1" y="6"/>
                  </a:lnTo>
                  <a:lnTo>
                    <a:pt x="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09907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a:solidFill>
                  <a:schemeClr val="tx1">
                    <a:lumMod val="65000"/>
                    <a:lumOff val="35000"/>
                  </a:schemeClr>
                </a:solidFill>
              </a:rPr>
              <a:t>#2772</a:t>
            </a:r>
            <a:r>
              <a:rPr lang="en-US" altLang="en-US" sz="600" baseline="0" dirty="0">
                <a:solidFill>
                  <a:schemeClr val="tx1">
                    <a:lumMod val="65000"/>
                    <a:lumOff val="35000"/>
                  </a:schemeClr>
                </a:solidFill>
              </a:rPr>
              <a:t> </a:t>
            </a:r>
            <a:r>
              <a:rPr lang="en-US" altLang="en-US" sz="600" dirty="0">
                <a:solidFill>
                  <a:schemeClr val="tx1">
                    <a:lumMod val="65000"/>
                    <a:lumOff val="35000"/>
                  </a:schemeClr>
                </a:solidFill>
              </a:rPr>
              <a:t>Rev. 01/17</a:t>
            </a:r>
          </a:p>
        </p:txBody>
      </p:sp>
    </p:spTree>
    <p:extLst>
      <p:ext uri="{BB962C8B-B14F-4D97-AF65-F5344CB8AC3E}">
        <p14:creationId xmlns:p14="http://schemas.microsoft.com/office/powerpoint/2010/main" val="42101133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133289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7608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254394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288602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65609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28562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23274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16215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221742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304376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1595570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4145486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600" b="0" i="0" u="none" strike="noStrike" kern="1200" cap="none" spc="0" normalizeH="0" baseline="0" noProof="0" dirty="0">
                <a:ln>
                  <a:noFill/>
                </a:ln>
                <a:solidFill>
                  <a:srgbClr val="444C55">
                    <a:lumMod val="65000"/>
                    <a:lumOff val="35000"/>
                  </a:srgbClr>
                </a:solidFill>
                <a:effectLst/>
                <a:uLnTx/>
                <a:uFillTx/>
                <a:latin typeface="Arial" charset="0"/>
                <a:ea typeface="+mn-ea"/>
                <a:cs typeface="+mn-cs"/>
              </a:rPr>
              <a:t>#2772 Rev. 01/17</a:t>
            </a:r>
          </a:p>
        </p:txBody>
      </p:sp>
    </p:spTree>
    <p:extLst>
      <p:ext uri="{BB962C8B-B14F-4D97-AF65-F5344CB8AC3E}">
        <p14:creationId xmlns:p14="http://schemas.microsoft.com/office/powerpoint/2010/main" val="4215552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F93D58-E99C-2543-B3DD-EDAED2E6800B}" type="slidenum">
              <a:rPr kumimoji="0" lang="en-US" sz="11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9580613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F93D58-E99C-2543-B3DD-EDAED2E6800B}" type="slidenum">
              <a:rPr kumimoji="0" lang="en-US" sz="11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5843163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F93D58-E99C-2543-B3DD-EDAED2E6800B}" type="slidenum">
              <a:rPr kumimoji="0" lang="en-US" sz="11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2863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F93D58-E99C-2543-B3DD-EDAED2E6800B}" type="slidenum">
              <a:rPr kumimoji="0" lang="en-US" sz="11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00860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26764240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91BFE4-3291-314A-8D05-9FAA0FA97CAE}" type="datetimeFigureOut">
              <a:rPr kumimoji="0" lang="en-US" sz="1800" b="0" i="0" u="none" strike="noStrike" kern="1200" cap="none" spc="0" normalizeH="0" baseline="0" noProof="0" smtClean="0">
                <a:ln>
                  <a:noFill/>
                </a:ln>
                <a:solidFill>
                  <a:srgbClr val="444C5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7/18/2022</a:t>
            </a:fld>
            <a:endParaRPr kumimoji="0" lang="en-US" sz="1800" b="0" i="0" u="none" strike="noStrike" kern="1200" cap="none" spc="0" normalizeH="0" baseline="0" noProof="0">
              <a:ln>
                <a:noFill/>
              </a:ln>
              <a:solidFill>
                <a:srgbClr val="444C55"/>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3B8C4-44F7-0340-BB82-B26D3CF67004}"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94808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1576040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83091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756000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47163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5019174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2093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767866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49862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16788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275341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183127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76147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3131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26725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845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a:ea typeface="MS PGothic" panose="020B0600070205080204" pitchFamily="34" charset="-128"/>
              </a:defRPr>
            </a:lvl1pPr>
            <a:lvl2pPr marL="742950" indent="-285750">
              <a:defRPr sz="2400">
                <a:solidFill>
                  <a:schemeClr val="tx1"/>
                </a:solidFill>
                <a:latin typeface="Lucida Grande"/>
                <a:ea typeface="MS PGothic" panose="020B0600070205080204" pitchFamily="34" charset="-128"/>
              </a:defRPr>
            </a:lvl2pPr>
            <a:lvl3pPr marL="1143000" indent="-228600">
              <a:defRPr sz="2400">
                <a:solidFill>
                  <a:schemeClr val="tx1"/>
                </a:solidFill>
                <a:latin typeface="Lucida Grande"/>
                <a:ea typeface="MS PGothic" panose="020B0600070205080204" pitchFamily="34" charset="-128"/>
              </a:defRPr>
            </a:lvl3pPr>
            <a:lvl4pPr marL="1600200" indent="-228600">
              <a:defRPr sz="2400">
                <a:solidFill>
                  <a:schemeClr val="tx1"/>
                </a:solidFill>
                <a:latin typeface="Lucida Grande"/>
                <a:ea typeface="MS PGothic" panose="020B0600070205080204" pitchFamily="34" charset="-128"/>
              </a:defRPr>
            </a:lvl4pPr>
            <a:lvl5pPr marL="2057400" indent="-228600">
              <a:defRPr sz="2400">
                <a:solidFill>
                  <a:schemeClr val="tx1"/>
                </a:solidFill>
                <a:latin typeface="Lucida Grande"/>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a:ea typeface="MS PGothic" panose="020B0600070205080204" pitchFamily="34" charset="-128"/>
              </a:defRPr>
            </a:lvl9pPr>
          </a:lstStyle>
          <a:p>
            <a:pPr>
              <a:defRPr/>
            </a:pPr>
            <a:endParaRPr lang="en-US" altLang="en-US"/>
          </a:p>
        </p:txBody>
      </p:sp>
      <p:pic>
        <p:nvPicPr>
          <p:cNvPr id="5"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54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3132092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9438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57787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9073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7737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1889029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5756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7937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43001"/>
            <a:ext cx="6815667"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143001"/>
            <a:ext cx="4011084" cy="4983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46050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692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737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86434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0552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Slide Number Placeholder 5"/>
          <p:cNvSpPr>
            <a:spLocks noGrp="1"/>
          </p:cNvSpPr>
          <p:nvPr>
            <p:ph type="sldNum" sz="quarter" idx="10"/>
          </p:nvPr>
        </p:nvSpPr>
        <p:spPr>
          <a:xfrm>
            <a:off x="11156950" y="6419850"/>
            <a:ext cx="833438" cy="366713"/>
          </a:xfrm>
          <a:prstGeom prst="rect">
            <a:avLst/>
          </a:prstGeom>
        </p:spPr>
        <p:txBody>
          <a:bodyPr vert="horz" wrap="square" lIns="91440" tIns="45720" rIns="91440" bIns="45720" numCol="1" anchor="t" anchorCtr="0" compatLnSpc="1">
            <a:prstTxWarp prst="textNoShape">
              <a:avLst/>
            </a:prstTxWarp>
          </a:bodyPr>
          <a:lstStyle>
            <a:lvl1pPr>
              <a:defRPr/>
            </a:lvl1pPr>
          </a:lstStyle>
          <a:p>
            <a:fld id="{7BDF14D6-5B9B-4BCD-9714-DA50302488BF}" type="slidenum">
              <a:rPr lang="en-US" altLang="en-US"/>
              <a:pPr/>
              <a:t>‹#›</a:t>
            </a:fld>
            <a:endParaRPr lang="en-US" altLang="en-US"/>
          </a:p>
        </p:txBody>
      </p:sp>
    </p:spTree>
    <p:extLst>
      <p:ext uri="{BB962C8B-B14F-4D97-AF65-F5344CB8AC3E}">
        <p14:creationId xmlns:p14="http://schemas.microsoft.com/office/powerpoint/2010/main" val="14901961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D9D2-6E12-4D93-925B-E669B1DB7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6D54DA-B34C-433A-82B0-F7F0B9ACA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16AE5-BD3B-4218-BF9B-E63A5F53F87A}"/>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AC1FE292-B226-4186-B887-0B08F95AF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E14F9-18AA-47AD-969B-21E56047F023}"/>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41737794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E3D3-0FD0-40A0-82C1-D82D91B9F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5A82-FC1D-4C73-904F-762ABFFA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10357-B593-45BE-9FA8-796DFE832879}"/>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3C890D9B-AF04-4115-A127-DFC0F8DA4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D5793-BF8D-41EC-AC37-39FBA2B7951E}"/>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7655515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2E25-1A43-4E4A-9507-2CA74F63CE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D9FB5A-05B6-491D-BA12-57964DF7FB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65D11-A76B-4290-BCA0-7244867BF336}"/>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0EB2595F-00C6-41E5-96B6-82C141BC2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58062-3B29-454A-AEAF-6CC7041EE50A}"/>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29008013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9C75-6642-45C5-8F46-3928D6805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6835-D614-41C0-85C8-8E49D9FDC7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5D404-3589-426F-8EF8-5678556D7A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35D0AB-E7A7-4607-B4F2-B2E438EEE104}"/>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6" name="Footer Placeholder 5">
            <a:extLst>
              <a:ext uri="{FF2B5EF4-FFF2-40B4-BE49-F238E27FC236}">
                <a16:creationId xmlns:a16="http://schemas.microsoft.com/office/drawing/2014/main" id="{0ACA9C5B-5791-4BF3-A983-32300AC92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4BEBA-AF9A-4795-A666-4EF048D464AA}"/>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34519811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541E-6B65-4CAC-81AA-7919ED4F6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D41963-3F17-453C-8243-43A01E357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08EE90-9CE5-4FD7-8E57-C26C8CA89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F1D2D-BF59-418D-974C-48350B9294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A1372-BC3A-4395-BEEB-475B59FC7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34CD0B-4B13-4F25-9254-AE636BEF1FF0}"/>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8" name="Footer Placeholder 7">
            <a:extLst>
              <a:ext uri="{FF2B5EF4-FFF2-40B4-BE49-F238E27FC236}">
                <a16:creationId xmlns:a16="http://schemas.microsoft.com/office/drawing/2014/main" id="{21D6729E-CEF1-4950-9345-78489BABC9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75B9C-AD83-44AB-B567-ACE09C55B385}"/>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30455197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5E2F-B37B-403A-A66C-563127B1F6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721C0-CC07-4B44-BB4E-CF361CDCFD43}"/>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4" name="Footer Placeholder 3">
            <a:extLst>
              <a:ext uri="{FF2B5EF4-FFF2-40B4-BE49-F238E27FC236}">
                <a16:creationId xmlns:a16="http://schemas.microsoft.com/office/drawing/2014/main" id="{E05D2B69-84EB-4596-8632-1F9A41D8DF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B179F0-E81A-42D4-ADA6-5AEA8B6A5A0B}"/>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12919642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B94BC-FF23-4301-9C9E-4DADCD9F71CD}"/>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3" name="Footer Placeholder 2">
            <a:extLst>
              <a:ext uri="{FF2B5EF4-FFF2-40B4-BE49-F238E27FC236}">
                <a16:creationId xmlns:a16="http://schemas.microsoft.com/office/drawing/2014/main" id="{74A5890F-3BEA-44DC-86C9-263857EFA2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3F180-3285-447E-BDBC-B0BFBBE263F6}"/>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33260302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CED9-F829-4574-8049-8F3F2EEA57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72EC8-A98D-48B6-A8A6-6FF9388C0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3FD115-0B90-4118-BE03-907004A2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A19BF-EB2A-4A5C-A280-510672E39439}"/>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6" name="Footer Placeholder 5">
            <a:extLst>
              <a:ext uri="{FF2B5EF4-FFF2-40B4-BE49-F238E27FC236}">
                <a16:creationId xmlns:a16="http://schemas.microsoft.com/office/drawing/2014/main" id="{D1F86756-D730-413D-B73B-C6EC0102D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159D9-110D-4599-8261-464FB88A9E06}"/>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1512389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a:solidFill>
                  <a:schemeClr val="bg1"/>
                </a:solidFill>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82FF-A40F-4D51-85EB-B498DA891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B5FD73-28CD-474F-B049-9637687DAA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E897C-5FBA-4277-BF3B-C48BFAC8A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C5C61-B59F-48FA-8D86-0033E0AAB263}"/>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6" name="Footer Placeholder 5">
            <a:extLst>
              <a:ext uri="{FF2B5EF4-FFF2-40B4-BE49-F238E27FC236}">
                <a16:creationId xmlns:a16="http://schemas.microsoft.com/office/drawing/2014/main" id="{BA3D5A3B-A89F-40E6-9E18-C48131D43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BA030-DD30-49E2-8D7D-78ECAC5B35C5}"/>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19518725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98AB-B6EA-4366-95F8-124BB3E96D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5CA6F9-41F4-4E1B-AE08-BDC18B889B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24C87-CF20-4620-BEE4-00BB8054BF17}"/>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ABD14604-8FA8-4C29-87BD-93EEFB859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D9226-6ADF-4AE3-8611-2FFA0A830842}"/>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40641750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78E81-608D-4F15-8E11-5DF3323E7D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2BB38-586D-4574-987A-D3733A8FE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07A1F-CCB5-4808-922C-52F63AC8E806}"/>
              </a:ext>
            </a:extLst>
          </p:cNvPr>
          <p:cNvSpPr>
            <a:spLocks noGrp="1"/>
          </p:cNvSpPr>
          <p:nvPr>
            <p:ph type="dt" sz="half" idx="10"/>
          </p:nvPr>
        </p:nvSpPr>
        <p:spPr/>
        <p:txBody>
          <a:body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15923BDC-6B87-40E7-9EF6-11A4ABBA7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A7E80-0D1A-416F-A44A-07E63CB9CE5C}"/>
              </a:ext>
            </a:extLst>
          </p:cNvPr>
          <p:cNvSpPr>
            <a:spLocks noGrp="1"/>
          </p:cNvSpPr>
          <p:nvPr>
            <p:ph type="sldNum" sz="quarter" idx="12"/>
          </p:nvPr>
        </p:nvSpPr>
        <p:spPr/>
        <p:txBody>
          <a:bodyPr/>
          <a:lstStyle/>
          <a:p>
            <a:fld id="{FA22AA49-7EEB-46C6-8E4C-7935E024056C}" type="slidenum">
              <a:rPr lang="en-US" smtClean="0"/>
              <a:t>‹#›</a:t>
            </a:fld>
            <a:endParaRPr lang="en-US"/>
          </a:p>
        </p:txBody>
      </p:sp>
    </p:spTree>
    <p:extLst>
      <p:ext uri="{BB962C8B-B14F-4D97-AF65-F5344CB8AC3E}">
        <p14:creationId xmlns:p14="http://schemas.microsoft.com/office/powerpoint/2010/main" val="12052914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cover_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425ED-E430-0E4F-B429-2C4F188A6C9F}"/>
              </a:ext>
            </a:extLst>
          </p:cNvPr>
          <p:cNvPicPr>
            <a:picLocks noChangeAspect="1"/>
          </p:cNvPicPr>
          <p:nvPr userDrawn="1"/>
        </p:nvPicPr>
        <p:blipFill>
          <a:blip r:embed="rId2"/>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6560622" y="2025003"/>
            <a:ext cx="5530850" cy="3356433"/>
          </a:xfrm>
        </p:spPr>
        <p:txBody>
          <a:bodyPr tIns="0" bIns="228600" anchor="b" anchorCtr="0">
            <a:noAutofit/>
          </a:bodyPr>
          <a:lstStyle>
            <a:lvl1pPr>
              <a:lnSpc>
                <a:spcPct val="100000"/>
              </a:lnSpc>
              <a:defRPr sz="4000" b="1">
                <a:solidFill>
                  <a:schemeClr val="bg1"/>
                </a:solidFill>
              </a:defRPr>
            </a:lvl1pPr>
          </a:lstStyle>
          <a:p>
            <a:r>
              <a:rPr lang="en-US" dirty="0"/>
              <a:t>Click to edit Master title style</a:t>
            </a:r>
          </a:p>
        </p:txBody>
      </p:sp>
      <p:sp>
        <p:nvSpPr>
          <p:cNvPr id="11" name="Text Placeholder 6">
            <a:extLst>
              <a:ext uri="{FF2B5EF4-FFF2-40B4-BE49-F238E27FC236}">
                <a16:creationId xmlns:a16="http://schemas.microsoft.com/office/drawing/2014/main" id="{65013585-1465-C340-A828-6995CE33DC47}"/>
              </a:ext>
            </a:extLst>
          </p:cNvPr>
          <p:cNvSpPr>
            <a:spLocks noGrp="1"/>
          </p:cNvSpPr>
          <p:nvPr>
            <p:ph type="body" sz="quarter" idx="11"/>
          </p:nvPr>
        </p:nvSpPr>
        <p:spPr>
          <a:xfrm>
            <a:off x="6560623" y="5381436"/>
            <a:ext cx="5530850" cy="809167"/>
          </a:xfrm>
          <a:prstGeom prst="rect">
            <a:avLst/>
          </a:prstGeom>
        </p:spPr>
        <p:txBody>
          <a:bodyPr tIns="91440" anchor="t" anchorCtr="0">
            <a:noAutofit/>
          </a:bodyPr>
          <a:lstStyle>
            <a:lvl1pPr>
              <a:lnSpc>
                <a:spcPct val="100000"/>
              </a:lnSpc>
              <a:spcAft>
                <a:spcPts val="0"/>
              </a:spcAft>
              <a:defRPr sz="1800" b="0" i="0">
                <a:solidFill>
                  <a:schemeClr val="bg1"/>
                </a:solidFill>
              </a:defRPr>
            </a:lvl1pPr>
            <a:lvl2pPr marL="0" indent="0">
              <a:lnSpc>
                <a:spcPct val="100000"/>
              </a:lnSpc>
              <a:spcAft>
                <a:spcPts val="0"/>
              </a:spcAft>
              <a:buFontTx/>
              <a:buNone/>
              <a:defRPr sz="1800" b="0">
                <a:solidFill>
                  <a:schemeClr val="bg1"/>
                </a:solidFill>
              </a:defRPr>
            </a:lvl2pPr>
            <a:lvl3pPr marL="0" indent="0">
              <a:lnSpc>
                <a:spcPts val="2100"/>
              </a:lnSpc>
              <a:spcAft>
                <a:spcPts val="0"/>
              </a:spcAft>
              <a:buFontTx/>
              <a:buNone/>
              <a:defRPr sz="1800" b="0">
                <a:solidFill>
                  <a:schemeClr val="bg1"/>
                </a:solidFill>
              </a:defRPr>
            </a:lvl3pPr>
            <a:lvl4pPr marL="0" indent="0">
              <a:lnSpc>
                <a:spcPts val="2100"/>
              </a:lnSpc>
              <a:spcAft>
                <a:spcPts val="0"/>
              </a:spcAft>
              <a:buFontTx/>
              <a:buNone/>
              <a:defRPr sz="1800" b="0">
                <a:solidFill>
                  <a:schemeClr val="bg1"/>
                </a:solidFill>
              </a:defRPr>
            </a:lvl4pPr>
            <a:lvl5pPr marL="0" indent="0">
              <a:lnSpc>
                <a:spcPts val="2100"/>
              </a:lnSpc>
              <a:spcAft>
                <a:spcPts val="0"/>
              </a:spcAft>
              <a:buFontTx/>
              <a:buNone/>
              <a:defRPr sz="1800" b="0">
                <a:solidFill>
                  <a:schemeClr val="bg1"/>
                </a:solidFill>
              </a:defRPr>
            </a:lvl5pPr>
            <a:lvl6pPr marL="0" indent="0">
              <a:lnSpc>
                <a:spcPts val="2100"/>
              </a:lnSpc>
              <a:spcAft>
                <a:spcPts val="0"/>
              </a:spcAft>
              <a:buFontTx/>
              <a:buNone/>
              <a:defRPr sz="1800" b="0">
                <a:solidFill>
                  <a:schemeClr val="bg1"/>
                </a:solidFill>
              </a:defRPr>
            </a:lvl6pPr>
            <a:lvl7pPr marL="0" indent="0">
              <a:lnSpc>
                <a:spcPts val="2100"/>
              </a:lnSpc>
              <a:spcAft>
                <a:spcPts val="0"/>
              </a:spcAft>
              <a:buFontTx/>
              <a:buNone/>
              <a:defRPr sz="1800" b="0">
                <a:solidFill>
                  <a:schemeClr val="bg1"/>
                </a:solidFill>
              </a:defRPr>
            </a:lvl7pPr>
            <a:lvl8pPr marL="0" indent="0">
              <a:lnSpc>
                <a:spcPts val="2100"/>
              </a:lnSpc>
              <a:spcAft>
                <a:spcPts val="0"/>
              </a:spcAft>
              <a:buFontTx/>
              <a:buNone/>
              <a:defRPr sz="1800" b="0">
                <a:solidFill>
                  <a:schemeClr val="bg1"/>
                </a:solidFill>
              </a:defRPr>
            </a:lvl8pPr>
            <a:lvl9pPr marL="0" indent="0">
              <a:lnSpc>
                <a:spcPts val="2100"/>
              </a:lnSpc>
              <a:spcAft>
                <a:spcPts val="0"/>
              </a:spcAft>
              <a:buFontTx/>
              <a:buNone/>
              <a:defRPr sz="1800" b="0">
                <a:solidFill>
                  <a:schemeClr val="bg1"/>
                </a:solidFill>
              </a:defRPr>
            </a:lvl9pPr>
          </a:lstStyle>
          <a:p>
            <a:pPr lvl="0"/>
            <a:r>
              <a:rPr lang="en-US" dirty="0"/>
              <a:t>Click to edit Master text styles</a:t>
            </a:r>
          </a:p>
          <a:p>
            <a:pPr lvl="1"/>
            <a:r>
              <a:rPr lang="en-US" dirty="0"/>
              <a:t>Second level</a:t>
            </a:r>
          </a:p>
        </p:txBody>
      </p:sp>
      <p:pic>
        <p:nvPicPr>
          <p:cNvPr id="6" name="Picture 5" descr="A picture containing logo&#10;&#10;Description automatically generated">
            <a:extLst>
              <a:ext uri="{FF2B5EF4-FFF2-40B4-BE49-F238E27FC236}">
                <a16:creationId xmlns:a16="http://schemas.microsoft.com/office/drawing/2014/main" id="{97EC1E35-1539-4E21-B26B-C24E621780D9}"/>
              </a:ext>
            </a:extLst>
          </p:cNvPr>
          <p:cNvPicPr>
            <a:picLocks noChangeAspect="1"/>
          </p:cNvPicPr>
          <p:nvPr userDrawn="1"/>
        </p:nvPicPr>
        <p:blipFill>
          <a:blip r:embed="rId3"/>
          <a:stretch>
            <a:fillRect/>
          </a:stretch>
        </p:blipFill>
        <p:spPr>
          <a:xfrm>
            <a:off x="380606" y="369351"/>
            <a:ext cx="2020713" cy="924369"/>
          </a:xfrm>
          <a:prstGeom prst="rect">
            <a:avLst/>
          </a:prstGeom>
        </p:spPr>
      </p:pic>
    </p:spTree>
    <p:extLst>
      <p:ext uri="{BB962C8B-B14F-4D97-AF65-F5344CB8AC3E}">
        <p14:creationId xmlns:p14="http://schemas.microsoft.com/office/powerpoint/2010/main" val="25922170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_divider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86215-4473-419A-8C54-27B74417B8C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199" y="1781176"/>
            <a:ext cx="7448551" cy="4165600"/>
          </a:xfrm>
        </p:spPr>
        <p:txBody>
          <a:bodyPr tIns="1234440" bIns="0" anchor="t" anchorCtr="0">
            <a:noAutofit/>
          </a:bodyPr>
          <a:lstStyle>
            <a:lvl1pPr>
              <a:lnSpc>
                <a:spcPct val="100000"/>
              </a:lnSpc>
              <a:defRPr sz="4000"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smtClean="0"/>
              <a:pPr/>
              <a:t>‹#›</a:t>
            </a:fld>
            <a:endParaRPr lang="en-US"/>
          </a:p>
        </p:txBody>
      </p:sp>
      <p:pic>
        <p:nvPicPr>
          <p:cNvPr id="9" name="Picture 8">
            <a:extLst>
              <a:ext uri="{FF2B5EF4-FFF2-40B4-BE49-F238E27FC236}">
                <a16:creationId xmlns:a16="http://schemas.microsoft.com/office/drawing/2014/main" id="{5F26E185-02B9-4C54-A181-1B075B383F13}"/>
              </a:ext>
            </a:extLst>
          </p:cNvPr>
          <p:cNvPicPr>
            <a:picLocks noChangeAspect="1"/>
          </p:cNvPicPr>
          <p:nvPr userDrawn="1"/>
        </p:nvPicPr>
        <p:blipFill>
          <a:blip r:embed="rId3"/>
          <a:stretch>
            <a:fillRect/>
          </a:stretch>
        </p:blipFill>
        <p:spPr>
          <a:xfrm>
            <a:off x="9724641" y="6358648"/>
            <a:ext cx="2016509" cy="235974"/>
          </a:xfrm>
          <a:prstGeom prst="rect">
            <a:avLst/>
          </a:prstGeom>
        </p:spPr>
      </p:pic>
    </p:spTree>
    <p:extLst>
      <p:ext uri="{BB962C8B-B14F-4D97-AF65-F5344CB8AC3E}">
        <p14:creationId xmlns:p14="http://schemas.microsoft.com/office/powerpoint/2010/main" val="22676961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content_1_colum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13712B-6C67-0345-B946-9E211703D889}"/>
              </a:ext>
            </a:extLst>
          </p:cNvPr>
          <p:cNvPicPr>
            <a:picLocks noChangeAspect="1"/>
          </p:cNvPicPr>
          <p:nvPr userDrawn="1"/>
        </p:nvPicPr>
        <p:blipFill>
          <a:blip r:embed="rId2"/>
          <a:srcRect/>
          <a:stretch/>
        </p:blipFill>
        <p:spPr>
          <a:xfrm>
            <a:off x="0" y="0"/>
            <a:ext cx="12192000"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2D04FA55-8342-EB47-8FB5-64A8F1FA3BCB}"/>
              </a:ext>
            </a:extLst>
          </p:cNvPr>
          <p:cNvSpPr>
            <a:spLocks noGrp="1"/>
          </p:cNvSpPr>
          <p:nvPr>
            <p:ph type="title"/>
          </p:nvPr>
        </p:nvSpPr>
        <p:spPr/>
        <p:txBody>
          <a:bodyPr>
            <a:noAutofit/>
          </a:bodyPr>
          <a:lstStyle>
            <a:lvl1pPr>
              <a:lnSpc>
                <a:spcPct val="100000"/>
              </a:lnSpc>
              <a:defRPr sz="4000"/>
            </a:lvl1pPr>
          </a:lstStyle>
          <a:p>
            <a:r>
              <a:rPr lang="en-US" dirty="0"/>
              <a:t>Click to edit Master title style</a:t>
            </a:r>
          </a:p>
        </p:txBody>
      </p:sp>
      <p:pic>
        <p:nvPicPr>
          <p:cNvPr id="11" name="Picture 10">
            <a:extLst>
              <a:ext uri="{FF2B5EF4-FFF2-40B4-BE49-F238E27FC236}">
                <a16:creationId xmlns:a16="http://schemas.microsoft.com/office/drawing/2014/main" id="{24F5CDA1-DE12-495B-9028-8E1816F5548F}"/>
              </a:ext>
            </a:extLst>
          </p:cNvPr>
          <p:cNvPicPr>
            <a:picLocks noChangeAspect="1"/>
          </p:cNvPicPr>
          <p:nvPr userDrawn="1"/>
        </p:nvPicPr>
        <p:blipFill>
          <a:blip r:embed="rId3"/>
          <a:stretch>
            <a:fillRect/>
          </a:stretch>
        </p:blipFill>
        <p:spPr>
          <a:xfrm>
            <a:off x="9810445" y="6358647"/>
            <a:ext cx="2016517" cy="235975"/>
          </a:xfrm>
          <a:prstGeom prst="rect">
            <a:avLst/>
          </a:prstGeom>
        </p:spPr>
      </p:pic>
      <p:sp>
        <p:nvSpPr>
          <p:cNvPr id="10" name="Text Placeholder 6">
            <a:extLst>
              <a:ext uri="{FF2B5EF4-FFF2-40B4-BE49-F238E27FC236}">
                <a16:creationId xmlns:a16="http://schemas.microsoft.com/office/drawing/2014/main" id="{264E9D2F-4AB6-41EA-B54E-6C1F7F0261A9}"/>
              </a:ext>
            </a:extLst>
          </p:cNvPr>
          <p:cNvSpPr>
            <a:spLocks noGrp="1"/>
          </p:cNvSpPr>
          <p:nvPr>
            <p:ph idx="1" hasCustomPrompt="1"/>
          </p:nvPr>
        </p:nvSpPr>
        <p:spPr>
          <a:xfrm>
            <a:off x="457198" y="1781175"/>
            <a:ext cx="10004427" cy="4165600"/>
          </a:xfrm>
          <a:prstGeom prst="rect">
            <a:avLst/>
          </a:prstGeom>
        </p:spPr>
        <p:txBody>
          <a:bodyPr vert="horz" lIns="0" tIns="0" rIns="0" bIns="0" rtlCol="0">
            <a:normAutofit/>
          </a:bodyPr>
          <a:lstStyle>
            <a:lvl3pPr>
              <a:defRPr/>
            </a:lvl3pPr>
            <a:lvl4pPr>
              <a:defRPr/>
            </a:lvl4pPr>
            <a:lvl5pPr>
              <a:defRPr/>
            </a:lvl5pPr>
          </a:lstStyle>
          <a:p>
            <a:r>
              <a:rPr lang="en-US" b="1" dirty="0">
                <a:latin typeface="Calibri" panose="020F0502020204030204" pitchFamily="34" charset="0"/>
                <a:cs typeface="Calibri" panose="020F0502020204030204" pitchFamily="34" charset="0"/>
              </a:rPr>
              <a:t>Text level 1 – 20pt Calibri bold (subheads)</a:t>
            </a:r>
          </a:p>
          <a:p>
            <a:pPr lvl="2"/>
            <a:r>
              <a:rPr lang="en-US" b="0" dirty="0">
                <a:latin typeface="Calibri" panose="020F0502020204030204" pitchFamily="34" charset="0"/>
                <a:cs typeface="Calibri" panose="020F0502020204030204" pitchFamily="34" charset="0"/>
              </a:rPr>
              <a:t>Text level 2 dot - 20pt Calibri (Dot point 1) </a:t>
            </a:r>
          </a:p>
          <a:p>
            <a:pPr lvl="3"/>
            <a:r>
              <a:rPr lang="en-US" dirty="0">
                <a:latin typeface="Calibri" panose="020F0502020204030204" pitchFamily="34" charset="0"/>
                <a:cs typeface="Calibri" panose="020F0502020204030204" pitchFamily="34" charset="0"/>
              </a:rPr>
              <a:t>Text level 3 – 18pt Calibri (Dot point 2)</a:t>
            </a:r>
            <a:r>
              <a:rPr lang="en-US" b="0" dirty="0">
                <a:latin typeface="Calibri" panose="020F0502020204030204" pitchFamily="34" charset="0"/>
                <a:cs typeface="Calibri" panose="020F0502020204030204" pitchFamily="34" charset="0"/>
              </a:rPr>
              <a:t> 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p>
          <a:p>
            <a:pPr lvl="4"/>
            <a:r>
              <a:rPr lang="en-US" dirty="0">
                <a:latin typeface="Calibri" panose="020F0502020204030204" pitchFamily="34" charset="0"/>
                <a:cs typeface="Calibri" panose="020F0502020204030204" pitchFamily="34" charset="0"/>
              </a:rPr>
              <a:t>Text level 4 – 18pt Calibri (Dot point 3) </a:t>
            </a:r>
            <a:r>
              <a:rPr lang="en-US" b="0" dirty="0">
                <a:latin typeface="Calibri" panose="020F0502020204030204" pitchFamily="34" charset="0"/>
                <a:cs typeface="Calibri" panose="020F0502020204030204" pitchFamily="34" charset="0"/>
              </a:rPr>
              <a:t>Lorem ipsum dolor sit </a:t>
            </a:r>
            <a:r>
              <a:rPr lang="en-US" b="0" dirty="0" err="1">
                <a:latin typeface="Calibri" panose="020F0502020204030204" pitchFamily="34" charset="0"/>
                <a:cs typeface="Calibri" panose="020F0502020204030204" pitchFamily="34" charset="0"/>
              </a:rPr>
              <a:t>amet</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consectetuer</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adipiscing</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elit</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01826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allout_graphic">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13712B-6C67-0345-B946-9E211703D889}"/>
              </a:ext>
            </a:extLst>
          </p:cNvPr>
          <p:cNvPicPr>
            <a:picLocks noChangeAspect="1"/>
          </p:cNvPicPr>
          <p:nvPr userDrawn="1"/>
        </p:nvPicPr>
        <p:blipFill>
          <a:blip r:embed="rId2"/>
          <a:srcRect/>
          <a:stretch/>
        </p:blipFill>
        <p:spPr>
          <a:xfrm>
            <a:off x="12694" y="0"/>
            <a:ext cx="12166611" cy="6850855"/>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dirty="0"/>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2D04FA55-8342-EB47-8FB5-64A8F1FA3BCB}"/>
              </a:ext>
            </a:extLst>
          </p:cNvPr>
          <p:cNvSpPr>
            <a:spLocks noGrp="1"/>
          </p:cNvSpPr>
          <p:nvPr>
            <p:ph type="title"/>
          </p:nvPr>
        </p:nvSpPr>
        <p:spPr>
          <a:xfrm>
            <a:off x="457201" y="460375"/>
            <a:ext cx="6388100" cy="5486399"/>
          </a:xfrm>
        </p:spPr>
        <p:txBody>
          <a:bodyPr tIns="274320" anchor="ctr" anchorCtr="0">
            <a:noAutofit/>
          </a:bodyPr>
          <a:lstStyle>
            <a:lvl1pPr>
              <a:lnSpc>
                <a:spcPct val="100000"/>
              </a:lnSpc>
              <a:defRPr sz="4000">
                <a:solidFill>
                  <a:schemeClr val="accent6"/>
                </a:solidFill>
              </a:defRPr>
            </a:lvl1pPr>
          </a:lstStyle>
          <a:p>
            <a:r>
              <a:rPr lang="en-US" dirty="0"/>
              <a:t>Click to edit Master title style</a:t>
            </a:r>
          </a:p>
        </p:txBody>
      </p:sp>
      <p:pic>
        <p:nvPicPr>
          <p:cNvPr id="8" name="Picture 7">
            <a:extLst>
              <a:ext uri="{FF2B5EF4-FFF2-40B4-BE49-F238E27FC236}">
                <a16:creationId xmlns:a16="http://schemas.microsoft.com/office/drawing/2014/main" id="{9E541152-7D97-4778-B3FE-E801F17BD434}"/>
              </a:ext>
            </a:extLst>
          </p:cNvPr>
          <p:cNvPicPr>
            <a:picLocks noChangeAspect="1"/>
          </p:cNvPicPr>
          <p:nvPr userDrawn="1"/>
        </p:nvPicPr>
        <p:blipFill>
          <a:blip r:embed="rId3"/>
          <a:stretch>
            <a:fillRect/>
          </a:stretch>
        </p:blipFill>
        <p:spPr>
          <a:xfrm>
            <a:off x="9810445" y="6358647"/>
            <a:ext cx="2016517" cy="235975"/>
          </a:xfrm>
          <a:prstGeom prst="rect">
            <a:avLst/>
          </a:prstGeom>
        </p:spPr>
      </p:pic>
    </p:spTree>
    <p:extLst>
      <p:ext uri="{BB962C8B-B14F-4D97-AF65-F5344CB8AC3E}">
        <p14:creationId xmlns:p14="http://schemas.microsoft.com/office/powerpoint/2010/main" val="2787983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43427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79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1959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8054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57562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260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17044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55230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4881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8465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3411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128674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7/18/2022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353387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313943" y="5564123"/>
            <a:ext cx="2025395"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916938" y="1977179"/>
            <a:ext cx="10358122" cy="1995170"/>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376578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991673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86536" y="1651198"/>
            <a:ext cx="4343400" cy="4017645"/>
          </a:xfrm>
          <a:prstGeom prst="rect">
            <a:avLst/>
          </a:prstGeom>
        </p:spPr>
        <p:txBody>
          <a:bodyPr wrap="square" lIns="0" tIns="0" rIns="0" bIns="0">
            <a:spAutoFit/>
          </a:bodyPr>
          <a:lstStyle>
            <a:lvl1pPr>
              <a:defRPr sz="2400" b="1" i="0">
                <a:solidFill>
                  <a:srgbClr val="21252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639056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2517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9264395" y="228599"/>
            <a:ext cx="2025395" cy="911351"/>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9" name="bg object 19"/>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82960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203199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4255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316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688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62837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30132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185849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33374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17720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0755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428143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71149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458295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87728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Tree>
    <p:custDataLst>
      <p:tags r:id="rId1"/>
    </p:custDataLst>
    <p:extLst>
      <p:ext uri="{BB962C8B-B14F-4D97-AF65-F5344CB8AC3E}">
        <p14:creationId xmlns:p14="http://schemas.microsoft.com/office/powerpoint/2010/main" val="25775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54836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72372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0884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544013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16512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3620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47946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dirty="0"/>
          </a:p>
        </p:txBody>
      </p:sp>
    </p:spTree>
    <p:custDataLst>
      <p:tags r:id="rId1"/>
    </p:custDataLst>
    <p:extLst>
      <p:ext uri="{BB962C8B-B14F-4D97-AF65-F5344CB8AC3E}">
        <p14:creationId xmlns:p14="http://schemas.microsoft.com/office/powerpoint/2010/main" val="2963140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699672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912285" y="1233488"/>
            <a:ext cx="10367433" cy="190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userDrawn="1"/>
        </p:nvCxnSpPr>
        <p:spPr bwMode="auto">
          <a:xfrm>
            <a:off x="880534" y="1074739"/>
            <a:ext cx="10380133" cy="1587"/>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895349" y="195263"/>
            <a:ext cx="10363200" cy="89852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0"/>
          </p:nvPr>
        </p:nvSpPr>
        <p:spPr/>
        <p:txBody>
          <a:bodyPr/>
          <a:lstStyle>
            <a:lvl1pPr>
              <a:defRPr>
                <a:latin typeface="Arial" pitchFamily="34" charset="0"/>
              </a:defRPr>
            </a:lvl1pPr>
          </a:lstStyle>
          <a:p>
            <a:pPr>
              <a:defRPr/>
            </a:pPr>
            <a:endParaRPr lang="en-US" altLang="en-US"/>
          </a:p>
          <a:p>
            <a:pPr>
              <a:defRPr/>
            </a:pPr>
            <a:endParaRPr lang="en-US" altLang="en-US"/>
          </a:p>
          <a:p>
            <a:pPr>
              <a:defRPr/>
            </a:pPr>
            <a:fld id="{DFED7F62-6E64-431D-A1A0-F4F048945513}" type="slidenum">
              <a:rPr lang="en-US" altLang="en-US"/>
              <a:pPr>
                <a:defRPr/>
              </a:pPr>
              <a:t>‹#›</a:t>
            </a:fld>
            <a:r>
              <a:rPr lang="en-US" altLang="en-US"/>
              <a:t>    |    AAU Study Highlights    |    NorthShore    |    April  21, 2010</a:t>
            </a:r>
          </a:p>
        </p:txBody>
      </p:sp>
    </p:spTree>
    <p:extLst>
      <p:ext uri="{BB962C8B-B14F-4D97-AF65-F5344CB8AC3E}">
        <p14:creationId xmlns:p14="http://schemas.microsoft.com/office/powerpoint/2010/main" val="326588919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44"/>
        <p:cNvGrpSpPr/>
        <p:nvPr/>
      </p:nvGrpSpPr>
      <p:grpSpPr>
        <a:xfrm>
          <a:off x="0" y="0"/>
          <a:ext cx="0" cy="0"/>
          <a:chOff x="0" y="0"/>
          <a:chExt cx="0" cy="0"/>
        </a:xfrm>
      </p:grpSpPr>
      <p:sp>
        <p:nvSpPr>
          <p:cNvPr id="45" name="Google Shape;45;p46"/>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46"/>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7" name="Google Shape;47;p46"/>
          <p:cNvSpPr txBox="1">
            <a:spLocks noGrp="1"/>
          </p:cNvSpPr>
          <p:nvPr>
            <p:ph type="body" idx="1"/>
          </p:nvPr>
        </p:nvSpPr>
        <p:spPr>
          <a:xfrm>
            <a:off x="508540" y="1707786"/>
            <a:ext cx="11203664" cy="4648568"/>
          </a:xfrm>
          <a:prstGeom prst="rect">
            <a:avLst/>
          </a:prstGeom>
          <a:noFill/>
          <a:ln>
            <a:noFill/>
          </a:ln>
        </p:spPr>
        <p:txBody>
          <a:bodyPr spcFirstLastPara="1" wrap="square" lIns="121925" tIns="60950" rIns="121925" bIns="60950" anchor="t" anchorCtr="0">
            <a:normAutofit/>
          </a:bodyPr>
          <a:lstStyle>
            <a:lvl1pPr marL="457200" lvl="0" indent="-387286" algn="l">
              <a:spcBef>
                <a:spcPts val="500"/>
              </a:spcBef>
              <a:spcAft>
                <a:spcPts val="0"/>
              </a:spcAft>
              <a:buClr>
                <a:srgbClr val="4B4C4B"/>
              </a:buClr>
              <a:buSzPts val="2499"/>
              <a:buChar char="•"/>
              <a:defRPr>
                <a:solidFill>
                  <a:srgbClr val="4B4C4B"/>
                </a:solidFill>
              </a:defRPr>
            </a:lvl1pPr>
            <a:lvl2pPr marL="914400" lvl="1" indent="-374586" algn="l">
              <a:spcBef>
                <a:spcPts val="460"/>
              </a:spcBef>
              <a:spcAft>
                <a:spcPts val="0"/>
              </a:spcAft>
              <a:buClr>
                <a:srgbClr val="4B4C4B"/>
              </a:buClr>
              <a:buSzPts val="2299"/>
              <a:buChar char="–"/>
              <a:defRPr>
                <a:solidFill>
                  <a:srgbClr val="4B4C4B"/>
                </a:solidFill>
              </a:defRPr>
            </a:lvl2pPr>
            <a:lvl3pPr marL="1371600" lvl="2" indent="-355536" algn="l">
              <a:spcBef>
                <a:spcPts val="400"/>
              </a:spcBef>
              <a:spcAft>
                <a:spcPts val="0"/>
              </a:spcAft>
              <a:buClr>
                <a:srgbClr val="4B4C4B"/>
              </a:buClr>
              <a:buSzPts val="1999"/>
              <a:buChar char="•"/>
              <a:defRPr>
                <a:solidFill>
                  <a:srgbClr val="4B4C4B"/>
                </a:solidFill>
              </a:defRPr>
            </a:lvl3pPr>
            <a:lvl4pPr marL="1828800" lvl="3" indent="-336486" algn="l">
              <a:spcBef>
                <a:spcPts val="340"/>
              </a:spcBef>
              <a:spcAft>
                <a:spcPts val="0"/>
              </a:spcAft>
              <a:buClr>
                <a:srgbClr val="4B4C4B"/>
              </a:buClr>
              <a:buSzPts val="1699"/>
              <a:buChar char="–"/>
              <a:defRPr>
                <a:solidFill>
                  <a:srgbClr val="4B4C4B"/>
                </a:solidFill>
              </a:defRPr>
            </a:lvl4pPr>
            <a:lvl5pPr marL="2286000" lvl="4" indent="-336486" algn="l">
              <a:spcBef>
                <a:spcPts val="340"/>
              </a:spcBef>
              <a:spcAft>
                <a:spcPts val="0"/>
              </a:spcAft>
              <a:buClr>
                <a:srgbClr val="4B4C4B"/>
              </a:buClr>
              <a:buSzPts val="1699"/>
              <a:buChar char="»"/>
              <a:defRPr>
                <a:solidFill>
                  <a:srgbClr val="4B4C4B"/>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6"/>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9" name="Google Shape;49;p46"/>
          <p:cNvSpPr txBox="1">
            <a:spLocks noGrp="1"/>
          </p:cNvSpPr>
          <p:nvPr>
            <p:ph type="title"/>
          </p:nvPr>
        </p:nvSpPr>
        <p:spPr>
          <a:xfrm>
            <a:off x="304800" y="170056"/>
            <a:ext cx="11430000" cy="1143000"/>
          </a:xfrm>
          <a:prstGeom prst="rect">
            <a:avLst/>
          </a:prstGeom>
          <a:noFill/>
          <a:ln>
            <a:noFill/>
          </a:ln>
        </p:spPr>
        <p:txBody>
          <a:bodyPr spcFirstLastPara="1" wrap="square" lIns="121925" tIns="60950" rIns="121925" bIns="60950" anchor="ctr" anchorCtr="0">
            <a:noAutofit/>
          </a:bodyPr>
          <a:lstStyle>
            <a:lvl1pPr lvl="0" algn="l">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body" idx="2"/>
          </p:nvPr>
        </p:nvSpPr>
        <p:spPr>
          <a:xfrm>
            <a:off x="332187" y="953346"/>
            <a:ext cx="11430112" cy="415925"/>
          </a:xfrm>
          <a:prstGeom prst="rect">
            <a:avLst/>
          </a:prstGeom>
          <a:noFill/>
          <a:ln>
            <a:noFill/>
          </a:ln>
        </p:spPr>
        <p:txBody>
          <a:bodyPr spcFirstLastPara="1" wrap="square" lIns="121925" tIns="60950" rIns="121925" bIns="6095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342900" algn="l">
              <a:spcBef>
                <a:spcPts val="360"/>
              </a:spcBef>
              <a:spcAft>
                <a:spcPts val="0"/>
              </a:spcAft>
              <a:buClr>
                <a:srgbClr val="5D5F5D"/>
              </a:buClr>
              <a:buSzPts val="1800"/>
              <a:buChar char="–"/>
              <a:defRPr/>
            </a:lvl2pPr>
            <a:lvl3pPr marL="1371600" lvl="2" indent="-342900" algn="l">
              <a:spcBef>
                <a:spcPts val="360"/>
              </a:spcBef>
              <a:spcAft>
                <a:spcPts val="0"/>
              </a:spcAft>
              <a:buClr>
                <a:srgbClr val="5D5F5D"/>
              </a:buClr>
              <a:buSzPts val="1800"/>
              <a:buChar char="•"/>
              <a:defRPr/>
            </a:lvl3pPr>
            <a:lvl4pPr marL="1828800" lvl="3" indent="-342900" algn="l">
              <a:spcBef>
                <a:spcPts val="360"/>
              </a:spcBef>
              <a:spcAft>
                <a:spcPts val="0"/>
              </a:spcAft>
              <a:buClr>
                <a:srgbClr val="5D5F5D"/>
              </a:buClr>
              <a:buSzPts val="1800"/>
              <a:buChar char="–"/>
              <a:defRPr/>
            </a:lvl4pPr>
            <a:lvl5pPr marL="2286000" lvl="4" indent="-342900" algn="l">
              <a:spcBef>
                <a:spcPts val="360"/>
              </a:spcBef>
              <a:spcAft>
                <a:spcPts val="0"/>
              </a:spcAft>
              <a:buClr>
                <a:srgbClr val="5D5F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1" name="Google Shape;51;p46"/>
          <p:cNvCxnSpPr/>
          <p:nvPr/>
        </p:nvCxnSpPr>
        <p:spPr>
          <a:xfrm>
            <a:off x="11311725" y="6447272"/>
            <a:ext cx="0" cy="267883"/>
          </a:xfrm>
          <a:prstGeom prst="straightConnector1">
            <a:avLst/>
          </a:prstGeom>
          <a:noFill/>
          <a:ln w="9525" cap="flat" cmpd="sng">
            <a:solidFill>
              <a:srgbClr val="7F7F7F"/>
            </a:solidFill>
            <a:prstDash val="solid"/>
            <a:round/>
            <a:headEnd type="none" w="sm" len="sm"/>
            <a:tailEnd type="none" w="sm" len="sm"/>
          </a:ln>
        </p:spPr>
      </p:cxnSp>
      <p:sp>
        <p:nvSpPr>
          <p:cNvPr id="52" name="Google Shape;52;p46"/>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fld id="{00000000-1234-1234-1234-123412341234}" type="slidenum">
              <a:rPr lang="en-US" smtClean="0"/>
              <a:pPr/>
              <a:t>‹#›</a:t>
            </a:fld>
            <a:endParaRPr lang="en-US"/>
          </a:p>
        </p:txBody>
      </p:sp>
      <p:pic>
        <p:nvPicPr>
          <p:cNvPr id="53" name="Google Shape;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255906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charset="0"/>
                <a:ea typeface="MS PGothic" charset="-128"/>
              </a:defRPr>
            </a:lvl1pPr>
            <a:lvl2pPr marL="742950" indent="-285750">
              <a:defRPr sz="2400">
                <a:solidFill>
                  <a:schemeClr val="tx1"/>
                </a:solidFill>
                <a:latin typeface="Lucida Grande" charset="0"/>
                <a:ea typeface="MS PGothic" charset="-128"/>
              </a:defRPr>
            </a:lvl2pPr>
            <a:lvl3pPr marL="1143000" indent="-228600">
              <a:defRPr sz="2400">
                <a:solidFill>
                  <a:schemeClr val="tx1"/>
                </a:solidFill>
                <a:latin typeface="Lucida Grande" charset="0"/>
                <a:ea typeface="MS PGothic" charset="-128"/>
              </a:defRPr>
            </a:lvl3pPr>
            <a:lvl4pPr marL="1600200" indent="-228600">
              <a:defRPr sz="2400">
                <a:solidFill>
                  <a:schemeClr val="tx1"/>
                </a:solidFill>
                <a:latin typeface="Lucida Grande" charset="0"/>
                <a:ea typeface="MS PGothic" charset="-128"/>
              </a:defRPr>
            </a:lvl4pPr>
            <a:lvl5pPr marL="2057400" indent="-228600">
              <a:defRPr sz="2400">
                <a:solidFill>
                  <a:schemeClr val="tx1"/>
                </a:solidFill>
                <a:latin typeface="Lucida Grande" charset="0"/>
                <a:ea typeface="MS PGothic" charset="-128"/>
              </a:defRPr>
            </a:lvl5pPr>
            <a:lvl6pPr marL="2514600" indent="-228600" eaLnBrk="0" fontAlgn="base" hangingPunct="0">
              <a:spcBef>
                <a:spcPct val="0"/>
              </a:spcBef>
              <a:spcAft>
                <a:spcPct val="0"/>
              </a:spcAft>
              <a:defRPr sz="2400">
                <a:solidFill>
                  <a:schemeClr val="tx1"/>
                </a:solidFill>
                <a:latin typeface="Lucida Grande" charset="0"/>
                <a:ea typeface="MS PGothic" charset="-128"/>
              </a:defRPr>
            </a:lvl6pPr>
            <a:lvl7pPr marL="2971800" indent="-228600" eaLnBrk="0" fontAlgn="base" hangingPunct="0">
              <a:spcBef>
                <a:spcPct val="0"/>
              </a:spcBef>
              <a:spcAft>
                <a:spcPct val="0"/>
              </a:spcAft>
              <a:defRPr sz="2400">
                <a:solidFill>
                  <a:schemeClr val="tx1"/>
                </a:solidFill>
                <a:latin typeface="Lucida Grande" charset="0"/>
                <a:ea typeface="MS PGothic" charset="-128"/>
              </a:defRPr>
            </a:lvl7pPr>
            <a:lvl8pPr marL="3429000" indent="-228600" eaLnBrk="0" fontAlgn="base" hangingPunct="0">
              <a:spcBef>
                <a:spcPct val="0"/>
              </a:spcBef>
              <a:spcAft>
                <a:spcPct val="0"/>
              </a:spcAft>
              <a:defRPr sz="2400">
                <a:solidFill>
                  <a:schemeClr val="tx1"/>
                </a:solidFill>
                <a:latin typeface="Lucida Grande" charset="0"/>
                <a:ea typeface="MS PGothic" charset="-128"/>
              </a:defRPr>
            </a:lvl8pPr>
            <a:lvl9pPr marL="3886200" indent="-228600" eaLnBrk="0" fontAlgn="base" hangingPunct="0">
              <a:spcBef>
                <a:spcPct val="0"/>
              </a:spcBef>
              <a:spcAft>
                <a:spcPct val="0"/>
              </a:spcAft>
              <a:defRPr sz="2400">
                <a:solidFill>
                  <a:schemeClr val="tx1"/>
                </a:solidFill>
                <a:latin typeface="Lucida Grande" charset="0"/>
                <a:ea typeface="MS PGothic" charset="-128"/>
              </a:defRPr>
            </a:lvl9pPr>
          </a:lstStyle>
          <a:p>
            <a:pPr>
              <a:defRPr/>
            </a:pPr>
            <a:endParaRPr lang="x-none" altLang="x-none" sz="1800"/>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405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79302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84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63845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77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2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2651881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666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75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7937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3003"/>
            <a:ext cx="4011084" cy="49831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99435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819388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96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466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a:xfrm>
            <a:off x="0" y="0"/>
            <a:ext cx="0" cy="0"/>
          </a:xfrm>
        </p:spPr>
        <p:txBody>
          <a:bodyPr/>
          <a:lstStyle>
            <a:lvl1pPr>
              <a:defRPr>
                <a:latin typeface="Lucida Grande"/>
                <a:ea typeface="MS PGothic" panose="020B0600070205080204" pitchFamily="34" charset="-128"/>
              </a:defRPr>
            </a:lvl1pPr>
          </a:lstStyle>
          <a:p>
            <a:pPr>
              <a:defRPr/>
            </a:pPr>
            <a:fld id="{425C9FDA-9CA5-493D-8B5F-98F907FDD5D4}" type="datetimeFigureOut">
              <a:rPr lang="en-US"/>
              <a:pPr>
                <a:defRPr/>
              </a:pPr>
              <a:t>7/18/2022</a:t>
            </a:fld>
            <a:endParaRPr lang="en-US"/>
          </a:p>
        </p:txBody>
      </p:sp>
      <p:sp>
        <p:nvSpPr>
          <p:cNvPr id="6" name="Footer Placeholder 4"/>
          <p:cNvSpPr>
            <a:spLocks noGrp="1"/>
          </p:cNvSpPr>
          <p:nvPr>
            <p:ph type="ftr" sz="quarter" idx="15"/>
          </p:nvPr>
        </p:nvSpPr>
        <p:spPr>
          <a:xfrm>
            <a:off x="0" y="0"/>
            <a:ext cx="0" cy="0"/>
          </a:xfrm>
        </p:spPr>
        <p:txBody>
          <a:bodyPr/>
          <a:lstStyle>
            <a:lvl1pPr>
              <a:defRPr>
                <a:latin typeface="Lucida Grande"/>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297D2C0-12DF-4DF8-BAD0-3FC644ACBE83}" type="slidenum">
              <a:rPr lang="en-US" altLang="en-US"/>
              <a:pPr/>
              <a:t>‹#›</a:t>
            </a:fld>
            <a:endParaRPr lang="en-US" altLang="en-US"/>
          </a:p>
        </p:txBody>
      </p:sp>
    </p:spTree>
    <p:extLst>
      <p:ext uri="{BB962C8B-B14F-4D97-AF65-F5344CB8AC3E}">
        <p14:creationId xmlns:p14="http://schemas.microsoft.com/office/powerpoint/2010/main" val="1514116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201096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7444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3030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254078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96051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46218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30369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53646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150148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296382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95268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6732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98478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8284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09499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2286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48291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713887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6751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065619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63098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71580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3.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6.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0.jp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image" Target="../media/image32.jpeg"/><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image" Target="../media/image31.emf"/><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66.xml"/><Relationship Id="rId7"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theme" Target="../theme/theme15.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6.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5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6" Type="http://schemas.openxmlformats.org/officeDocument/2006/relationships/theme" Target="../theme/theme18.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4.png"/><Relationship Id="rId2" Type="http://schemas.openxmlformats.org/officeDocument/2006/relationships/slideLayout" Target="../slideLayouts/slideLayout53.xml"/><Relationship Id="rId16" Type="http://schemas.openxmlformats.org/officeDocument/2006/relationships/tags" Target="../tags/tag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customXml" Target="../../customXml/item2.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8.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4.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64396" y="228600"/>
            <a:ext cx="2025383" cy="911351"/>
          </a:xfrm>
          <a:prstGeom prst="rect">
            <a:avLst/>
          </a:prstGeom>
        </p:spPr>
      </p:pic>
      <p:pic>
        <p:nvPicPr>
          <p:cNvPr id="17" name="bg object 17"/>
          <p:cNvPicPr/>
          <p:nvPr/>
        </p:nvPicPr>
        <p:blipFill>
          <a:blip r:embed="rId8"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a:xfrm>
            <a:off x="529116" y="180190"/>
            <a:ext cx="6682740" cy="574040"/>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603250" y="1993900"/>
            <a:ext cx="10731500" cy="29432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a:xfrm>
            <a:off x="11280647" y="6444636"/>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07358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83CABE15-44AF-4AC9-972E-389AF041679F}" type="datetime1">
              <a:rPr lang="en-US" smtClean="0"/>
              <a:t>7/18/2022</a:t>
            </a:fld>
            <a:endParaRPr lang="en-US"/>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a:p>
        </p:txBody>
      </p:sp>
      <p:sp>
        <p:nvSpPr>
          <p:cNvPr id="10" name="Rectangle 9"/>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0" y="5969000"/>
            <a:ext cx="1122633" cy="512064"/>
          </a:xfrm>
          <a:prstGeom prst="rect">
            <a:avLst/>
          </a:prstGeom>
        </p:spPr>
      </p:pic>
    </p:spTree>
    <p:extLst>
      <p:ext uri="{BB962C8B-B14F-4D97-AF65-F5344CB8AC3E}">
        <p14:creationId xmlns:p14="http://schemas.microsoft.com/office/powerpoint/2010/main" val="3490498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5"/>
          <p:cNvSpPr>
            <a:spLocks noGrp="1" noChangeArrowheads="1"/>
          </p:cNvSpPr>
          <p:nvPr>
            <p:ph type="title"/>
          </p:nvPr>
        </p:nvSpPr>
        <p:spPr bwMode="auto">
          <a:xfrm>
            <a:off x="590552" y="103188"/>
            <a:ext cx="1099184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46568" y="6400800"/>
            <a:ext cx="664633" cy="457200"/>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36236F0C-0AA2-46B1-B61E-F008F5532765}" type="slidenum">
              <a:rPr lang="en-US" altLang="en-US"/>
              <a:pPr/>
              <a:t>‹#›</a:t>
            </a:fld>
            <a:endParaRPr lang="en-US" altLang="en-US"/>
          </a:p>
        </p:txBody>
      </p:sp>
    </p:spTree>
    <p:extLst>
      <p:ext uri="{BB962C8B-B14F-4D97-AF65-F5344CB8AC3E}">
        <p14:creationId xmlns:p14="http://schemas.microsoft.com/office/powerpoint/2010/main" val="262359120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ransition>
    <p:fade/>
  </p:transition>
  <p:hf hdr="0" dt="0"/>
  <p:txStyles>
    <p:titleStyle>
      <a:lvl1pPr algn="l" rtl="0" eaLnBrk="0" fontAlgn="base" hangingPunct="0">
        <a:lnSpc>
          <a:spcPct val="90000"/>
        </a:lnSpc>
        <a:spcBef>
          <a:spcPct val="0"/>
        </a:spcBef>
        <a:spcAft>
          <a:spcPct val="0"/>
        </a:spcAft>
        <a:defRPr sz="4000">
          <a:solidFill>
            <a:srgbClr val="070780"/>
          </a:solidFill>
          <a:latin typeface="+mj-lt"/>
          <a:ea typeface="+mj-ea"/>
          <a:cs typeface="+mj-cs"/>
        </a:defRPr>
      </a:lvl1pPr>
      <a:lvl2pPr algn="l" rtl="0" eaLnBrk="0" fontAlgn="base" hangingPunct="0">
        <a:lnSpc>
          <a:spcPct val="90000"/>
        </a:lnSpc>
        <a:spcBef>
          <a:spcPct val="0"/>
        </a:spcBef>
        <a:spcAft>
          <a:spcPct val="0"/>
        </a:spcAft>
        <a:defRPr sz="4000">
          <a:solidFill>
            <a:srgbClr val="070780"/>
          </a:solidFill>
          <a:latin typeface="Helvetica" charset="0"/>
        </a:defRPr>
      </a:lvl2pPr>
      <a:lvl3pPr algn="l" rtl="0" eaLnBrk="0" fontAlgn="base" hangingPunct="0">
        <a:lnSpc>
          <a:spcPct val="90000"/>
        </a:lnSpc>
        <a:spcBef>
          <a:spcPct val="0"/>
        </a:spcBef>
        <a:spcAft>
          <a:spcPct val="0"/>
        </a:spcAft>
        <a:defRPr sz="4000">
          <a:solidFill>
            <a:srgbClr val="070780"/>
          </a:solidFill>
          <a:latin typeface="Helvetica" charset="0"/>
        </a:defRPr>
      </a:lvl3pPr>
      <a:lvl4pPr algn="l" rtl="0" eaLnBrk="0" fontAlgn="base" hangingPunct="0">
        <a:lnSpc>
          <a:spcPct val="90000"/>
        </a:lnSpc>
        <a:spcBef>
          <a:spcPct val="0"/>
        </a:spcBef>
        <a:spcAft>
          <a:spcPct val="0"/>
        </a:spcAft>
        <a:defRPr sz="4000">
          <a:solidFill>
            <a:srgbClr val="070780"/>
          </a:solidFill>
          <a:latin typeface="Helvetica" charset="0"/>
        </a:defRPr>
      </a:lvl4pPr>
      <a:lvl5pPr algn="l" rtl="0" eaLnBrk="0" fontAlgn="base" hangingPunct="0">
        <a:lnSpc>
          <a:spcPct val="90000"/>
        </a:lnSpc>
        <a:spcBef>
          <a:spcPct val="0"/>
        </a:spcBef>
        <a:spcAft>
          <a:spcPct val="0"/>
        </a:spcAft>
        <a:defRPr sz="4000">
          <a:solidFill>
            <a:srgbClr val="070780"/>
          </a:solidFill>
          <a:latin typeface="Helvetica" charset="0"/>
        </a:defRPr>
      </a:lvl5pPr>
      <a:lvl6pPr marL="457200" algn="l" rtl="0" fontAlgn="base">
        <a:lnSpc>
          <a:spcPct val="90000"/>
        </a:lnSpc>
        <a:spcBef>
          <a:spcPct val="0"/>
        </a:spcBef>
        <a:spcAft>
          <a:spcPct val="0"/>
        </a:spcAft>
        <a:defRPr sz="4400">
          <a:solidFill>
            <a:srgbClr val="070780"/>
          </a:solidFill>
          <a:latin typeface="Helvetica" charset="0"/>
        </a:defRPr>
      </a:lvl6pPr>
      <a:lvl7pPr marL="914400" algn="l" rtl="0" fontAlgn="base">
        <a:lnSpc>
          <a:spcPct val="90000"/>
        </a:lnSpc>
        <a:spcBef>
          <a:spcPct val="0"/>
        </a:spcBef>
        <a:spcAft>
          <a:spcPct val="0"/>
        </a:spcAft>
        <a:defRPr sz="4400">
          <a:solidFill>
            <a:srgbClr val="070780"/>
          </a:solidFill>
          <a:latin typeface="Helvetica" charset="0"/>
        </a:defRPr>
      </a:lvl7pPr>
      <a:lvl8pPr marL="1371600" algn="l" rtl="0" fontAlgn="base">
        <a:lnSpc>
          <a:spcPct val="90000"/>
        </a:lnSpc>
        <a:spcBef>
          <a:spcPct val="0"/>
        </a:spcBef>
        <a:spcAft>
          <a:spcPct val="0"/>
        </a:spcAft>
        <a:defRPr sz="4400">
          <a:solidFill>
            <a:srgbClr val="070780"/>
          </a:solidFill>
          <a:latin typeface="Helvetica" charset="0"/>
        </a:defRPr>
      </a:lvl8pPr>
      <a:lvl9pPr marL="1828800" algn="l" rtl="0" fontAlgn="base">
        <a:lnSpc>
          <a:spcPct val="90000"/>
        </a:lnSpc>
        <a:spcBef>
          <a:spcPct val="0"/>
        </a:spcBef>
        <a:spcAft>
          <a:spcPct val="0"/>
        </a:spcAft>
        <a:defRPr sz="4400">
          <a:solidFill>
            <a:srgbClr val="070780"/>
          </a:solidFill>
          <a:latin typeface="Helvetica"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9537C-C354-B441-8AD3-3C0E6BCC6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6264F-E461-1348-AFAE-DF48AA03D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D9DB-3D62-854A-AD45-757D75A94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855C3-BFA0-0645-B58F-64AA25CC9B4C}" type="datetimeFigureOut">
              <a:rPr lang="en-US" smtClean="0"/>
              <a:t>7/18/2022</a:t>
            </a:fld>
            <a:endParaRPr lang="en-US"/>
          </a:p>
        </p:txBody>
      </p:sp>
      <p:sp>
        <p:nvSpPr>
          <p:cNvPr id="5" name="Footer Placeholder 4">
            <a:extLst>
              <a:ext uri="{FF2B5EF4-FFF2-40B4-BE49-F238E27FC236}">
                <a16:creationId xmlns:a16="http://schemas.microsoft.com/office/drawing/2014/main" id="{E8634BB7-5CA7-9D46-B6C8-6D63E0457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9532F-7597-1B48-AD9F-C63224EB8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774FD-95B4-064E-B98F-3100EE321584}" type="slidenum">
              <a:rPr lang="en-US" smtClean="0"/>
              <a:t>‹#›</a:t>
            </a:fld>
            <a:endParaRPr lang="en-US"/>
          </a:p>
        </p:txBody>
      </p:sp>
      <p:pic>
        <p:nvPicPr>
          <p:cNvPr id="8" name="Picture 7">
            <a:extLst>
              <a:ext uri="{FF2B5EF4-FFF2-40B4-BE49-F238E27FC236}">
                <a16:creationId xmlns:a16="http://schemas.microsoft.com/office/drawing/2014/main" id="{AF0D56EA-11F4-9045-96FD-A7B3255E114A}"/>
              </a:ext>
            </a:extLst>
          </p:cNvPr>
          <p:cNvPicPr>
            <a:picLocks noChangeAspect="1"/>
          </p:cNvPicPr>
          <p:nvPr userDrawn="1"/>
        </p:nvPicPr>
        <p:blipFill>
          <a:blip r:embed="rId13"/>
          <a:stretch>
            <a:fillRect/>
          </a:stretch>
        </p:blipFill>
        <p:spPr>
          <a:xfrm>
            <a:off x="6350" y="0"/>
            <a:ext cx="12179300" cy="6858000"/>
          </a:xfrm>
          <a:prstGeom prst="rect">
            <a:avLst/>
          </a:prstGeom>
        </p:spPr>
      </p:pic>
    </p:spTree>
    <p:extLst>
      <p:ext uri="{BB962C8B-B14F-4D97-AF65-F5344CB8AC3E}">
        <p14:creationId xmlns:p14="http://schemas.microsoft.com/office/powerpoint/2010/main" val="4426000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a:t>SDOH at Prentice Women’s Hospital</a:t>
            </a:r>
          </a:p>
        </p:txBody>
      </p:sp>
      <p:sp>
        <p:nvSpPr>
          <p:cNvPr id="13" name="Text Placeholder 2"/>
          <p:cNvSpPr>
            <a:spLocks noGrp="1"/>
          </p:cNvSpPr>
          <p:nvPr>
            <p:ph type="body" idx="1"/>
          </p:nvPr>
        </p:nvSpPr>
        <p:spPr>
          <a:xfrm>
            <a:off x="1068264" y="1621971"/>
            <a:ext cx="9399585" cy="4093029"/>
          </a:xfrm>
          <a:prstGeom prst="rect">
            <a:avLst/>
          </a:prstGeom>
        </p:spPr>
        <p:txBody>
          <a:bodyPr vert="horz" lIns="0" tIns="0" rIns="91440" bIns="45720" rtlCol="0" anchor="b">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3135375" y="6525842"/>
            <a:ext cx="114311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7/18/2022</a:t>
            </a:fld>
            <a:endParaRPr lang="en-US" dirty="0"/>
          </a:p>
        </p:txBody>
      </p:sp>
      <p:sp>
        <p:nvSpPr>
          <p:cNvPr id="15" name="Footer Placeholder 4"/>
          <p:cNvSpPr>
            <a:spLocks noGrp="1"/>
          </p:cNvSpPr>
          <p:nvPr>
            <p:ph type="ftr" sz="quarter" idx="3"/>
          </p:nvPr>
        </p:nvSpPr>
        <p:spPr>
          <a:xfrm>
            <a:off x="4162659" y="6484127"/>
            <a:ext cx="69088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16" name="Slide Number Placeholder 5"/>
          <p:cNvSpPr>
            <a:spLocks noGrp="1"/>
          </p:cNvSpPr>
          <p:nvPr>
            <p:ph type="sldNum" sz="quarter" idx="4"/>
          </p:nvPr>
        </p:nvSpPr>
        <p:spPr>
          <a:xfrm>
            <a:off x="11074399" y="6484127"/>
            <a:ext cx="462327"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2" name="Picture 1" descr="PPT-RGB-Shapes1.ai"/>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507999" y="462642"/>
            <a:ext cx="1694916" cy="444500"/>
          </a:xfrm>
          <a:prstGeom prst="rect">
            <a:avLst/>
          </a:prstGeom>
        </p:spPr>
      </p:pic>
      <p:pic>
        <p:nvPicPr>
          <p:cNvPr id="3" name="Picture 2" descr="NM-Logo-Stacked-RGB.jpg"/>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711200" y="6400801"/>
            <a:ext cx="1930400" cy="270211"/>
          </a:xfrm>
          <a:prstGeom prst="rect">
            <a:avLst/>
          </a:prstGeom>
        </p:spPr>
      </p:pic>
    </p:spTree>
    <p:extLst>
      <p:ext uri="{BB962C8B-B14F-4D97-AF65-F5344CB8AC3E}">
        <p14:creationId xmlns:p14="http://schemas.microsoft.com/office/powerpoint/2010/main" val="300515575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M_3C_H-15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0966" y="371594"/>
            <a:ext cx="1917055" cy="479264"/>
          </a:xfrm>
          <a:prstGeom prst="rect">
            <a:avLst/>
          </a:prstGeom>
        </p:spPr>
      </p:pic>
    </p:spTree>
    <p:extLst>
      <p:ext uri="{BB962C8B-B14F-4D97-AF65-F5344CB8AC3E}">
        <p14:creationId xmlns:p14="http://schemas.microsoft.com/office/powerpoint/2010/main" val="199593202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264081-CCE9-434F-BC99-2EAB68E1AC8B}"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328172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17857467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5" r:id="rId5"/>
    <p:sldLayoutId id="2147484006" r:id="rId6"/>
    <p:sldLayoutId id="2147484007" r:id="rId7"/>
    <p:sldLayoutId id="2147484008" r:id="rId8"/>
    <p:sldLayoutId id="2147484009" r:id="rId9"/>
    <p:sldLayoutId id="2147484010" r:id="rId10"/>
    <p:sldLayoutId id="2147484011"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44036"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44037" name="Picture 7" descr="VincentOBGYN color 2009 fina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34280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dt="0"/>
  <p:txStyles>
    <p:titleStyle>
      <a:lvl1pPr algn="l" rtl="0" eaLnBrk="0" fontAlgn="base" hangingPunct="0">
        <a:spcBef>
          <a:spcPct val="0"/>
        </a:spcBef>
        <a:spcAft>
          <a:spcPct val="0"/>
        </a:spcAft>
        <a:defRPr sz="28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800">
          <a:solidFill>
            <a:srgbClr val="007EA3"/>
          </a:solidFill>
          <a:latin typeface="Arial" charset="0"/>
          <a:ea typeface="MS PGothic" pitchFamily="34" charset="-128"/>
          <a:cs typeface="Arial" charset="0"/>
        </a:defRPr>
      </a:lvl5pPr>
      <a:lvl6pPr marL="457200" algn="l" rtl="0" eaLnBrk="1" fontAlgn="base" hangingPunct="1">
        <a:spcBef>
          <a:spcPct val="0"/>
        </a:spcBef>
        <a:spcAft>
          <a:spcPct val="0"/>
        </a:spcAft>
        <a:defRPr sz="3600">
          <a:solidFill>
            <a:schemeClr val="tx2"/>
          </a:solidFill>
          <a:latin typeface="Palatino" charset="0"/>
          <a:ea typeface="ＭＳ Ｐゴシック" charset="-128"/>
        </a:defRPr>
      </a:lvl6pPr>
      <a:lvl7pPr marL="914400" algn="l" rtl="0" eaLnBrk="1" fontAlgn="base" hangingPunct="1">
        <a:spcBef>
          <a:spcPct val="0"/>
        </a:spcBef>
        <a:spcAft>
          <a:spcPct val="0"/>
        </a:spcAft>
        <a:defRPr sz="3600">
          <a:solidFill>
            <a:schemeClr val="tx2"/>
          </a:solidFill>
          <a:latin typeface="Palatino" charset="0"/>
          <a:ea typeface="ＭＳ Ｐゴシック" charset="-128"/>
        </a:defRPr>
      </a:lvl7pPr>
      <a:lvl8pPr marL="1371600" algn="l" rtl="0" eaLnBrk="1" fontAlgn="base" hangingPunct="1">
        <a:spcBef>
          <a:spcPct val="0"/>
        </a:spcBef>
        <a:spcAft>
          <a:spcPct val="0"/>
        </a:spcAft>
        <a:defRPr sz="3600">
          <a:solidFill>
            <a:schemeClr val="tx2"/>
          </a:solidFill>
          <a:latin typeface="Palatino" charset="0"/>
          <a:ea typeface="ＭＳ Ｐゴシック" charset="-128"/>
        </a:defRPr>
      </a:lvl8pPr>
      <a:lvl9pPr marL="1828800"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2900" indent="-3429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DF3A7-2F0C-47B3-A342-F1F81C752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F287F-F31D-4AD9-AF29-74E79987E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B7746-70AA-4B8A-BF60-FFA3B0A5A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32161-21AC-4EE6-B4C5-1EDEE8E69B7F}" type="datetimeFigureOut">
              <a:rPr lang="en-US" smtClean="0"/>
              <a:t>7/18/2022</a:t>
            </a:fld>
            <a:endParaRPr lang="en-US"/>
          </a:p>
        </p:txBody>
      </p:sp>
      <p:sp>
        <p:nvSpPr>
          <p:cNvPr id="5" name="Footer Placeholder 4">
            <a:extLst>
              <a:ext uri="{FF2B5EF4-FFF2-40B4-BE49-F238E27FC236}">
                <a16:creationId xmlns:a16="http://schemas.microsoft.com/office/drawing/2014/main" id="{90B68426-8AD5-4E8E-A85D-9EB6E88C4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6469E1-8361-4C4B-B0B0-126888D51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2AA49-7EEB-46C6-8E4C-7935E024056C}" type="slidenum">
              <a:rPr lang="en-US" smtClean="0"/>
              <a:t>‹#›</a:t>
            </a:fld>
            <a:endParaRPr lang="en-US"/>
          </a:p>
        </p:txBody>
      </p:sp>
    </p:spTree>
    <p:extLst>
      <p:ext uri="{BB962C8B-B14F-4D97-AF65-F5344CB8AC3E}">
        <p14:creationId xmlns:p14="http://schemas.microsoft.com/office/powerpoint/2010/main" val="1475522916"/>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5759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728" r:id="rId18"/>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9582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7682" y="53528"/>
            <a:ext cx="6934834" cy="1731645"/>
          </a:xfrm>
          <a:prstGeom prst="rect">
            <a:avLst/>
          </a:prstGeom>
        </p:spPr>
        <p:txBody>
          <a:bodyPr wrap="square" lIns="0" tIns="0" rIns="0" bIns="0">
            <a:spAutoFit/>
          </a:bodyPr>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a:xfrm>
            <a:off x="780606" y="1784106"/>
            <a:ext cx="10471150" cy="4105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a:xfrm>
            <a:off x="11280647" y="6444639"/>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410877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1327637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26836524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4340"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4341" name="Picture 7" descr="VincentOBGYN color 2009 fin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772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rtl="0" eaLnBrk="0" fontAlgn="base" hangingPunct="0">
        <a:spcBef>
          <a:spcPct val="0"/>
        </a:spcBef>
        <a:spcAft>
          <a:spcPct val="0"/>
        </a:spcAft>
        <a:defRPr sz="21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5pPr>
      <a:lvl6pPr marL="342900" algn="l" rtl="0" eaLnBrk="1" fontAlgn="base" hangingPunct="1">
        <a:spcBef>
          <a:spcPct val="0"/>
        </a:spcBef>
        <a:spcAft>
          <a:spcPct val="0"/>
        </a:spcAft>
        <a:defRPr sz="2700">
          <a:solidFill>
            <a:schemeClr val="tx2"/>
          </a:solidFill>
          <a:latin typeface="Palatino" charset="0"/>
          <a:ea typeface="ＭＳ Ｐゴシック" charset="-128"/>
        </a:defRPr>
      </a:lvl6pPr>
      <a:lvl7pPr marL="685800" algn="l" rtl="0" eaLnBrk="1" fontAlgn="base" hangingPunct="1">
        <a:spcBef>
          <a:spcPct val="0"/>
        </a:spcBef>
        <a:spcAft>
          <a:spcPct val="0"/>
        </a:spcAft>
        <a:defRPr sz="2700">
          <a:solidFill>
            <a:schemeClr val="tx2"/>
          </a:solidFill>
          <a:latin typeface="Palatino" charset="0"/>
          <a:ea typeface="ＭＳ Ｐゴシック" charset="-128"/>
        </a:defRPr>
      </a:lvl7pPr>
      <a:lvl8pPr marL="1028700" algn="l" rtl="0" eaLnBrk="1" fontAlgn="base" hangingPunct="1">
        <a:spcBef>
          <a:spcPct val="0"/>
        </a:spcBef>
        <a:spcAft>
          <a:spcPct val="0"/>
        </a:spcAft>
        <a:defRPr sz="2700">
          <a:solidFill>
            <a:schemeClr val="tx2"/>
          </a:solidFill>
          <a:latin typeface="Palatino" charset="0"/>
          <a:ea typeface="ＭＳ Ｐゴシック" charset="-128"/>
        </a:defRPr>
      </a:lvl8pPr>
      <a:lvl9pPr marL="1371600" algn="l" rtl="0" eaLnBrk="1" fontAlgn="base" hangingPunct="1">
        <a:spcBef>
          <a:spcPct val="0"/>
        </a:spcBef>
        <a:spcAft>
          <a:spcPct val="0"/>
        </a:spcAft>
        <a:defRPr sz="2700">
          <a:solidFill>
            <a:schemeClr val="tx2"/>
          </a:solidFill>
          <a:latin typeface="Palatino" charset="0"/>
          <a:ea typeface="ＭＳ Ｐゴシック" charset="-128"/>
        </a:defRPr>
      </a:lvl9pPr>
    </p:titleStyle>
    <p:bodyStyle>
      <a:lvl1pPr marL="257175" indent="-257175"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1pPr>
      <a:lvl2pPr marL="557213" indent="-214313" algn="l" rtl="0" eaLnBrk="0" fontAlgn="base" hangingPunct="0">
        <a:spcBef>
          <a:spcPct val="0"/>
        </a:spcBef>
        <a:spcAft>
          <a:spcPts val="900"/>
        </a:spcAft>
        <a:buClr>
          <a:srgbClr val="003366"/>
        </a:buClr>
        <a:buSzPct val="85000"/>
        <a:buChar char="–"/>
        <a:defRPr sz="1500">
          <a:solidFill>
            <a:schemeClr val="tx1"/>
          </a:solidFill>
          <a:latin typeface="Arial" pitchFamily="34" charset="0"/>
          <a:ea typeface="MS PGothic" pitchFamily="34" charset="-128"/>
          <a:cs typeface="Arial" pitchFamily="34" charset="0"/>
        </a:defRPr>
      </a:lvl2pPr>
      <a:lvl3pPr marL="857250" indent="-171450"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3pPr>
      <a:lvl4pPr marL="12001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4pPr>
      <a:lvl5pPr marL="15430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5pPr>
      <a:lvl6pPr marL="1885950" indent="-171450" algn="l" rtl="0" eaLnBrk="1" fontAlgn="base" hangingPunct="1">
        <a:spcBef>
          <a:spcPct val="0"/>
        </a:spcBef>
        <a:spcAft>
          <a:spcPct val="20000"/>
        </a:spcAft>
        <a:defRPr sz="2100">
          <a:solidFill>
            <a:schemeClr val="tx1"/>
          </a:solidFill>
          <a:latin typeface="+mn-lt"/>
          <a:ea typeface="+mn-ea"/>
        </a:defRPr>
      </a:lvl6pPr>
      <a:lvl7pPr marL="2228850" indent="-171450" algn="l" rtl="0" eaLnBrk="1" fontAlgn="base" hangingPunct="1">
        <a:spcBef>
          <a:spcPct val="0"/>
        </a:spcBef>
        <a:spcAft>
          <a:spcPct val="20000"/>
        </a:spcAft>
        <a:defRPr sz="2100">
          <a:solidFill>
            <a:schemeClr val="tx1"/>
          </a:solidFill>
          <a:latin typeface="+mn-lt"/>
          <a:ea typeface="+mn-ea"/>
        </a:defRPr>
      </a:lvl7pPr>
      <a:lvl8pPr marL="2571750" indent="-171450" algn="l" rtl="0" eaLnBrk="1" fontAlgn="base" hangingPunct="1">
        <a:spcBef>
          <a:spcPct val="0"/>
        </a:spcBef>
        <a:spcAft>
          <a:spcPct val="20000"/>
        </a:spcAft>
        <a:defRPr sz="2100">
          <a:solidFill>
            <a:schemeClr val="tx1"/>
          </a:solidFill>
          <a:latin typeface="+mn-lt"/>
          <a:ea typeface="+mn-ea"/>
        </a:defRPr>
      </a:lvl8pPr>
      <a:lvl9pPr marL="2914650" indent="-171450" algn="l" rtl="0" eaLnBrk="1" fontAlgn="base" hangingPunct="1">
        <a:spcBef>
          <a:spcPct val="0"/>
        </a:spcBef>
        <a:spcAft>
          <a:spcPct val="20000"/>
        </a:spcAft>
        <a:defRPr sz="21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68992475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8440310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72.jpg"/><Relationship Id="rId4" Type="http://schemas.openxmlformats.org/officeDocument/2006/relationships/image" Target="../media/image7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9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9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9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hyperlink" Target="https://ilpqc.org/birthequity/" TargetMode="External"/><Relationship Id="rId3" Type="http://schemas.openxmlformats.org/officeDocument/2006/relationships/image" Target="../media/image73.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87.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7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xml"/><Relationship Id="rId6" Type="http://schemas.openxmlformats.org/officeDocument/2006/relationships/hyperlink" Target="https://ilpqc.org/ILPQC%202020+/Birth%20Equity/SDoH%20Tip%20Sheet_Patient%20Version_FINAL.docx"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hyperlink" Target="https://ilpqc.org/ILPQC%202020+/Birth%20Equity/ILPQC%20SDoH_Checklist_FINAL.docx" TargetMode="External"/><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0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05.png"/><Relationship Id="rId7" Type="http://schemas.openxmlformats.org/officeDocument/2006/relationships/image" Target="../media/image109.png"/><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08.png"/><Relationship Id="rId11" Type="http://schemas.openxmlformats.org/officeDocument/2006/relationships/diagramColors" Target="../diagrams/colors2.xml"/><Relationship Id="rId5" Type="http://schemas.openxmlformats.org/officeDocument/2006/relationships/image" Target="../media/image107.png"/><Relationship Id="rId10" Type="http://schemas.openxmlformats.org/officeDocument/2006/relationships/diagramQuickStyle" Target="../diagrams/quickStyle2.xml"/><Relationship Id="rId4" Type="http://schemas.openxmlformats.org/officeDocument/2006/relationships/image" Target="../media/image106.png"/><Relationship Id="rId9"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3.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193.xm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3.xml"/></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4.xml"/><Relationship Id="rId1" Type="http://schemas.openxmlformats.org/officeDocument/2006/relationships/slideLayout" Target="../slideLayouts/slideLayout2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5.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225.xml"/><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225.xml"/><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5.xml"/><Relationship Id="rId1" Type="http://schemas.openxmlformats.org/officeDocument/2006/relationships/vmlDrawing" Target="../drawings/vmlDrawing1.vml"/><Relationship Id="rId5" Type="http://schemas.openxmlformats.org/officeDocument/2006/relationships/image" Target="../media/image123.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25.xml"/><Relationship Id="rId5" Type="http://schemas.openxmlformats.org/officeDocument/2006/relationships/image" Target="../media/image126.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5.xml"/><Relationship Id="rId1" Type="http://schemas.openxmlformats.org/officeDocument/2006/relationships/vmlDrawing" Target="../drawings/vmlDrawing2.vml"/><Relationship Id="rId5" Type="http://schemas.openxmlformats.org/officeDocument/2006/relationships/image" Target="../media/image127.e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225.xml"/><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226.xml"/><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hyperlink" Target="https://redcap.healthlnk.org/surveys/?s=C9TKXKJNMD" TargetMode="Externa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7.xml"/><Relationship Id="rId5" Type="http://schemas.openxmlformats.org/officeDocument/2006/relationships/image" Target="../media/image132.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4.jp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135.png"/><Relationship Id="rId11" Type="http://schemas.openxmlformats.org/officeDocument/2006/relationships/image" Target="../media/image140.jpg"/><Relationship Id="rId5" Type="http://schemas.openxmlformats.org/officeDocument/2006/relationships/image" Target="../media/image71.png"/><Relationship Id="rId10" Type="http://schemas.openxmlformats.org/officeDocument/2006/relationships/image" Target="../media/image139.png"/><Relationship Id="rId4" Type="http://schemas.openxmlformats.org/officeDocument/2006/relationships/image" Target="../media/image70.png"/><Relationship Id="rId9" Type="http://schemas.openxmlformats.org/officeDocument/2006/relationships/image" Target="../media/image138.png"/><Relationship Id="rId1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0"/>
            <a:ext cx="6419215" cy="1510665"/>
            <a:chOff x="0" y="0"/>
            <a:chExt cx="6419215" cy="1510665"/>
          </a:xfrm>
        </p:grpSpPr>
        <p:pic>
          <p:nvPicPr>
            <p:cNvPr id="4" name="object 4"/>
            <p:cNvPicPr/>
            <p:nvPr/>
          </p:nvPicPr>
          <p:blipFill>
            <a:blip r:embed="rId3" cstate="print"/>
            <a:stretch>
              <a:fillRect/>
            </a:stretch>
          </p:blipFill>
          <p:spPr>
            <a:xfrm>
              <a:off x="0" y="0"/>
              <a:ext cx="6419088" cy="1510282"/>
            </a:xfrm>
            <a:prstGeom prst="rect">
              <a:avLst/>
            </a:prstGeom>
          </p:spPr>
        </p:pic>
        <p:sp>
          <p:nvSpPr>
            <p:cNvPr id="5" name="object 5"/>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513588" y="137160"/>
              <a:ext cx="1944623" cy="879347"/>
            </a:xfrm>
            <a:prstGeom prst="rect">
              <a:avLst/>
            </a:prstGeom>
          </p:spPr>
        </p:pic>
      </p:grpSp>
      <p:sp>
        <p:nvSpPr>
          <p:cNvPr id="7" name="object 7"/>
          <p:cNvSpPr txBox="1"/>
          <p:nvPr/>
        </p:nvSpPr>
        <p:spPr>
          <a:xfrm>
            <a:off x="679386" y="1926781"/>
            <a:ext cx="5060315" cy="3257943"/>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1" i="0" u="none" strike="noStrike" kern="1200" cap="none" spc="0" normalizeH="0" baseline="0" noProof="0" dirty="0">
                <a:ln>
                  <a:noFill/>
                </a:ln>
                <a:solidFill>
                  <a:srgbClr val="004890"/>
                </a:solidFill>
                <a:effectLst/>
                <a:uLnTx/>
                <a:uFillTx/>
                <a:latin typeface="Arial"/>
                <a:ea typeface="+mn-ea"/>
                <a:cs typeface="Arial"/>
              </a:rPr>
              <a:t>Birth </a:t>
            </a:r>
            <a:r>
              <a:rPr kumimoji="0" sz="4400" b="1" i="0" u="none" strike="noStrike" kern="1200" cap="none" spc="-5" normalizeH="0" baseline="0" noProof="0" dirty="0">
                <a:ln>
                  <a:noFill/>
                </a:ln>
                <a:solidFill>
                  <a:srgbClr val="004890"/>
                </a:solidFill>
                <a:effectLst/>
                <a:uLnTx/>
                <a:uFillTx/>
                <a:latin typeface="Arial"/>
                <a:ea typeface="+mn-ea"/>
                <a:cs typeface="Arial"/>
              </a:rPr>
              <a:t>Equity </a:t>
            </a:r>
            <a:r>
              <a:rPr kumimoji="0" sz="4400" b="1" i="0" u="none" strike="noStrike" kern="1200" cap="none" spc="0" normalizeH="0" baseline="0" noProof="0" dirty="0">
                <a:ln>
                  <a:noFill/>
                </a:ln>
                <a:solidFill>
                  <a:srgbClr val="004890"/>
                </a:solidFill>
                <a:effectLst/>
                <a:uLnTx/>
                <a:uFillTx/>
                <a:latin typeface="Arial"/>
                <a:ea typeface="+mn-ea"/>
                <a:cs typeface="Arial"/>
              </a:rPr>
              <a:t>(BE) </a:t>
            </a:r>
            <a:r>
              <a:rPr kumimoji="0" sz="4400" b="1" i="0" u="none" strike="noStrike" kern="1200" cap="none" spc="5" normalizeH="0" baseline="0" noProof="0" dirty="0">
                <a:ln>
                  <a:noFill/>
                </a:ln>
                <a:solidFill>
                  <a:srgbClr val="004890"/>
                </a:solidFill>
                <a:effectLst/>
                <a:uLnTx/>
                <a:uFillTx/>
                <a:latin typeface="Arial"/>
                <a:ea typeface="+mn-ea"/>
                <a:cs typeface="Arial"/>
              </a:rPr>
              <a:t> </a:t>
            </a:r>
            <a:r>
              <a:rPr kumimoji="0" lang="en-US" sz="4400" b="1" i="0" u="none" strike="noStrike" kern="1200" cap="none" spc="0" normalizeH="0" baseline="0" noProof="0" dirty="0">
                <a:ln>
                  <a:noFill/>
                </a:ln>
                <a:solidFill>
                  <a:srgbClr val="004890"/>
                </a:solidFill>
                <a:effectLst/>
                <a:uLnTx/>
                <a:uFillTx/>
                <a:latin typeface="Arial"/>
                <a:ea typeface="+mn-ea"/>
                <a:cs typeface="Arial"/>
              </a:rPr>
              <a:t>Monthly Webinar</a:t>
            </a:r>
          </a:p>
          <a:p>
            <a:pPr marL="12700" marR="5080" lvl="0" indent="0" algn="l" defTabSz="914400" rtl="0" eaLnBrk="1" fontAlgn="auto" latinLnBrk="0" hangingPunct="1">
              <a:lnSpc>
                <a:spcPts val="4750"/>
              </a:lnSpc>
              <a:spcBef>
                <a:spcPts val="705"/>
              </a:spcBef>
              <a:spcAft>
                <a:spcPts val="0"/>
              </a:spcAft>
              <a:buClrTx/>
              <a:buSzTx/>
              <a:buFontTx/>
              <a:buNone/>
              <a:tabLst/>
              <a:defRPr/>
            </a:pPr>
            <a:r>
              <a:rPr lang="en-US" sz="4400" b="1" noProof="0" dirty="0">
                <a:solidFill>
                  <a:srgbClr val="004890"/>
                </a:solidFill>
                <a:latin typeface="Arial"/>
                <a:cs typeface="Arial"/>
              </a:rPr>
              <a:t>Making </a:t>
            </a:r>
            <a:r>
              <a:rPr lang="en-US" sz="4400" b="1" dirty="0">
                <a:solidFill>
                  <a:srgbClr val="004890"/>
                </a:solidFill>
                <a:latin typeface="Arial"/>
                <a:cs typeface="Arial"/>
              </a:rPr>
              <a:t>p</a:t>
            </a:r>
            <a:r>
              <a:rPr lang="en-US" sz="4400" b="1" noProof="0" dirty="0" err="1">
                <a:solidFill>
                  <a:srgbClr val="004890"/>
                </a:solidFill>
                <a:latin typeface="Arial"/>
                <a:cs typeface="Arial"/>
              </a:rPr>
              <a:t>rogress</a:t>
            </a:r>
            <a:r>
              <a:rPr lang="en-US" sz="4400" b="1" noProof="0" dirty="0">
                <a:solidFill>
                  <a:srgbClr val="004890"/>
                </a:solidFill>
                <a:latin typeface="Arial"/>
                <a:cs typeface="Arial"/>
              </a:rPr>
              <a:t> towards our goals together</a:t>
            </a:r>
            <a:endParaRPr kumimoji="0" sz="44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566434" y="5299806"/>
            <a:ext cx="3830320" cy="419089"/>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31500"/>
              </a:lnSpc>
              <a:spcBef>
                <a:spcPts val="100"/>
              </a:spcBef>
              <a:spcAft>
                <a:spcPts val="0"/>
              </a:spcAft>
              <a:buClrTx/>
              <a:buSzTx/>
              <a:buFontTx/>
              <a:buNone/>
              <a:tabLst/>
              <a:defRPr/>
            </a:pPr>
            <a:r>
              <a:rPr kumimoji="0" lang="en-US" sz="2000" b="0" i="0" u="none" strike="noStrike" kern="1200" cap="none" spc="0" normalizeH="0" baseline="0" noProof="0" dirty="0">
                <a:ln>
                  <a:noFill/>
                </a:ln>
                <a:solidFill>
                  <a:srgbClr val="888888"/>
                </a:solidFill>
                <a:effectLst/>
                <a:uLnTx/>
                <a:uFillTx/>
                <a:latin typeface="Arial"/>
                <a:ea typeface="+mn-ea"/>
                <a:cs typeface="Arial"/>
              </a:rPr>
              <a:t>July 18</a:t>
            </a:r>
            <a:r>
              <a:rPr lang="en-US" sz="1950" spc="7" baseline="30000" dirty="0" err="1">
                <a:solidFill>
                  <a:srgbClr val="888888"/>
                </a:solidFill>
                <a:latin typeface="Arial"/>
                <a:cs typeface="Arial"/>
              </a:rPr>
              <a:t>th</a:t>
            </a:r>
            <a:r>
              <a:rPr kumimoji="0" sz="2000" b="0" i="0" u="none" strike="noStrike" kern="1200" cap="none" spc="5" normalizeH="0" baseline="0" noProof="0" dirty="0">
                <a:ln>
                  <a:noFill/>
                </a:ln>
                <a:solidFill>
                  <a:srgbClr val="888888"/>
                </a:solidFill>
                <a:effectLst/>
                <a:uLnTx/>
                <a:uFillTx/>
                <a:latin typeface="Arial"/>
                <a:ea typeface="+mn-ea"/>
                <a:cs typeface="Arial"/>
              </a:rPr>
              <a:t>,</a:t>
            </a:r>
            <a:r>
              <a:rPr kumimoji="0" sz="2000" b="0" i="0" u="none" strike="noStrike" kern="1200" cap="none" spc="-25" normalizeH="0" baseline="0" noProof="0" dirty="0">
                <a:ln>
                  <a:noFill/>
                </a:ln>
                <a:solidFill>
                  <a:srgbClr val="888888"/>
                </a:solidFill>
                <a:effectLst/>
                <a:uLnTx/>
                <a:uFillTx/>
                <a:latin typeface="Arial"/>
                <a:ea typeface="+mn-ea"/>
                <a:cs typeface="Arial"/>
              </a:rPr>
              <a:t> </a:t>
            </a:r>
            <a:r>
              <a:rPr kumimoji="0" sz="2000" b="0" i="0" u="none" strike="noStrike" kern="1200" cap="none" spc="0" normalizeH="0" baseline="0" noProof="0" dirty="0">
                <a:ln>
                  <a:noFill/>
                </a:ln>
                <a:solidFill>
                  <a:srgbClr val="888888"/>
                </a:solidFill>
                <a:effectLst/>
                <a:uLnTx/>
                <a:uFillTx/>
                <a:latin typeface="Arial"/>
                <a:ea typeface="+mn-ea"/>
                <a:cs typeface="Arial"/>
              </a:rPr>
              <a:t>2021</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6867144" y="1679448"/>
            <a:ext cx="5026138" cy="4280915"/>
          </a:xfrm>
          <a:prstGeom prst="rect">
            <a:avLst/>
          </a:prstGeom>
        </p:spPr>
      </p:pic>
    </p:spTree>
    <p:extLst>
      <p:ext uri="{BB962C8B-B14F-4D97-AF65-F5344CB8AC3E}">
        <p14:creationId xmlns:p14="http://schemas.microsoft.com/office/powerpoint/2010/main" val="322039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864" y="120053"/>
            <a:ext cx="10972800" cy="1325563"/>
          </a:xfrm>
        </p:spPr>
        <p:txBody>
          <a:bodyPr>
            <a:normAutofit/>
          </a:bodyPr>
          <a:lstStyle/>
          <a:p>
            <a:pPr>
              <a:lnSpc>
                <a:spcPct val="100000"/>
              </a:lnSpc>
            </a:pPr>
            <a:r>
              <a:rPr lang="en-US" b="1" dirty="0">
                <a:solidFill>
                  <a:schemeClr val="accent1"/>
                </a:solidFill>
              </a:rPr>
              <a:t>ILPQC Hospital Team </a:t>
            </a:r>
            <a:br>
              <a:rPr lang="en-US" b="1" dirty="0">
                <a:solidFill>
                  <a:schemeClr val="accent1"/>
                </a:solidFill>
              </a:rPr>
            </a:br>
            <a:r>
              <a:rPr lang="en-US" b="1" dirty="0">
                <a:solidFill>
                  <a:schemeClr val="accent1"/>
                </a:solidFill>
              </a:rPr>
              <a:t>Data Submission (86 Teams Total)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7" name="object 3"/>
          <p:cNvGraphicFramePr>
            <a:graphicFrameLocks noGrp="1"/>
          </p:cNvGraphicFramePr>
          <p:nvPr>
            <p:extLst>
              <p:ext uri="{D42A27DB-BD31-4B8C-83A1-F6EECF244321}">
                <p14:modId xmlns:p14="http://schemas.microsoft.com/office/powerpoint/2010/main" val="1110955105"/>
              </p:ext>
            </p:extLst>
          </p:nvPr>
        </p:nvGraphicFramePr>
        <p:xfrm>
          <a:off x="952501" y="1568149"/>
          <a:ext cx="10141526" cy="4754880"/>
        </p:xfrm>
        <a:graphic>
          <a:graphicData uri="http://schemas.openxmlformats.org/drawingml/2006/table">
            <a:tbl>
              <a:tblPr firstRow="1" bandRow="1"/>
              <a:tblGrid>
                <a:gridCol w="5070763">
                  <a:extLst>
                    <a:ext uri="{9D8B030D-6E8A-4147-A177-3AD203B41FA5}">
                      <a16:colId xmlns:a16="http://schemas.microsoft.com/office/drawing/2014/main" val="20000"/>
                    </a:ext>
                  </a:extLst>
                </a:gridCol>
                <a:gridCol w="5070763">
                  <a:extLst>
                    <a:ext uri="{9D8B030D-6E8A-4147-A177-3AD203B41FA5}">
                      <a16:colId xmlns:a16="http://schemas.microsoft.com/office/drawing/2014/main" val="20002"/>
                    </a:ext>
                  </a:extLst>
                </a:gridCol>
              </a:tblGrid>
              <a:tr h="371476">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91440">
                        <a:lnSpc>
                          <a:spcPct val="100000"/>
                        </a:lnSpc>
                        <a:spcBef>
                          <a:spcPts val="204"/>
                        </a:spcBef>
                      </a:pPr>
                      <a:r>
                        <a:rPr sz="2000" spc="-10" dirty="0"/>
                        <a:t>Month</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92075" marR="760730" algn="ctr">
                        <a:lnSpc>
                          <a:spcPct val="100000"/>
                        </a:lnSpc>
                        <a:spcBef>
                          <a:spcPts val="204"/>
                        </a:spcBef>
                      </a:pPr>
                      <a:r>
                        <a:rPr sz="2000" spc="-45" dirty="0"/>
                        <a:t>Teams </a:t>
                      </a:r>
                      <a:r>
                        <a:rPr sz="2000" spc="-10" dirty="0"/>
                        <a:t>Reporting  </a:t>
                      </a:r>
                      <a:r>
                        <a:rPr sz="2000" spc="-5" dirty="0"/>
                        <a:t>Hospital</a:t>
                      </a:r>
                      <a:r>
                        <a:rPr sz="2000" spc="-15" dirty="0"/>
                        <a:t> </a:t>
                      </a:r>
                      <a:r>
                        <a:rPr sz="2000" spc="-20" dirty="0"/>
                        <a:t>Data</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71145">
                        <a:lnSpc>
                          <a:spcPct val="100000"/>
                        </a:lnSpc>
                        <a:spcBef>
                          <a:spcPts val="209"/>
                        </a:spcBef>
                      </a:pPr>
                      <a:r>
                        <a:rPr sz="2000" spc="-5" dirty="0"/>
                        <a:t>Baseline  </a:t>
                      </a:r>
                      <a:r>
                        <a:rPr sz="2000" dirty="0"/>
                        <a:t>(Q4</a:t>
                      </a:r>
                      <a:r>
                        <a:rPr sz="2000" spc="-105" dirty="0"/>
                        <a:t> </a:t>
                      </a:r>
                      <a:r>
                        <a:rPr sz="2000" spc="-5" dirty="0"/>
                        <a:t>20</a:t>
                      </a:r>
                      <a:r>
                        <a:rPr lang="en-US" sz="2000" spc="-5" dirty="0"/>
                        <a:t>20</a:t>
                      </a:r>
                      <a:r>
                        <a:rPr sz="2000" spc="-5" dirty="0"/>
                        <a:t>)</a:t>
                      </a:r>
                      <a:endParaRPr sz="2000" dirty="0">
                        <a:latin typeface="Calibri"/>
                        <a:cs typeface="Calibri"/>
                      </a:endParaRPr>
                    </a:p>
                  </a:txBody>
                  <a:tcPr marL="45720" marR="4572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50"/>
                        </a:spcBef>
                      </a:pPr>
                      <a:r>
                        <a:rPr lang="en-US" sz="2000" dirty="0"/>
                        <a:t>47</a:t>
                      </a:r>
                      <a:endParaRPr sz="2000" dirty="0">
                        <a:latin typeface="Calibri"/>
                        <a:cs typeface="Calibri"/>
                      </a:endParaRPr>
                    </a:p>
                  </a:txBody>
                  <a:tcPr marL="45720" marR="4572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10001"/>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t>August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panose="020F0502020204030204" pitchFamily="34" charset="0"/>
                          <a:cs typeface="Calibri" panose="020F0502020204030204" pitchFamily="34" charset="0"/>
                        </a:rPr>
                        <a:t>54</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3400391030"/>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September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51</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1523629650"/>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October 2021 </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50</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1607882840"/>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November</a:t>
                      </a:r>
                      <a:r>
                        <a:rPr lang="en-US" sz="2000" baseline="0" dirty="0">
                          <a:latin typeface="Calibri"/>
                          <a:cs typeface="Calibri"/>
                        </a:rPr>
                        <a:t>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46</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95972636"/>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December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36</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522243307"/>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January 2022 </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40</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3313605873"/>
                  </a:ext>
                </a:extLst>
              </a:tr>
              <a:tr h="3714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February 2022</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41</a:t>
                      </a:r>
                    </a:p>
                  </a:txBody>
                  <a:tcPr marL="45720" marR="45720" anchor="ctr">
                    <a:lnL w="12700" cmpd="sng">
                      <a:solidFill>
                        <a:srgbClr val="F79646"/>
                      </a:solidFill>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7419697"/>
                  </a:ext>
                </a:extLst>
              </a:tr>
              <a:tr h="371476">
                <a:tc>
                  <a:txBody>
                    <a:bodyPr/>
                    <a:lstStyle/>
                    <a:p>
                      <a:pPr marL="91440" marR="544195">
                        <a:lnSpc>
                          <a:spcPct val="100000"/>
                        </a:lnSpc>
                        <a:spcBef>
                          <a:spcPts val="209"/>
                        </a:spcBef>
                      </a:pPr>
                      <a:r>
                        <a:rPr lang="en-US" sz="2000" dirty="0">
                          <a:latin typeface="Calibri"/>
                          <a:cs typeface="Calibri"/>
                        </a:rPr>
                        <a:t>March 2022</a:t>
                      </a:r>
                      <a:r>
                        <a:rPr lang="en-US" sz="2000" baseline="0" dirty="0">
                          <a:latin typeface="Calibri"/>
                          <a:cs typeface="Calibri"/>
                        </a:rPr>
                        <a:t>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270" algn="ctr">
                        <a:lnSpc>
                          <a:spcPct val="100000"/>
                        </a:lnSpc>
                        <a:spcBef>
                          <a:spcPts val="1645"/>
                        </a:spcBef>
                      </a:pPr>
                      <a:r>
                        <a:rPr lang="en-US" sz="2000" dirty="0">
                          <a:latin typeface="Calibri"/>
                          <a:cs typeface="Calibri"/>
                        </a:rPr>
                        <a:t>59</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67851559"/>
                  </a:ext>
                </a:extLst>
              </a:tr>
              <a:tr h="371476">
                <a:tc>
                  <a:txBody>
                    <a:bodyPr/>
                    <a:lstStyle/>
                    <a:p>
                      <a:pPr marL="91440" marR="544195">
                        <a:lnSpc>
                          <a:spcPct val="100000"/>
                        </a:lnSpc>
                        <a:spcBef>
                          <a:spcPts val="209"/>
                        </a:spcBef>
                      </a:pPr>
                      <a:r>
                        <a:rPr lang="en-US" sz="2000" dirty="0">
                          <a:latin typeface="Calibri"/>
                          <a:cs typeface="Calibri"/>
                        </a:rPr>
                        <a:t>April 2022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 algn="ctr">
                        <a:lnSpc>
                          <a:spcPct val="100000"/>
                        </a:lnSpc>
                        <a:spcBef>
                          <a:spcPts val="1645"/>
                        </a:spcBef>
                      </a:pPr>
                      <a:r>
                        <a:rPr lang="en-US" sz="2000" dirty="0">
                          <a:latin typeface="Calibri"/>
                          <a:cs typeface="Calibri"/>
                        </a:rPr>
                        <a:t>47</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10785"/>
                  </a:ext>
                </a:extLst>
              </a:tr>
              <a:tr h="371476">
                <a:tc>
                  <a:txBody>
                    <a:bodyPr/>
                    <a:lstStyle/>
                    <a:p>
                      <a:pPr marL="91440" marR="544195">
                        <a:lnSpc>
                          <a:spcPct val="100000"/>
                        </a:lnSpc>
                        <a:spcBef>
                          <a:spcPts val="209"/>
                        </a:spcBef>
                      </a:pPr>
                      <a:r>
                        <a:rPr lang="en-US" sz="2000" dirty="0">
                          <a:latin typeface="Calibri"/>
                          <a:cs typeface="Calibri"/>
                        </a:rPr>
                        <a:t>May 2022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270" algn="ctr">
                        <a:lnSpc>
                          <a:spcPct val="100000"/>
                        </a:lnSpc>
                        <a:spcBef>
                          <a:spcPts val="1645"/>
                        </a:spcBef>
                      </a:pPr>
                      <a:r>
                        <a:rPr lang="en-US" sz="2000" dirty="0">
                          <a:latin typeface="Calibri"/>
                          <a:cs typeface="Calibri"/>
                        </a:rPr>
                        <a:t>46</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85132199"/>
                  </a:ext>
                </a:extLst>
              </a:tr>
            </a:tbl>
          </a:graphicData>
        </a:graphic>
      </p:graphicFrame>
    </p:spTree>
    <p:extLst>
      <p:ext uri="{BB962C8B-B14F-4D97-AF65-F5344CB8AC3E}">
        <p14:creationId xmlns:p14="http://schemas.microsoft.com/office/powerpoint/2010/main" val="377776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8437"/>
            <a:ext cx="10972800" cy="1325563"/>
          </a:xfrm>
          <a:noFill/>
        </p:spPr>
        <p:txBody>
          <a:bodyPr/>
          <a:lstStyle/>
          <a:p>
            <a:r>
              <a:rPr lang="en-US" dirty="0"/>
              <a:t>Structure Measures:</a:t>
            </a:r>
            <a:br>
              <a:rPr lang="en-US" dirty="0"/>
            </a:br>
            <a:r>
              <a:rPr lang="en-US" dirty="0"/>
              <a:t>Implementing Systems Changes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12" name="Picture 11">
            <a:extLst>
              <a:ext uri="{FF2B5EF4-FFF2-40B4-BE49-F238E27FC236}">
                <a16:creationId xmlns:a16="http://schemas.microsoft.com/office/drawing/2014/main" id="{091E3FE8-0416-490F-8E0B-9D6B9F567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416309"/>
            <a:ext cx="4114800" cy="407598"/>
          </a:xfrm>
          <a:prstGeom prst="rect">
            <a:avLst/>
          </a:prstGeom>
        </p:spPr>
      </p:pic>
      <p:sp>
        <p:nvSpPr>
          <p:cNvPr id="5" name="TextBox 4"/>
          <p:cNvSpPr txBox="1"/>
          <p:nvPr/>
        </p:nvSpPr>
        <p:spPr>
          <a:xfrm>
            <a:off x="152400" y="6096000"/>
            <a:ext cx="11887200" cy="6254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173431" y="1431487"/>
          <a:ext cx="6125087" cy="29041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nvGraphicFramePr>
        <p:xfrm>
          <a:off x="6585857" y="1524000"/>
          <a:ext cx="5606143" cy="27687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130491" y="4012441"/>
          <a:ext cx="6194109" cy="292945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p:cNvGraphicFramePr>
            <a:graphicFrameLocks/>
          </p:cNvGraphicFramePr>
          <p:nvPr/>
        </p:nvGraphicFramePr>
        <p:xfrm>
          <a:off x="6220191" y="4195507"/>
          <a:ext cx="6102438" cy="274639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4975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dirty="0"/>
              <a:t>Structure Measures:</a:t>
            </a:r>
            <a:br>
              <a:rPr lang="en-US" dirty="0"/>
            </a:br>
            <a:r>
              <a:rPr lang="en-US" dirty="0"/>
              <a:t>Implementing Systems Changes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304800"/>
            <a:ext cx="4255091" cy="421495"/>
          </a:xfrm>
          <a:prstGeom prst="rect">
            <a:avLst/>
          </a:prstGeom>
        </p:spPr>
      </p:pic>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1" name="Chart 10"/>
          <p:cNvGraphicFramePr>
            <a:graphicFrameLocks/>
          </p:cNvGraphicFramePr>
          <p:nvPr/>
        </p:nvGraphicFramePr>
        <p:xfrm>
          <a:off x="50617" y="1389076"/>
          <a:ext cx="6096545" cy="28351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6266906" y="1347343"/>
          <a:ext cx="5925094" cy="27565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nvGraphicFramePr>
        <p:xfrm>
          <a:off x="-1" y="3984171"/>
          <a:ext cx="6266907" cy="29304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nvGraphicFramePr>
        <p:xfrm>
          <a:off x="6215743" y="3832951"/>
          <a:ext cx="5976257" cy="308164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311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28599"/>
            <a:ext cx="10972800" cy="1325563"/>
          </a:xfrm>
          <a:noFill/>
        </p:spPr>
        <p:txBody>
          <a:bodyPr/>
          <a:lstStyle/>
          <a:p>
            <a:r>
              <a:rPr lang="en-US" dirty="0"/>
              <a:t>Process Measures:</a:t>
            </a:r>
            <a:br>
              <a:rPr lang="en-US" dirty="0"/>
            </a:br>
            <a:r>
              <a:rPr lang="en-US" dirty="0"/>
              <a:t>Implicit Bias Training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6" name="Chart 5"/>
          <p:cNvGraphicFramePr>
            <a:graphicFrameLocks/>
          </p:cNvGraphicFramePr>
          <p:nvPr/>
        </p:nvGraphicFramePr>
        <p:xfrm>
          <a:off x="457201" y="1554162"/>
          <a:ext cx="11527970" cy="4626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145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implementation steps for </a:t>
            </a:r>
            <a:r>
              <a:rPr lang="en-US" dirty="0" err="1"/>
              <a:t>SDoH</a:t>
            </a:r>
            <a:r>
              <a:rPr lang="en-US" dirty="0"/>
              <a:t> and Respectful Care / PREM key strategies </a:t>
            </a:r>
          </a:p>
        </p:txBody>
      </p:sp>
      <p:sp>
        <p:nvSpPr>
          <p:cNvPr id="3" name="Subtitle 2"/>
          <p:cNvSpPr>
            <a:spLocks noGrp="1"/>
          </p:cNvSpPr>
          <p:nvPr>
            <p:ph type="subTitle" idx="1"/>
          </p:nvPr>
        </p:nvSpPr>
        <p:spPr>
          <a:xfrm>
            <a:off x="1413310" y="3081638"/>
            <a:ext cx="9365380" cy="1573489"/>
          </a:xfrm>
        </p:spPr>
        <p:txBody>
          <a:bodyPr>
            <a:normAutofit/>
          </a:bodyPr>
          <a:lstStyle/>
          <a:p>
            <a:r>
              <a:rPr lang="en-US" dirty="0"/>
              <a:t>Consider how your team can use these steps as you plan your work</a:t>
            </a:r>
          </a:p>
          <a:p>
            <a:endParaRPr lang="en-US" dirty="0"/>
          </a:p>
        </p:txBody>
      </p:sp>
    </p:spTree>
    <p:extLst>
      <p:ext uri="{BB962C8B-B14F-4D97-AF65-F5344CB8AC3E}">
        <p14:creationId xmlns:p14="http://schemas.microsoft.com/office/powerpoint/2010/main" val="80535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75C0E-5AB3-ED9B-948C-DCDECF784B91}"/>
              </a:ext>
            </a:extLst>
          </p:cNvPr>
          <p:cNvSpPr>
            <a:spLocks noGrp="1"/>
          </p:cNvSpPr>
          <p:nvPr>
            <p:ph type="ctrTitle"/>
          </p:nvPr>
        </p:nvSpPr>
        <p:spPr/>
        <p:txBody>
          <a:bodyPr/>
          <a:lstStyle/>
          <a:p>
            <a:r>
              <a:rPr kumimoji="0" lang="en-US" sz="4000" b="0" i="0" u="none" strike="noStrike" kern="1200" cap="none" spc="-5" normalizeH="0" baseline="0" noProof="0" dirty="0">
                <a:ln>
                  <a:noFill/>
                </a:ln>
                <a:solidFill>
                  <a:srgbClr val="444B54"/>
                </a:solidFill>
                <a:effectLst/>
                <a:uLnTx/>
                <a:uFillTx/>
                <a:latin typeface="Arial"/>
                <a:ea typeface="+mn-ea"/>
                <a:cs typeface="Arial"/>
              </a:rPr>
              <a:t>Social Determinants of Health </a:t>
            </a:r>
            <a:r>
              <a:rPr kumimoji="0" lang="en-US" sz="4000" b="0" i="0" u="none" strike="noStrike" kern="1200" cap="none" spc="-5" normalizeH="0" baseline="0" noProof="0" dirty="0" err="1">
                <a:ln>
                  <a:noFill/>
                </a:ln>
                <a:solidFill>
                  <a:srgbClr val="444B54"/>
                </a:solidFill>
                <a:effectLst/>
                <a:uLnTx/>
                <a:uFillTx/>
                <a:latin typeface="Arial"/>
                <a:ea typeface="+mn-ea"/>
                <a:cs typeface="Arial"/>
              </a:rPr>
              <a:t>SDoH</a:t>
            </a:r>
            <a:r>
              <a:rPr kumimoji="0" lang="en-US" sz="4000" b="0" i="0" u="none" strike="noStrike" kern="1200" cap="none" spc="-5" normalizeH="0" baseline="0" noProof="0" dirty="0">
                <a:ln>
                  <a:noFill/>
                </a:ln>
                <a:solidFill>
                  <a:srgbClr val="444B54"/>
                </a:solidFill>
                <a:effectLst/>
                <a:uLnTx/>
                <a:uFillTx/>
                <a:latin typeface="Arial"/>
                <a:ea typeface="+mn-ea"/>
                <a:cs typeface="Arial"/>
              </a:rPr>
              <a:t> </a:t>
            </a:r>
            <a:r>
              <a:rPr kumimoji="0" lang="en-US" sz="4000" b="0" i="0" u="none" strike="noStrike" kern="1200" cap="none" spc="0" normalizeH="0" baseline="0" noProof="0" dirty="0">
                <a:ln>
                  <a:noFill/>
                </a:ln>
                <a:solidFill>
                  <a:prstClr val="black"/>
                </a:solidFill>
                <a:effectLst/>
                <a:uLnTx/>
                <a:uFillTx/>
                <a:latin typeface="Arial"/>
                <a:ea typeface="+mn-ea"/>
                <a:cs typeface="Arial"/>
              </a:rPr>
              <a:t/>
            </a:r>
            <a:br>
              <a:rPr kumimoji="0" lang="en-US" sz="4000" b="0" i="0" u="none" strike="noStrike" kern="1200" cap="none" spc="0" normalizeH="0" baseline="0" noProof="0" dirty="0">
                <a:ln>
                  <a:noFill/>
                </a:ln>
                <a:solidFill>
                  <a:prstClr val="black"/>
                </a:solidFill>
                <a:effectLst/>
                <a:uLnTx/>
                <a:uFillTx/>
                <a:latin typeface="Arial"/>
                <a:ea typeface="+mn-ea"/>
                <a:cs typeface="Arial"/>
              </a:rPr>
            </a:br>
            <a:endParaRPr lang="en-US" dirty="0"/>
          </a:p>
        </p:txBody>
      </p:sp>
      <p:sp>
        <p:nvSpPr>
          <p:cNvPr id="5" name="Subtitle 4">
            <a:extLst>
              <a:ext uri="{FF2B5EF4-FFF2-40B4-BE49-F238E27FC236}">
                <a16:creationId xmlns:a16="http://schemas.microsoft.com/office/drawing/2014/main" id="{8D5EEE70-B5D7-58A8-706C-68875ADDCE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119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print"/>
            <a:stretch>
              <a:fillRect/>
            </a:stretch>
          </p:blipFill>
          <p:spPr>
            <a:xfrm>
              <a:off x="9264396" y="228600"/>
              <a:ext cx="2025395" cy="911351"/>
            </a:xfrm>
            <a:prstGeom prst="rect">
              <a:avLst/>
            </a:prstGeom>
          </p:spPr>
        </p:pic>
        <p:pic>
          <p:nvPicPr>
            <p:cNvPr id="5" name="object 5"/>
            <p:cNvPicPr/>
            <p:nvPr/>
          </p:nvPicPr>
          <p:blipFill>
            <a:blip r:embed="rId4" cstate="print"/>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grpSp>
      <p:sp>
        <p:nvSpPr>
          <p:cNvPr id="7" name="object 7"/>
          <p:cNvSpPr txBox="1">
            <a:spLocks noGrp="1"/>
          </p:cNvSpPr>
          <p:nvPr>
            <p:ph type="title"/>
          </p:nvPr>
        </p:nvSpPr>
        <p:spPr>
          <a:xfrm>
            <a:off x="609600" y="264601"/>
            <a:ext cx="11841126" cy="1190069"/>
          </a:xfrm>
          <a:prstGeom prst="rect">
            <a:avLst/>
          </a:prstGeom>
        </p:spPr>
        <p:txBody>
          <a:bodyPr vert="horz" wrap="square" lIns="0" tIns="81280" rIns="0" bIns="0" rtlCol="0">
            <a:spAutoFit/>
          </a:bodyPr>
          <a:lstStyle/>
          <a:p>
            <a:pPr marL="12700" marR="5080" fontAlgn="base">
              <a:lnSpc>
                <a:spcPct val="100000"/>
              </a:lnSpc>
              <a:spcAft>
                <a:spcPct val="0"/>
              </a:spcAft>
            </a:pPr>
            <a:r>
              <a:rPr b="1" dirty="0">
                <a:solidFill>
                  <a:schemeClr val="accent1"/>
                </a:solidFill>
              </a:rPr>
              <a:t>What are Social Determinants</a:t>
            </a:r>
            <a:r>
              <a:rPr lang="en-US" b="1" dirty="0">
                <a:solidFill>
                  <a:schemeClr val="accent1"/>
                </a:solidFill>
              </a:rPr>
              <a:t> </a:t>
            </a:r>
            <a:br>
              <a:rPr lang="en-US" b="1" dirty="0">
                <a:solidFill>
                  <a:schemeClr val="accent1"/>
                </a:solidFill>
              </a:rPr>
            </a:br>
            <a:r>
              <a:rPr b="1" dirty="0">
                <a:solidFill>
                  <a:schemeClr val="accent1"/>
                </a:solidFill>
              </a:rPr>
              <a:t>of Health?</a:t>
            </a:r>
          </a:p>
        </p:txBody>
      </p:sp>
      <p:sp>
        <p:nvSpPr>
          <p:cNvPr id="11" name="object 11"/>
          <p:cNvSpPr txBox="1">
            <a:spLocks noGrp="1"/>
          </p:cNvSpPr>
          <p:nvPr>
            <p:ph sz="half" idx="4294967295"/>
          </p:nvPr>
        </p:nvSpPr>
        <p:spPr>
          <a:xfrm>
            <a:off x="7848600" y="1398551"/>
            <a:ext cx="4343400" cy="4956175"/>
          </a:xfrm>
          <a:prstGeom prst="rect">
            <a:avLst/>
          </a:prstGeom>
        </p:spPr>
        <p:txBody>
          <a:bodyPr vert="horz" wrap="square" lIns="0" tIns="12700" rIns="0" bIns="0" rtlCol="0">
            <a:spAutoFit/>
          </a:bodyPr>
          <a:lstStyle/>
          <a:p>
            <a:pPr marL="0" indent="0">
              <a:lnSpc>
                <a:spcPct val="100000"/>
              </a:lnSpc>
              <a:spcBef>
                <a:spcPts val="100"/>
              </a:spcBef>
              <a:buNone/>
            </a:pPr>
            <a:r>
              <a:rPr spc="-5" dirty="0"/>
              <a:t>Social</a:t>
            </a:r>
            <a:r>
              <a:rPr spc="-20" dirty="0"/>
              <a:t> </a:t>
            </a:r>
            <a:r>
              <a:rPr spc="-5" dirty="0"/>
              <a:t>Determinants</a:t>
            </a:r>
            <a:r>
              <a:rPr spc="-15" dirty="0"/>
              <a:t> </a:t>
            </a:r>
            <a:r>
              <a:rPr spc="-5" dirty="0"/>
              <a:t>of</a:t>
            </a:r>
            <a:r>
              <a:rPr spc="-15" dirty="0"/>
              <a:t> </a:t>
            </a:r>
            <a:r>
              <a:rPr spc="-5" dirty="0"/>
              <a:t>Health</a:t>
            </a:r>
            <a:endParaRPr lang="en-US" spc="-5" dirty="0"/>
          </a:p>
          <a:p>
            <a:pPr lvl="1">
              <a:lnSpc>
                <a:spcPct val="100000"/>
              </a:lnSpc>
              <a:spcBef>
                <a:spcPts val="100"/>
              </a:spcBef>
            </a:pPr>
            <a:r>
              <a:rPr sz="2400" b="0" spc="-5" dirty="0">
                <a:latin typeface="Arial"/>
                <a:cs typeface="Arial"/>
              </a:rPr>
              <a:t>Food</a:t>
            </a:r>
            <a:endParaRPr sz="2400" dirty="0">
              <a:latin typeface="Arial"/>
              <a:cs typeface="Arial"/>
            </a:endParaRPr>
          </a:p>
          <a:p>
            <a:pPr lvl="1">
              <a:lnSpc>
                <a:spcPct val="100000"/>
              </a:lnSpc>
              <a:spcBef>
                <a:spcPts val="100"/>
              </a:spcBef>
              <a:tabLst>
                <a:tab pos="755650" algn="l"/>
                <a:tab pos="756920" algn="l"/>
              </a:tabLst>
            </a:pPr>
            <a:r>
              <a:rPr sz="2400" spc="-5" dirty="0">
                <a:latin typeface="Arial"/>
                <a:cs typeface="Arial"/>
              </a:rPr>
              <a:t>Housing</a:t>
            </a:r>
          </a:p>
          <a:p>
            <a:pPr lvl="1">
              <a:lnSpc>
                <a:spcPct val="100000"/>
              </a:lnSpc>
              <a:spcBef>
                <a:spcPts val="100"/>
              </a:spcBef>
              <a:tabLst>
                <a:tab pos="755650" algn="l"/>
                <a:tab pos="756920" algn="l"/>
              </a:tabLst>
            </a:pPr>
            <a:r>
              <a:rPr sz="2400" spc="-5" dirty="0">
                <a:latin typeface="Arial"/>
                <a:cs typeface="Arial"/>
              </a:rPr>
              <a:t>Transportation</a:t>
            </a:r>
          </a:p>
          <a:p>
            <a:pPr lvl="1">
              <a:lnSpc>
                <a:spcPct val="100000"/>
              </a:lnSpc>
              <a:spcBef>
                <a:spcPts val="100"/>
              </a:spcBef>
              <a:tabLst>
                <a:tab pos="755650" algn="l"/>
                <a:tab pos="756920" algn="l"/>
              </a:tabLst>
            </a:pPr>
            <a:r>
              <a:rPr sz="2400" spc="-5" dirty="0">
                <a:latin typeface="Arial"/>
                <a:cs typeface="Arial"/>
              </a:rPr>
              <a:t>Utilities</a:t>
            </a:r>
          </a:p>
          <a:p>
            <a:pPr lvl="1">
              <a:lnSpc>
                <a:spcPct val="100000"/>
              </a:lnSpc>
              <a:spcBef>
                <a:spcPts val="100"/>
              </a:spcBef>
              <a:tabLst>
                <a:tab pos="755650" algn="l"/>
                <a:tab pos="756920" algn="l"/>
              </a:tabLst>
            </a:pPr>
            <a:r>
              <a:rPr sz="2400" spc="-5" dirty="0">
                <a:latin typeface="Arial"/>
                <a:cs typeface="Arial"/>
              </a:rPr>
              <a:t>Exposure to Violence</a:t>
            </a:r>
          </a:p>
          <a:p>
            <a:pPr lvl="1">
              <a:lnSpc>
                <a:spcPct val="100000"/>
              </a:lnSpc>
              <a:spcBef>
                <a:spcPts val="100"/>
              </a:spcBef>
              <a:tabLst>
                <a:tab pos="755650" algn="l"/>
                <a:tab pos="756920" algn="l"/>
              </a:tabLst>
            </a:pPr>
            <a:r>
              <a:rPr sz="2400" spc="-5" dirty="0">
                <a:latin typeface="Arial"/>
                <a:cs typeface="Arial"/>
              </a:rPr>
              <a:t>Financial Resources</a:t>
            </a:r>
          </a:p>
          <a:p>
            <a:pPr lvl="1">
              <a:lnSpc>
                <a:spcPct val="100000"/>
              </a:lnSpc>
              <a:spcBef>
                <a:spcPts val="100"/>
              </a:spcBef>
              <a:tabLst>
                <a:tab pos="755650" algn="l"/>
                <a:tab pos="756920" algn="l"/>
              </a:tabLst>
            </a:pPr>
            <a:r>
              <a:rPr sz="2400" spc="-5" dirty="0">
                <a:latin typeface="Arial"/>
                <a:cs typeface="Arial"/>
              </a:rPr>
              <a:t>Community/ Social Support</a:t>
            </a:r>
          </a:p>
          <a:p>
            <a:pPr lvl="1">
              <a:lnSpc>
                <a:spcPct val="100000"/>
              </a:lnSpc>
              <a:spcBef>
                <a:spcPts val="100"/>
              </a:spcBef>
              <a:tabLst>
                <a:tab pos="755650" algn="l"/>
                <a:tab pos="756920" algn="l"/>
              </a:tabLst>
            </a:pPr>
            <a:r>
              <a:rPr sz="2400" spc="-5" dirty="0">
                <a:latin typeface="Arial"/>
                <a:cs typeface="Arial"/>
              </a:rPr>
              <a:t>Education/Health Literacy</a:t>
            </a:r>
          </a:p>
          <a:p>
            <a:pPr lvl="1">
              <a:lnSpc>
                <a:spcPct val="100000"/>
              </a:lnSpc>
              <a:spcBef>
                <a:spcPts val="100"/>
              </a:spcBef>
              <a:tabLst>
                <a:tab pos="755650" algn="l"/>
                <a:tab pos="756920" algn="l"/>
              </a:tabLst>
            </a:pPr>
            <a:r>
              <a:rPr sz="2400" spc="-5" dirty="0">
                <a:latin typeface="Arial"/>
                <a:cs typeface="Arial"/>
              </a:rPr>
              <a:t>Child Care</a:t>
            </a:r>
          </a:p>
          <a:p>
            <a:pPr lvl="1">
              <a:lnSpc>
                <a:spcPct val="100000"/>
              </a:lnSpc>
              <a:spcBef>
                <a:spcPts val="100"/>
              </a:spcBef>
              <a:tabLst>
                <a:tab pos="755650" algn="l"/>
                <a:tab pos="756920" algn="l"/>
              </a:tabLst>
            </a:pPr>
            <a:r>
              <a:rPr sz="2400" spc="-5" dirty="0">
                <a:latin typeface="Arial"/>
                <a:cs typeface="Arial"/>
              </a:rPr>
              <a:t>Legal Status</a:t>
            </a:r>
            <a:endParaRPr lang="en-US" sz="2400" spc="-5" dirty="0">
              <a:latin typeface="Arial"/>
              <a:cs typeface="Arial"/>
            </a:endParaRPr>
          </a:p>
          <a:p>
            <a:pPr lvl="1">
              <a:lnSpc>
                <a:spcPct val="100000"/>
              </a:lnSpc>
              <a:spcBef>
                <a:spcPts val="100"/>
              </a:spcBef>
              <a:tabLst>
                <a:tab pos="755650" algn="l"/>
                <a:tab pos="756920" algn="l"/>
              </a:tabLst>
            </a:pPr>
            <a:r>
              <a:rPr lang="en-US" sz="2400" spc="-5" dirty="0">
                <a:latin typeface="Arial"/>
                <a:cs typeface="Arial"/>
              </a:rPr>
              <a:t>Stress</a:t>
            </a:r>
            <a:endParaRPr sz="2400" spc="-5" dirty="0">
              <a:latin typeface="Arial"/>
              <a:cs typeface="Arial"/>
            </a:endParaRPr>
          </a:p>
        </p:txBody>
      </p:sp>
      <p:sp>
        <p:nvSpPr>
          <p:cNvPr id="8" name="object 8"/>
          <p:cNvSpPr txBox="1"/>
          <p:nvPr/>
        </p:nvSpPr>
        <p:spPr>
          <a:xfrm>
            <a:off x="444500" y="1566941"/>
            <a:ext cx="5951220" cy="3224530"/>
          </a:xfrm>
          <a:prstGeom prst="rect">
            <a:avLst/>
          </a:prstGeom>
        </p:spPr>
        <p:txBody>
          <a:bodyPr vert="horz" wrap="square" lIns="0" tIns="12700" rIns="0" bIns="0" rtlCol="0">
            <a:spAutoFit/>
          </a:bodyPr>
          <a:lstStyle/>
          <a:p>
            <a:pPr marL="241300" marR="74930" lvl="0" indent="-228600" algn="l" defTabSz="914400" rtl="0" eaLnBrk="1" fontAlgn="auto" latinLnBrk="0" hangingPunct="1">
              <a:lnSpc>
                <a:spcPct val="120000"/>
              </a:lnSpc>
              <a:spcBef>
                <a:spcPts val="100"/>
              </a:spcBef>
              <a:spcAft>
                <a:spcPts val="0"/>
              </a:spcAft>
              <a:buClr>
                <a:srgbClr val="F5668F"/>
              </a:buClr>
              <a:buSzTx/>
              <a:buFont typeface="Arial"/>
              <a:buChar char="•"/>
              <a:tabLst>
                <a:tab pos="241300" algn="l"/>
              </a:tabLst>
              <a:defRPr/>
            </a:pPr>
            <a:r>
              <a:rPr kumimoji="0" sz="2400" b="0" i="0" u="none" strike="noStrike" kern="1200" cap="none" spc="-20" normalizeH="0" baseline="0" noProof="0" dirty="0">
                <a:ln>
                  <a:noFill/>
                </a:ln>
                <a:solidFill>
                  <a:prstClr val="black"/>
                </a:solidFill>
                <a:effectLst/>
                <a:uLnTx/>
                <a:uFillTx/>
                <a:latin typeface="Calibri"/>
                <a:ea typeface="MS PGothic" pitchFamily="34" charset="-128"/>
                <a:cs typeface="Calibri"/>
              </a:rPr>
              <a:t>Factors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in a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persons environment that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play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an </a:t>
            </a:r>
            <a:r>
              <a:rPr kumimoji="0" sz="2400" b="0" i="0" u="none" strike="noStrike" kern="1200" cap="none" spc="-53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important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role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in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shaping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health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outcomes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(ACOG,</a:t>
            </a:r>
            <a:r>
              <a:rPr kumimoji="0" sz="2400" b="0" i="0" u="none" strike="noStrike" kern="1200" cap="none" spc="-3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CO#,</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729).</a:t>
            </a:r>
            <a:endParaRPr kumimoji="0" sz="2400" b="0" i="0" u="none" strike="noStrike" kern="1200" cap="none" spc="0" normalizeH="0" baseline="0" noProof="0">
              <a:ln>
                <a:noFill/>
              </a:ln>
              <a:solidFill>
                <a:prstClr val="black"/>
              </a:solidFill>
              <a:effectLst/>
              <a:uLnTx/>
              <a:uFillTx/>
              <a:latin typeface="Calibri"/>
              <a:ea typeface="MS PGothic" pitchFamily="34" charset="-128"/>
              <a:cs typeface="Calibri"/>
            </a:endParaRPr>
          </a:p>
          <a:p>
            <a:pPr marL="241300" marR="5080" lvl="0" indent="-228600" algn="l" defTabSz="914400" rtl="0" eaLnBrk="1" fontAlgn="auto" latinLnBrk="0" hangingPunct="1">
              <a:lnSpc>
                <a:spcPct val="120000"/>
              </a:lnSpc>
              <a:spcBef>
                <a:spcPts val="994"/>
              </a:spcBef>
              <a:spcAft>
                <a:spcPts val="0"/>
              </a:spcAft>
              <a:buClr>
                <a:srgbClr val="F5668F"/>
              </a:buClr>
              <a:buSzTx/>
              <a:buFont typeface="Arial"/>
              <a:buChar char="•"/>
              <a:tabLst>
                <a:tab pos="241300" algn="l"/>
              </a:tabLst>
              <a:defRPr/>
            </a:pPr>
            <a:r>
              <a:rPr kumimoji="0" sz="2400" b="0" i="0" u="none" strike="noStrike" kern="1200" cap="none" spc="-20" normalizeH="0" baseline="0" noProof="0" dirty="0">
                <a:ln>
                  <a:noFill/>
                </a:ln>
                <a:solidFill>
                  <a:prstClr val="black"/>
                </a:solidFill>
                <a:effectLst/>
                <a:uLnTx/>
                <a:uFillTx/>
                <a:latin typeface="Calibri"/>
                <a:ea typeface="MS PGothic" pitchFamily="34" charset="-128"/>
                <a:cs typeface="Calibri"/>
              </a:rPr>
              <a:t>Have</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historically</a:t>
            </a:r>
            <a:r>
              <a:rPr kumimoji="0" sz="2400" b="0" i="0" u="none" strike="noStrike" kern="1200" cap="none" spc="-2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prevented</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many</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people</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from </a:t>
            </a:r>
            <a:r>
              <a:rPr kumimoji="0" sz="2400" b="0" i="0" u="none" strike="noStrike" kern="1200" cap="none" spc="-53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racial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and ethnic minority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groups from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having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fair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opportunities </a:t>
            </a:r>
            <a:r>
              <a:rPr kumimoji="0" sz="2400" b="0" i="0" u="none" strike="noStrike" kern="1200" cap="none" spc="-20" normalizeH="0" baseline="0" noProof="0" dirty="0">
                <a:ln>
                  <a:noFill/>
                </a:ln>
                <a:solidFill>
                  <a:prstClr val="black"/>
                </a:solidFill>
                <a:effectLst/>
                <a:uLnTx/>
                <a:uFillTx/>
                <a:latin typeface="Calibri"/>
                <a:ea typeface="MS PGothic" pitchFamily="34" charset="-128"/>
                <a:cs typeface="Calibri"/>
              </a:rPr>
              <a:t>for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economic, </a:t>
            </a:r>
            <a:r>
              <a:rPr kumimoji="0" sz="2400" b="0" i="0" u="none" strike="noStrike" kern="1200" cap="none" spc="-15" normalizeH="0" baseline="0" noProof="0" dirty="0">
                <a:ln>
                  <a:noFill/>
                </a:ln>
                <a:solidFill>
                  <a:prstClr val="black"/>
                </a:solidFill>
                <a:effectLst/>
                <a:uLnTx/>
                <a:uFillTx/>
                <a:latin typeface="Calibri"/>
                <a:ea typeface="MS PGothic" pitchFamily="34" charset="-128"/>
                <a:cs typeface="Calibri"/>
              </a:rPr>
              <a:t>physical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and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mental</a:t>
            </a:r>
            <a:r>
              <a:rPr kumimoji="0" sz="2400" b="0" i="0" u="none" strike="noStrike" kern="1200" cap="none" spc="-3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0" normalizeH="0" baseline="0" noProof="0" dirty="0">
                <a:ln>
                  <a:noFill/>
                </a:ln>
                <a:solidFill>
                  <a:prstClr val="black"/>
                </a:solidFill>
                <a:effectLst/>
                <a:uLnTx/>
                <a:uFillTx/>
                <a:latin typeface="Calibri"/>
                <a:ea typeface="MS PGothic" pitchFamily="34" charset="-128"/>
                <a:cs typeface="Calibri"/>
              </a:rPr>
              <a:t>health</a:t>
            </a:r>
            <a:r>
              <a:rPr kumimoji="0" sz="2400" b="0" i="0" u="none" strike="noStrike" kern="1200" cap="none" spc="-1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(CDC,</a:t>
            </a:r>
            <a:r>
              <a:rPr kumimoji="0" sz="2400" b="0" i="0" u="none" strike="noStrike" kern="1200" cap="none" spc="-30" normalizeH="0" baseline="0" noProof="0" dirty="0">
                <a:ln>
                  <a:noFill/>
                </a:ln>
                <a:solidFill>
                  <a:prstClr val="black"/>
                </a:solidFill>
                <a:effectLst/>
                <a:uLnTx/>
                <a:uFillTx/>
                <a:latin typeface="Calibri"/>
                <a:ea typeface="MS PGothic" pitchFamily="34" charset="-128"/>
                <a:cs typeface="Calibri"/>
              </a:rPr>
              <a:t> </a:t>
            </a:r>
            <a:r>
              <a:rPr kumimoji="0" sz="2400" b="0" i="0" u="none" strike="noStrike" kern="1200" cap="none" spc="-5" normalizeH="0" baseline="0" noProof="0" dirty="0">
                <a:ln>
                  <a:noFill/>
                </a:ln>
                <a:solidFill>
                  <a:prstClr val="black"/>
                </a:solidFill>
                <a:effectLst/>
                <a:uLnTx/>
                <a:uFillTx/>
                <a:latin typeface="Calibri"/>
                <a:ea typeface="MS PGothic" pitchFamily="34" charset="-128"/>
                <a:cs typeface="Calibri"/>
              </a:rPr>
              <a:t>2021).</a:t>
            </a:r>
            <a:endParaRPr kumimoji="0" sz="2400" b="0" i="0" u="none" strike="noStrike" kern="1200" cap="none" spc="0" normalizeH="0" baseline="0" noProof="0">
              <a:ln>
                <a:noFill/>
              </a:ln>
              <a:solidFill>
                <a:prstClr val="black"/>
              </a:solidFill>
              <a:effectLst/>
              <a:uLnTx/>
              <a:uFillTx/>
              <a:latin typeface="Calibri"/>
              <a:ea typeface="MS PGothic" pitchFamily="34" charset="-128"/>
              <a:cs typeface="Calibri"/>
            </a:endParaRPr>
          </a:p>
        </p:txBody>
      </p:sp>
      <p:pic>
        <p:nvPicPr>
          <p:cNvPr id="9" name="object 9"/>
          <p:cNvPicPr/>
          <p:nvPr/>
        </p:nvPicPr>
        <p:blipFill>
          <a:blip r:embed="rId5" cstate="print"/>
          <a:stretch>
            <a:fillRect/>
          </a:stretch>
        </p:blipFill>
        <p:spPr>
          <a:xfrm>
            <a:off x="4698491" y="5106924"/>
            <a:ext cx="2471915" cy="911351"/>
          </a:xfrm>
          <a:prstGeom prst="rect">
            <a:avLst/>
          </a:prstGeom>
        </p:spPr>
      </p:pic>
      <p:pic>
        <p:nvPicPr>
          <p:cNvPr id="10" name="object 10"/>
          <p:cNvPicPr/>
          <p:nvPr/>
        </p:nvPicPr>
        <p:blipFill>
          <a:blip r:embed="rId6" cstate="print"/>
          <a:stretch>
            <a:fillRect/>
          </a:stretch>
        </p:blipFill>
        <p:spPr>
          <a:xfrm>
            <a:off x="294131" y="5224284"/>
            <a:ext cx="4309871" cy="859523"/>
          </a:xfrm>
          <a:prstGeom prst="rect">
            <a:avLst/>
          </a:prstGeom>
        </p:spPr>
      </p:pic>
      <p:sp>
        <p:nvSpPr>
          <p:cNvPr id="12" name="object 12"/>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S PGothic" pitchFamily="34" charset="-128"/>
                <a:cs typeface="Arial"/>
              </a:rPr>
              <a:t>Illinois</a:t>
            </a:r>
            <a:r>
              <a:rPr kumimoji="0" sz="1200" b="0" i="0" u="none" strike="noStrike" kern="1200" cap="none" spc="-30" normalizeH="0" baseline="0" noProof="0" dirty="0">
                <a:ln>
                  <a:noFill/>
                </a:ln>
                <a:solidFill>
                  <a:srgbClr val="929599"/>
                </a:solidFill>
                <a:effectLst/>
                <a:uLnTx/>
                <a:uFillTx/>
                <a:latin typeface="Arial"/>
                <a:ea typeface="MS PGothic" pitchFamily="34" charset="-128"/>
                <a:cs typeface="Arial"/>
              </a:rPr>
              <a:t> </a:t>
            </a:r>
            <a:r>
              <a:rPr kumimoji="0" sz="1200" b="0" i="0" u="none" strike="noStrike" kern="1200" cap="none" spc="-5" normalizeH="0" baseline="0" noProof="0" dirty="0">
                <a:ln>
                  <a:noFill/>
                </a:ln>
                <a:solidFill>
                  <a:srgbClr val="929599"/>
                </a:solidFill>
                <a:effectLst/>
                <a:uLnTx/>
                <a:uFillTx/>
                <a:latin typeface="Arial"/>
                <a:ea typeface="MS PGothic" pitchFamily="34" charset="-128"/>
                <a:cs typeface="Arial"/>
              </a:rPr>
              <a:t>Perinatal</a:t>
            </a:r>
            <a:r>
              <a:rPr kumimoji="0" sz="1200" b="0" i="0" u="none" strike="noStrike" kern="1200" cap="none" spc="-40" normalizeH="0" baseline="0" noProof="0" dirty="0">
                <a:ln>
                  <a:noFill/>
                </a:ln>
                <a:solidFill>
                  <a:srgbClr val="929599"/>
                </a:solidFill>
                <a:effectLst/>
                <a:uLnTx/>
                <a:uFillTx/>
                <a:latin typeface="Arial"/>
                <a:ea typeface="MS PGothic" pitchFamily="34" charset="-128"/>
                <a:cs typeface="Arial"/>
              </a:rPr>
              <a:t> </a:t>
            </a:r>
            <a:r>
              <a:rPr kumimoji="0" sz="1200" b="0" i="0" u="none" strike="noStrike" kern="1200" cap="none" spc="-5" normalizeH="0" baseline="0" noProof="0" dirty="0">
                <a:ln>
                  <a:noFill/>
                </a:ln>
                <a:solidFill>
                  <a:srgbClr val="929599"/>
                </a:solidFill>
                <a:effectLst/>
                <a:uLnTx/>
                <a:uFillTx/>
                <a:latin typeface="Arial"/>
                <a:ea typeface="MS PGothic" pitchFamily="34" charset="-128"/>
                <a:cs typeface="Arial"/>
              </a:rPr>
              <a:t>Quality</a:t>
            </a:r>
            <a:r>
              <a:rPr kumimoji="0" sz="1200" b="0" i="0" u="none" strike="noStrike" kern="1200" cap="none" spc="-15" normalizeH="0" baseline="0" noProof="0" dirty="0">
                <a:ln>
                  <a:noFill/>
                </a:ln>
                <a:solidFill>
                  <a:srgbClr val="929599"/>
                </a:solidFill>
                <a:effectLst/>
                <a:uLnTx/>
                <a:uFillTx/>
                <a:latin typeface="Arial"/>
                <a:ea typeface="MS PGothic" pitchFamily="34" charset="-128"/>
                <a:cs typeface="Arial"/>
              </a:rPr>
              <a:t> </a:t>
            </a:r>
            <a:r>
              <a:rPr kumimoji="0" sz="1200" b="0" i="0" u="none" strike="noStrike" kern="1200" cap="none" spc="-5" normalizeH="0" baseline="0" noProof="0" dirty="0">
                <a:ln>
                  <a:noFill/>
                </a:ln>
                <a:solidFill>
                  <a:srgbClr val="929599"/>
                </a:solidFill>
                <a:effectLst/>
                <a:uLnTx/>
                <a:uFillTx/>
                <a:latin typeface="Arial"/>
                <a:ea typeface="MS PGothic" pitchFamily="34" charset="-128"/>
                <a:cs typeface="Arial"/>
              </a:rPr>
              <a:t>Collaborative</a:t>
            </a:r>
            <a:endParaRPr kumimoji="0" sz="1200" b="0" i="0" u="none" strike="noStrike" kern="1200" cap="none" spc="0" normalizeH="0" baseline="0" noProof="0">
              <a:ln>
                <a:noFill/>
              </a:ln>
              <a:solidFill>
                <a:prstClr val="black"/>
              </a:solidFill>
              <a:effectLst/>
              <a:uLnTx/>
              <a:uFillTx/>
              <a:latin typeface="Arial"/>
              <a:ea typeface="MS PGothic" pitchFamily="34" charset="-128"/>
              <a:cs typeface="Arial"/>
            </a:endParaRPr>
          </a:p>
        </p:txBody>
      </p:sp>
      <p:sp>
        <p:nvSpPr>
          <p:cNvPr id="13" name="object 13"/>
          <p:cNvSpPr txBox="1"/>
          <p:nvPr/>
        </p:nvSpPr>
        <p:spPr>
          <a:xfrm>
            <a:off x="11365992" y="6444639"/>
            <a:ext cx="1612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929599"/>
                </a:solidFill>
                <a:effectLst/>
                <a:uLnTx/>
                <a:uFillTx/>
                <a:latin typeface="Arial"/>
                <a:ea typeface="MS PGothic" pitchFamily="34" charset="-128"/>
                <a:cs typeface="Arial"/>
              </a:rPr>
              <a:pPr marL="38100" marR="0" lvl="0" indent="0" algn="l" defTabSz="914400" rtl="0" eaLnBrk="1" fontAlgn="auto" latinLnBrk="0" hangingPunct="1">
                <a:lnSpc>
                  <a:spcPts val="1425"/>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241810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49" y="95693"/>
            <a:ext cx="7914640" cy="1325563"/>
          </a:xfrm>
        </p:spPr>
        <p:txBody>
          <a:bodyPr>
            <a:noAutofit/>
          </a:bodyPr>
          <a:lstStyle/>
          <a:p>
            <a:pPr marL="12700" marR="5080" fontAlgn="base">
              <a:lnSpc>
                <a:spcPct val="100000"/>
              </a:lnSpc>
              <a:spcAft>
                <a:spcPct val="0"/>
              </a:spcAft>
            </a:pPr>
            <a:r>
              <a:rPr lang="en-US" sz="2400" b="1" dirty="0">
                <a:solidFill>
                  <a:schemeClr val="accent1"/>
                </a:solidFill>
              </a:rPr>
              <a:t>ACOG CO #729: Importance of Social Determinants of Health and Cultural Awareness </a:t>
            </a:r>
            <a:br>
              <a:rPr lang="en-US" sz="2400" b="1" dirty="0">
                <a:solidFill>
                  <a:schemeClr val="accent1"/>
                </a:solidFill>
              </a:rPr>
            </a:br>
            <a:r>
              <a:rPr lang="en-US" sz="2400" b="1" dirty="0">
                <a:solidFill>
                  <a:schemeClr val="accent1"/>
                </a:solidFill>
              </a:rPr>
              <a:t>in the Delivery of Reproductive Health Care</a:t>
            </a:r>
          </a:p>
        </p:txBody>
      </p:sp>
      <p:sp>
        <p:nvSpPr>
          <p:cNvPr id="3" name="Content Placeholder 2"/>
          <p:cNvSpPr>
            <a:spLocks noGrp="1"/>
          </p:cNvSpPr>
          <p:nvPr>
            <p:ph idx="1"/>
          </p:nvPr>
        </p:nvSpPr>
        <p:spPr>
          <a:xfrm>
            <a:off x="609600" y="1551305"/>
            <a:ext cx="10972800" cy="4351338"/>
          </a:xfrm>
        </p:spPr>
        <p:txBody>
          <a:bodyPr>
            <a:noAutofit/>
          </a:bodyPr>
          <a:lstStyle/>
          <a:p>
            <a:r>
              <a:rPr lang="en-US" sz="2300" dirty="0"/>
              <a:t>The </a:t>
            </a:r>
            <a:r>
              <a:rPr lang="en-US" sz="2300" u="sng" dirty="0"/>
              <a:t>American College of Obstetricians and Gynecologists makes the following recommendations </a:t>
            </a:r>
            <a:r>
              <a:rPr lang="en-US" sz="2300" dirty="0"/>
              <a:t>for obstetrician–gynecologists and other health care providers to improve patient-centered care and decrease inequities in reproductive health care:</a:t>
            </a:r>
          </a:p>
          <a:p>
            <a:pPr lvl="1"/>
            <a:r>
              <a:rPr lang="en-US" sz="2300" b="1" dirty="0"/>
              <a:t>Inquire about and document social and structural determinants of health </a:t>
            </a:r>
            <a:r>
              <a:rPr lang="en-US" sz="2300" dirty="0"/>
              <a:t>that may influence a patient’s health and use of health care such as: </a:t>
            </a:r>
            <a:r>
              <a:rPr lang="en-US" sz="2300" i="1" dirty="0"/>
              <a:t>access to stable housing, access to food and safe drinking water, utility needs, safety in the home and community, immigration status, and employment conditions</a:t>
            </a:r>
            <a:r>
              <a:rPr lang="en-US" sz="2300" dirty="0"/>
              <a:t>.</a:t>
            </a:r>
          </a:p>
          <a:p>
            <a:pPr lvl="1"/>
            <a:r>
              <a:rPr lang="en-US" sz="2300" b="1" dirty="0"/>
              <a:t>Maximize referrals to resources and social services to help improve patients’ abilities to fulfill these needs.</a:t>
            </a:r>
          </a:p>
          <a:p>
            <a:pPr lvl="1"/>
            <a:r>
              <a:rPr lang="en-US" sz="2300" dirty="0"/>
              <a:t>Provide access to interpreter services for all patient interactions when patient language is not the clinician’s language.</a:t>
            </a:r>
          </a:p>
          <a:p>
            <a:pPr lvl="1"/>
            <a:r>
              <a:rPr lang="en-US" sz="2300" dirty="0"/>
              <a:t>Acknowledge that race, institutionalized racism, and other forms of discrimination serve as social determinants of 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622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print"/>
            <a:stretch>
              <a:fillRect/>
            </a:stretch>
          </p:blipFill>
          <p:spPr>
            <a:xfrm>
              <a:off x="9264396" y="228600"/>
              <a:ext cx="2025395" cy="911351"/>
            </a:xfrm>
            <a:prstGeom prst="rect">
              <a:avLst/>
            </a:prstGeom>
          </p:spPr>
        </p:pic>
        <p:pic>
          <p:nvPicPr>
            <p:cNvPr id="5" name="object 5"/>
            <p:cNvPicPr/>
            <p:nvPr/>
          </p:nvPicPr>
          <p:blipFill>
            <a:blip r:embed="rId4" cstate="print"/>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13370" y="746929"/>
            <a:ext cx="10972800" cy="574516"/>
          </a:xfrm>
          <a:prstGeom prst="rect">
            <a:avLst/>
          </a:prstGeom>
        </p:spPr>
        <p:txBody>
          <a:bodyPr vert="horz" wrap="square" lIns="0" tIns="81280" rIns="0" bIns="0" rtlCol="0">
            <a:spAutoFit/>
          </a:bodyPr>
          <a:lstStyle/>
          <a:p>
            <a:pPr marL="12700" marR="5080" fontAlgn="base">
              <a:lnSpc>
                <a:spcPct val="100000"/>
              </a:lnSpc>
              <a:spcAft>
                <a:spcPct val="0"/>
              </a:spcAft>
            </a:pPr>
            <a:r>
              <a:rPr sz="3200" b="1" dirty="0">
                <a:solidFill>
                  <a:schemeClr val="accent1"/>
                </a:solidFill>
              </a:rPr>
              <a:t>Addressing Social  Determinants of Health</a:t>
            </a:r>
          </a:p>
        </p:txBody>
      </p:sp>
      <p:sp>
        <p:nvSpPr>
          <p:cNvPr id="23" name="object 23"/>
          <p:cNvSpPr txBox="1">
            <a:spLocks noGrp="1"/>
          </p:cNvSpPr>
          <p:nvPr>
            <p:ph type="sldNum" sz="quarter" idx="4294967295"/>
          </p:nvPr>
        </p:nvSpPr>
        <p:spPr>
          <a:xfrm>
            <a:off x="11944350" y="6445250"/>
            <a:ext cx="247650" cy="195263"/>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43</a:t>
            </a:r>
          </a:p>
        </p:txBody>
      </p:sp>
      <p:sp>
        <p:nvSpPr>
          <p:cNvPr id="8" name="object 8"/>
          <p:cNvSpPr txBox="1"/>
          <p:nvPr/>
        </p:nvSpPr>
        <p:spPr>
          <a:xfrm>
            <a:off x="474234" y="1593693"/>
            <a:ext cx="6101715" cy="1936428"/>
          </a:xfrm>
          <a:prstGeom prst="rect">
            <a:avLst/>
          </a:prstGeom>
        </p:spPr>
        <p:txBody>
          <a:bodyPr vert="horz" wrap="square" lIns="0" tIns="12700" rIns="0" bIns="0" rtlCol="0">
            <a:spAutoFit/>
          </a:bodyPr>
          <a:lstStyle/>
          <a:p>
            <a:pPr marL="241300" lvl="0" indent="-228600">
              <a:spcBef>
                <a:spcPts val="100"/>
              </a:spcBef>
              <a:buClr>
                <a:srgbClr val="F5668F"/>
              </a:buClr>
              <a:buFontTx/>
              <a:buChar char="•"/>
              <a:tabLst>
                <a:tab pos="241300" algn="l"/>
              </a:tabLst>
              <a:defRPr/>
            </a:pPr>
            <a:r>
              <a:rPr lang="en-US" sz="2400" spc="-5" dirty="0">
                <a:solidFill>
                  <a:srgbClr val="21252A"/>
                </a:solidFill>
                <a:cs typeface="Arial"/>
              </a:rPr>
              <a:t>Sample screening tools</a:t>
            </a:r>
          </a:p>
          <a:p>
            <a:pPr marL="241300" marR="0" lvl="0" indent="-228600" algn="l" defTabSz="914400" rtl="0" eaLnBrk="1" fontAlgn="auto" latinLnBrk="0" hangingPunct="1">
              <a:lnSpc>
                <a:spcPct val="100000"/>
              </a:lnSpc>
              <a:spcBef>
                <a:spcPts val="100"/>
              </a:spcBef>
              <a:spcAft>
                <a:spcPts val="0"/>
              </a:spcAft>
              <a:buClr>
                <a:srgbClr val="F5668F"/>
              </a:buClr>
              <a:buSzTx/>
              <a:buFontTx/>
              <a:buChar char="•"/>
              <a:tabLst>
                <a:tab pos="241300" algn="l"/>
              </a:tabLst>
              <a:defRPr/>
            </a:pPr>
            <a:endParaRPr kumimoji="0" lang="en-US" sz="1200" b="0" i="0" u="none" strike="noStrike" kern="1200" cap="none" spc="-5" normalizeH="0" baseline="0" noProof="0" dirty="0">
              <a:ln>
                <a:noFill/>
              </a:ln>
              <a:solidFill>
                <a:srgbClr val="21252A"/>
              </a:solidFill>
              <a:effectLst/>
              <a:uLnTx/>
              <a:uFillTx/>
              <a:latin typeface="Arial"/>
              <a:ea typeface="+mn-ea"/>
              <a:cs typeface="Arial"/>
            </a:endParaRPr>
          </a:p>
          <a:p>
            <a:pPr marL="241300" marR="0" lvl="0" indent="-228600" algn="l" defTabSz="914400" rtl="0" eaLnBrk="1" fontAlgn="auto" latinLnBrk="0" hangingPunct="1">
              <a:lnSpc>
                <a:spcPct val="100000"/>
              </a:lnSpc>
              <a:spcBef>
                <a:spcPts val="10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Community</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mapping</a:t>
            </a:r>
            <a:r>
              <a:rPr kumimoji="0" sz="2400" b="0" i="0" u="none" strike="noStrike" kern="1200" cap="none" spc="2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tool</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590"/>
              </a:lnSpc>
              <a:spcBef>
                <a:spcPts val="237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Folders</a:t>
            </a:r>
            <a:r>
              <a:rPr kumimoji="0" sz="2400" b="0" i="0" u="none" strike="noStrike" kern="1200" cap="none" spc="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with patient</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and provider</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 </a:t>
            </a:r>
            <a:r>
              <a:rPr kumimoji="0" sz="2400" b="0" i="0" u="none" strike="noStrike" kern="1200" cap="none" spc="-65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for</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SDoH</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screen positive</a:t>
            </a:r>
            <a:r>
              <a:rPr kumimoji="0" sz="2400" b="0" i="0" u="none" strike="noStrike" kern="1200" cap="none" spc="2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patients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472145" y="3718259"/>
            <a:ext cx="6100445" cy="242887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
                <a:srgbClr val="F5668F"/>
              </a:buClr>
              <a:buSzTx/>
              <a:buFontTx/>
              <a:buChar char="•"/>
              <a:tabLst>
                <a:tab pos="241300" algn="l"/>
              </a:tabLst>
              <a:defRPr/>
            </a:pPr>
            <a:r>
              <a:rPr kumimoji="0" sz="2400" b="0" i="0" u="none" strike="noStrike" kern="1200" cap="none" spc="-5" normalizeH="0" baseline="0" noProof="0" dirty="0">
                <a:ln>
                  <a:noFill/>
                </a:ln>
                <a:solidFill>
                  <a:srgbClr val="21252A"/>
                </a:solidFill>
                <a:effectLst/>
                <a:uLnTx/>
                <a:uFillTx/>
                <a:latin typeface="Arial"/>
                <a:ea typeface="+mn-ea"/>
                <a:cs typeface="Arial"/>
              </a:rPr>
              <a:t>Patient</a:t>
            </a:r>
            <a:r>
              <a:rPr kumimoji="0" sz="2400" b="0" i="0" u="none" strike="noStrike" kern="1200" cap="none" spc="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handouts</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on</a:t>
            </a:r>
            <a:r>
              <a:rPr kumimoji="0" sz="2400" b="0" i="0" u="none" strike="noStrike" kern="1200" cap="none" spc="-10"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SDoH</a:t>
            </a:r>
            <a:r>
              <a:rPr kumimoji="0" sz="2400" b="0" i="0" u="none" strike="noStrike" kern="1200" cap="none" spc="15" normalizeH="0" baseline="0" noProof="0" dirty="0">
                <a:ln>
                  <a:noFill/>
                </a:ln>
                <a:solidFill>
                  <a:srgbClr val="21252A"/>
                </a:solidFill>
                <a:effectLst/>
                <a:uLnTx/>
                <a:uFillTx/>
                <a:latin typeface="Arial"/>
                <a:ea typeface="+mn-ea"/>
                <a:cs typeface="Arial"/>
              </a:rPr>
              <a:t> </a:t>
            </a:r>
            <a:r>
              <a:rPr kumimoji="0" sz="2400" b="0" i="0" u="none" strike="noStrike" kern="1200" cap="none" spc="-5" normalizeH="0" baseline="0" noProof="0" dirty="0">
                <a:ln>
                  <a:noFill/>
                </a:ln>
                <a:solidFill>
                  <a:srgbClr val="21252A"/>
                </a:solidFill>
                <a:effectLst/>
                <a:uLnTx/>
                <a:uFillTx/>
                <a:latin typeface="Arial"/>
                <a:ea typeface="+mn-ea"/>
                <a:cs typeface="Arial"/>
              </a:rPr>
              <a:t>resources</a:t>
            </a:r>
            <a:r>
              <a:rPr kumimoji="0" lang="en-US" sz="2400" b="0" i="0" u="none" strike="noStrike" kern="1200" cap="none" spc="-5" normalizeH="0" baseline="0" noProof="0" dirty="0">
                <a:ln>
                  <a:noFill/>
                </a:ln>
                <a:solidFill>
                  <a:srgbClr val="21252A"/>
                </a:solidFill>
                <a:effectLst/>
                <a:uLnTx/>
                <a:uFillTx/>
                <a:latin typeface="Arial"/>
                <a:ea typeface="+mn-ea"/>
                <a:cs typeface="Arial"/>
              </a:rPr>
              <a:t> (ILPQC Tip Sheets</a:t>
            </a:r>
            <a:r>
              <a:rPr kumimoji="0" lang="en-US" sz="2400" b="0" i="0" u="none" strike="noStrike" kern="1200" cap="none" spc="-5" normalizeH="0" noProof="0" dirty="0">
                <a:ln>
                  <a:noFill/>
                </a:ln>
                <a:solidFill>
                  <a:srgbClr val="21252A"/>
                </a:solidFill>
                <a:effectLst/>
                <a:uLnTx/>
                <a:uFillTx/>
                <a:latin typeface="Arial"/>
                <a:ea typeface="+mn-ea"/>
                <a:cs typeface="Arial"/>
              </a:rPr>
              <a:t> and or </a:t>
            </a:r>
            <a:r>
              <a:rPr kumimoji="0" lang="en-US" sz="2400" b="0" i="0" u="none" strike="noStrike" kern="1200" cap="none" spc="-5" normalizeH="0" noProof="0" dirty="0" err="1">
                <a:ln>
                  <a:noFill/>
                </a:ln>
                <a:solidFill>
                  <a:srgbClr val="21252A"/>
                </a:solidFill>
                <a:effectLst/>
                <a:uLnTx/>
                <a:uFillTx/>
                <a:latin typeface="Arial"/>
                <a:ea typeface="+mn-ea"/>
                <a:cs typeface="Arial"/>
              </a:rPr>
              <a:t>NowPow</a:t>
            </a:r>
            <a:r>
              <a:rPr kumimoji="0" lang="en-US" sz="2400" b="0" i="0" u="none" strike="noStrike" kern="1200" cap="none" spc="-5" normalizeH="0" noProof="0" dirty="0">
                <a:ln>
                  <a:noFill/>
                </a:ln>
                <a:solidFill>
                  <a:srgbClr val="21252A"/>
                </a:solidFill>
                <a:effectLst/>
                <a:uLnTx/>
                <a:uFillTx/>
                <a:latin typeface="Arial"/>
                <a:ea typeface="+mn-ea"/>
                <a:cs typeface="Arial"/>
              </a:rPr>
              <a:t> referral)</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8600" algn="l" defTabSz="914400" rtl="0" eaLnBrk="1" fontAlgn="auto" latinLnBrk="0" hangingPunct="1">
              <a:lnSpc>
                <a:spcPts val="2590"/>
              </a:lnSpc>
              <a:spcBef>
                <a:spcPts val="2355"/>
              </a:spcBef>
              <a:spcAft>
                <a:spcPts val="0"/>
              </a:spcAft>
              <a:buClr>
                <a:srgbClr val="F5668F"/>
              </a:buClr>
              <a:buSzTx/>
              <a:buFontTx/>
              <a:buChar char="•"/>
              <a:tabLst>
                <a:tab pos="241300" algn="l"/>
              </a:tabLst>
              <a:defRPr/>
            </a:pPr>
            <a:r>
              <a:rPr kumimoji="0" lang="en-US" sz="2400" b="1" i="0" u="none" strike="noStrike" kern="1200" cap="none" spc="-5" normalizeH="0" baseline="0" noProof="0" dirty="0">
                <a:ln>
                  <a:noFill/>
                </a:ln>
                <a:solidFill>
                  <a:srgbClr val="21252A"/>
                </a:solidFill>
                <a:effectLst/>
                <a:uLnTx/>
                <a:uFillTx/>
                <a:latin typeface="Arial"/>
                <a:ea typeface="+mn-ea"/>
                <a:cs typeface="Arial"/>
              </a:rPr>
              <a:t>Create a Process Flow for patients who screen positive to confirm documentation &amp; linked to resources</a:t>
            </a:r>
            <a:endParaRPr kumimoji="0" sz="24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object 10"/>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7031736" y="1967483"/>
            <a:ext cx="5160263" cy="3305555"/>
          </a:xfrm>
          <a:prstGeom prst="rect">
            <a:avLst/>
          </a:prstGeom>
        </p:spPr>
      </p:pic>
      <p:sp>
        <p:nvSpPr>
          <p:cNvPr id="11" name="object 11"/>
          <p:cNvSpPr txBox="1"/>
          <p:nvPr/>
        </p:nvSpPr>
        <p:spPr>
          <a:xfrm>
            <a:off x="7307957" y="2426851"/>
            <a:ext cx="1765935" cy="1488440"/>
          </a:xfrm>
          <a:prstGeom prst="rect">
            <a:avLst/>
          </a:prstGeom>
        </p:spPr>
        <p:txBody>
          <a:bodyPr vert="horz" wrap="square" lIns="0" tIns="12065" rIns="0" bIns="0" rtlCol="0">
            <a:spAutoFit/>
          </a:bodyPr>
          <a:lstStyle/>
          <a:p>
            <a:pPr marL="241300" marR="5080" lvl="0" indent="-228600" algn="l" defTabSz="914400" rtl="0" eaLnBrk="1" fontAlgn="auto" latinLnBrk="0" hangingPunct="1">
              <a:lnSpc>
                <a:spcPct val="100000"/>
              </a:lnSpc>
              <a:spcBef>
                <a:spcPts val="95"/>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6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Screening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0" normalizeH="0" baseline="0" noProof="0" dirty="0">
                <a:ln>
                  <a:noFill/>
                </a:ln>
                <a:solidFill>
                  <a:srgbClr val="21252A"/>
                </a:solidFill>
                <a:effectLst/>
                <a:uLnTx/>
                <a:uFillTx/>
                <a:latin typeface="Arial"/>
                <a:ea typeface="+mn-ea"/>
                <a:cs typeface="Arial"/>
              </a:rPr>
              <a:t>Tool</a:t>
            </a:r>
            <a:r>
              <a:rPr kumimoji="0" lang="en-US" sz="1600" b="0" i="0" u="none" strike="noStrike" kern="1200" cap="none" spc="-50" normalizeH="0" baseline="0" noProof="0" dirty="0">
                <a:ln>
                  <a:noFill/>
                </a:ln>
                <a:solidFill>
                  <a:srgbClr val="21252A"/>
                </a:solidFill>
                <a:effectLst/>
                <a:uLnTx/>
                <a:uFillTx/>
                <a:latin typeface="Arial"/>
                <a:ea typeface="+mn-ea"/>
                <a:cs typeface="Arial"/>
              </a:rPr>
              <a:t>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50165"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7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Resource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Map</a:t>
            </a:r>
            <a:r>
              <a:rPr kumimoji="0" lang="en-US" sz="1600" b="0" i="0" u="none" strike="noStrike" kern="1200" cap="none" spc="-5" normalizeH="0" baseline="0" noProof="0" dirty="0">
                <a:ln>
                  <a:noFill/>
                </a:ln>
                <a:solidFill>
                  <a:srgbClr val="21252A"/>
                </a:solidFill>
                <a:effectLst/>
                <a:uLnTx/>
                <a:uFillTx/>
                <a:latin typeface="Arial"/>
                <a:ea typeface="+mn-ea"/>
                <a:cs typeface="Arial"/>
              </a:rPr>
              <a:t>ping Tool</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14604"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No</a:t>
            </a:r>
            <a:r>
              <a:rPr kumimoji="0" sz="1600" b="0" i="0" u="none" strike="noStrike" kern="1200" cap="none" spc="-20" normalizeH="0" baseline="0" noProof="0" dirty="0">
                <a:ln>
                  <a:noFill/>
                </a:ln>
                <a:solidFill>
                  <a:srgbClr val="21252A"/>
                </a:solidFill>
                <a:effectLst/>
                <a:uLnTx/>
                <a:uFillTx/>
                <a:latin typeface="Arial"/>
                <a:ea typeface="+mn-ea"/>
                <a:cs typeface="Arial"/>
              </a:rPr>
              <a:t>w</a:t>
            </a:r>
            <a:r>
              <a:rPr kumimoji="0" sz="1600" b="0" i="0" u="none" strike="noStrike" kern="1200" cap="none" spc="-5" normalizeH="0" baseline="0" noProof="0" dirty="0">
                <a:ln>
                  <a:noFill/>
                </a:ln>
                <a:solidFill>
                  <a:srgbClr val="21252A"/>
                </a:solidFill>
                <a:effectLst/>
                <a:uLnTx/>
                <a:uFillTx/>
                <a:latin typeface="Arial"/>
                <a:ea typeface="+mn-ea"/>
                <a:cs typeface="Arial"/>
              </a:rPr>
              <a:t>Pow</a:t>
            </a:r>
            <a:r>
              <a:rPr kumimoji="0" sz="1600" b="0" i="0" u="none" strike="noStrike" kern="1200" cap="none" spc="-8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A</a:t>
            </a:r>
            <a:r>
              <a:rPr kumimoji="0" sz="1600" b="0" i="0" u="none" strike="noStrike" kern="1200" cap="none" spc="0" normalizeH="0" baseline="0" noProof="0" dirty="0">
                <a:ln>
                  <a:noFill/>
                </a:ln>
                <a:solidFill>
                  <a:srgbClr val="21252A"/>
                </a:solidFill>
                <a:effectLst/>
                <a:uLnTx/>
                <a:uFillTx/>
                <a:latin typeface="Arial"/>
                <a:ea typeface="+mn-ea"/>
                <a:cs typeface="Arial"/>
              </a:rPr>
              <a:t>cc</a:t>
            </a:r>
            <a:r>
              <a:rPr kumimoji="0" sz="1600" b="0" i="0" u="none" strike="noStrike" kern="1200" cap="none" spc="-5" normalizeH="0" baseline="0" noProof="0" dirty="0">
                <a:ln>
                  <a:noFill/>
                </a:ln>
                <a:solidFill>
                  <a:srgbClr val="21252A"/>
                </a:solidFill>
                <a:effectLst/>
                <a:uLnTx/>
                <a:uFillTx/>
                <a:latin typeface="Arial"/>
                <a:ea typeface="+mn-ea"/>
                <a:cs typeface="Arial"/>
              </a:rPr>
              <a:t>e</a:t>
            </a:r>
            <a:r>
              <a:rPr kumimoji="0" sz="1600" b="0" i="0" u="none" strike="noStrike" kern="1200" cap="none" spc="0" normalizeH="0" baseline="0" noProof="0" dirty="0">
                <a:ln>
                  <a:noFill/>
                </a:ln>
                <a:solidFill>
                  <a:srgbClr val="21252A"/>
                </a:solidFill>
                <a:effectLst/>
                <a:uLnTx/>
                <a:uFillTx/>
                <a:latin typeface="Arial"/>
                <a:ea typeface="+mn-ea"/>
                <a:cs typeface="Arial"/>
              </a:rPr>
              <a:t>ss  </a:t>
            </a:r>
            <a:r>
              <a:rPr kumimoji="0" sz="1600" b="0" i="0" u="none" strike="noStrike" kern="1200" cap="none" spc="-5" normalizeH="0" baseline="0" noProof="0" dirty="0">
                <a:ln>
                  <a:noFill/>
                </a:ln>
                <a:solidFill>
                  <a:srgbClr val="21252A"/>
                </a:solidFill>
                <a:effectLst/>
                <a:uLnTx/>
                <a:uFillTx/>
                <a:latin typeface="Arial"/>
                <a:ea typeface="+mn-ea"/>
                <a:cs typeface="Arial"/>
              </a:rPr>
              <a:t>Guide</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txBox="1"/>
          <p:nvPr/>
        </p:nvSpPr>
        <p:spPr>
          <a:xfrm>
            <a:off x="9858836" y="2426851"/>
            <a:ext cx="2080260" cy="1489510"/>
          </a:xfrm>
          <a:prstGeom prst="rect">
            <a:avLst/>
          </a:prstGeom>
        </p:spPr>
        <p:txBody>
          <a:bodyPr vert="horz" wrap="square" lIns="0" tIns="12065" rIns="0" bIns="0" rtlCol="0">
            <a:spAutoFit/>
          </a:bodyPr>
          <a:lstStyle/>
          <a:p>
            <a:pPr marL="241300" marR="387350" lvl="0" indent="-229235" algn="l" defTabSz="914400" rtl="0" eaLnBrk="1" fontAlgn="auto" latinLnBrk="0" hangingPunct="1">
              <a:lnSpc>
                <a:spcPct val="100000"/>
              </a:lnSpc>
              <a:spcBef>
                <a:spcPts val="95"/>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444C55">
                    <a:lumMod val="50000"/>
                  </a:srgbClr>
                </a:solidFill>
                <a:effectLst/>
                <a:uLnTx/>
                <a:uFillTx/>
                <a:latin typeface="Arial"/>
                <a:ea typeface="+mn-ea"/>
                <a:cs typeface="Arial"/>
              </a:rPr>
              <a:t>Universal</a:t>
            </a:r>
            <a:r>
              <a:rPr kumimoji="0" sz="1600" b="0" i="0" u="none" strike="noStrike" kern="1200" cap="none" spc="-65" normalizeH="0" baseline="0" noProof="0" dirty="0">
                <a:ln>
                  <a:noFill/>
                </a:ln>
                <a:solidFill>
                  <a:srgbClr val="444C55">
                    <a:lumMod val="50000"/>
                  </a:srgbClr>
                </a:solidFill>
                <a:effectLst/>
                <a:uLnTx/>
                <a:uFillTx/>
                <a:latin typeface="Arial"/>
                <a:ea typeface="+mn-ea"/>
                <a:cs typeface="Arial"/>
              </a:rPr>
              <a:t> </a:t>
            </a:r>
            <a:r>
              <a:rPr kumimoji="0" sz="1600" b="0" i="0" u="none" strike="noStrike" kern="1200" cap="none" spc="-5" normalizeH="0" baseline="0" noProof="0" dirty="0">
                <a:ln>
                  <a:noFill/>
                </a:ln>
                <a:solidFill>
                  <a:srgbClr val="444C55">
                    <a:lumMod val="50000"/>
                  </a:srgbClr>
                </a:solidFill>
                <a:effectLst/>
                <a:uLnTx/>
                <a:uFillTx/>
                <a:latin typeface="Arial"/>
                <a:ea typeface="+mn-ea"/>
                <a:cs typeface="Arial"/>
              </a:rPr>
              <a:t>SDoH </a:t>
            </a:r>
            <a:r>
              <a:rPr kumimoji="0" sz="1600" b="0" i="0" u="none" strike="noStrike" kern="1200" cap="none" spc="-430" normalizeH="0" baseline="0" noProof="0" dirty="0">
                <a:ln>
                  <a:noFill/>
                </a:ln>
                <a:solidFill>
                  <a:srgbClr val="444C55">
                    <a:lumMod val="50000"/>
                  </a:srgbClr>
                </a:solidFill>
                <a:effectLst/>
                <a:uLnTx/>
                <a:uFillTx/>
                <a:latin typeface="Arial"/>
                <a:ea typeface="+mn-ea"/>
                <a:cs typeface="Arial"/>
              </a:rPr>
              <a:t> </a:t>
            </a:r>
            <a:r>
              <a:rPr kumimoji="0" sz="1600" b="0" i="0" u="none" strike="noStrike" kern="1200" cap="none" spc="-5" normalizeH="0" baseline="0" noProof="0" dirty="0">
                <a:ln>
                  <a:noFill/>
                </a:ln>
                <a:solidFill>
                  <a:srgbClr val="444C55">
                    <a:lumMod val="50000"/>
                  </a:srgbClr>
                </a:solidFill>
                <a:effectLst/>
                <a:uLnTx/>
                <a:uFillTx/>
                <a:latin typeface="Arial"/>
                <a:ea typeface="+mn-ea"/>
                <a:cs typeface="Arial"/>
              </a:rPr>
              <a:t>Resources</a:t>
            </a:r>
            <a:endParaRPr kumimoji="0" sz="1600" b="0" i="0" u="none" strike="noStrike" kern="1200" cap="none" spc="0" normalizeH="0" baseline="0" noProof="0" dirty="0">
              <a:ln>
                <a:noFill/>
              </a:ln>
              <a:solidFill>
                <a:srgbClr val="444C55">
                  <a:lumMod val="50000"/>
                </a:srgbClr>
              </a:solidFill>
              <a:effectLst/>
              <a:uLnTx/>
              <a:uFillTx/>
              <a:latin typeface="Arial"/>
              <a:ea typeface="+mn-ea"/>
              <a:cs typeface="Arial"/>
            </a:endParaRPr>
          </a:p>
          <a:p>
            <a:pPr marL="241300" marR="5080"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SDoH</a:t>
            </a:r>
            <a:r>
              <a:rPr kumimoji="0" sz="1600" b="0" i="0" u="none" strike="noStrike" kern="1200" cap="none" spc="-60" normalizeH="0" baseline="0" noProof="0" dirty="0">
                <a:ln>
                  <a:noFill/>
                </a:ln>
                <a:solidFill>
                  <a:srgbClr val="21252A"/>
                </a:solidFill>
                <a:effectLst/>
                <a:uLnTx/>
                <a:uFillTx/>
                <a:latin typeface="Arial"/>
                <a:ea typeface="+mn-ea"/>
                <a:cs typeface="Arial"/>
              </a:rPr>
              <a:t> </a:t>
            </a:r>
            <a:r>
              <a:rPr kumimoji="0" sz="1600" b="0" i="0" u="none" strike="noStrike" kern="1200" cap="none" spc="-25" normalizeH="0" baseline="0" noProof="0" dirty="0">
                <a:ln>
                  <a:noFill/>
                </a:ln>
                <a:solidFill>
                  <a:srgbClr val="21252A"/>
                </a:solidFill>
                <a:effectLst/>
                <a:uLnTx/>
                <a:uFillTx/>
                <a:latin typeface="Arial"/>
                <a:ea typeface="+mn-ea"/>
                <a:cs typeface="Arial"/>
              </a:rPr>
              <a:t>Tip </a:t>
            </a:r>
            <a:r>
              <a:rPr kumimoji="0" sz="1600" b="0" i="0" u="none" strike="noStrike" kern="1200" cap="none" spc="-5" normalizeH="0" baseline="0" noProof="0" dirty="0">
                <a:ln>
                  <a:noFill/>
                </a:ln>
                <a:solidFill>
                  <a:srgbClr val="21252A"/>
                </a:solidFill>
                <a:effectLst/>
                <a:uLnTx/>
                <a:uFillTx/>
                <a:latin typeface="Arial"/>
                <a:ea typeface="+mn-ea"/>
                <a:cs typeface="Arial"/>
              </a:rPr>
              <a:t>Sheets</a:t>
            </a:r>
            <a:r>
              <a:rPr kumimoji="0" sz="1600" b="0" i="0" u="none" strike="noStrike" kern="1200" cap="none" spc="-15"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by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40" normalizeH="0" baseline="0" noProof="0" dirty="0">
                <a:ln>
                  <a:noFill/>
                </a:ln>
                <a:solidFill>
                  <a:srgbClr val="21252A"/>
                </a:solidFill>
                <a:effectLst/>
                <a:uLnTx/>
                <a:uFillTx/>
                <a:latin typeface="Arial"/>
                <a:ea typeface="+mn-ea"/>
                <a:cs typeface="Arial"/>
              </a:rPr>
              <a:t>Topic</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748665" lvl="0" indent="-229235" algn="l" defTabSz="914400" rtl="0" eaLnBrk="1" fontAlgn="auto" latinLnBrk="0" hangingPunct="1">
              <a:lnSpc>
                <a:spcPct val="100000"/>
              </a:lnSpc>
              <a:spcBef>
                <a:spcPts val="0"/>
              </a:spcBef>
              <a:spcAft>
                <a:spcPts val="0"/>
              </a:spcAft>
              <a:buClrTx/>
              <a:buSzTx/>
              <a:buFontTx/>
              <a:buAutoNum type="arabicPeriod"/>
              <a:tabLst>
                <a:tab pos="241935" algn="l"/>
              </a:tabLst>
              <a:defRPr/>
            </a:pPr>
            <a:r>
              <a:rPr kumimoji="0" sz="1600" b="0" i="0" u="none" strike="noStrike" kern="1200" cap="none" spc="-5" normalizeH="0" baseline="0" noProof="0" dirty="0">
                <a:ln>
                  <a:noFill/>
                </a:ln>
                <a:solidFill>
                  <a:srgbClr val="21252A"/>
                </a:solidFill>
                <a:effectLst/>
                <a:uLnTx/>
                <a:uFillTx/>
                <a:latin typeface="Arial"/>
                <a:ea typeface="+mn-ea"/>
                <a:cs typeface="Arial"/>
              </a:rPr>
              <a:t>Local</a:t>
            </a:r>
            <a:r>
              <a:rPr kumimoji="0" sz="1600" b="0" i="0" u="none" strike="noStrike" kern="1200" cap="none" spc="-8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SDoH </a:t>
            </a:r>
            <a:r>
              <a:rPr kumimoji="0" sz="1600" b="0" i="0" u="none" strike="noStrike" kern="1200" cap="none" spc="-430" normalizeH="0" baseline="0" noProof="0" dirty="0">
                <a:ln>
                  <a:noFill/>
                </a:ln>
                <a:solidFill>
                  <a:srgbClr val="21252A"/>
                </a:solidFill>
                <a:effectLst/>
                <a:uLnTx/>
                <a:uFillTx/>
                <a:latin typeface="Arial"/>
                <a:ea typeface="+mn-ea"/>
                <a:cs typeface="Arial"/>
              </a:rPr>
              <a:t> </a:t>
            </a:r>
            <a:r>
              <a:rPr kumimoji="0" sz="1600" b="0" i="0" u="none" strike="noStrike" kern="1200" cap="none" spc="-5" normalizeH="0" baseline="0" noProof="0" dirty="0">
                <a:ln>
                  <a:noFill/>
                </a:ln>
                <a:solidFill>
                  <a:srgbClr val="21252A"/>
                </a:solidFill>
                <a:effectLst/>
                <a:uLnTx/>
                <a:uFillTx/>
                <a:latin typeface="Arial"/>
                <a:ea typeface="+mn-ea"/>
                <a:cs typeface="Arial"/>
              </a:rPr>
              <a:t>Resources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3"/>
          <p:cNvSpPr/>
          <p:nvPr/>
        </p:nvSpPr>
        <p:spPr>
          <a:xfrm>
            <a:off x="7994142" y="1696973"/>
            <a:ext cx="3352800" cy="401320"/>
          </a:xfrm>
          <a:custGeom>
            <a:avLst/>
            <a:gdLst/>
            <a:ahLst/>
            <a:cxnLst/>
            <a:rect l="l" t="t" r="r" b="b"/>
            <a:pathLst>
              <a:path w="3352800" h="401319">
                <a:moveTo>
                  <a:pt x="3352800" y="0"/>
                </a:moveTo>
                <a:lnTo>
                  <a:pt x="0" y="0"/>
                </a:lnTo>
                <a:lnTo>
                  <a:pt x="0" y="400812"/>
                </a:lnTo>
                <a:lnTo>
                  <a:pt x="3352800" y="400812"/>
                </a:lnTo>
                <a:lnTo>
                  <a:pt x="33528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7994142" y="1696973"/>
            <a:ext cx="3352800" cy="401320"/>
          </a:xfrm>
          <a:prstGeom prst="rect">
            <a:avLst/>
          </a:prstGeom>
          <a:ln w="28955">
            <a:solidFill>
              <a:srgbClr val="F58366"/>
            </a:solidFill>
          </a:ln>
        </p:spPr>
        <p:txBody>
          <a:bodyPr vert="horz" wrap="square" lIns="0" tIns="37465" rIns="0" bIns="0" rtlCol="0">
            <a:spAutoFit/>
          </a:bodyPr>
          <a:lstStyle/>
          <a:p>
            <a:pPr marL="938530" marR="0" lvl="0" indent="0" algn="l" defTabSz="914400" rtl="0" eaLnBrk="1" fontAlgn="auto" latinLnBrk="0" hangingPunct="1">
              <a:lnSpc>
                <a:spcPct val="100000"/>
              </a:lnSpc>
              <a:spcBef>
                <a:spcPts val="295"/>
              </a:spcBef>
              <a:spcAft>
                <a:spcPts val="0"/>
              </a:spcAft>
              <a:buClrTx/>
              <a:buSzTx/>
              <a:buFontTx/>
              <a:buNone/>
              <a:tabLst/>
              <a:defRPr/>
            </a:pPr>
            <a:r>
              <a:rPr kumimoji="0" sz="2000" b="0" i="0" u="none" strike="noStrike" kern="1200" cap="none" spc="0" normalizeH="0" baseline="0" noProof="0" dirty="0">
                <a:ln>
                  <a:noFill/>
                </a:ln>
                <a:solidFill>
                  <a:srgbClr val="21252A"/>
                </a:solidFill>
                <a:effectLst/>
                <a:uLnTx/>
                <a:uFillTx/>
                <a:latin typeface="Arial"/>
                <a:ea typeface="+mn-ea"/>
                <a:cs typeface="Arial"/>
              </a:rPr>
              <a:t>SDoH</a:t>
            </a:r>
            <a:r>
              <a:rPr kumimoji="0" sz="2000" b="0" i="0" u="none" strike="noStrike" kern="1200" cap="none" spc="-20" normalizeH="0" baseline="0" noProof="0" dirty="0">
                <a:ln>
                  <a:noFill/>
                </a:ln>
                <a:solidFill>
                  <a:srgbClr val="21252A"/>
                </a:solidFill>
                <a:effectLst/>
                <a:uLnTx/>
                <a:uFillTx/>
                <a:latin typeface="Arial"/>
                <a:ea typeface="+mn-ea"/>
                <a:cs typeface="Arial"/>
              </a:rPr>
              <a:t> </a:t>
            </a:r>
            <a:r>
              <a:rPr kumimoji="0" sz="2000" b="0" i="0" u="none" strike="noStrike" kern="1200" cap="none" spc="0" normalizeH="0" baseline="0" noProof="0" dirty="0">
                <a:ln>
                  <a:noFill/>
                </a:ln>
                <a:solidFill>
                  <a:srgbClr val="21252A"/>
                </a:solidFill>
                <a:effectLst/>
                <a:uLnTx/>
                <a:uFillTx/>
                <a:latin typeface="Arial"/>
                <a:ea typeface="+mn-ea"/>
                <a:cs typeface="Arial"/>
              </a:rPr>
              <a:t>Folder</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grpSp>
        <p:nvGrpSpPr>
          <p:cNvPr id="15" name="object 15"/>
          <p:cNvGrpSpPr/>
          <p:nvPr/>
        </p:nvGrpSpPr>
        <p:grpSpPr>
          <a:xfrm>
            <a:off x="7217640" y="4055384"/>
            <a:ext cx="4818380" cy="971550"/>
            <a:chOff x="7217640" y="4055384"/>
            <a:chExt cx="4818380" cy="971550"/>
          </a:xfrm>
        </p:grpSpPr>
        <p:sp>
          <p:nvSpPr>
            <p:cNvPr id="16" name="object 16"/>
            <p:cNvSpPr/>
            <p:nvPr/>
          </p:nvSpPr>
          <p:spPr>
            <a:xfrm>
              <a:off x="7231927" y="4069671"/>
              <a:ext cx="1974850" cy="900430"/>
            </a:xfrm>
            <a:custGeom>
              <a:avLst/>
              <a:gdLst/>
              <a:ahLst/>
              <a:cxnLst/>
              <a:rect l="l" t="t" r="r" b="b"/>
              <a:pathLst>
                <a:path w="1974850" h="900429">
                  <a:moveTo>
                    <a:pt x="72504" y="0"/>
                  </a:moveTo>
                  <a:lnTo>
                    <a:pt x="0" y="704164"/>
                  </a:lnTo>
                  <a:lnTo>
                    <a:pt x="1902028" y="900023"/>
                  </a:lnTo>
                  <a:lnTo>
                    <a:pt x="1974532" y="195859"/>
                  </a:lnTo>
                  <a:lnTo>
                    <a:pt x="725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231927" y="4069671"/>
              <a:ext cx="1974850" cy="900430"/>
            </a:xfrm>
            <a:custGeom>
              <a:avLst/>
              <a:gdLst/>
              <a:ahLst/>
              <a:cxnLst/>
              <a:rect l="l" t="t" r="r" b="b"/>
              <a:pathLst>
                <a:path w="1974850" h="900429">
                  <a:moveTo>
                    <a:pt x="72504" y="0"/>
                  </a:moveTo>
                  <a:lnTo>
                    <a:pt x="1974532" y="195859"/>
                  </a:lnTo>
                  <a:lnTo>
                    <a:pt x="1902028" y="900023"/>
                  </a:lnTo>
                  <a:lnTo>
                    <a:pt x="0" y="704164"/>
                  </a:lnTo>
                  <a:lnTo>
                    <a:pt x="72504" y="0"/>
                  </a:lnTo>
                  <a:close/>
                </a:path>
              </a:pathLst>
            </a:custGeom>
            <a:ln w="28575">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7641107" y="4217276"/>
              <a:ext cx="1190625" cy="572135"/>
            </a:xfrm>
            <a:custGeom>
              <a:avLst/>
              <a:gdLst/>
              <a:ahLst/>
              <a:cxnLst/>
              <a:rect l="l" t="t" r="r" b="b"/>
              <a:pathLst>
                <a:path w="1190625" h="572135">
                  <a:moveTo>
                    <a:pt x="140919" y="12598"/>
                  </a:moveTo>
                  <a:lnTo>
                    <a:pt x="18656" y="0"/>
                  </a:lnTo>
                  <a:lnTo>
                    <a:pt x="0" y="181229"/>
                  </a:lnTo>
                  <a:lnTo>
                    <a:pt x="23977" y="183692"/>
                  </a:lnTo>
                  <a:lnTo>
                    <a:pt x="32461" y="101371"/>
                  </a:lnTo>
                  <a:lnTo>
                    <a:pt x="117513" y="110121"/>
                  </a:lnTo>
                  <a:lnTo>
                    <a:pt x="118414" y="101371"/>
                  </a:lnTo>
                  <a:lnTo>
                    <a:pt x="119710" y="88734"/>
                  </a:lnTo>
                  <a:lnTo>
                    <a:pt x="34658" y="79984"/>
                  </a:lnTo>
                  <a:lnTo>
                    <a:pt x="40436" y="23863"/>
                  </a:lnTo>
                  <a:lnTo>
                    <a:pt x="138722" y="33985"/>
                  </a:lnTo>
                  <a:lnTo>
                    <a:pt x="139763" y="23863"/>
                  </a:lnTo>
                  <a:lnTo>
                    <a:pt x="140919" y="12598"/>
                  </a:lnTo>
                  <a:close/>
                </a:path>
                <a:path w="1190625" h="572135">
                  <a:moveTo>
                    <a:pt x="272669" y="126136"/>
                  </a:moveTo>
                  <a:lnTo>
                    <a:pt x="270802" y="112712"/>
                  </a:lnTo>
                  <a:lnTo>
                    <a:pt x="266598" y="100749"/>
                  </a:lnTo>
                  <a:lnTo>
                    <a:pt x="260083" y="90258"/>
                  </a:lnTo>
                  <a:lnTo>
                    <a:pt x="256298" y="86347"/>
                  </a:lnTo>
                  <a:lnTo>
                    <a:pt x="251675" y="81546"/>
                  </a:lnTo>
                  <a:lnTo>
                    <a:pt x="249720" y="80238"/>
                  </a:lnTo>
                  <a:lnTo>
                    <a:pt x="249720" y="128295"/>
                  </a:lnTo>
                  <a:lnTo>
                    <a:pt x="249237" y="139801"/>
                  </a:lnTo>
                  <a:lnTo>
                    <a:pt x="234276" y="177114"/>
                  </a:lnTo>
                  <a:lnTo>
                    <a:pt x="213423" y="186918"/>
                  </a:lnTo>
                  <a:lnTo>
                    <a:pt x="205409" y="186893"/>
                  </a:lnTo>
                  <a:lnTo>
                    <a:pt x="174929" y="163918"/>
                  </a:lnTo>
                  <a:lnTo>
                    <a:pt x="171361" y="144475"/>
                  </a:lnTo>
                  <a:lnTo>
                    <a:pt x="171894" y="132588"/>
                  </a:lnTo>
                  <a:lnTo>
                    <a:pt x="186778" y="96024"/>
                  </a:lnTo>
                  <a:lnTo>
                    <a:pt x="207683" y="86347"/>
                  </a:lnTo>
                  <a:lnTo>
                    <a:pt x="215760" y="86385"/>
                  </a:lnTo>
                  <a:lnTo>
                    <a:pt x="248666" y="118122"/>
                  </a:lnTo>
                  <a:lnTo>
                    <a:pt x="249720" y="128295"/>
                  </a:lnTo>
                  <a:lnTo>
                    <a:pt x="249720" y="80238"/>
                  </a:lnTo>
                  <a:lnTo>
                    <a:pt x="241795" y="74930"/>
                  </a:lnTo>
                  <a:lnTo>
                    <a:pt x="230454" y="70408"/>
                  </a:lnTo>
                  <a:lnTo>
                    <a:pt x="217652" y="67970"/>
                  </a:lnTo>
                  <a:lnTo>
                    <a:pt x="205841" y="67678"/>
                  </a:lnTo>
                  <a:lnTo>
                    <a:pt x="194779" y="69303"/>
                  </a:lnTo>
                  <a:lnTo>
                    <a:pt x="157365" y="99021"/>
                  </a:lnTo>
                  <a:lnTo>
                    <a:pt x="148475" y="145999"/>
                  </a:lnTo>
                  <a:lnTo>
                    <a:pt x="150253" y="160032"/>
                  </a:lnTo>
                  <a:lnTo>
                    <a:pt x="179057" y="198196"/>
                  </a:lnTo>
                  <a:lnTo>
                    <a:pt x="212001" y="205549"/>
                  </a:lnTo>
                  <a:lnTo>
                    <a:pt x="220243" y="204876"/>
                  </a:lnTo>
                  <a:lnTo>
                    <a:pt x="255193" y="186918"/>
                  </a:lnTo>
                  <a:lnTo>
                    <a:pt x="272224" y="141046"/>
                  </a:lnTo>
                  <a:lnTo>
                    <a:pt x="272669" y="126136"/>
                  </a:lnTo>
                  <a:close/>
                </a:path>
                <a:path w="1190625" h="572135">
                  <a:moveTo>
                    <a:pt x="349707" y="390969"/>
                  </a:moveTo>
                  <a:lnTo>
                    <a:pt x="327329" y="388670"/>
                  </a:lnTo>
                  <a:lnTo>
                    <a:pt x="327558" y="386384"/>
                  </a:lnTo>
                  <a:lnTo>
                    <a:pt x="332054" y="342798"/>
                  </a:lnTo>
                  <a:lnTo>
                    <a:pt x="308559" y="353872"/>
                  </a:lnTo>
                  <a:lnTo>
                    <a:pt x="305206" y="386384"/>
                  </a:lnTo>
                  <a:lnTo>
                    <a:pt x="288886" y="384708"/>
                  </a:lnTo>
                  <a:lnTo>
                    <a:pt x="287108" y="402018"/>
                  </a:lnTo>
                  <a:lnTo>
                    <a:pt x="303428" y="403694"/>
                  </a:lnTo>
                  <a:lnTo>
                    <a:pt x="295643" y="479221"/>
                  </a:lnTo>
                  <a:lnTo>
                    <a:pt x="294868" y="488391"/>
                  </a:lnTo>
                  <a:lnTo>
                    <a:pt x="294843" y="489089"/>
                  </a:lnTo>
                  <a:lnTo>
                    <a:pt x="294728" y="498563"/>
                  </a:lnTo>
                  <a:lnTo>
                    <a:pt x="294843" y="501065"/>
                  </a:lnTo>
                  <a:lnTo>
                    <a:pt x="327355" y="523087"/>
                  </a:lnTo>
                  <a:lnTo>
                    <a:pt x="333032" y="523011"/>
                  </a:lnTo>
                  <a:lnTo>
                    <a:pt x="339432" y="522338"/>
                  </a:lnTo>
                  <a:lnTo>
                    <a:pt x="338239" y="502513"/>
                  </a:lnTo>
                  <a:lnTo>
                    <a:pt x="338239" y="502348"/>
                  </a:lnTo>
                  <a:lnTo>
                    <a:pt x="334137" y="502513"/>
                  </a:lnTo>
                  <a:lnTo>
                    <a:pt x="330860" y="502462"/>
                  </a:lnTo>
                  <a:lnTo>
                    <a:pt x="325081" y="501865"/>
                  </a:lnTo>
                  <a:lnTo>
                    <a:pt x="322605" y="501065"/>
                  </a:lnTo>
                  <a:lnTo>
                    <a:pt x="319290" y="498563"/>
                  </a:lnTo>
                  <a:lnTo>
                    <a:pt x="318160" y="496989"/>
                  </a:lnTo>
                  <a:lnTo>
                    <a:pt x="316966" y="493204"/>
                  </a:lnTo>
                  <a:lnTo>
                    <a:pt x="317055" y="488391"/>
                  </a:lnTo>
                  <a:lnTo>
                    <a:pt x="325551" y="405968"/>
                  </a:lnTo>
                  <a:lnTo>
                    <a:pt x="347929" y="408279"/>
                  </a:lnTo>
                  <a:lnTo>
                    <a:pt x="348157" y="405968"/>
                  </a:lnTo>
                  <a:lnTo>
                    <a:pt x="349707" y="390969"/>
                  </a:lnTo>
                  <a:close/>
                </a:path>
                <a:path w="1190625" h="572135">
                  <a:moveTo>
                    <a:pt x="375704" y="91490"/>
                  </a:moveTo>
                  <a:lnTo>
                    <a:pt x="368452" y="85915"/>
                  </a:lnTo>
                  <a:lnTo>
                    <a:pt x="361073" y="82740"/>
                  </a:lnTo>
                  <a:lnTo>
                    <a:pt x="348386" y="81432"/>
                  </a:lnTo>
                  <a:lnTo>
                    <a:pt x="343471" y="82423"/>
                  </a:lnTo>
                  <a:lnTo>
                    <a:pt x="334200" y="87464"/>
                  </a:lnTo>
                  <a:lnTo>
                    <a:pt x="328853" y="93116"/>
                  </a:lnTo>
                  <a:lnTo>
                    <a:pt x="322783" y="101904"/>
                  </a:lnTo>
                  <a:lnTo>
                    <a:pt x="324840" y="82003"/>
                  </a:lnTo>
                  <a:lnTo>
                    <a:pt x="304812" y="79946"/>
                  </a:lnTo>
                  <a:lnTo>
                    <a:pt x="291287" y="211226"/>
                  </a:lnTo>
                  <a:lnTo>
                    <a:pt x="313537" y="213512"/>
                  </a:lnTo>
                  <a:lnTo>
                    <a:pt x="320624" y="144780"/>
                  </a:lnTo>
                  <a:lnTo>
                    <a:pt x="321564" y="137896"/>
                  </a:lnTo>
                  <a:lnTo>
                    <a:pt x="345224" y="104343"/>
                  </a:lnTo>
                  <a:lnTo>
                    <a:pt x="355536" y="105397"/>
                  </a:lnTo>
                  <a:lnTo>
                    <a:pt x="360807" y="107569"/>
                  </a:lnTo>
                  <a:lnTo>
                    <a:pt x="365912" y="111340"/>
                  </a:lnTo>
                  <a:lnTo>
                    <a:pt x="369366" y="104343"/>
                  </a:lnTo>
                  <a:lnTo>
                    <a:pt x="370560" y="101904"/>
                  </a:lnTo>
                  <a:lnTo>
                    <a:pt x="375704" y="91490"/>
                  </a:lnTo>
                  <a:close/>
                </a:path>
                <a:path w="1190625" h="572135">
                  <a:moveTo>
                    <a:pt x="478269" y="454799"/>
                  </a:moveTo>
                  <a:lnTo>
                    <a:pt x="476529" y="440944"/>
                  </a:lnTo>
                  <a:lnTo>
                    <a:pt x="472516" y="428713"/>
                  </a:lnTo>
                  <a:lnTo>
                    <a:pt x="466242" y="418084"/>
                  </a:lnTo>
                  <a:lnTo>
                    <a:pt x="462381" y="413943"/>
                  </a:lnTo>
                  <a:lnTo>
                    <a:pt x="458089" y="409321"/>
                  </a:lnTo>
                  <a:lnTo>
                    <a:pt x="455523" y="407543"/>
                  </a:lnTo>
                  <a:lnTo>
                    <a:pt x="455523" y="455460"/>
                  </a:lnTo>
                  <a:lnTo>
                    <a:pt x="382206" y="447916"/>
                  </a:lnTo>
                  <a:lnTo>
                    <a:pt x="409054" y="415163"/>
                  </a:lnTo>
                  <a:lnTo>
                    <a:pt x="416001" y="413943"/>
                  </a:lnTo>
                  <a:lnTo>
                    <a:pt x="423430" y="414045"/>
                  </a:lnTo>
                  <a:lnTo>
                    <a:pt x="454164" y="440677"/>
                  </a:lnTo>
                  <a:lnTo>
                    <a:pt x="455523" y="455460"/>
                  </a:lnTo>
                  <a:lnTo>
                    <a:pt x="455523" y="407543"/>
                  </a:lnTo>
                  <a:lnTo>
                    <a:pt x="448513" y="402678"/>
                  </a:lnTo>
                  <a:lnTo>
                    <a:pt x="437515" y="398145"/>
                  </a:lnTo>
                  <a:lnTo>
                    <a:pt x="425069" y="395732"/>
                  </a:lnTo>
                  <a:lnTo>
                    <a:pt x="411975" y="395541"/>
                  </a:lnTo>
                  <a:lnTo>
                    <a:pt x="399923" y="397764"/>
                  </a:lnTo>
                  <a:lnTo>
                    <a:pt x="363855" y="430161"/>
                  </a:lnTo>
                  <a:lnTo>
                    <a:pt x="356057" y="474370"/>
                  </a:lnTo>
                  <a:lnTo>
                    <a:pt x="357847" y="488022"/>
                  </a:lnTo>
                  <a:lnTo>
                    <a:pt x="386803" y="525983"/>
                  </a:lnTo>
                  <a:lnTo>
                    <a:pt x="423164" y="533501"/>
                  </a:lnTo>
                  <a:lnTo>
                    <a:pt x="433285" y="532434"/>
                  </a:lnTo>
                  <a:lnTo>
                    <a:pt x="442531" y="529882"/>
                  </a:lnTo>
                  <a:lnTo>
                    <a:pt x="450900" y="525818"/>
                  </a:lnTo>
                  <a:lnTo>
                    <a:pt x="458304" y="520395"/>
                  </a:lnTo>
                  <a:lnTo>
                    <a:pt x="462826" y="515632"/>
                  </a:lnTo>
                  <a:lnTo>
                    <a:pt x="464654" y="513715"/>
                  </a:lnTo>
                  <a:lnTo>
                    <a:pt x="469976" y="505790"/>
                  </a:lnTo>
                  <a:lnTo>
                    <a:pt x="474268" y="496620"/>
                  </a:lnTo>
                  <a:lnTo>
                    <a:pt x="451561" y="491401"/>
                  </a:lnTo>
                  <a:lnTo>
                    <a:pt x="447205" y="500468"/>
                  </a:lnTo>
                  <a:lnTo>
                    <a:pt x="441947" y="506818"/>
                  </a:lnTo>
                  <a:lnTo>
                    <a:pt x="429526" y="514210"/>
                  </a:lnTo>
                  <a:lnTo>
                    <a:pt x="422338" y="515632"/>
                  </a:lnTo>
                  <a:lnTo>
                    <a:pt x="414172" y="514794"/>
                  </a:lnTo>
                  <a:lnTo>
                    <a:pt x="380796" y="485559"/>
                  </a:lnTo>
                  <a:lnTo>
                    <a:pt x="379095" y="466077"/>
                  </a:lnTo>
                  <a:lnTo>
                    <a:pt x="476999" y="476161"/>
                  </a:lnTo>
                  <a:lnTo>
                    <a:pt x="477354" y="473532"/>
                  </a:lnTo>
                  <a:lnTo>
                    <a:pt x="477596" y="471563"/>
                  </a:lnTo>
                  <a:lnTo>
                    <a:pt x="477735" y="470242"/>
                  </a:lnTo>
                  <a:lnTo>
                    <a:pt x="477875" y="466077"/>
                  </a:lnTo>
                  <a:lnTo>
                    <a:pt x="478243" y="455460"/>
                  </a:lnTo>
                  <a:lnTo>
                    <a:pt x="478269" y="454799"/>
                  </a:lnTo>
                  <a:close/>
                </a:path>
                <a:path w="1190625" h="572135">
                  <a:moveTo>
                    <a:pt x="559650" y="145161"/>
                  </a:moveTo>
                  <a:lnTo>
                    <a:pt x="558088" y="135509"/>
                  </a:lnTo>
                  <a:lnTo>
                    <a:pt x="555193" y="126873"/>
                  </a:lnTo>
                  <a:lnTo>
                    <a:pt x="550951" y="119253"/>
                  </a:lnTo>
                  <a:lnTo>
                    <a:pt x="548652" y="116535"/>
                  </a:lnTo>
                  <a:lnTo>
                    <a:pt x="545376" y="112649"/>
                  </a:lnTo>
                  <a:lnTo>
                    <a:pt x="503148" y="97866"/>
                  </a:lnTo>
                  <a:lnTo>
                    <a:pt x="494995" y="98539"/>
                  </a:lnTo>
                  <a:lnTo>
                    <a:pt x="460184" y="117614"/>
                  </a:lnTo>
                  <a:lnTo>
                    <a:pt x="444563" y="161163"/>
                  </a:lnTo>
                  <a:lnTo>
                    <a:pt x="443992" y="176758"/>
                  </a:lnTo>
                  <a:lnTo>
                    <a:pt x="445655" y="190652"/>
                  </a:lnTo>
                  <a:lnTo>
                    <a:pt x="473405" y="228523"/>
                  </a:lnTo>
                  <a:lnTo>
                    <a:pt x="507669" y="235686"/>
                  </a:lnTo>
                  <a:lnTo>
                    <a:pt x="517410" y="234264"/>
                  </a:lnTo>
                  <a:lnTo>
                    <a:pt x="526478" y="231165"/>
                  </a:lnTo>
                  <a:lnTo>
                    <a:pt x="534860" y="226377"/>
                  </a:lnTo>
                  <a:lnTo>
                    <a:pt x="542264" y="220052"/>
                  </a:lnTo>
                  <a:lnTo>
                    <a:pt x="543890" y="218008"/>
                  </a:lnTo>
                  <a:lnTo>
                    <a:pt x="548398" y="212356"/>
                  </a:lnTo>
                  <a:lnTo>
                    <a:pt x="553262" y="203288"/>
                  </a:lnTo>
                  <a:lnTo>
                    <a:pt x="556856" y="192849"/>
                  </a:lnTo>
                  <a:lnTo>
                    <a:pt x="535266" y="187744"/>
                  </a:lnTo>
                  <a:lnTo>
                    <a:pt x="532892" y="195389"/>
                  </a:lnTo>
                  <a:lnTo>
                    <a:pt x="529818" y="201866"/>
                  </a:lnTo>
                  <a:lnTo>
                    <a:pt x="526059" y="207175"/>
                  </a:lnTo>
                  <a:lnTo>
                    <a:pt x="521601" y="211328"/>
                  </a:lnTo>
                  <a:lnTo>
                    <a:pt x="515200" y="216077"/>
                  </a:lnTo>
                  <a:lnTo>
                    <a:pt x="507631" y="218008"/>
                  </a:lnTo>
                  <a:lnTo>
                    <a:pt x="498894" y="217106"/>
                  </a:lnTo>
                  <a:lnTo>
                    <a:pt x="467677" y="186004"/>
                  </a:lnTo>
                  <a:lnTo>
                    <a:pt x="466864" y="175285"/>
                  </a:lnTo>
                  <a:lnTo>
                    <a:pt x="467499" y="162902"/>
                  </a:lnTo>
                  <a:lnTo>
                    <a:pt x="481926" y="125857"/>
                  </a:lnTo>
                  <a:lnTo>
                    <a:pt x="502399" y="116535"/>
                  </a:lnTo>
                  <a:lnTo>
                    <a:pt x="510489" y="116611"/>
                  </a:lnTo>
                  <a:lnTo>
                    <a:pt x="537667" y="146265"/>
                  </a:lnTo>
                  <a:lnTo>
                    <a:pt x="559650" y="145161"/>
                  </a:lnTo>
                  <a:close/>
                </a:path>
                <a:path w="1190625" h="572135">
                  <a:moveTo>
                    <a:pt x="612406" y="61150"/>
                  </a:moveTo>
                  <a:lnTo>
                    <a:pt x="590156" y="58851"/>
                  </a:lnTo>
                  <a:lnTo>
                    <a:pt x="571500" y="240080"/>
                  </a:lnTo>
                  <a:lnTo>
                    <a:pt x="593750" y="242366"/>
                  </a:lnTo>
                  <a:lnTo>
                    <a:pt x="612406" y="61150"/>
                  </a:lnTo>
                  <a:close/>
                </a:path>
                <a:path w="1190625" h="572135">
                  <a:moveTo>
                    <a:pt x="614718" y="448449"/>
                  </a:moveTo>
                  <a:lnTo>
                    <a:pt x="614362" y="444576"/>
                  </a:lnTo>
                  <a:lnTo>
                    <a:pt x="613664" y="438340"/>
                  </a:lnTo>
                  <a:lnTo>
                    <a:pt x="611886" y="433057"/>
                  </a:lnTo>
                  <a:lnTo>
                    <a:pt x="608126" y="427418"/>
                  </a:lnTo>
                  <a:lnTo>
                    <a:pt x="606107" y="424383"/>
                  </a:lnTo>
                  <a:lnTo>
                    <a:pt x="567651" y="410413"/>
                  </a:lnTo>
                  <a:lnTo>
                    <a:pt x="559409" y="409854"/>
                  </a:lnTo>
                  <a:lnTo>
                    <a:pt x="551611" y="409943"/>
                  </a:lnTo>
                  <a:lnTo>
                    <a:pt x="511251" y="428447"/>
                  </a:lnTo>
                  <a:lnTo>
                    <a:pt x="504278" y="444741"/>
                  </a:lnTo>
                  <a:lnTo>
                    <a:pt x="525729" y="449948"/>
                  </a:lnTo>
                  <a:lnTo>
                    <a:pt x="529082" y="440880"/>
                  </a:lnTo>
                  <a:lnTo>
                    <a:pt x="533438" y="434771"/>
                  </a:lnTo>
                  <a:lnTo>
                    <a:pt x="544169" y="428459"/>
                  </a:lnTo>
                  <a:lnTo>
                    <a:pt x="552081" y="427418"/>
                  </a:lnTo>
                  <a:lnTo>
                    <a:pt x="562546" y="428498"/>
                  </a:lnTo>
                  <a:lnTo>
                    <a:pt x="592378" y="449402"/>
                  </a:lnTo>
                  <a:lnTo>
                    <a:pt x="591362" y="459282"/>
                  </a:lnTo>
                  <a:lnTo>
                    <a:pt x="590715" y="464261"/>
                  </a:lnTo>
                  <a:lnTo>
                    <a:pt x="588924" y="464604"/>
                  </a:lnTo>
                  <a:lnTo>
                    <a:pt x="588924" y="481685"/>
                  </a:lnTo>
                  <a:lnTo>
                    <a:pt x="572973" y="522541"/>
                  </a:lnTo>
                  <a:lnTo>
                    <a:pt x="551040" y="529755"/>
                  </a:lnTo>
                  <a:lnTo>
                    <a:pt x="533819" y="527989"/>
                  </a:lnTo>
                  <a:lnTo>
                    <a:pt x="527443" y="525335"/>
                  </a:lnTo>
                  <a:lnTo>
                    <a:pt x="519277" y="516496"/>
                  </a:lnTo>
                  <a:lnTo>
                    <a:pt x="517537" y="511314"/>
                  </a:lnTo>
                  <a:lnTo>
                    <a:pt x="518553" y="501510"/>
                  </a:lnTo>
                  <a:lnTo>
                    <a:pt x="551713" y="486346"/>
                  </a:lnTo>
                  <a:lnTo>
                    <a:pt x="563257" y="485698"/>
                  </a:lnTo>
                  <a:lnTo>
                    <a:pt x="573303" y="484708"/>
                  </a:lnTo>
                  <a:lnTo>
                    <a:pt x="581863" y="483374"/>
                  </a:lnTo>
                  <a:lnTo>
                    <a:pt x="588924" y="481685"/>
                  </a:lnTo>
                  <a:lnTo>
                    <a:pt x="588924" y="464604"/>
                  </a:lnTo>
                  <a:lnTo>
                    <a:pt x="583234" y="465670"/>
                  </a:lnTo>
                  <a:lnTo>
                    <a:pt x="574001" y="466737"/>
                  </a:lnTo>
                  <a:lnTo>
                    <a:pt x="563003" y="467461"/>
                  </a:lnTo>
                  <a:lnTo>
                    <a:pt x="550252" y="467842"/>
                  </a:lnTo>
                  <a:lnTo>
                    <a:pt x="541324" y="467995"/>
                  </a:lnTo>
                  <a:lnTo>
                    <a:pt x="534619" y="468439"/>
                  </a:lnTo>
                  <a:lnTo>
                    <a:pt x="497078" y="491413"/>
                  </a:lnTo>
                  <a:lnTo>
                    <a:pt x="494309" y="511733"/>
                  </a:lnTo>
                  <a:lnTo>
                    <a:pt x="495719" y="518833"/>
                  </a:lnTo>
                  <a:lnTo>
                    <a:pt x="525221" y="544055"/>
                  </a:lnTo>
                  <a:lnTo>
                    <a:pt x="544093" y="546658"/>
                  </a:lnTo>
                  <a:lnTo>
                    <a:pt x="552424" y="546061"/>
                  </a:lnTo>
                  <a:lnTo>
                    <a:pt x="585660" y="531571"/>
                  </a:lnTo>
                  <a:lnTo>
                    <a:pt x="585685" y="537819"/>
                  </a:lnTo>
                  <a:lnTo>
                    <a:pt x="586613" y="543369"/>
                  </a:lnTo>
                  <a:lnTo>
                    <a:pt x="588441" y="548220"/>
                  </a:lnTo>
                  <a:lnTo>
                    <a:pt x="611682" y="550621"/>
                  </a:lnTo>
                  <a:lnTo>
                    <a:pt x="609396" y="545299"/>
                  </a:lnTo>
                  <a:lnTo>
                    <a:pt x="608063" y="539851"/>
                  </a:lnTo>
                  <a:lnTo>
                    <a:pt x="607682" y="534276"/>
                  </a:lnTo>
                  <a:lnTo>
                    <a:pt x="607656" y="531571"/>
                  </a:lnTo>
                  <a:lnTo>
                    <a:pt x="607631" y="529755"/>
                  </a:lnTo>
                  <a:lnTo>
                    <a:pt x="611657" y="481685"/>
                  </a:lnTo>
                  <a:lnTo>
                    <a:pt x="614375" y="455320"/>
                  </a:lnTo>
                  <a:lnTo>
                    <a:pt x="614718" y="448449"/>
                  </a:lnTo>
                  <a:close/>
                </a:path>
                <a:path w="1190625" h="572135">
                  <a:moveTo>
                    <a:pt x="663981" y="116928"/>
                  </a:moveTo>
                  <a:lnTo>
                    <a:pt x="641731" y="114630"/>
                  </a:lnTo>
                  <a:lnTo>
                    <a:pt x="628205" y="245922"/>
                  </a:lnTo>
                  <a:lnTo>
                    <a:pt x="650455" y="248208"/>
                  </a:lnTo>
                  <a:lnTo>
                    <a:pt x="663981" y="116928"/>
                  </a:lnTo>
                  <a:close/>
                </a:path>
                <a:path w="1190625" h="572135">
                  <a:moveTo>
                    <a:pt x="669124" y="66979"/>
                  </a:moveTo>
                  <a:lnTo>
                    <a:pt x="646874" y="64693"/>
                  </a:lnTo>
                  <a:lnTo>
                    <a:pt x="644232" y="90284"/>
                  </a:lnTo>
                  <a:lnTo>
                    <a:pt x="666483" y="92570"/>
                  </a:lnTo>
                  <a:lnTo>
                    <a:pt x="669124" y="66979"/>
                  </a:lnTo>
                  <a:close/>
                </a:path>
                <a:path w="1190625" h="572135">
                  <a:moveTo>
                    <a:pt x="800557" y="164388"/>
                  </a:moveTo>
                  <a:lnTo>
                    <a:pt x="800163" y="160185"/>
                  </a:lnTo>
                  <a:lnTo>
                    <a:pt x="799503" y="153695"/>
                  </a:lnTo>
                  <a:lnTo>
                    <a:pt x="797750" y="147980"/>
                  </a:lnTo>
                  <a:lnTo>
                    <a:pt x="794600" y="142455"/>
                  </a:lnTo>
                  <a:lnTo>
                    <a:pt x="793851" y="141122"/>
                  </a:lnTo>
                  <a:lnTo>
                    <a:pt x="759815" y="123799"/>
                  </a:lnTo>
                  <a:lnTo>
                    <a:pt x="746810" y="123825"/>
                  </a:lnTo>
                  <a:lnTo>
                    <a:pt x="735139" y="126720"/>
                  </a:lnTo>
                  <a:lnTo>
                    <a:pt x="724801" y="132486"/>
                  </a:lnTo>
                  <a:lnTo>
                    <a:pt x="715797" y="141122"/>
                  </a:lnTo>
                  <a:lnTo>
                    <a:pt x="717727" y="122466"/>
                  </a:lnTo>
                  <a:lnTo>
                    <a:pt x="697699" y="120396"/>
                  </a:lnTo>
                  <a:lnTo>
                    <a:pt x="684174" y="251675"/>
                  </a:lnTo>
                  <a:lnTo>
                    <a:pt x="706424" y="253974"/>
                  </a:lnTo>
                  <a:lnTo>
                    <a:pt x="713816" y="182270"/>
                  </a:lnTo>
                  <a:lnTo>
                    <a:pt x="715645" y="170738"/>
                  </a:lnTo>
                  <a:lnTo>
                    <a:pt x="746201" y="142455"/>
                  </a:lnTo>
                  <a:lnTo>
                    <a:pt x="753122" y="142595"/>
                  </a:lnTo>
                  <a:lnTo>
                    <a:pt x="777748" y="170738"/>
                  </a:lnTo>
                  <a:lnTo>
                    <a:pt x="777735" y="171640"/>
                  </a:lnTo>
                  <a:lnTo>
                    <a:pt x="768604" y="260375"/>
                  </a:lnTo>
                  <a:lnTo>
                    <a:pt x="790854" y="262661"/>
                  </a:lnTo>
                  <a:lnTo>
                    <a:pt x="800227" y="171640"/>
                  </a:lnTo>
                  <a:lnTo>
                    <a:pt x="800557" y="164388"/>
                  </a:lnTo>
                  <a:close/>
                </a:path>
                <a:path w="1190625" h="572135">
                  <a:moveTo>
                    <a:pt x="826871" y="471919"/>
                  </a:moveTo>
                  <a:lnTo>
                    <a:pt x="826808" y="470255"/>
                  </a:lnTo>
                  <a:lnTo>
                    <a:pt x="825868" y="461822"/>
                  </a:lnTo>
                  <a:lnTo>
                    <a:pt x="823366" y="453885"/>
                  </a:lnTo>
                  <a:lnTo>
                    <a:pt x="822248" y="452031"/>
                  </a:lnTo>
                  <a:lnTo>
                    <a:pt x="819404" y="447268"/>
                  </a:lnTo>
                  <a:lnTo>
                    <a:pt x="814070" y="441934"/>
                  </a:lnTo>
                  <a:lnTo>
                    <a:pt x="807466" y="437845"/>
                  </a:lnTo>
                  <a:lnTo>
                    <a:pt x="799604" y="434987"/>
                  </a:lnTo>
                  <a:lnTo>
                    <a:pt x="790473" y="433362"/>
                  </a:lnTo>
                  <a:lnTo>
                    <a:pt x="778421" y="433578"/>
                  </a:lnTo>
                  <a:lnTo>
                    <a:pt x="767257" y="436791"/>
                  </a:lnTo>
                  <a:lnTo>
                    <a:pt x="756970" y="442988"/>
                  </a:lnTo>
                  <a:lnTo>
                    <a:pt x="747560" y="452170"/>
                  </a:lnTo>
                  <a:lnTo>
                    <a:pt x="745756" y="444665"/>
                  </a:lnTo>
                  <a:lnTo>
                    <a:pt x="745020" y="443496"/>
                  </a:lnTo>
                  <a:lnTo>
                    <a:pt x="744486" y="442645"/>
                  </a:lnTo>
                  <a:lnTo>
                    <a:pt x="741946" y="438569"/>
                  </a:lnTo>
                  <a:lnTo>
                    <a:pt x="730338" y="429209"/>
                  </a:lnTo>
                  <a:lnTo>
                    <a:pt x="722566" y="426364"/>
                  </a:lnTo>
                  <a:lnTo>
                    <a:pt x="704113" y="424459"/>
                  </a:lnTo>
                  <a:lnTo>
                    <a:pt x="696125" y="425615"/>
                  </a:lnTo>
                  <a:lnTo>
                    <a:pt x="681634" y="432041"/>
                  </a:lnTo>
                  <a:lnTo>
                    <a:pt x="675627" y="436651"/>
                  </a:lnTo>
                  <a:lnTo>
                    <a:pt x="670839" y="442645"/>
                  </a:lnTo>
                  <a:lnTo>
                    <a:pt x="672731" y="424230"/>
                  </a:lnTo>
                  <a:lnTo>
                    <a:pt x="652830" y="422186"/>
                  </a:lnTo>
                  <a:lnTo>
                    <a:pt x="639318" y="553466"/>
                  </a:lnTo>
                  <a:lnTo>
                    <a:pt x="661568" y="555752"/>
                  </a:lnTo>
                  <a:lnTo>
                    <a:pt x="668591" y="487514"/>
                  </a:lnTo>
                  <a:lnTo>
                    <a:pt x="669671" y="479234"/>
                  </a:lnTo>
                  <a:lnTo>
                    <a:pt x="693699" y="444550"/>
                  </a:lnTo>
                  <a:lnTo>
                    <a:pt x="699655" y="443496"/>
                  </a:lnTo>
                  <a:lnTo>
                    <a:pt x="714159" y="444982"/>
                  </a:lnTo>
                  <a:lnTo>
                    <a:pt x="719836" y="448068"/>
                  </a:lnTo>
                  <a:lnTo>
                    <a:pt x="726071" y="458711"/>
                  </a:lnTo>
                  <a:lnTo>
                    <a:pt x="727125" y="466305"/>
                  </a:lnTo>
                  <a:lnTo>
                    <a:pt x="717321" y="561492"/>
                  </a:lnTo>
                  <a:lnTo>
                    <a:pt x="739571" y="563791"/>
                  </a:lnTo>
                  <a:lnTo>
                    <a:pt x="747420" y="487514"/>
                  </a:lnTo>
                  <a:lnTo>
                    <a:pt x="770636" y="453136"/>
                  </a:lnTo>
                  <a:lnTo>
                    <a:pt x="776859" y="452031"/>
                  </a:lnTo>
                  <a:lnTo>
                    <a:pt x="783551" y="452132"/>
                  </a:lnTo>
                  <a:lnTo>
                    <a:pt x="804481" y="478129"/>
                  </a:lnTo>
                  <a:lnTo>
                    <a:pt x="795070" y="569506"/>
                  </a:lnTo>
                  <a:lnTo>
                    <a:pt x="817206" y="571779"/>
                  </a:lnTo>
                  <a:lnTo>
                    <a:pt x="826477" y="481660"/>
                  </a:lnTo>
                  <a:lnTo>
                    <a:pt x="826871" y="471919"/>
                  </a:lnTo>
                  <a:close/>
                </a:path>
                <a:path w="1190625" h="572135">
                  <a:moveTo>
                    <a:pt x="861060" y="137223"/>
                  </a:moveTo>
                  <a:lnTo>
                    <a:pt x="838809" y="134924"/>
                  </a:lnTo>
                  <a:lnTo>
                    <a:pt x="825284" y="266204"/>
                  </a:lnTo>
                  <a:lnTo>
                    <a:pt x="847534" y="268503"/>
                  </a:lnTo>
                  <a:lnTo>
                    <a:pt x="861060" y="137223"/>
                  </a:lnTo>
                  <a:close/>
                </a:path>
                <a:path w="1190625" h="572135">
                  <a:moveTo>
                    <a:pt x="866203" y="87274"/>
                  </a:moveTo>
                  <a:lnTo>
                    <a:pt x="843953" y="84988"/>
                  </a:lnTo>
                  <a:lnTo>
                    <a:pt x="841311" y="110578"/>
                  </a:lnTo>
                  <a:lnTo>
                    <a:pt x="863561" y="112864"/>
                  </a:lnTo>
                  <a:lnTo>
                    <a:pt x="866203" y="87274"/>
                  </a:lnTo>
                  <a:close/>
                </a:path>
                <a:path w="1190625" h="572135">
                  <a:moveTo>
                    <a:pt x="996251" y="190119"/>
                  </a:moveTo>
                  <a:lnTo>
                    <a:pt x="994689" y="180467"/>
                  </a:lnTo>
                  <a:lnTo>
                    <a:pt x="991793" y="171831"/>
                  </a:lnTo>
                  <a:lnTo>
                    <a:pt x="987552" y="164211"/>
                  </a:lnTo>
                  <a:lnTo>
                    <a:pt x="985253" y="161493"/>
                  </a:lnTo>
                  <a:lnTo>
                    <a:pt x="981976" y="157607"/>
                  </a:lnTo>
                  <a:lnTo>
                    <a:pt x="939749" y="142824"/>
                  </a:lnTo>
                  <a:lnTo>
                    <a:pt x="931595" y="143497"/>
                  </a:lnTo>
                  <a:lnTo>
                    <a:pt x="896797" y="162572"/>
                  </a:lnTo>
                  <a:lnTo>
                    <a:pt x="881164" y="206121"/>
                  </a:lnTo>
                  <a:lnTo>
                    <a:pt x="880592" y="221716"/>
                  </a:lnTo>
                  <a:lnTo>
                    <a:pt x="882269" y="235610"/>
                  </a:lnTo>
                  <a:lnTo>
                    <a:pt x="910005" y="273481"/>
                  </a:lnTo>
                  <a:lnTo>
                    <a:pt x="944270" y="280644"/>
                  </a:lnTo>
                  <a:lnTo>
                    <a:pt x="954011" y="279222"/>
                  </a:lnTo>
                  <a:lnTo>
                    <a:pt x="963079" y="276123"/>
                  </a:lnTo>
                  <a:lnTo>
                    <a:pt x="971461" y="271335"/>
                  </a:lnTo>
                  <a:lnTo>
                    <a:pt x="978865" y="265010"/>
                  </a:lnTo>
                  <a:lnTo>
                    <a:pt x="980490" y="262966"/>
                  </a:lnTo>
                  <a:lnTo>
                    <a:pt x="984999" y="257314"/>
                  </a:lnTo>
                  <a:lnTo>
                    <a:pt x="989863" y="248246"/>
                  </a:lnTo>
                  <a:lnTo>
                    <a:pt x="993457" y="237807"/>
                  </a:lnTo>
                  <a:lnTo>
                    <a:pt x="971880" y="232702"/>
                  </a:lnTo>
                  <a:lnTo>
                    <a:pt x="969492" y="240347"/>
                  </a:lnTo>
                  <a:lnTo>
                    <a:pt x="966419" y="246824"/>
                  </a:lnTo>
                  <a:lnTo>
                    <a:pt x="962660" y="252133"/>
                  </a:lnTo>
                  <a:lnTo>
                    <a:pt x="958202" y="256286"/>
                  </a:lnTo>
                  <a:lnTo>
                    <a:pt x="951801" y="261035"/>
                  </a:lnTo>
                  <a:lnTo>
                    <a:pt x="944232" y="262966"/>
                  </a:lnTo>
                  <a:lnTo>
                    <a:pt x="935494" y="262064"/>
                  </a:lnTo>
                  <a:lnTo>
                    <a:pt x="904278" y="230962"/>
                  </a:lnTo>
                  <a:lnTo>
                    <a:pt x="903465" y="220243"/>
                  </a:lnTo>
                  <a:lnTo>
                    <a:pt x="904100" y="207860"/>
                  </a:lnTo>
                  <a:lnTo>
                    <a:pt x="918527" y="170815"/>
                  </a:lnTo>
                  <a:lnTo>
                    <a:pt x="938999" y="161493"/>
                  </a:lnTo>
                  <a:lnTo>
                    <a:pt x="947089" y="161569"/>
                  </a:lnTo>
                  <a:lnTo>
                    <a:pt x="974267" y="191223"/>
                  </a:lnTo>
                  <a:lnTo>
                    <a:pt x="996251" y="190119"/>
                  </a:lnTo>
                  <a:close/>
                </a:path>
                <a:path w="1190625" h="572135">
                  <a:moveTo>
                    <a:pt x="1124978" y="194589"/>
                  </a:moveTo>
                  <a:lnTo>
                    <a:pt x="1099362" y="161010"/>
                  </a:lnTo>
                  <a:lnTo>
                    <a:pt x="1069682" y="155994"/>
                  </a:lnTo>
                  <a:lnTo>
                    <a:pt x="1061897" y="156070"/>
                  </a:lnTo>
                  <a:lnTo>
                    <a:pt x="1021511" y="174586"/>
                  </a:lnTo>
                  <a:lnTo>
                    <a:pt x="1014552" y="190881"/>
                  </a:lnTo>
                  <a:lnTo>
                    <a:pt x="1036002" y="196088"/>
                  </a:lnTo>
                  <a:lnTo>
                    <a:pt x="1039355" y="187020"/>
                  </a:lnTo>
                  <a:lnTo>
                    <a:pt x="1043711" y="180911"/>
                  </a:lnTo>
                  <a:lnTo>
                    <a:pt x="1054430" y="174599"/>
                  </a:lnTo>
                  <a:lnTo>
                    <a:pt x="1062355" y="173558"/>
                  </a:lnTo>
                  <a:lnTo>
                    <a:pt x="1072819" y="174637"/>
                  </a:lnTo>
                  <a:lnTo>
                    <a:pt x="1102652" y="195541"/>
                  </a:lnTo>
                  <a:lnTo>
                    <a:pt x="1101623" y="205422"/>
                  </a:lnTo>
                  <a:lnTo>
                    <a:pt x="1100988" y="210400"/>
                  </a:lnTo>
                  <a:lnTo>
                    <a:pt x="1099197" y="210743"/>
                  </a:lnTo>
                  <a:lnTo>
                    <a:pt x="1099197" y="227825"/>
                  </a:lnTo>
                  <a:lnTo>
                    <a:pt x="1083246" y="268681"/>
                  </a:lnTo>
                  <a:lnTo>
                    <a:pt x="1061300" y="275894"/>
                  </a:lnTo>
                  <a:lnTo>
                    <a:pt x="1044079" y="274129"/>
                  </a:lnTo>
                  <a:lnTo>
                    <a:pt x="1037717" y="271475"/>
                  </a:lnTo>
                  <a:lnTo>
                    <a:pt x="1029550" y="262636"/>
                  </a:lnTo>
                  <a:lnTo>
                    <a:pt x="1027811" y="257454"/>
                  </a:lnTo>
                  <a:lnTo>
                    <a:pt x="1028814" y="247650"/>
                  </a:lnTo>
                  <a:lnTo>
                    <a:pt x="1061986" y="232486"/>
                  </a:lnTo>
                  <a:lnTo>
                    <a:pt x="1073531" y="231838"/>
                  </a:lnTo>
                  <a:lnTo>
                    <a:pt x="1083576" y="230835"/>
                  </a:lnTo>
                  <a:lnTo>
                    <a:pt x="1092136" y="229501"/>
                  </a:lnTo>
                  <a:lnTo>
                    <a:pt x="1099197" y="227825"/>
                  </a:lnTo>
                  <a:lnTo>
                    <a:pt x="1099197" y="210743"/>
                  </a:lnTo>
                  <a:lnTo>
                    <a:pt x="1093520" y="211797"/>
                  </a:lnTo>
                  <a:lnTo>
                    <a:pt x="1084275" y="212864"/>
                  </a:lnTo>
                  <a:lnTo>
                    <a:pt x="1073277" y="213588"/>
                  </a:lnTo>
                  <a:lnTo>
                    <a:pt x="1060513" y="213982"/>
                  </a:lnTo>
                  <a:lnTo>
                    <a:pt x="1051585" y="214134"/>
                  </a:lnTo>
                  <a:lnTo>
                    <a:pt x="1044879" y="214579"/>
                  </a:lnTo>
                  <a:lnTo>
                    <a:pt x="1007351" y="237553"/>
                  </a:lnTo>
                  <a:lnTo>
                    <a:pt x="1004582" y="257873"/>
                  </a:lnTo>
                  <a:lnTo>
                    <a:pt x="1005979" y="264972"/>
                  </a:lnTo>
                  <a:lnTo>
                    <a:pt x="1035507" y="290182"/>
                  </a:lnTo>
                  <a:lnTo>
                    <a:pt x="1054366" y="292798"/>
                  </a:lnTo>
                  <a:lnTo>
                    <a:pt x="1062685" y="292201"/>
                  </a:lnTo>
                  <a:lnTo>
                    <a:pt x="1095933" y="277710"/>
                  </a:lnTo>
                  <a:lnTo>
                    <a:pt x="1095959" y="283959"/>
                  </a:lnTo>
                  <a:lnTo>
                    <a:pt x="1096886" y="289509"/>
                  </a:lnTo>
                  <a:lnTo>
                    <a:pt x="1098715" y="294360"/>
                  </a:lnTo>
                  <a:lnTo>
                    <a:pt x="1121956" y="296760"/>
                  </a:lnTo>
                  <a:lnTo>
                    <a:pt x="1119670" y="291439"/>
                  </a:lnTo>
                  <a:lnTo>
                    <a:pt x="1118336" y="285991"/>
                  </a:lnTo>
                  <a:lnTo>
                    <a:pt x="1117955" y="280416"/>
                  </a:lnTo>
                  <a:lnTo>
                    <a:pt x="1117930" y="277710"/>
                  </a:lnTo>
                  <a:lnTo>
                    <a:pt x="1117917" y="275894"/>
                  </a:lnTo>
                  <a:lnTo>
                    <a:pt x="1117930" y="274129"/>
                  </a:lnTo>
                  <a:lnTo>
                    <a:pt x="1121930" y="227825"/>
                  </a:lnTo>
                  <a:lnTo>
                    <a:pt x="1124648" y="201460"/>
                  </a:lnTo>
                  <a:lnTo>
                    <a:pt x="1124978" y="194589"/>
                  </a:lnTo>
                  <a:close/>
                </a:path>
                <a:path w="1190625" h="572135">
                  <a:moveTo>
                    <a:pt x="1190002" y="120624"/>
                  </a:moveTo>
                  <a:lnTo>
                    <a:pt x="1167752" y="118325"/>
                  </a:lnTo>
                  <a:lnTo>
                    <a:pt x="1149096" y="299554"/>
                  </a:lnTo>
                  <a:lnTo>
                    <a:pt x="1171346" y="301840"/>
                  </a:lnTo>
                  <a:lnTo>
                    <a:pt x="1190002" y="120624"/>
                  </a:lnTo>
                  <a:close/>
                </a:path>
              </a:pathLst>
            </a:custGeom>
            <a:solidFill>
              <a:srgbClr val="2125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078085" y="4214290"/>
              <a:ext cx="1943735" cy="798195"/>
            </a:xfrm>
            <a:custGeom>
              <a:avLst/>
              <a:gdLst/>
              <a:ahLst/>
              <a:cxnLst/>
              <a:rect l="l" t="t" r="r" b="b"/>
              <a:pathLst>
                <a:path w="1943734" h="798195">
                  <a:moveTo>
                    <a:pt x="1909927" y="0"/>
                  </a:moveTo>
                  <a:lnTo>
                    <a:pt x="0" y="90957"/>
                  </a:lnTo>
                  <a:lnTo>
                    <a:pt x="33680" y="798042"/>
                  </a:lnTo>
                  <a:lnTo>
                    <a:pt x="1943595" y="707085"/>
                  </a:lnTo>
                  <a:lnTo>
                    <a:pt x="190992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10078085" y="4214290"/>
              <a:ext cx="1943735" cy="798195"/>
            </a:xfrm>
            <a:custGeom>
              <a:avLst/>
              <a:gdLst/>
              <a:ahLst/>
              <a:cxnLst/>
              <a:rect l="l" t="t" r="r" b="b"/>
              <a:pathLst>
                <a:path w="1943734" h="798195">
                  <a:moveTo>
                    <a:pt x="0" y="90957"/>
                  </a:moveTo>
                  <a:lnTo>
                    <a:pt x="1909927" y="0"/>
                  </a:lnTo>
                  <a:lnTo>
                    <a:pt x="1943595" y="707085"/>
                  </a:lnTo>
                  <a:lnTo>
                    <a:pt x="33680" y="798042"/>
                  </a:lnTo>
                  <a:lnTo>
                    <a:pt x="0" y="90957"/>
                  </a:lnTo>
                  <a:close/>
                </a:path>
              </a:pathLst>
            </a:custGeom>
            <a:ln w="28575">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object 21"/>
            <p:cNvPicPr/>
            <p:nvPr/>
          </p:nvPicPr>
          <p:blipFill>
            <a:blip r:embed="rId7" cstate="print"/>
            <a:stretch>
              <a:fillRect/>
            </a:stretch>
          </p:blipFill>
          <p:spPr>
            <a:xfrm>
              <a:off x="10387583" y="4349647"/>
              <a:ext cx="1316875" cy="262648"/>
            </a:xfrm>
            <a:prstGeom prst="rect">
              <a:avLst/>
            </a:prstGeom>
          </p:spPr>
        </p:pic>
      </p:grpSp>
      <p:sp>
        <p:nvSpPr>
          <p:cNvPr id="22" name="object 22"/>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5" name="Rectangle 24"/>
          <p:cNvSpPr/>
          <p:nvPr/>
        </p:nvSpPr>
        <p:spPr>
          <a:xfrm>
            <a:off x="7092961" y="5447036"/>
            <a:ext cx="5099037" cy="888231"/>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p:cNvSpPr txBox="1"/>
          <p:nvPr/>
        </p:nvSpPr>
        <p:spPr>
          <a:xfrm>
            <a:off x="7008244" y="5427418"/>
            <a:ext cx="532459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lumMod val="50000"/>
                  </a:srgbClr>
                </a:solidFill>
                <a:effectLst/>
                <a:uLnTx/>
                <a:uFillTx/>
                <a:latin typeface="Arial" panose="020B0604020202020204"/>
                <a:ea typeface="+mn-ea"/>
                <a:cs typeface="+mn-cs"/>
              </a:rPr>
              <a:t>Review our online toolkit to find these resources linked on our BE website: </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hlinkClick r:id="rId8"/>
              </a:rPr>
              <a:t>https://ilpqc.org/birthequity/</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 </a:t>
            </a:r>
          </a:p>
        </p:txBody>
      </p:sp>
    </p:spTree>
    <p:extLst>
      <p:ext uri="{BB962C8B-B14F-4D97-AF65-F5344CB8AC3E}">
        <p14:creationId xmlns:p14="http://schemas.microsoft.com/office/powerpoint/2010/main" val="324552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590" y="164821"/>
            <a:ext cx="10972800" cy="1325563"/>
          </a:xfrm>
          <a:noFill/>
        </p:spPr>
        <p:txBody>
          <a:bodyPr>
            <a:normAutofit/>
          </a:bodyPr>
          <a:lstStyle/>
          <a:p>
            <a:pPr marL="12700" marR="5080" fontAlgn="base">
              <a:lnSpc>
                <a:spcPct val="100000"/>
              </a:lnSpc>
              <a:spcAft>
                <a:spcPct val="0"/>
              </a:spcAft>
            </a:pPr>
            <a:r>
              <a:rPr lang="en-US" sz="3200" b="1" dirty="0">
                <a:solidFill>
                  <a:schemeClr val="accent1"/>
                </a:solidFill>
              </a:rPr>
              <a:t>Social Determinants of Health </a:t>
            </a:r>
            <a:br>
              <a:rPr lang="en-US" sz="3200" b="1" dirty="0">
                <a:solidFill>
                  <a:schemeClr val="accent1"/>
                </a:solidFill>
              </a:rPr>
            </a:br>
            <a:r>
              <a:rPr lang="en-US" sz="3200" b="1" dirty="0">
                <a:solidFill>
                  <a:schemeClr val="accent1"/>
                </a:solidFill>
              </a:rPr>
              <a:t>Screening Tools </a:t>
            </a:r>
          </a:p>
        </p:txBody>
      </p:sp>
      <p:sp>
        <p:nvSpPr>
          <p:cNvPr id="5" name="Content Placeholder 4"/>
          <p:cNvSpPr>
            <a:spLocks noGrp="1"/>
          </p:cNvSpPr>
          <p:nvPr>
            <p:ph idx="1"/>
          </p:nvPr>
        </p:nvSpPr>
        <p:spPr>
          <a:xfrm>
            <a:off x="6120245" y="1710557"/>
            <a:ext cx="5942872" cy="4351338"/>
          </a:xfrm>
        </p:spPr>
        <p:txBody>
          <a:bodyPr numCol="1">
            <a:normAutofit/>
          </a:bodyPr>
          <a:lstStyle/>
          <a:p>
            <a:r>
              <a:rPr lang="en-US" sz="2000" dirty="0" err="1"/>
              <a:t>SDoH</a:t>
            </a:r>
            <a:r>
              <a:rPr lang="en-US" sz="2000" dirty="0"/>
              <a:t> EMR Screener (Developed by Erie Health Centers, Chicago) </a:t>
            </a:r>
          </a:p>
          <a:p>
            <a:pPr marL="0" indent="0">
              <a:buNone/>
            </a:pPr>
            <a:r>
              <a:rPr lang="en-US" sz="800" dirty="0"/>
              <a:t>	</a:t>
            </a:r>
          </a:p>
          <a:p>
            <a:r>
              <a:rPr lang="en-US" sz="2000" dirty="0"/>
              <a:t>ACOG Committee Opinion #729: Sample Screening Tool for Social Determinants of Health</a:t>
            </a:r>
          </a:p>
          <a:p>
            <a:pPr marL="0" indent="0">
              <a:buNone/>
            </a:pPr>
            <a:endParaRPr lang="en-US" sz="800" dirty="0"/>
          </a:p>
          <a:p>
            <a:r>
              <a:rPr lang="en-US" sz="2000" dirty="0"/>
              <a:t>Social Determinants of Health In Pregnancy Tool (SIPT) with 5Ps (Used by Chicago PCC Communities Wellness Centers) and Actionable Map and Scoring Sheet</a:t>
            </a:r>
          </a:p>
          <a:p>
            <a:pPr marL="0" indent="0">
              <a:buNone/>
            </a:pPr>
            <a:endParaRPr lang="en-US" sz="800" dirty="0"/>
          </a:p>
          <a:p>
            <a:r>
              <a:rPr lang="en-US" sz="2000" dirty="0"/>
              <a:t>Partner Healthcare </a:t>
            </a:r>
            <a:r>
              <a:rPr lang="en-US" sz="2000" dirty="0" err="1"/>
              <a:t>SDoH</a:t>
            </a:r>
            <a:r>
              <a:rPr lang="en-US" sz="2000" dirty="0"/>
              <a:t> Screening Tool shared by Massachusetts General Hospital Obstetrics &amp; Gynecology</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630" y="1833316"/>
            <a:ext cx="1965588" cy="310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788" y="4211892"/>
            <a:ext cx="2780000" cy="2387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6361" y="1833316"/>
            <a:ext cx="2816654" cy="2250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4931" y="3599226"/>
            <a:ext cx="2249167" cy="300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39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88340" y="1719808"/>
            <a:ext cx="10894060" cy="3609321"/>
          </a:xfrm>
          <a:prstGeom prst="rect">
            <a:avLst/>
          </a:prstGeom>
        </p:spPr>
        <p:txBody>
          <a:bodyPr vert="horz" wrap="square" lIns="0" tIns="84455" rIns="0" bIns="0" rtlCol="0">
            <a:spAutoFit/>
          </a:bodyPr>
          <a:lstStyle/>
          <a:p>
            <a:pPr marL="12700" marR="0" lvl="0" indent="-228600" defTabSz="914400" eaLnBrk="1" fontAlgn="auto" latinLnBrk="0" hangingPunct="1">
              <a:lnSpc>
                <a:spcPct val="100000"/>
              </a:lnSpc>
              <a:spcBef>
                <a:spcPts val="100"/>
              </a:spcBef>
              <a:spcAft>
                <a:spcPts val="0"/>
              </a:spcAft>
              <a:buClr>
                <a:srgbClr val="F5668F"/>
              </a:buClr>
              <a:buSzTx/>
              <a:buFont typeface="Arial"/>
              <a:buChar char="•"/>
              <a:tabLst>
                <a:tab pos="241300" algn="l"/>
              </a:tabLst>
              <a:defRPr/>
            </a:pPr>
            <a:r>
              <a:rPr lang="en-US" sz="2800" spc="-5" dirty="0">
                <a:solidFill>
                  <a:srgbClr val="444B54"/>
                </a:solidFill>
                <a:latin typeface="Arial"/>
                <a:cs typeface="Arial"/>
              </a:rPr>
              <a:t>ILPQC updates  </a:t>
            </a:r>
          </a:p>
          <a:p>
            <a:pPr marL="12700" marR="0" lvl="0" indent="-228600" defTabSz="914400" eaLnBrk="1" fontAlgn="auto" latinLnBrk="0" hangingPunct="1">
              <a:lnSpc>
                <a:spcPct val="100000"/>
              </a:lnSpc>
              <a:spcBef>
                <a:spcPts val="100"/>
              </a:spcBef>
              <a:spcAft>
                <a:spcPts val="0"/>
              </a:spcAft>
              <a:buClr>
                <a:srgbClr val="F5668F"/>
              </a:buClr>
              <a:buSzTx/>
              <a:buFont typeface="Arial"/>
              <a:buChar char="•"/>
              <a:tabLst>
                <a:tab pos="241300" algn="l"/>
              </a:tabLst>
              <a:defRPr/>
            </a:pPr>
            <a:r>
              <a:rPr lang="en-US" sz="2800" spc="-5" dirty="0">
                <a:solidFill>
                  <a:srgbClr val="444B54"/>
                </a:solidFill>
                <a:latin typeface="Arial"/>
                <a:cs typeface="Arial"/>
              </a:rPr>
              <a:t>Birth Equity data review </a:t>
            </a:r>
          </a:p>
          <a:p>
            <a:pPr marL="12700" marR="0" lvl="0" indent="-228600" defTabSz="914400" eaLnBrk="1" fontAlgn="auto" latinLnBrk="0" hangingPunct="1">
              <a:lnSpc>
                <a:spcPct val="100000"/>
              </a:lnSpc>
              <a:spcBef>
                <a:spcPts val="100"/>
              </a:spcBef>
              <a:spcAft>
                <a:spcPts val="0"/>
              </a:spcAft>
              <a:buClr>
                <a:srgbClr val="F5668F"/>
              </a:buClr>
              <a:buSzTx/>
              <a:buFont typeface="Arial"/>
              <a:buChar char="•"/>
              <a:tabLst>
                <a:tab pos="241300" algn="l"/>
              </a:tabLst>
              <a:defRPr/>
            </a:pPr>
            <a:r>
              <a:rPr lang="en-US" sz="2800" spc="-5" dirty="0">
                <a:solidFill>
                  <a:srgbClr val="444B54"/>
                </a:solidFill>
                <a:latin typeface="Arial"/>
                <a:cs typeface="Arial"/>
              </a:rPr>
              <a:t>Review of implementation tools and resources for key strategies</a:t>
            </a:r>
          </a:p>
          <a:p>
            <a:pPr marL="1155700" lvl="2" indent="-457200">
              <a:spcBef>
                <a:spcPts val="100"/>
              </a:spcBef>
              <a:buClr>
                <a:srgbClr val="F5668F"/>
              </a:buClr>
              <a:buFont typeface="Wingdings" panose="05000000000000000000" pitchFamily="2" charset="2"/>
              <a:buChar char="q"/>
              <a:tabLst>
                <a:tab pos="241300" algn="l"/>
              </a:tabLst>
              <a:defRPr/>
            </a:pPr>
            <a:r>
              <a:rPr lang="en-US" sz="2800" spc="-5" dirty="0">
                <a:solidFill>
                  <a:srgbClr val="444B54"/>
                </a:solidFill>
                <a:latin typeface="Arial"/>
                <a:cs typeface="Arial"/>
              </a:rPr>
              <a:t>Linking patients to SDoH resources and services </a:t>
            </a:r>
          </a:p>
          <a:p>
            <a:pPr marL="1155700" lvl="2" indent="-457200">
              <a:spcBef>
                <a:spcPts val="100"/>
              </a:spcBef>
              <a:buClr>
                <a:srgbClr val="F5668F"/>
              </a:buClr>
              <a:buFont typeface="Wingdings" panose="05000000000000000000" pitchFamily="2" charset="2"/>
              <a:buChar char="q"/>
              <a:tabLst>
                <a:tab pos="241300" algn="l"/>
              </a:tabLst>
            </a:pPr>
            <a:r>
              <a:rPr lang="en-US" sz="2800" spc="-5" dirty="0">
                <a:solidFill>
                  <a:srgbClr val="444B54"/>
                </a:solidFill>
                <a:latin typeface="Arial"/>
                <a:cs typeface="Arial"/>
              </a:rPr>
              <a:t>Implementing Respectful Care Practices and PREM </a:t>
            </a:r>
          </a:p>
          <a:p>
            <a:pPr marL="12700" indent="-228600">
              <a:spcBef>
                <a:spcPts val="100"/>
              </a:spcBef>
              <a:buClr>
                <a:srgbClr val="F5668F"/>
              </a:buClr>
              <a:buFont typeface="Arial"/>
              <a:buChar char="•"/>
              <a:tabLst>
                <a:tab pos="241300" algn="l"/>
              </a:tabLst>
              <a:defRPr/>
            </a:pPr>
            <a:r>
              <a:rPr lang="en-US" sz="2800" spc="-5" dirty="0">
                <a:solidFill>
                  <a:srgbClr val="444B54"/>
                </a:solidFill>
                <a:latin typeface="Arial"/>
                <a:cs typeface="Arial"/>
              </a:rPr>
              <a:t>BE next steps</a:t>
            </a:r>
          </a:p>
          <a:p>
            <a:pPr marL="12700" lvl="0" indent="-228600">
              <a:spcBef>
                <a:spcPts val="100"/>
              </a:spcBef>
              <a:buClr>
                <a:srgbClr val="F5668F"/>
              </a:buClr>
              <a:buFont typeface="Arial"/>
              <a:buChar char="•"/>
              <a:tabLst>
                <a:tab pos="241300" algn="l"/>
              </a:tabLst>
              <a:defRPr/>
            </a:pPr>
            <a:r>
              <a:rPr lang="en-US" sz="2800" spc="-5" dirty="0">
                <a:solidFill>
                  <a:srgbClr val="444B54"/>
                </a:solidFill>
                <a:latin typeface="Arial"/>
                <a:cs typeface="Arial"/>
              </a:rPr>
              <a:t>Team Talk – Elena Jenkins, RN BSN | Nurse Manager - Labor &amp; Delivery at SSM Health St. Mary’s Hospital - St. Louis</a:t>
            </a:r>
          </a:p>
        </p:txBody>
      </p:sp>
      <p:sp>
        <p:nvSpPr>
          <p:cNvPr id="9" name="object 9"/>
          <p:cNvSpPr txBox="1">
            <a:spLocks noGrp="1"/>
          </p:cNvSpPr>
          <p:nvPr>
            <p:ph type="title"/>
          </p:nvPr>
        </p:nvSpPr>
        <p:spPr>
          <a:xfrm>
            <a:off x="688340" y="631160"/>
            <a:ext cx="2512695" cy="622863"/>
          </a:xfrm>
          <a:prstGeom prst="rect">
            <a:avLst/>
          </a:prstGeom>
          <a:noFill/>
        </p:spPr>
        <p:txBody>
          <a:bodyPr vert="horz" wrap="square" lIns="0" tIns="13335" rIns="0" bIns="0" rtlCol="0">
            <a:spAutoFit/>
          </a:bodyPr>
          <a:lstStyle/>
          <a:p>
            <a:pPr marL="12700" algn="l" rtl="0">
              <a:lnSpc>
                <a:spcPct val="90000"/>
              </a:lnSpc>
              <a:spcBef>
                <a:spcPct val="0"/>
              </a:spcBef>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Overview</a:t>
            </a:r>
          </a:p>
        </p:txBody>
      </p:sp>
    </p:spTree>
    <p:extLst>
      <p:ext uri="{BB962C8B-B14F-4D97-AF65-F5344CB8AC3E}">
        <p14:creationId xmlns:p14="http://schemas.microsoft.com/office/powerpoint/2010/main" val="79369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6801" y="2602159"/>
            <a:ext cx="2416665" cy="2387600"/>
          </a:xfrm>
          <a:noFill/>
        </p:spPr>
        <p:txBody>
          <a:bodyPr>
            <a:normAutofit/>
          </a:bodyPr>
          <a:lstStyle/>
          <a:p>
            <a:pPr marL="12700" marR="5080" fontAlgn="base">
              <a:lnSpc>
                <a:spcPct val="100000"/>
              </a:lnSpc>
              <a:spcAft>
                <a:spcPct val="0"/>
              </a:spcAft>
            </a:pPr>
            <a:r>
              <a:rPr lang="en-US" sz="3600" b="1" dirty="0">
                <a:solidFill>
                  <a:schemeClr val="accent1"/>
                </a:solidFill>
              </a:rPr>
              <a:t>ILPQC SDoH Tip Sheets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36412" y="2585842"/>
            <a:ext cx="4555588" cy="2127013"/>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9219" y="2602159"/>
            <a:ext cx="4541501" cy="2306300"/>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83961" y="74485"/>
            <a:ext cx="4175063" cy="2345608"/>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55236" y="189571"/>
            <a:ext cx="4266962" cy="1955483"/>
          </a:xfrm>
          <a:prstGeom prst="rect">
            <a:avLst/>
          </a:prstGeom>
        </p:spPr>
      </p:pic>
      <p:sp>
        <p:nvSpPr>
          <p:cNvPr id="3" name="Rectangle 2"/>
          <p:cNvSpPr/>
          <p:nvPr/>
        </p:nvSpPr>
        <p:spPr>
          <a:xfrm>
            <a:off x="3737590" y="5575971"/>
            <a:ext cx="76031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C8D79"/>
                </a:solidFill>
                <a:effectLst/>
                <a:uLnTx/>
                <a:uFillTx/>
                <a:latin typeface="Lato" panose="020F0502020204030203"/>
                <a:ea typeface="+mn-ea"/>
                <a:cs typeface="+mn-cs"/>
                <a:hlinkClick r:id="rId6"/>
              </a:rPr>
              <a:t>ILPQC Tip Sheets (for patients)</a:t>
            </a:r>
            <a:r>
              <a:rPr kumimoji="0" lang="en-US" sz="3200" b="0" i="0" u="none" strike="noStrike" kern="1200" cap="none" spc="0" normalizeH="0" baseline="0" noProof="0" dirty="0">
                <a:ln>
                  <a:noFill/>
                </a:ln>
                <a:solidFill>
                  <a:srgbClr val="FC8D79"/>
                </a:solidFill>
                <a:effectLst/>
                <a:uLnTx/>
                <a:uFillTx/>
                <a:latin typeface="Lato" panose="020F0502020204030203"/>
                <a:ea typeface="+mn-ea"/>
                <a:cs typeface="+mn-cs"/>
              </a:rPr>
              <a:t> (click link)</a:t>
            </a:r>
            <a:endParaRPr kumimoji="0" lang="en-US" sz="3200" b="0" i="0" u="none" strike="noStrike" kern="1200" cap="none" spc="0" normalizeH="0" baseline="0" noProof="0" dirty="0">
              <a:ln>
                <a:noFill/>
              </a:ln>
              <a:solidFill>
                <a:srgbClr val="79818A"/>
              </a:solidFill>
              <a:effectLst/>
              <a:uLnTx/>
              <a:uFillTx/>
              <a:latin typeface="Lato" panose="020F0502020204030203"/>
              <a:ea typeface="+mn-ea"/>
              <a:cs typeface="+mn-cs"/>
            </a:endParaRPr>
          </a:p>
        </p:txBody>
      </p:sp>
    </p:spTree>
    <p:extLst>
      <p:ext uri="{BB962C8B-B14F-4D97-AF65-F5344CB8AC3E}">
        <p14:creationId xmlns:p14="http://schemas.microsoft.com/office/powerpoint/2010/main" val="2348129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1513" y="1146258"/>
            <a:ext cx="3322352" cy="2971798"/>
          </a:xfrm>
        </p:spPr>
        <p:txBody>
          <a:bodyPr>
            <a:normAutofit/>
          </a:bodyPr>
          <a:lstStyle/>
          <a:p>
            <a:pPr marL="12700" marR="5080" fontAlgn="base">
              <a:lnSpc>
                <a:spcPct val="100000"/>
              </a:lnSpc>
              <a:spcBef>
                <a:spcPct val="0"/>
              </a:spcBef>
              <a:spcAft>
                <a:spcPct val="0"/>
              </a:spcAft>
            </a:pPr>
            <a:r>
              <a:rPr lang="en-US" sz="3600" b="1" dirty="0">
                <a:solidFill>
                  <a:schemeClr val="accent1"/>
                </a:solidFill>
                <a:latin typeface="+mj-lt"/>
                <a:ea typeface="Lato Medium" panose="020F0502020204030203" pitchFamily="34" charset="0"/>
                <a:cs typeface="Lato Medium" panose="020F0502020204030203" pitchFamily="34" charset="0"/>
              </a:rPr>
              <a:t>Social Determinants of Health Screening Checklist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69424" y="100013"/>
            <a:ext cx="6331924" cy="6757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9982200" y="2628017"/>
            <a:ext cx="213360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solidFill>
                <a:effectLst/>
                <a:uLnTx/>
                <a:uFillTx/>
                <a:latin typeface="Arial" panose="020B0604020202020204"/>
                <a:ea typeface="+mn-ea"/>
                <a:cs typeface="+mn-cs"/>
                <a:hlinkClick r:id="rId3"/>
              </a:rPr>
              <a:t>ILPQC Social Determinants of Health Screening Checklist</a:t>
            </a:r>
            <a:r>
              <a:rPr kumimoji="0" lang="en-US" sz="2400" b="0" i="0" u="none" strike="noStrike" kern="1200" cap="none" spc="0" normalizeH="0" baseline="0" noProof="0" dirty="0">
                <a:ln>
                  <a:noFill/>
                </a:ln>
                <a:solidFill>
                  <a:srgbClr val="444C55"/>
                </a:solidFill>
                <a:effectLst/>
                <a:uLnTx/>
                <a:uFillTx/>
                <a:latin typeface="Arial" panose="020B0604020202020204"/>
                <a:ea typeface="+mn-ea"/>
                <a:cs typeface="+mn-cs"/>
              </a:rPr>
              <a:t> (*NEW)</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(Click link) </a:t>
            </a:r>
          </a:p>
        </p:txBody>
      </p:sp>
    </p:spTree>
    <p:extLst>
      <p:ext uri="{BB962C8B-B14F-4D97-AF65-F5344CB8AC3E}">
        <p14:creationId xmlns:p14="http://schemas.microsoft.com/office/powerpoint/2010/main" val="1143281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13" y="134542"/>
            <a:ext cx="10972800" cy="1325563"/>
          </a:xfrm>
          <a:noFill/>
        </p:spPr>
        <p:txBody>
          <a:bodyPr>
            <a:normAutofit/>
          </a:bodyPr>
          <a:lstStyle/>
          <a:p>
            <a:pPr marL="12700" marR="5080" fontAlgn="base">
              <a:lnSpc>
                <a:spcPct val="100000"/>
              </a:lnSpc>
              <a:spcAft>
                <a:spcPct val="0"/>
              </a:spcAft>
              <a:buClr>
                <a:schemeClr val="accent2"/>
              </a:buClr>
            </a:pPr>
            <a:r>
              <a:rPr lang="en-US" sz="2800" b="1" dirty="0" err="1">
                <a:solidFill>
                  <a:schemeClr val="accent1"/>
                </a:solidFill>
              </a:rPr>
              <a:t>NowPow</a:t>
            </a:r>
            <a:r>
              <a:rPr lang="en-US" sz="2800" b="1" dirty="0">
                <a:solidFill>
                  <a:schemeClr val="accent1"/>
                </a:solidFill>
              </a:rPr>
              <a:t> Update and NEW FINDHELP.ORG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7" name="Content Placeholder 6"/>
          <p:cNvSpPr>
            <a:spLocks noGrp="1"/>
          </p:cNvSpPr>
          <p:nvPr>
            <p:ph idx="1"/>
          </p:nvPr>
        </p:nvSpPr>
        <p:spPr>
          <a:xfrm>
            <a:off x="397727" y="1825625"/>
            <a:ext cx="7374673" cy="4351338"/>
          </a:xfrm>
        </p:spPr>
        <p:txBody>
          <a:bodyPr>
            <a:normAutofit/>
          </a:bodyPr>
          <a:lstStyle/>
          <a:p>
            <a:r>
              <a:rPr lang="en-US" dirty="0"/>
              <a:t>ILPQC has provided hospitals teams free access to </a:t>
            </a:r>
            <a:r>
              <a:rPr lang="en-US" dirty="0" err="1"/>
              <a:t>NowPow</a:t>
            </a:r>
            <a:r>
              <a:rPr lang="en-US" dirty="0"/>
              <a:t>, an online SDOH database (June 2021-June 2022). </a:t>
            </a:r>
          </a:p>
          <a:p>
            <a:r>
              <a:rPr lang="en-US" dirty="0"/>
              <a:t>In June 2022, two options for online database of resources:</a:t>
            </a:r>
          </a:p>
          <a:p>
            <a:pPr lvl="1"/>
            <a:r>
              <a:rPr lang="en-US" dirty="0"/>
              <a:t>FindHelp.org via ilpqc.org free tool to search for social determinants of health resources </a:t>
            </a:r>
          </a:p>
          <a:p>
            <a:pPr lvl="1"/>
            <a:r>
              <a:rPr lang="en-US" dirty="0"/>
              <a:t>Or continue to use your hospital </a:t>
            </a:r>
            <a:r>
              <a:rPr lang="en-US" dirty="0" err="1"/>
              <a:t>NowPow</a:t>
            </a:r>
            <a:r>
              <a:rPr lang="en-US" dirty="0"/>
              <a:t> access or connect with </a:t>
            </a:r>
            <a:r>
              <a:rPr lang="en-US" dirty="0" err="1"/>
              <a:t>NowPow</a:t>
            </a:r>
            <a:r>
              <a:rPr lang="en-US" dirty="0"/>
              <a:t> for options for hospital access </a:t>
            </a:r>
          </a:p>
          <a:p>
            <a:r>
              <a:rPr lang="en-US" dirty="0"/>
              <a:t>Findhelp.org has more than 300,000 verified programs that provide help across Illinois and Missouri (and all 50 states). </a:t>
            </a:r>
          </a:p>
          <a:p>
            <a:endParaRPr lang="en-US" dirty="0"/>
          </a:p>
        </p:txBody>
      </p:sp>
      <p:pic>
        <p:nvPicPr>
          <p:cNvPr id="8" name="Picture 7"/>
          <p:cNvPicPr>
            <a:picLocks noChangeAspect="1"/>
          </p:cNvPicPr>
          <p:nvPr/>
        </p:nvPicPr>
        <p:blipFill>
          <a:blip r:embed="rId3"/>
          <a:stretch>
            <a:fillRect/>
          </a:stretch>
        </p:blipFill>
        <p:spPr>
          <a:xfrm>
            <a:off x="7924483" y="2295214"/>
            <a:ext cx="3657917" cy="2688569"/>
          </a:xfrm>
          <a:prstGeom prst="rect">
            <a:avLst/>
          </a:prstGeom>
        </p:spPr>
      </p:pic>
    </p:spTree>
    <p:extLst>
      <p:ext uri="{BB962C8B-B14F-4D97-AF65-F5344CB8AC3E}">
        <p14:creationId xmlns:p14="http://schemas.microsoft.com/office/powerpoint/2010/main" val="228865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95" y="660640"/>
            <a:ext cx="7914640" cy="677507"/>
          </a:xfrm>
          <a:noFill/>
        </p:spPr>
        <p:txBody>
          <a:bodyPr vert="horz" lIns="91440" tIns="45720" rIns="91440" bIns="45720" rtlCol="0" anchor="t" anchorCtr="0">
            <a:normAutofit/>
          </a:bodyPr>
          <a:lstStyle/>
          <a:p>
            <a:pPr marL="12700" marR="5080" fontAlgn="base">
              <a:lnSpc>
                <a:spcPct val="100000"/>
              </a:lnSpc>
              <a:spcAft>
                <a:spcPct val="0"/>
              </a:spcAft>
              <a:buClr>
                <a:schemeClr val="accent2"/>
              </a:buClr>
              <a:buFont typeface="Arial" panose="020B0604020202020204" pitchFamily="34" charset="0"/>
            </a:pPr>
            <a:r>
              <a:rPr lang="en-US" b="1" dirty="0">
                <a:solidFill>
                  <a:schemeClr val="accent1"/>
                </a:solidFill>
              </a:rPr>
              <a:t>QI Strategies </a:t>
            </a:r>
          </a:p>
        </p:txBody>
      </p:sp>
      <p:sp>
        <p:nvSpPr>
          <p:cNvPr id="3" name="Content Placeholder 2"/>
          <p:cNvSpPr>
            <a:spLocks noGrp="1"/>
          </p:cNvSpPr>
          <p:nvPr>
            <p:ph idx="1"/>
          </p:nvPr>
        </p:nvSpPr>
        <p:spPr>
          <a:xfrm>
            <a:off x="609600" y="1551305"/>
            <a:ext cx="10972800" cy="4351338"/>
          </a:xfrm>
        </p:spPr>
        <p:txBody>
          <a:bodyPr>
            <a:normAutofit fontScale="92500" lnSpcReduction="10000"/>
          </a:bodyPr>
          <a:lstStyle/>
          <a:p>
            <a:pPr>
              <a:lnSpc>
                <a:spcPct val="100000"/>
              </a:lnSpc>
            </a:pPr>
            <a:r>
              <a:rPr lang="en-US" sz="2800" dirty="0"/>
              <a:t>PDSA cycle to test SDOH screening tools implementation on L&amp;D</a:t>
            </a:r>
          </a:p>
          <a:p>
            <a:pPr lvl="1"/>
            <a:r>
              <a:rPr lang="en-US" dirty="0"/>
              <a:t>Start with one nurse, one patient or one day on L&amp;D to trial a screen</a:t>
            </a:r>
          </a:p>
          <a:p>
            <a:pPr lvl="1"/>
            <a:r>
              <a:rPr lang="en-US" dirty="0"/>
              <a:t>Get feedback on process and determine best tool</a:t>
            </a:r>
          </a:p>
          <a:p>
            <a:pPr lvl="1"/>
            <a:r>
              <a:rPr lang="en-US" dirty="0"/>
              <a:t>Share information with outpatient sites</a:t>
            </a:r>
          </a:p>
          <a:p>
            <a:pPr lvl="1"/>
            <a:endParaRPr lang="en-US" dirty="0"/>
          </a:p>
          <a:p>
            <a:r>
              <a:rPr lang="en-US" sz="2800" dirty="0"/>
              <a:t>Develop a Process Flow Diagram </a:t>
            </a:r>
          </a:p>
          <a:p>
            <a:pPr lvl="1"/>
            <a:r>
              <a:rPr lang="en-US" sz="2400" dirty="0"/>
              <a:t>assist implementation of screening for all patients on L&amp;D, with paper screening tool or through Epic </a:t>
            </a:r>
          </a:p>
          <a:p>
            <a:pPr lvl="1"/>
            <a:r>
              <a:rPr lang="en-US" sz="2400" dirty="0"/>
              <a:t>linkage to appropriate resources / services for all screen + patients</a:t>
            </a:r>
          </a:p>
          <a:p>
            <a:pPr lvl="1"/>
            <a:r>
              <a:rPr lang="en-US" sz="2400" dirty="0"/>
              <a:t>plan for follow up documented</a:t>
            </a:r>
          </a:p>
          <a:p>
            <a:pPr marL="457200" lvl="1" indent="0">
              <a:buNone/>
            </a:pPr>
            <a:endParaRPr lang="en-US" sz="2400" dirty="0"/>
          </a:p>
          <a:p>
            <a:r>
              <a:rPr lang="en-US" sz="2800" dirty="0"/>
              <a:t>Consider steps needed in 30/60/90 day planning process</a:t>
            </a:r>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721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267" y="1778169"/>
            <a:ext cx="3423425" cy="2158212"/>
          </a:xfrm>
        </p:spPr>
        <p:txBody>
          <a:bodyPr>
            <a:noAutofit/>
          </a:bodyPr>
          <a:lstStyle/>
          <a:p>
            <a:pPr marL="12700" marR="5080" fontAlgn="base">
              <a:lnSpc>
                <a:spcPct val="100000"/>
              </a:lnSpc>
              <a:spcAft>
                <a:spcPct val="0"/>
              </a:spcAft>
              <a:buClr>
                <a:schemeClr val="accent2"/>
              </a:buClr>
            </a:pPr>
            <a:r>
              <a:rPr lang="en-US" sz="2800" b="1" dirty="0">
                <a:solidFill>
                  <a:schemeClr val="accent1"/>
                </a:solidFill>
              </a:rPr>
              <a:t>Process Flow to Link Patients Who Screen Positive on SDoH Screening Tool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5559" t="3309"/>
          <a:stretch/>
        </p:blipFill>
        <p:spPr>
          <a:xfrm>
            <a:off x="3453938" y="144966"/>
            <a:ext cx="8459166" cy="6018947"/>
          </a:xfrm>
          <a:prstGeom prst="rect">
            <a:avLst/>
          </a:prstGeom>
        </p:spPr>
      </p:pic>
    </p:spTree>
    <p:extLst>
      <p:ext uri="{BB962C8B-B14F-4D97-AF65-F5344CB8AC3E}">
        <p14:creationId xmlns:p14="http://schemas.microsoft.com/office/powerpoint/2010/main" val="286584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 Example Social Determinants of Health</a:t>
            </a:r>
            <a:br>
              <a:rPr lang="en-US" dirty="0"/>
            </a:br>
            <a:r>
              <a:rPr lang="en-US" sz="2000" dirty="0">
                <a:solidFill>
                  <a:schemeClr val="accent2"/>
                </a:solidFill>
              </a:rPr>
              <a:t>Workflow</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400" b="0" i="0" u="none" strike="noStrike" kern="1200" cap="none" spc="0" normalizeH="0" baseline="0" noProof="0">
                <a:ln>
                  <a:noFill/>
                </a:ln>
                <a:solidFill>
                  <a:srgbClr val="B1ACC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B1ACCE"/>
              </a:solidFill>
              <a:effectLst/>
              <a:uLnTx/>
              <a:uFillTx/>
              <a:latin typeface="Calibri"/>
              <a:ea typeface="+mn-ea"/>
              <a:cs typeface="+mn-cs"/>
            </a:endParaRPr>
          </a:p>
        </p:txBody>
      </p:sp>
      <p:sp>
        <p:nvSpPr>
          <p:cNvPr id="4" name="Flowchart: Terminator 3"/>
          <p:cNvSpPr/>
          <p:nvPr/>
        </p:nvSpPr>
        <p:spPr>
          <a:xfrm>
            <a:off x="2367534" y="1295400"/>
            <a:ext cx="1447800" cy="381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Pt Admitted</a:t>
            </a:r>
          </a:p>
        </p:txBody>
      </p:sp>
      <p:sp>
        <p:nvSpPr>
          <p:cNvPr id="5" name="Flowchart: Process 4"/>
          <p:cNvSpPr/>
          <p:nvPr/>
        </p:nvSpPr>
        <p:spPr>
          <a:xfrm>
            <a:off x="4546092" y="1104900"/>
            <a:ext cx="1676400" cy="7620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SDOH Screen = Required Documentation</a:t>
            </a:r>
          </a:p>
        </p:txBody>
      </p:sp>
      <p:sp>
        <p:nvSpPr>
          <p:cNvPr id="8" name="Flowchart: Document 7"/>
          <p:cNvSpPr/>
          <p:nvPr/>
        </p:nvSpPr>
        <p:spPr>
          <a:xfrm>
            <a:off x="6819900" y="1062038"/>
            <a:ext cx="1562100" cy="876300"/>
          </a:xfrm>
          <a:prstGeom prst="flowChartDocumen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RN Screens Pt</a:t>
            </a:r>
          </a:p>
        </p:txBody>
      </p:sp>
      <p:sp>
        <p:nvSpPr>
          <p:cNvPr id="9" name="Flowchart: Decision 8"/>
          <p:cNvSpPr/>
          <p:nvPr/>
        </p:nvSpPr>
        <p:spPr>
          <a:xfrm>
            <a:off x="6686550" y="2895600"/>
            <a:ext cx="1828800" cy="914400"/>
          </a:xfrm>
          <a:prstGeom prst="flowChartDecis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Screen Positive</a:t>
            </a:r>
          </a:p>
        </p:txBody>
      </p:sp>
      <p:sp>
        <p:nvSpPr>
          <p:cNvPr id="10" name="Flowchart: Predefined Process 9"/>
          <p:cNvSpPr/>
          <p:nvPr/>
        </p:nvSpPr>
        <p:spPr>
          <a:xfrm>
            <a:off x="8839200" y="2271252"/>
            <a:ext cx="1676400" cy="838200"/>
          </a:xfrm>
          <a:prstGeom prst="flowChartPredefined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SW Consult not needed</a:t>
            </a:r>
          </a:p>
        </p:txBody>
      </p:sp>
      <p:cxnSp>
        <p:nvCxnSpPr>
          <p:cNvPr id="14" name="Straight Arrow Connector 13"/>
          <p:cNvCxnSpPr>
            <a:stCxn id="9" idx="3"/>
            <a:endCxn id="10" idx="1"/>
          </p:cNvCxnSpPr>
          <p:nvPr/>
        </p:nvCxnSpPr>
        <p:spPr>
          <a:xfrm flipV="1">
            <a:off x="8515350" y="2690352"/>
            <a:ext cx="323850" cy="662448"/>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3"/>
            <a:endCxn id="5" idx="1"/>
          </p:cNvCxnSpPr>
          <p:nvPr/>
        </p:nvCxnSpPr>
        <p:spPr>
          <a:xfrm>
            <a:off x="3815334" y="1485900"/>
            <a:ext cx="730758" cy="0"/>
          </a:xfrm>
          <a:prstGeom prst="straightConnector1">
            <a:avLst/>
          </a:prstGeom>
          <a:ln w="25400">
            <a:solidFill>
              <a:schemeClr val="bg2"/>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8" idx="1"/>
          </p:cNvCxnSpPr>
          <p:nvPr/>
        </p:nvCxnSpPr>
        <p:spPr>
          <a:xfrm>
            <a:off x="6222492" y="1485900"/>
            <a:ext cx="597408" cy="14288"/>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a:endCxn id="9" idx="0"/>
          </p:cNvCxnSpPr>
          <p:nvPr/>
        </p:nvCxnSpPr>
        <p:spPr>
          <a:xfrm>
            <a:off x="7600950" y="1880406"/>
            <a:ext cx="0" cy="101519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10600" y="3247106"/>
            <a:ext cx="266700" cy="15240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50" normalizeH="0" baseline="0" noProof="0" dirty="0">
                <a:ln>
                  <a:noFill/>
                </a:ln>
                <a:solidFill>
                  <a:srgbClr val="54585A"/>
                </a:solidFill>
                <a:effectLst/>
                <a:uLnTx/>
                <a:uFillTx/>
                <a:latin typeface="Calibri"/>
                <a:ea typeface="+mn-ea"/>
                <a:cs typeface="+mn-cs"/>
              </a:rPr>
              <a:t>No</a:t>
            </a:r>
          </a:p>
        </p:txBody>
      </p:sp>
      <p:cxnSp>
        <p:nvCxnSpPr>
          <p:cNvPr id="28" name="Straight Arrow Connector 27"/>
          <p:cNvCxnSpPr>
            <a:stCxn id="9" idx="3"/>
            <a:endCxn id="61" idx="1"/>
          </p:cNvCxnSpPr>
          <p:nvPr/>
        </p:nvCxnSpPr>
        <p:spPr>
          <a:xfrm>
            <a:off x="8515350" y="3352801"/>
            <a:ext cx="323850" cy="72450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5" name="Flowchart: Predefined Process 34"/>
          <p:cNvSpPr/>
          <p:nvPr/>
        </p:nvSpPr>
        <p:spPr>
          <a:xfrm>
            <a:off x="4412741" y="3663670"/>
            <a:ext cx="1943100" cy="838200"/>
          </a:xfrm>
          <a:prstGeom prst="flowChartPredefined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SW Consult queue populated</a:t>
            </a:r>
          </a:p>
        </p:txBody>
      </p:sp>
      <p:cxnSp>
        <p:nvCxnSpPr>
          <p:cNvPr id="37" name="Straight Arrow Connector 36"/>
          <p:cNvCxnSpPr>
            <a:stCxn id="9" idx="1"/>
            <a:endCxn id="56" idx="5"/>
          </p:cNvCxnSpPr>
          <p:nvPr/>
        </p:nvCxnSpPr>
        <p:spPr>
          <a:xfrm flipH="1" flipV="1">
            <a:off x="6149758" y="2595566"/>
            <a:ext cx="536792" cy="75723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601201" y="3228976"/>
            <a:ext cx="85725" cy="237049"/>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50" normalizeH="0" baseline="0" noProof="0" dirty="0">
                <a:ln>
                  <a:noFill/>
                </a:ln>
                <a:solidFill>
                  <a:srgbClr val="54585A"/>
                </a:solidFill>
                <a:effectLst/>
                <a:uLnTx/>
                <a:uFillTx/>
                <a:latin typeface="Calibri"/>
                <a:ea typeface="+mn-ea"/>
                <a:cs typeface="+mn-cs"/>
              </a:rPr>
              <a:t>or</a:t>
            </a:r>
          </a:p>
        </p:txBody>
      </p:sp>
      <p:sp>
        <p:nvSpPr>
          <p:cNvPr id="39" name="TextBox 38"/>
          <p:cNvSpPr txBox="1"/>
          <p:nvPr/>
        </p:nvSpPr>
        <p:spPr>
          <a:xfrm>
            <a:off x="5219917" y="3305212"/>
            <a:ext cx="304800" cy="156704"/>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50" normalizeH="0" baseline="0" noProof="0" dirty="0">
                <a:ln>
                  <a:noFill/>
                </a:ln>
                <a:solidFill>
                  <a:srgbClr val="54585A"/>
                </a:solidFill>
                <a:effectLst/>
                <a:uLnTx/>
                <a:uFillTx/>
                <a:latin typeface="Calibri"/>
                <a:ea typeface="+mn-ea"/>
                <a:cs typeface="+mn-cs"/>
              </a:rPr>
              <a:t>and</a:t>
            </a:r>
          </a:p>
        </p:txBody>
      </p:sp>
      <p:cxnSp>
        <p:nvCxnSpPr>
          <p:cNvPr id="41" name="Straight Arrow Connector 40"/>
          <p:cNvCxnSpPr>
            <a:stCxn id="9" idx="1"/>
            <a:endCxn id="35" idx="3"/>
          </p:cNvCxnSpPr>
          <p:nvPr/>
        </p:nvCxnSpPr>
        <p:spPr>
          <a:xfrm flipH="1">
            <a:off x="6355842" y="3352800"/>
            <a:ext cx="330709" cy="729970"/>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362700" y="3252944"/>
            <a:ext cx="228600" cy="15240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50" normalizeH="0" baseline="0" noProof="0" dirty="0">
                <a:ln>
                  <a:noFill/>
                </a:ln>
                <a:solidFill>
                  <a:srgbClr val="54585A"/>
                </a:solidFill>
                <a:effectLst/>
                <a:uLnTx/>
                <a:uFillTx/>
                <a:latin typeface="Calibri"/>
                <a:ea typeface="+mn-ea"/>
                <a:cs typeface="+mn-cs"/>
              </a:rPr>
              <a:t>Yes</a:t>
            </a:r>
          </a:p>
        </p:txBody>
      </p:sp>
      <p:cxnSp>
        <p:nvCxnSpPr>
          <p:cNvPr id="46" name="Straight Arrow Connector 45"/>
          <p:cNvCxnSpPr>
            <a:stCxn id="35" idx="1"/>
            <a:endCxn id="59" idx="3"/>
          </p:cNvCxnSpPr>
          <p:nvPr/>
        </p:nvCxnSpPr>
        <p:spPr>
          <a:xfrm flipH="1" flipV="1">
            <a:off x="3926585" y="4077306"/>
            <a:ext cx="486156" cy="546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Document 47"/>
          <p:cNvSpPr/>
          <p:nvPr/>
        </p:nvSpPr>
        <p:spPr>
          <a:xfrm>
            <a:off x="2406967" y="5029200"/>
            <a:ext cx="1371600" cy="1066800"/>
          </a:xfrm>
          <a:prstGeom prst="flowChartDocumen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SW Consult &amp; Resources given</a:t>
            </a:r>
          </a:p>
        </p:txBody>
      </p:sp>
      <p:cxnSp>
        <p:nvCxnSpPr>
          <p:cNvPr id="50" name="Straight Arrow Connector 49"/>
          <p:cNvCxnSpPr>
            <a:stCxn id="59" idx="2"/>
            <a:endCxn id="48" idx="0"/>
          </p:cNvCxnSpPr>
          <p:nvPr/>
        </p:nvCxnSpPr>
        <p:spPr>
          <a:xfrm>
            <a:off x="3089909" y="4511646"/>
            <a:ext cx="2858" cy="51755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1" name="Flowchart: Terminator 50"/>
          <p:cNvSpPr/>
          <p:nvPr/>
        </p:nvSpPr>
        <p:spPr>
          <a:xfrm>
            <a:off x="4546092" y="5372100"/>
            <a:ext cx="1676400" cy="381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Pt Discharged</a:t>
            </a:r>
          </a:p>
        </p:txBody>
      </p:sp>
      <p:cxnSp>
        <p:nvCxnSpPr>
          <p:cNvPr id="53" name="Straight Arrow Connector 52"/>
          <p:cNvCxnSpPr>
            <a:stCxn id="48" idx="3"/>
            <a:endCxn id="51" idx="1"/>
          </p:cNvCxnSpPr>
          <p:nvPr/>
        </p:nvCxnSpPr>
        <p:spPr>
          <a:xfrm>
            <a:off x="3778568" y="5562600"/>
            <a:ext cx="767525" cy="0"/>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6" name="Flowchart: Data 55"/>
          <p:cNvSpPr/>
          <p:nvPr/>
        </p:nvSpPr>
        <p:spPr>
          <a:xfrm>
            <a:off x="4427459" y="2085977"/>
            <a:ext cx="1913667" cy="1019177"/>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NowPow List Auto generated</a:t>
            </a:r>
          </a:p>
        </p:txBody>
      </p:sp>
      <p:sp>
        <p:nvSpPr>
          <p:cNvPr id="59" name="Flowchart: Predefined Process 58"/>
          <p:cNvSpPr/>
          <p:nvPr/>
        </p:nvSpPr>
        <p:spPr>
          <a:xfrm>
            <a:off x="2253233" y="3642965"/>
            <a:ext cx="1673353" cy="868680"/>
          </a:xfrm>
          <a:prstGeom prst="flowChartPredefined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SW customizes lists</a:t>
            </a:r>
          </a:p>
        </p:txBody>
      </p:sp>
      <p:sp>
        <p:nvSpPr>
          <p:cNvPr id="61" name="Flowchart: Predefined Process 60"/>
          <p:cNvSpPr/>
          <p:nvPr/>
        </p:nvSpPr>
        <p:spPr>
          <a:xfrm>
            <a:off x="8839200" y="3656681"/>
            <a:ext cx="1673352" cy="841248"/>
          </a:xfrm>
          <a:prstGeom prst="flowChartPredefined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SW Consult by MD order</a:t>
            </a:r>
          </a:p>
        </p:txBody>
      </p:sp>
      <p:cxnSp>
        <p:nvCxnSpPr>
          <p:cNvPr id="64" name="Straight Arrow Connector 63"/>
          <p:cNvCxnSpPr>
            <a:stCxn id="61" idx="1"/>
            <a:endCxn id="35" idx="3"/>
          </p:cNvCxnSpPr>
          <p:nvPr/>
        </p:nvCxnSpPr>
        <p:spPr>
          <a:xfrm flipH="1">
            <a:off x="6355842" y="4077306"/>
            <a:ext cx="2483359" cy="5465"/>
          </a:xfrm>
          <a:prstGeom prst="straightConnector1">
            <a:avLst/>
          </a:prstGeom>
          <a:ln w="254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7" name="Flowchart: Alternate Process 76"/>
          <p:cNvSpPr/>
          <p:nvPr/>
        </p:nvSpPr>
        <p:spPr>
          <a:xfrm>
            <a:off x="7412371" y="5159444"/>
            <a:ext cx="2590800" cy="876300"/>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Calibri"/>
                <a:ea typeface="+mn-ea"/>
                <a:cs typeface="+mn-cs"/>
              </a:rPr>
              <a:t>Outpatient F/U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solidFill>
                <a:effectLst/>
                <a:uLnTx/>
                <a:uFillTx/>
                <a:latin typeface="Calibri"/>
                <a:ea typeface="+mn-ea"/>
                <a:cs typeface="+mn-cs"/>
              </a:rPr>
              <a:t>Loss or Clinic based</a:t>
            </a:r>
          </a:p>
        </p:txBody>
      </p:sp>
    </p:spTree>
    <p:extLst>
      <p:ext uri="{BB962C8B-B14F-4D97-AF65-F5344CB8AC3E}">
        <p14:creationId xmlns:p14="http://schemas.microsoft.com/office/powerpoint/2010/main" val="80166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p:cNvSpPr txBox="1">
            <a:spLocks noChangeArrowheads="1"/>
          </p:cNvSpPr>
          <p:nvPr/>
        </p:nvSpPr>
        <p:spPr bwMode="auto">
          <a:xfrm>
            <a:off x="1647863" y="1785938"/>
            <a:ext cx="2168525" cy="120032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A patient arrives for her NEW OB appointment or L&amp;D</a:t>
            </a:r>
          </a:p>
        </p:txBody>
      </p:sp>
      <p:sp>
        <p:nvSpPr>
          <p:cNvPr id="70658" name="TextBox 4"/>
          <p:cNvSpPr txBox="1">
            <a:spLocks noChangeArrowheads="1"/>
          </p:cNvSpPr>
          <p:nvPr/>
        </p:nvSpPr>
        <p:spPr bwMode="auto">
          <a:xfrm>
            <a:off x="4968875" y="1785938"/>
            <a:ext cx="2176463" cy="92333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Front desk gives patient the SDOH screen</a:t>
            </a:r>
          </a:p>
        </p:txBody>
      </p:sp>
      <p:sp>
        <p:nvSpPr>
          <p:cNvPr id="70659" name="TextBox 5"/>
          <p:cNvSpPr txBox="1">
            <a:spLocks noChangeArrowheads="1"/>
          </p:cNvSpPr>
          <p:nvPr/>
        </p:nvSpPr>
        <p:spPr bwMode="auto">
          <a:xfrm>
            <a:off x="8001000" y="1785938"/>
            <a:ext cx="2038350" cy="120032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MS PGothic" panose="020B0600070205080204" pitchFamily="34" charset="-128"/>
                <a:cs typeface="Arial" panose="020B0604020202020204" pitchFamily="34" charset="0"/>
              </a:rPr>
              <a:t>MA takes screen from the patient and gives it to the RN</a:t>
            </a:r>
          </a:p>
        </p:txBody>
      </p:sp>
      <p:cxnSp>
        <p:nvCxnSpPr>
          <p:cNvPr id="70660" name="Straight Arrow Connector 6"/>
          <p:cNvCxnSpPr>
            <a:cxnSpLocks noChangeShapeType="1"/>
          </p:cNvCxnSpPr>
          <p:nvPr/>
        </p:nvCxnSpPr>
        <p:spPr bwMode="auto">
          <a:xfrm flipV="1">
            <a:off x="4298950" y="2108200"/>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61" name="Straight Arrow Connector 7"/>
          <p:cNvCxnSpPr>
            <a:cxnSpLocks noChangeShapeType="1"/>
          </p:cNvCxnSpPr>
          <p:nvPr/>
        </p:nvCxnSpPr>
        <p:spPr bwMode="auto">
          <a:xfrm flipV="1">
            <a:off x="7312025" y="2101850"/>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0662" name="Title 1"/>
          <p:cNvSpPr>
            <a:spLocks noGrp="1" noChangeArrowheads="1"/>
          </p:cNvSpPr>
          <p:nvPr>
            <p:ph type="title"/>
          </p:nvPr>
        </p:nvSpPr>
        <p:spPr/>
        <p:txBody>
          <a:bodyPr/>
          <a:lstStyle/>
          <a:p>
            <a:r>
              <a:rPr lang="en-US" altLang="en-US" dirty="0">
                <a:solidFill>
                  <a:srgbClr val="993333"/>
                </a:solidFill>
                <a:latin typeface="Palatino Linotype" panose="02040502050505030304" pitchFamily="18" charset="0"/>
              </a:rPr>
              <a:t>Example of Mass General Hospital Workflow </a:t>
            </a:r>
            <a:endParaRPr lang="en-US" altLang="en-US" dirty="0">
              <a:latin typeface="Palatino Linotype" panose="02040502050505030304" pitchFamily="18" charset="0"/>
            </a:endParaRPr>
          </a:p>
        </p:txBody>
      </p:sp>
      <p:pic>
        <p:nvPicPr>
          <p:cNvPr id="70663"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6025" y="3252788"/>
            <a:ext cx="83661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51838" y="3171825"/>
            <a:ext cx="10842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499831">
            <a:off x="9196388" y="3346450"/>
            <a:ext cx="604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841523">
            <a:off x="5303838" y="3079750"/>
            <a:ext cx="13906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19101" y="5473778"/>
            <a:ext cx="2654299" cy="1200329"/>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Univers 47 CondensedLight"/>
                <a:ea typeface="ＭＳ Ｐゴシック"/>
                <a:cs typeface="+mn-cs"/>
              </a:rPr>
              <a:t>RN / OB provider reviews screen with patient and offers resources</a:t>
            </a:r>
          </a:p>
        </p:txBody>
      </p:sp>
      <p:sp>
        <p:nvSpPr>
          <p:cNvPr id="14" name="TextBox 13"/>
          <p:cNvSpPr txBox="1"/>
          <p:nvPr/>
        </p:nvSpPr>
        <p:spPr>
          <a:xfrm>
            <a:off x="3648076" y="5460343"/>
            <a:ext cx="4788614" cy="1200329"/>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Univers 47 CondensedLight"/>
                <a:ea typeface="ＭＳ Ｐゴシック"/>
                <a:cs typeface="+mn-cs"/>
              </a:rPr>
              <a:t>ILPQC SDOH Tip Sheets or NOW POW resource provided to patient based on resource need, Social Work consult called as appropriate and if &gt; 2 positive items</a:t>
            </a:r>
          </a:p>
        </p:txBody>
      </p:sp>
      <p:sp>
        <p:nvSpPr>
          <p:cNvPr id="15" name="TextBox 14"/>
          <p:cNvSpPr txBox="1"/>
          <p:nvPr/>
        </p:nvSpPr>
        <p:spPr>
          <a:xfrm>
            <a:off x="9084496" y="5385883"/>
            <a:ext cx="2801170" cy="1200329"/>
          </a:xfrm>
          <a:prstGeom prst="rect">
            <a:avLst/>
          </a:prstGeom>
          <a:no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Univers 47 CondensedLight"/>
                <a:ea typeface="ＭＳ Ｐゴシック"/>
                <a:cs typeface="+mn-cs"/>
              </a:rPr>
              <a:t>RN / OB documents screen results, linkage to resources and plan for follow up</a:t>
            </a:r>
          </a:p>
        </p:txBody>
      </p:sp>
      <p:cxnSp>
        <p:nvCxnSpPr>
          <p:cNvPr id="16" name="Straight Arrow Connector 6"/>
          <p:cNvCxnSpPr>
            <a:cxnSpLocks noChangeShapeType="1"/>
          </p:cNvCxnSpPr>
          <p:nvPr/>
        </p:nvCxnSpPr>
        <p:spPr bwMode="auto">
          <a:xfrm flipV="1">
            <a:off x="3073400" y="5935443"/>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Straight Arrow Connector 6"/>
          <p:cNvCxnSpPr>
            <a:cxnSpLocks noChangeShapeType="1"/>
          </p:cNvCxnSpPr>
          <p:nvPr/>
        </p:nvCxnSpPr>
        <p:spPr bwMode="auto">
          <a:xfrm flipV="1">
            <a:off x="8511355" y="5932268"/>
            <a:ext cx="498475"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7285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75C0E-5AB3-ED9B-948C-DCDECF784B91}"/>
              </a:ext>
            </a:extLst>
          </p:cNvPr>
          <p:cNvSpPr>
            <a:spLocks noGrp="1"/>
          </p:cNvSpPr>
          <p:nvPr>
            <p:ph type="ctrTitle"/>
          </p:nvPr>
        </p:nvSpPr>
        <p:spPr/>
        <p:txBody>
          <a:bodyPr>
            <a:normAutofit/>
          </a:bodyPr>
          <a:lstStyle/>
          <a:p>
            <a:r>
              <a:rPr lang="en-US" sz="4000" spc="-5" dirty="0">
                <a:solidFill>
                  <a:srgbClr val="444B54"/>
                </a:solidFill>
                <a:latin typeface="Arial"/>
                <a:cs typeface="Arial"/>
              </a:rPr>
              <a:t>Implementing Respectful Care Practices and PREM </a:t>
            </a:r>
            <a:r>
              <a:rPr kumimoji="0" lang="en-US" sz="4000" b="0" i="0" u="none" strike="noStrike" kern="1200" cap="none" spc="0" normalizeH="0" baseline="0" noProof="0" dirty="0">
                <a:ln>
                  <a:noFill/>
                </a:ln>
                <a:solidFill>
                  <a:prstClr val="black"/>
                </a:solidFill>
                <a:effectLst/>
                <a:uLnTx/>
                <a:uFillTx/>
                <a:latin typeface="Arial"/>
                <a:ea typeface="+mn-ea"/>
                <a:cs typeface="Arial"/>
              </a:rPr>
              <a:t/>
            </a:r>
            <a:br>
              <a:rPr kumimoji="0" lang="en-US" sz="4000" b="0" i="0" u="none" strike="noStrike" kern="1200" cap="none" spc="0" normalizeH="0" baseline="0" noProof="0" dirty="0">
                <a:ln>
                  <a:noFill/>
                </a:ln>
                <a:solidFill>
                  <a:prstClr val="black"/>
                </a:solidFill>
                <a:effectLst/>
                <a:uLnTx/>
                <a:uFillTx/>
                <a:latin typeface="Arial"/>
                <a:ea typeface="+mn-ea"/>
                <a:cs typeface="Arial"/>
              </a:rPr>
            </a:br>
            <a:endParaRPr lang="en-US" dirty="0"/>
          </a:p>
        </p:txBody>
      </p:sp>
      <p:sp>
        <p:nvSpPr>
          <p:cNvPr id="5" name="Subtitle 4">
            <a:extLst>
              <a:ext uri="{FF2B5EF4-FFF2-40B4-BE49-F238E27FC236}">
                <a16:creationId xmlns:a16="http://schemas.microsoft.com/office/drawing/2014/main" id="{8D5EEE70-B5D7-58A8-706C-68875ADDCE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6742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175" y="104622"/>
            <a:ext cx="10972800" cy="1325563"/>
          </a:xfrm>
          <a:noFill/>
        </p:spPr>
        <p:txBody>
          <a:bodyPr>
            <a:normAutofit/>
          </a:bodyPr>
          <a:lstStyle/>
          <a:p>
            <a:pPr marL="12700" marR="5080" fontAlgn="base">
              <a:lnSpc>
                <a:spcPct val="100000"/>
              </a:lnSpc>
              <a:spcAft>
                <a:spcPct val="0"/>
              </a:spcAft>
              <a:buClr>
                <a:schemeClr val="accent2"/>
              </a:buClr>
            </a:pPr>
            <a:r>
              <a:rPr lang="en-US" sz="3200" b="1" dirty="0">
                <a:solidFill>
                  <a:schemeClr val="accent1"/>
                </a:solidFill>
              </a:rPr>
              <a:t>Steps for Implementing </a:t>
            </a:r>
            <a:br>
              <a:rPr lang="en-US" sz="3200" b="1" dirty="0">
                <a:solidFill>
                  <a:schemeClr val="accent1"/>
                </a:solidFill>
              </a:rPr>
            </a:br>
            <a:r>
              <a:rPr lang="en-US" sz="3200" b="1" dirty="0">
                <a:solidFill>
                  <a:schemeClr val="accent1"/>
                </a:solidFill>
              </a:rPr>
              <a:t>Respectful Care Practices</a:t>
            </a:r>
          </a:p>
        </p:txBody>
      </p:sp>
      <p:sp>
        <p:nvSpPr>
          <p:cNvPr id="5" name="Content Placeholder 4"/>
          <p:cNvSpPr>
            <a:spLocks noGrp="1"/>
          </p:cNvSpPr>
          <p:nvPr>
            <p:ph idx="1"/>
          </p:nvPr>
        </p:nvSpPr>
        <p:spPr/>
        <p:txBody>
          <a:bodyPr>
            <a:normAutofit fontScale="92500" lnSpcReduction="20000"/>
          </a:bodyPr>
          <a:lstStyle/>
          <a:p>
            <a:r>
              <a:rPr lang="en-US" b="1" dirty="0"/>
              <a:t>Make sure your team has received the Respectful Posters ILPQC sent to your hospital  </a:t>
            </a:r>
          </a:p>
          <a:p>
            <a:r>
              <a:rPr lang="en-US" b="1" dirty="0"/>
              <a:t>Provide all providers and nurses a copy of the Respectful Care Practices to read and sign off</a:t>
            </a:r>
            <a:r>
              <a:rPr lang="en-US" dirty="0"/>
              <a:t> on to acknowledge they commit to these practices</a:t>
            </a:r>
          </a:p>
          <a:p>
            <a:r>
              <a:rPr lang="en-US" b="1" dirty="0"/>
              <a:t>Post Respectful Care Practices posters </a:t>
            </a:r>
            <a:r>
              <a:rPr lang="en-US" dirty="0"/>
              <a:t>in patient facing areas where patients can read them: such as</a:t>
            </a:r>
            <a:r>
              <a:rPr lang="en-US" b="1" u="sng" dirty="0"/>
              <a:t> labor and delivery rooms, triage, check in</a:t>
            </a:r>
          </a:p>
          <a:p>
            <a:r>
              <a:rPr lang="en-US" b="1" dirty="0"/>
              <a:t>Create a process flow </a:t>
            </a:r>
            <a:r>
              <a:rPr lang="en-US" dirty="0"/>
              <a:t>to </a:t>
            </a:r>
          </a:p>
          <a:p>
            <a:pPr lvl="1"/>
            <a:r>
              <a:rPr lang="en-US" sz="2400" dirty="0"/>
              <a:t>Identify a team member responsible for providing patients the expected  </a:t>
            </a:r>
            <a:r>
              <a:rPr lang="en-US" sz="2400" b="1" dirty="0"/>
              <a:t>Respectful Care Practices </a:t>
            </a:r>
            <a:r>
              <a:rPr lang="en-US" sz="2400" dirty="0"/>
              <a:t>on arrival to L&amp;D and briefly reviewing to make sure patient has received</a:t>
            </a:r>
          </a:p>
          <a:p>
            <a:pPr lvl="1"/>
            <a:r>
              <a:rPr lang="en-US" sz="2400" dirty="0"/>
              <a:t>At discharge, make sure all </a:t>
            </a:r>
            <a:r>
              <a:rPr lang="en-US" sz="2400" b="1" dirty="0"/>
              <a:t>patients receive the PREM Survey QR Code </a:t>
            </a:r>
            <a:r>
              <a:rPr lang="en-US" sz="2400" dirty="0"/>
              <a:t>and are </a:t>
            </a:r>
            <a:r>
              <a:rPr lang="en-US" sz="2400" b="1" dirty="0"/>
              <a:t>asked to anonymously complete the PREM Survey on their phone before discharge </a:t>
            </a:r>
            <a:r>
              <a:rPr lang="en-US" sz="2400" dirty="0"/>
              <a:t>to report back on their respectful care experience during their delivery admission. </a:t>
            </a:r>
          </a:p>
          <a:p>
            <a:r>
              <a:rPr lang="en-US" sz="2800" b="1" dirty="0"/>
              <a:t>Review PREM Survey Reports </a:t>
            </a:r>
            <a:r>
              <a:rPr lang="en-US" sz="2800" dirty="0"/>
              <a:t>and provide feedback to clinical team</a:t>
            </a:r>
          </a:p>
          <a:p>
            <a:endParaRPr lang="en-US" dirty="0"/>
          </a:p>
          <a:p>
            <a:endParaRPr lang="en-US" dirty="0"/>
          </a:p>
        </p:txBody>
      </p:sp>
    </p:spTree>
    <p:extLst>
      <p:ext uri="{BB962C8B-B14F-4D97-AF65-F5344CB8AC3E}">
        <p14:creationId xmlns:p14="http://schemas.microsoft.com/office/powerpoint/2010/main" val="2608266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marL="12700" marR="5080" fontAlgn="base">
              <a:lnSpc>
                <a:spcPct val="100000"/>
              </a:lnSpc>
              <a:spcAft>
                <a:spcPct val="0"/>
              </a:spcAft>
              <a:buClr>
                <a:schemeClr val="accent2"/>
              </a:buClr>
            </a:pPr>
            <a:r>
              <a:rPr lang="en-US" b="1" dirty="0">
                <a:solidFill>
                  <a:schemeClr val="accent1"/>
                </a:solidFill>
              </a:rPr>
              <a:t>We commit to…</a:t>
            </a:r>
            <a:br>
              <a:rPr lang="en-US" b="1" dirty="0">
                <a:solidFill>
                  <a:schemeClr val="accent1"/>
                </a:solidFill>
              </a:rPr>
            </a:br>
            <a:endParaRPr lang="en-US" b="1" dirty="0">
              <a:solidFill>
                <a:schemeClr val="accent1"/>
              </a:solidFill>
            </a:endParaRPr>
          </a:p>
        </p:txBody>
      </p:sp>
      <p:sp>
        <p:nvSpPr>
          <p:cNvPr id="5" name="Content Placeholder 4"/>
          <p:cNvSpPr>
            <a:spLocks noGrp="1"/>
          </p:cNvSpPr>
          <p:nvPr>
            <p:ph sz="half" idx="1"/>
          </p:nvPr>
        </p:nvSpPr>
        <p:spPr>
          <a:xfrm>
            <a:off x="452437" y="1585133"/>
            <a:ext cx="3952875" cy="4486273"/>
          </a:xfrm>
        </p:spPr>
        <p:txBody>
          <a:bodyPr>
            <a:noAutofit/>
          </a:bodyPr>
          <a:lstStyle/>
          <a:p>
            <a:pPr>
              <a:buFont typeface="+mj-lt"/>
              <a:buAutoNum type="arabicPeriod"/>
            </a:pPr>
            <a:r>
              <a:rPr lang="en-US" sz="1600" b="1" dirty="0"/>
              <a:t>Treating you with dignity and respect </a:t>
            </a:r>
            <a:r>
              <a:rPr lang="en-US" sz="1600" dirty="0"/>
              <a:t>throughout your hospital stay</a:t>
            </a:r>
          </a:p>
          <a:p>
            <a:pPr>
              <a:buFont typeface="+mj-lt"/>
              <a:buAutoNum type="arabicPeriod"/>
            </a:pPr>
            <a:r>
              <a:rPr lang="en-US" sz="1600" b="1" dirty="0"/>
              <a:t>Introducing ourselves and our role </a:t>
            </a:r>
            <a:r>
              <a:rPr lang="en-US" sz="1600" dirty="0"/>
              <a:t>on your care team to you and your support persons upon entering the room</a:t>
            </a:r>
          </a:p>
          <a:p>
            <a:pPr>
              <a:buFont typeface="+mj-lt"/>
              <a:buAutoNum type="arabicPeriod"/>
            </a:pPr>
            <a:r>
              <a:rPr lang="en-US" sz="1600" b="1" dirty="0"/>
              <a:t>Learning your goals for delivery and postpartum: </a:t>
            </a:r>
            <a:r>
              <a:rPr lang="en-US" sz="1600" dirty="0"/>
              <a:t>What is important to you for labor and birth? What are your concerns regarding your birth experience? How can we best support you?</a:t>
            </a:r>
          </a:p>
          <a:p>
            <a:pPr>
              <a:buFont typeface="+mj-lt"/>
              <a:buAutoNum type="arabicPeriod"/>
            </a:pPr>
            <a:r>
              <a:rPr lang="en-US" sz="1600" b="1" dirty="0"/>
              <a:t>Working to understand you, </a:t>
            </a:r>
            <a:r>
              <a:rPr lang="en-US" sz="1600" dirty="0"/>
              <a:t>your background, your home life, and your health history so we can make sure you receive the care you need during your birth and recovery. </a:t>
            </a:r>
          </a:p>
          <a:p>
            <a:pPr marL="0" indent="0">
              <a:buNone/>
            </a:pPr>
            <a:endParaRPr lang="en-US" sz="800" dirty="0"/>
          </a:p>
        </p:txBody>
      </p:sp>
      <p:sp>
        <p:nvSpPr>
          <p:cNvPr id="6" name="Content Placeholder 5"/>
          <p:cNvSpPr>
            <a:spLocks noGrp="1"/>
          </p:cNvSpPr>
          <p:nvPr>
            <p:ph sz="half" idx="2"/>
          </p:nvPr>
        </p:nvSpPr>
        <p:spPr>
          <a:xfrm>
            <a:off x="4405312" y="1495435"/>
            <a:ext cx="3990976" cy="4486273"/>
          </a:xfrm>
        </p:spPr>
        <p:txBody>
          <a:bodyPr>
            <a:noAutofit/>
          </a:bodyPr>
          <a:lstStyle/>
          <a:p>
            <a:pPr marL="342900" lvl="0" indent="-342900">
              <a:buClr>
                <a:srgbClr val="F5668F"/>
              </a:buClr>
              <a:buFont typeface="+mj-lt"/>
              <a:buAutoNum type="arabicPeriod" startAt="5"/>
            </a:pPr>
            <a:r>
              <a:rPr lang="en-US" sz="1600" b="1" dirty="0">
                <a:solidFill>
                  <a:srgbClr val="444C55"/>
                </a:solidFill>
              </a:rPr>
              <a:t>Communicating effectively </a:t>
            </a:r>
            <a:r>
              <a:rPr lang="en-US" sz="1600" dirty="0">
                <a:solidFill>
                  <a:srgbClr val="444C55"/>
                </a:solidFill>
              </a:rPr>
              <a:t>across your health care team to ensure the best care for you</a:t>
            </a:r>
          </a:p>
          <a:p>
            <a:pPr marL="342900" lvl="0" indent="-342900">
              <a:buClr>
                <a:srgbClr val="F5668F"/>
              </a:buClr>
              <a:buFont typeface="+mj-lt"/>
              <a:buAutoNum type="arabicPeriod" startAt="5"/>
            </a:pPr>
            <a:r>
              <a:rPr lang="en-US" sz="1600" b="1" dirty="0">
                <a:solidFill>
                  <a:srgbClr val="444C55"/>
                </a:solidFill>
              </a:rPr>
              <a:t>Partnering with you for all decisions </a:t>
            </a:r>
            <a:r>
              <a:rPr lang="en-US" sz="1600" dirty="0">
                <a:solidFill>
                  <a:srgbClr val="444C55"/>
                </a:solidFill>
              </a:rPr>
              <a:t>so that you can make choices that are right for you</a:t>
            </a:r>
          </a:p>
          <a:p>
            <a:pPr marL="342900" lvl="0" indent="-342900">
              <a:buClr>
                <a:srgbClr val="F5668F"/>
              </a:buClr>
              <a:buFont typeface="+mj-lt"/>
              <a:buAutoNum type="arabicPeriod" startAt="5"/>
            </a:pPr>
            <a:r>
              <a:rPr lang="en-US" sz="1600" b="1" dirty="0">
                <a:solidFill>
                  <a:srgbClr val="444C55"/>
                </a:solidFill>
              </a:rPr>
              <a:t>Practicing “active listening”</a:t>
            </a:r>
            <a:r>
              <a:rPr lang="en-US" sz="1600" dirty="0">
                <a:solidFill>
                  <a:srgbClr val="444C55"/>
                </a:solidFill>
              </a:rPr>
              <a:t>—to ensure that you, and your support persons are heard</a:t>
            </a:r>
          </a:p>
          <a:p>
            <a:pPr marL="342900" lvl="0" indent="-342900">
              <a:buClr>
                <a:srgbClr val="F5668F"/>
              </a:buClr>
              <a:buFont typeface="+mj-lt"/>
              <a:buAutoNum type="arabicPeriod" startAt="5"/>
            </a:pPr>
            <a:r>
              <a:rPr lang="en-US" sz="1600" b="1" dirty="0">
                <a:solidFill>
                  <a:srgbClr val="444C55"/>
                </a:solidFill>
              </a:rPr>
              <a:t>Valuing personal boundaries and respecting your dignity and modesty at all times</a:t>
            </a:r>
            <a:r>
              <a:rPr lang="en-US" sz="1600" dirty="0">
                <a:solidFill>
                  <a:srgbClr val="444C55"/>
                </a:solidFill>
              </a:rPr>
              <a:t>, including asking your permission before entering a room or touching you</a:t>
            </a:r>
          </a:p>
          <a:p>
            <a:pPr marL="342900" lvl="0" indent="-342900">
              <a:buClr>
                <a:srgbClr val="F5668F"/>
              </a:buClr>
              <a:buFont typeface="+mj-lt"/>
              <a:buAutoNum type="arabicPeriod" startAt="5"/>
            </a:pPr>
            <a:r>
              <a:rPr lang="en-US" sz="1600" b="1" dirty="0">
                <a:solidFill>
                  <a:srgbClr val="444C55"/>
                </a:solidFill>
              </a:rPr>
              <a:t>Recognizing your prior experiences with healthcare may affect how you feel during your birth</a:t>
            </a:r>
            <a:r>
              <a:rPr lang="en-US" sz="1600" dirty="0">
                <a:solidFill>
                  <a:srgbClr val="444C55"/>
                </a:solidFill>
              </a:rPr>
              <a:t>, we will strive at all times to provide safe, equitable and respectful care</a:t>
            </a:r>
          </a:p>
        </p:txBody>
      </p:sp>
      <p:sp>
        <p:nvSpPr>
          <p:cNvPr id="7" name="Content Placeholder 5"/>
          <p:cNvSpPr txBox="1">
            <a:spLocks/>
          </p:cNvSpPr>
          <p:nvPr/>
        </p:nvSpPr>
        <p:spPr>
          <a:xfrm>
            <a:off x="8358187" y="1504970"/>
            <a:ext cx="38576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F5668F"/>
              </a:buClr>
              <a:buSzTx/>
              <a:buFont typeface="+mj-lt"/>
              <a:buAutoNum type="arabicPeriod" startAt="10"/>
              <a:tabLst/>
              <a:defRPr/>
            </a:pPr>
            <a:r>
              <a:rPr kumimoji="0" lang="en-US" sz="1600" b="1" i="0" u="none" strike="noStrike" kern="1200" cap="none" spc="0" normalizeH="0" baseline="0" noProof="0" dirty="0">
                <a:ln>
                  <a:noFill/>
                </a:ln>
                <a:solidFill>
                  <a:srgbClr val="444C55"/>
                </a:solidFill>
                <a:effectLst/>
                <a:uLnTx/>
                <a:uFillTx/>
                <a:latin typeface="Arial" panose="020B0604020202020204"/>
              </a:rPr>
              <a:t>Making sure you are discharged after delivery with an understanding of postpartum warning signs</a:t>
            </a:r>
            <a:r>
              <a:rPr kumimoji="0" lang="en-US" sz="1600" b="0" i="0" u="none" strike="noStrike" kern="1200" cap="none" spc="0" normalizeH="0" baseline="0" noProof="0" dirty="0">
                <a:ln>
                  <a:noFill/>
                </a:ln>
                <a:solidFill>
                  <a:srgbClr val="444C55"/>
                </a:solidFill>
                <a:effectLst/>
                <a:uLnTx/>
                <a:uFillTx/>
                <a:latin typeface="Arial" panose="020B0604020202020204"/>
              </a:rPr>
              <a:t>, where to call with concerns, and with postpartum follow-up care visits arranged</a:t>
            </a:r>
          </a:p>
          <a:p>
            <a:pPr marL="342900" marR="0" lvl="0" indent="-342900" algn="l" defTabSz="914400" rtl="0" eaLnBrk="1" fontAlgn="auto" latinLnBrk="0" hangingPunct="1">
              <a:lnSpc>
                <a:spcPct val="90000"/>
              </a:lnSpc>
              <a:spcBef>
                <a:spcPts val="1000"/>
              </a:spcBef>
              <a:spcAft>
                <a:spcPts val="0"/>
              </a:spcAft>
              <a:buClr>
                <a:srgbClr val="F5668F"/>
              </a:buClr>
              <a:buSzTx/>
              <a:buFont typeface="+mj-lt"/>
              <a:buAutoNum type="arabicPeriod" startAt="10"/>
              <a:tabLst/>
              <a:defRPr/>
            </a:pPr>
            <a:r>
              <a:rPr kumimoji="0" lang="en-US" sz="1600" b="1" i="0" u="none" strike="noStrike" kern="1200" cap="none" spc="0" normalizeH="0" baseline="0" noProof="0" dirty="0">
                <a:ln>
                  <a:noFill/>
                </a:ln>
                <a:solidFill>
                  <a:srgbClr val="444C55"/>
                </a:solidFill>
                <a:effectLst/>
                <a:uLnTx/>
                <a:uFillTx/>
                <a:latin typeface="Arial" panose="020B0604020202020204"/>
              </a:rPr>
              <a:t>Ensuring you are discharged with the skills, support and resources </a:t>
            </a:r>
            <a:r>
              <a:rPr kumimoji="0" lang="en-US" sz="1600" b="0" i="0" u="none" strike="noStrike" kern="1200" cap="none" spc="0" normalizeH="0" baseline="0" noProof="0" dirty="0">
                <a:ln>
                  <a:noFill/>
                </a:ln>
                <a:solidFill>
                  <a:srgbClr val="444C55"/>
                </a:solidFill>
                <a:effectLst/>
                <a:uLnTx/>
                <a:uFillTx/>
                <a:latin typeface="Arial" panose="020B0604020202020204"/>
              </a:rPr>
              <a:t>to care for yourself and your baby</a:t>
            </a:r>
          </a:p>
          <a:p>
            <a:pPr marL="342900" marR="0" lvl="0" indent="-342900" algn="l" defTabSz="914400" rtl="0" eaLnBrk="1" fontAlgn="auto" latinLnBrk="0" hangingPunct="1">
              <a:lnSpc>
                <a:spcPct val="90000"/>
              </a:lnSpc>
              <a:spcBef>
                <a:spcPts val="1000"/>
              </a:spcBef>
              <a:spcAft>
                <a:spcPts val="0"/>
              </a:spcAft>
              <a:buClr>
                <a:srgbClr val="F5668F"/>
              </a:buClr>
              <a:buSzTx/>
              <a:buFont typeface="+mj-lt"/>
              <a:buAutoNum type="arabicPeriod" startAt="10"/>
              <a:tabLst/>
              <a:defRPr/>
            </a:pPr>
            <a:r>
              <a:rPr kumimoji="0" lang="en-US" sz="1600" b="1" i="0" u="none" strike="noStrike" kern="1200" cap="none" spc="0" normalizeH="0" baseline="0" noProof="0" dirty="0">
                <a:ln>
                  <a:noFill/>
                </a:ln>
                <a:solidFill>
                  <a:srgbClr val="444C55"/>
                </a:solidFill>
                <a:effectLst/>
                <a:uLnTx/>
                <a:uFillTx/>
                <a:latin typeface="Arial" panose="020B0604020202020204"/>
              </a:rPr>
              <a:t>Protecting your privacy </a:t>
            </a:r>
            <a:r>
              <a:rPr kumimoji="0" lang="en-US" sz="1600" b="0" i="0" u="none" strike="noStrike" kern="1200" cap="none" spc="0" normalizeH="0" baseline="0" noProof="0" dirty="0">
                <a:ln>
                  <a:noFill/>
                </a:ln>
                <a:solidFill>
                  <a:srgbClr val="444C55"/>
                </a:solidFill>
                <a:effectLst/>
                <a:uLnTx/>
                <a:uFillTx/>
                <a:latin typeface="Arial" panose="020B0604020202020204"/>
              </a:rPr>
              <a:t>and keeping your medical information confidential</a:t>
            </a:r>
          </a:p>
          <a:p>
            <a:pPr marL="342900" marR="0" lvl="0" indent="-342900" algn="l" defTabSz="914400" rtl="0" eaLnBrk="1" fontAlgn="auto" latinLnBrk="0" hangingPunct="1">
              <a:lnSpc>
                <a:spcPct val="90000"/>
              </a:lnSpc>
              <a:spcBef>
                <a:spcPts val="1000"/>
              </a:spcBef>
              <a:spcAft>
                <a:spcPts val="0"/>
              </a:spcAft>
              <a:buClr>
                <a:srgbClr val="F5668F"/>
              </a:buClr>
              <a:buSzTx/>
              <a:buFont typeface="+mj-lt"/>
              <a:buAutoNum type="arabicPeriod" startAt="10"/>
              <a:tabLst/>
              <a:defRPr/>
            </a:pPr>
            <a:r>
              <a:rPr kumimoji="0" lang="en-US" sz="1600" b="1" i="0" u="none" strike="noStrike" kern="1200" cap="none" spc="0" normalizeH="0" baseline="0" noProof="0" dirty="0">
                <a:ln>
                  <a:noFill/>
                </a:ln>
                <a:solidFill>
                  <a:srgbClr val="444C55"/>
                </a:solidFill>
                <a:effectLst/>
                <a:uLnTx/>
                <a:uFillTx/>
                <a:latin typeface="Arial" panose="020B0604020202020204"/>
              </a:rPr>
              <a:t>Being ready to hear any concerns </a:t>
            </a:r>
            <a:r>
              <a:rPr kumimoji="0" lang="en-US" sz="1600" b="0" i="0" u="none" strike="noStrike" kern="1200" cap="none" spc="0" normalizeH="0" baseline="0" noProof="0" dirty="0">
                <a:ln>
                  <a:noFill/>
                </a:ln>
                <a:solidFill>
                  <a:srgbClr val="444C55"/>
                </a:solidFill>
                <a:effectLst/>
                <a:uLnTx/>
                <a:uFillTx/>
                <a:latin typeface="Arial" panose="020B0604020202020204"/>
              </a:rPr>
              <a:t>or ways that we can improve your care</a:t>
            </a:r>
          </a:p>
          <a:p>
            <a:pPr marL="228600" marR="0" lvl="0" indent="-228600" algn="l" defTabSz="914400" rtl="0" eaLnBrk="1" fontAlgn="auto" latinLnBrk="0" hangingPunct="1">
              <a:lnSpc>
                <a:spcPct val="90000"/>
              </a:lnSpc>
              <a:spcBef>
                <a:spcPts val="1000"/>
              </a:spcBef>
              <a:spcAft>
                <a:spcPts val="0"/>
              </a:spcAft>
              <a:buClr>
                <a:srgbClr val="F5668F"/>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C55"/>
              </a:solidFill>
              <a:effectLst/>
              <a:uLnTx/>
              <a:uFillTx/>
              <a:latin typeface="Arial" panose="020B0604020202020204"/>
            </a:endParaRPr>
          </a:p>
        </p:txBody>
      </p:sp>
    </p:spTree>
    <p:extLst>
      <p:ext uri="{BB962C8B-B14F-4D97-AF65-F5344CB8AC3E}">
        <p14:creationId xmlns:p14="http://schemas.microsoft.com/office/powerpoint/2010/main" val="2869998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716847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1200" cap="none" spc="-5" normalizeH="0" baseline="0" noProof="0" dirty="0">
                <a:ln>
                  <a:noFill/>
                </a:ln>
                <a:solidFill>
                  <a:srgbClr val="444B54"/>
                </a:solidFill>
                <a:effectLst/>
                <a:uLnTx/>
                <a:uFillTx/>
                <a:latin typeface="Arial"/>
                <a:ea typeface="+mn-ea"/>
                <a:cs typeface="Arial"/>
              </a:rPr>
              <a:t>ILPQC updates</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01663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199" y="1146258"/>
            <a:ext cx="2943923" cy="2971798"/>
          </a:xfrm>
        </p:spPr>
        <p:txBody>
          <a:bodyPr>
            <a:normAutofit/>
          </a:bodyPr>
          <a:lstStyle/>
          <a:p>
            <a:pPr marL="12700" marR="5080" fontAlgn="base">
              <a:lnSpc>
                <a:spcPct val="100000"/>
              </a:lnSpc>
              <a:spcBef>
                <a:spcPct val="0"/>
              </a:spcBef>
              <a:spcAft>
                <a:spcPct val="0"/>
              </a:spcAft>
            </a:pPr>
            <a:r>
              <a:rPr lang="en-US" sz="3600" b="1" dirty="0">
                <a:solidFill>
                  <a:schemeClr val="accent1"/>
                </a:solidFill>
                <a:latin typeface="+mj-lt"/>
                <a:ea typeface="Lato Medium" panose="020F0502020204030203" pitchFamily="34" charset="0"/>
                <a:cs typeface="Lato Medium" panose="020F0502020204030203" pitchFamily="34" charset="0"/>
              </a:rPr>
              <a:t>Respectful Care Sign off form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0507" y="117425"/>
            <a:ext cx="6264506" cy="658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473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423" y="2227076"/>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5522" y="0"/>
            <a:ext cx="4730328" cy="3211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1235" y="2101560"/>
            <a:ext cx="3373233"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813" y="0"/>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596078" y="767455"/>
            <a:ext cx="566649" cy="566649"/>
          </a:xfrm>
          <a:prstGeom prst="rect">
            <a:avLst/>
          </a:prstGeom>
        </p:spPr>
      </p:pic>
      <p:graphicFrame>
        <p:nvGraphicFramePr>
          <p:cNvPr id="6" name="Diagram 5"/>
          <p:cNvGraphicFramePr/>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92461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2700" marR="5080" fontAlgn="base">
              <a:lnSpc>
                <a:spcPct val="100000"/>
              </a:lnSpc>
              <a:spcAft>
                <a:spcPct val="0"/>
              </a:spcAft>
              <a:buClr>
                <a:schemeClr val="accent2"/>
              </a:buClr>
            </a:pPr>
            <a:r>
              <a:rPr lang="en-US" b="1" dirty="0">
                <a:solidFill>
                  <a:schemeClr val="accent1"/>
                </a:solidFill>
              </a:rPr>
              <a:t>PREM Implementation </a:t>
            </a:r>
          </a:p>
        </p:txBody>
      </p:sp>
      <p:sp>
        <p:nvSpPr>
          <p:cNvPr id="7" name="Content Placeholder 6"/>
          <p:cNvSpPr>
            <a:spLocks noGrp="1"/>
          </p:cNvSpPr>
          <p:nvPr>
            <p:ph idx="1"/>
          </p:nvPr>
        </p:nvSpPr>
        <p:spPr>
          <a:xfrm>
            <a:off x="609600" y="1630635"/>
            <a:ext cx="7168470" cy="2952516"/>
          </a:xfrm>
        </p:spPr>
        <p:txBody>
          <a:bodyPr>
            <a:normAutofit fontScale="25000" lnSpcReduction="20000"/>
          </a:bodyPr>
          <a:lstStyle/>
          <a:p>
            <a:pPr>
              <a:lnSpc>
                <a:spcPct val="120000"/>
              </a:lnSpc>
            </a:pPr>
            <a:r>
              <a:rPr lang="en-US" sz="8000" b="1" u="sng" dirty="0"/>
              <a:t>QI code form is customizable  </a:t>
            </a:r>
            <a:r>
              <a:rPr lang="en-US" sz="8000" dirty="0"/>
              <a:t>- Hospitals will have an unique number to put on their QR code paper for patients to identify the correct hospital name. Please use the English PREM survey to receive your hospital #. </a:t>
            </a:r>
            <a:r>
              <a:rPr lang="en-US" sz="8000" b="1" u="sng" dirty="0"/>
              <a:t>It is located in front of your hospital name on the survey</a:t>
            </a:r>
            <a:r>
              <a:rPr lang="en-US" sz="8000" dirty="0"/>
              <a:t>!  </a:t>
            </a:r>
          </a:p>
          <a:p>
            <a:r>
              <a:rPr lang="en-US" sz="8000" dirty="0"/>
              <a:t>Provider instructions</a:t>
            </a:r>
          </a:p>
          <a:p>
            <a:r>
              <a:rPr lang="en-US" sz="8000" dirty="0"/>
              <a:t>Sample survey</a:t>
            </a:r>
          </a:p>
          <a:p>
            <a:r>
              <a:rPr lang="en-US" sz="8000" dirty="0"/>
              <a:t>Currently available in 5 languages</a:t>
            </a:r>
          </a:p>
          <a:p>
            <a:pPr lvl="1"/>
            <a:r>
              <a:rPr lang="en-US" sz="8000" dirty="0"/>
              <a:t>English and Spanish </a:t>
            </a:r>
          </a:p>
          <a:p>
            <a:pPr lvl="1"/>
            <a:r>
              <a:rPr lang="en-US" sz="8000" dirty="0"/>
              <a:t>8 more languages coming soon! </a:t>
            </a:r>
          </a:p>
          <a:p>
            <a:r>
              <a:rPr lang="en-US" sz="8000" dirty="0"/>
              <a:t>Surveys completed by patients on smart phone, tablet or computer </a:t>
            </a:r>
            <a:r>
              <a:rPr lang="en-US" sz="8000" b="1" u="sng" dirty="0"/>
              <a:t>before discharge: </a:t>
            </a:r>
          </a:p>
          <a:p>
            <a:pPr lvl="1"/>
            <a:r>
              <a:rPr lang="en-US" sz="8000" dirty="0"/>
              <a:t>Laminate QR code with your hospital number </a:t>
            </a:r>
          </a:p>
          <a:p>
            <a:pPr lvl="1"/>
            <a:r>
              <a:rPr lang="en-US" sz="8000" dirty="0"/>
              <a:t>Create script for your hospital (example scripts in toolkit)</a:t>
            </a:r>
          </a:p>
          <a:p>
            <a:pPr lvl="1"/>
            <a:r>
              <a:rPr lang="en-US" sz="8000" dirty="0"/>
              <a:t>PREM QR Code</a:t>
            </a:r>
          </a:p>
          <a:p>
            <a:endParaRPr lang="en-US" dirty="0"/>
          </a:p>
          <a:p>
            <a:endParaRPr lang="en-US" dirty="0"/>
          </a:p>
        </p:txBody>
      </p:sp>
      <p:sp>
        <p:nvSpPr>
          <p:cNvPr id="5" name="Slide Number Placeholder 4"/>
          <p:cNvSpPr>
            <a:spLocks noGrp="1"/>
          </p:cNvSpPr>
          <p:nvPr>
            <p:ph type="sldNum" sz="quarter" idx="10"/>
          </p:nvPr>
        </p:nvSpPr>
        <p:spPr/>
        <p:txBody>
          <a:bodyPr/>
          <a:lstStyle/>
          <a:p>
            <a:fld id="{97033E4B-E3EB-3D46-B2D8-3159663620FA}" type="slidenum">
              <a:rPr lang="en-US" smtClean="0"/>
              <a:t>32</a:t>
            </a:fld>
            <a:endParaRPr lang="en-US"/>
          </a:p>
        </p:txBody>
      </p:sp>
      <p:sp>
        <p:nvSpPr>
          <p:cNvPr id="6" name="Footer Placeholder 5"/>
          <p:cNvSpPr>
            <a:spLocks noGrp="1"/>
          </p:cNvSpPr>
          <p:nvPr>
            <p:ph type="ftr" sz="quarter" idx="11"/>
          </p:nvPr>
        </p:nvSpPr>
        <p:spPr/>
        <p:txBody>
          <a:bodyPr/>
          <a:lstStyle/>
          <a:p>
            <a:pPr algn="l"/>
            <a:r>
              <a:rPr lang="en-US" dirty="0"/>
              <a:t>Illinois Perinatal Quality Collaborative</a:t>
            </a:r>
          </a:p>
        </p:txBody>
      </p:sp>
      <p:pic>
        <p:nvPicPr>
          <p:cNvPr id="9" name="Picture 8"/>
          <p:cNvPicPr>
            <a:picLocks noChangeAspect="1"/>
          </p:cNvPicPr>
          <p:nvPr/>
        </p:nvPicPr>
        <p:blipFill>
          <a:blip r:embed="rId2"/>
          <a:stretch>
            <a:fillRect/>
          </a:stretch>
        </p:blipFill>
        <p:spPr>
          <a:xfrm>
            <a:off x="7778070" y="986631"/>
            <a:ext cx="4413930" cy="5684837"/>
          </a:xfrm>
          <a:prstGeom prst="rect">
            <a:avLst/>
          </a:prstGeom>
        </p:spPr>
      </p:pic>
    </p:spTree>
    <p:extLst>
      <p:ext uri="{BB962C8B-B14F-4D97-AF65-F5344CB8AC3E}">
        <p14:creationId xmlns:p14="http://schemas.microsoft.com/office/powerpoint/2010/main" val="96948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1CF417-F5F2-7D41-8CF2-6BA4D6AFF3BF}"/>
              </a:ext>
            </a:extLst>
          </p:cNvPr>
          <p:cNvSpPr/>
          <p:nvPr/>
        </p:nvSpPr>
        <p:spPr>
          <a:xfrm>
            <a:off x="2524898" y="6488669"/>
            <a:ext cx="7475837" cy="246221"/>
          </a:xfrm>
          <a:prstGeom prst="rect">
            <a:avLst/>
          </a:prstGeom>
        </p:spPr>
        <p:txBody>
          <a:bodyPr wrap="square">
            <a:spAutoFit/>
          </a:bodyPr>
          <a:lstStyle/>
          <a:p>
            <a:pPr algn="ctr" defTabSz="1219170">
              <a:spcBef>
                <a:spcPct val="50000"/>
              </a:spcBef>
              <a:defRPr/>
            </a:pPr>
            <a:r>
              <a:rPr lang="en-US" sz="1000" dirty="0">
                <a:solidFill>
                  <a:srgbClr val="000000"/>
                </a:solidFill>
                <a:latin typeface="Comic Sans MS" pitchFamily="66" charset="0"/>
              </a:rPr>
              <a:t>Confidential Education Law 6527: Public Health Law 2805, J, K, L, M</a:t>
            </a:r>
          </a:p>
        </p:txBody>
      </p:sp>
      <p:sp>
        <p:nvSpPr>
          <p:cNvPr id="2" name="Title 1">
            <a:extLst>
              <a:ext uri="{FF2B5EF4-FFF2-40B4-BE49-F238E27FC236}">
                <a16:creationId xmlns:a16="http://schemas.microsoft.com/office/drawing/2014/main" id="{C26B449D-439E-F240-906F-4188660481F9}"/>
              </a:ext>
            </a:extLst>
          </p:cNvPr>
          <p:cNvSpPr>
            <a:spLocks noGrp="1"/>
          </p:cNvSpPr>
          <p:nvPr>
            <p:ph type="title"/>
          </p:nvPr>
        </p:nvSpPr>
        <p:spPr>
          <a:xfrm>
            <a:off x="1972938" y="675323"/>
            <a:ext cx="8246125" cy="1250204"/>
          </a:xfrm>
        </p:spPr>
        <p:txBody>
          <a:bodyPr/>
          <a:lstStyle/>
          <a:p>
            <a:pPr algn="ctr"/>
            <a:r>
              <a:rPr lang="en-US" sz="3600" dirty="0">
                <a:solidFill>
                  <a:schemeClr val="tx1"/>
                </a:solidFill>
              </a:rPr>
              <a:t>Example of Introduction of PREM to Patients from NYSPQC</a:t>
            </a:r>
          </a:p>
        </p:txBody>
      </p:sp>
      <p:sp>
        <p:nvSpPr>
          <p:cNvPr id="5" name="Rectangle 4"/>
          <p:cNvSpPr/>
          <p:nvPr/>
        </p:nvSpPr>
        <p:spPr>
          <a:xfrm>
            <a:off x="1366774" y="1925527"/>
            <a:ext cx="9792084" cy="4810869"/>
          </a:xfrm>
          <a:prstGeom prst="rect">
            <a:avLst/>
          </a:prstGeom>
        </p:spPr>
        <p:txBody>
          <a:bodyPr wrap="square">
            <a:spAutoFit/>
          </a:bodyPr>
          <a:lstStyle/>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This survey is an opportunity for birthing people to provide feedback on their experience of care during labor and delivery and postpartum.</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u="sng" dirty="0">
                <a:solidFill>
                  <a:srgbClr val="000000"/>
                </a:solidFill>
                <a:latin typeface="Arial" panose="020B0604020202020204" pitchFamily="34" charset="0"/>
              </a:rPr>
              <a:t>XXX  Hospital </a:t>
            </a:r>
            <a:r>
              <a:rPr lang="en-US" sz="2133" dirty="0">
                <a:solidFill>
                  <a:srgbClr val="000000"/>
                </a:solidFill>
                <a:latin typeface="Arial" panose="020B0604020202020204" pitchFamily="34" charset="0"/>
              </a:rPr>
              <a:t>in partnership with </a:t>
            </a:r>
            <a:r>
              <a:rPr lang="en-US" sz="2133" u="sng" dirty="0">
                <a:solidFill>
                  <a:srgbClr val="000000"/>
                </a:solidFill>
                <a:latin typeface="Arial" panose="020B0604020202020204" pitchFamily="34" charset="0"/>
              </a:rPr>
              <a:t>New York State</a:t>
            </a:r>
            <a:r>
              <a:rPr lang="en-US" sz="2133" dirty="0">
                <a:solidFill>
                  <a:srgbClr val="000000"/>
                </a:solidFill>
                <a:latin typeface="Arial" panose="020B0604020202020204" pitchFamily="34" charset="0"/>
              </a:rPr>
              <a:t> both aim to improve the care of birthing people. </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This survey is anonymous and takes only a few minutes to complete. </a:t>
            </a:r>
          </a:p>
          <a:p>
            <a:pPr marL="285744" indent="-285744" defTabSz="1219170">
              <a:buFont typeface="Wingdings" panose="05000000000000000000" pitchFamily="2" charset="2"/>
              <a:buChar char="v"/>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133" dirty="0">
                <a:solidFill>
                  <a:srgbClr val="000000"/>
                </a:solidFill>
                <a:latin typeface="Arial" panose="020B0604020202020204" pitchFamily="34" charset="0"/>
              </a:rPr>
              <a:t>We encourage </a:t>
            </a:r>
            <a:r>
              <a:rPr lang="en-US" sz="2133" b="1" u="sng" dirty="0">
                <a:solidFill>
                  <a:srgbClr val="000000"/>
                </a:solidFill>
                <a:latin typeface="Arial" panose="020B0604020202020204" pitchFamily="34" charset="0"/>
              </a:rPr>
              <a:t>ALL</a:t>
            </a:r>
            <a:r>
              <a:rPr lang="en-US" sz="2133" dirty="0">
                <a:solidFill>
                  <a:srgbClr val="000000"/>
                </a:solidFill>
                <a:latin typeface="Arial" panose="020B0604020202020204" pitchFamily="34" charset="0"/>
              </a:rPr>
              <a:t> our birthing people to participate</a:t>
            </a:r>
          </a:p>
          <a:p>
            <a:pPr defTabSz="1219170">
              <a:defRPr/>
            </a:pPr>
            <a:endParaRPr lang="en-US" sz="2133" dirty="0">
              <a:solidFill>
                <a:srgbClr val="000000"/>
              </a:solidFill>
              <a:latin typeface="Arial" panose="020B0604020202020204" pitchFamily="34" charset="0"/>
            </a:endParaRPr>
          </a:p>
          <a:p>
            <a:pPr marL="285744" indent="-285744" defTabSz="1219170">
              <a:buFont typeface="Wingdings" panose="05000000000000000000" pitchFamily="2" charset="2"/>
              <a:buChar char="v"/>
              <a:defRPr/>
            </a:pPr>
            <a:r>
              <a:rPr lang="en-US" sz="2400" dirty="0"/>
              <a:t>Please scan the QR code. I will give you your privacy while you complete the survey and will return in a few minutes.</a:t>
            </a:r>
          </a:p>
          <a:p>
            <a:pPr>
              <a:spcBef>
                <a:spcPts val="0"/>
              </a:spcBef>
            </a:pPr>
            <a:r>
              <a:rPr lang="en-US" sz="2400" dirty="0"/>
              <a:t>Thank you</a:t>
            </a:r>
          </a:p>
          <a:p>
            <a:pPr marL="285744" indent="-285744" defTabSz="1219170">
              <a:buFont typeface="Wingdings" panose="05000000000000000000" pitchFamily="2" charset="2"/>
              <a:buChar char="v"/>
              <a:defRPr/>
            </a:pPr>
            <a:endParaRPr lang="en-US" sz="2133" dirty="0">
              <a:solidFill>
                <a:prstClr val="black"/>
              </a:solidFill>
              <a:latin typeface="Calibri"/>
            </a:endParaRPr>
          </a:p>
        </p:txBody>
      </p:sp>
    </p:spTree>
    <p:extLst>
      <p:ext uri="{BB962C8B-B14F-4D97-AF65-F5344CB8AC3E}">
        <p14:creationId xmlns:p14="http://schemas.microsoft.com/office/powerpoint/2010/main" val="422447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5715000"/>
            <a:ext cx="18288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5486400"/>
            <a:ext cx="13843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10242"/>
            <a:ext cx="4023732" cy="64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499946" y="1729001"/>
            <a:ext cx="369105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0000"/>
                </a:solidFill>
                <a:latin typeface="Helvetica" panose="020B0604020202020204" pitchFamily="34" charset="0"/>
              </a:defRPr>
            </a:lvl1pPr>
            <a:lvl2pPr marL="742950" indent="-285750">
              <a:spcBef>
                <a:spcPct val="20000"/>
              </a:spcBef>
              <a:buChar char="–"/>
              <a:defRPr sz="2800">
                <a:solidFill>
                  <a:srgbClr val="000000"/>
                </a:solidFill>
                <a:latin typeface="Helvetica" panose="020B0604020202020204" pitchFamily="34" charset="0"/>
              </a:defRPr>
            </a:lvl2pPr>
            <a:lvl3pPr marL="1143000" indent="-228600">
              <a:spcBef>
                <a:spcPct val="20000"/>
              </a:spcBef>
              <a:buChar char="•"/>
              <a:defRPr sz="2400">
                <a:solidFill>
                  <a:srgbClr val="000000"/>
                </a:solidFill>
                <a:latin typeface="Helvetica" panose="020B0604020202020204" pitchFamily="34" charset="0"/>
              </a:defRPr>
            </a:lvl3pPr>
            <a:lvl4pPr marL="1600200" indent="-228600">
              <a:spcBef>
                <a:spcPct val="20000"/>
              </a:spcBef>
              <a:buChar char="–"/>
              <a:defRPr sz="2000">
                <a:solidFill>
                  <a:srgbClr val="000000"/>
                </a:solidFill>
                <a:latin typeface="Helvetica" panose="020B0604020202020204" pitchFamily="34" charset="0"/>
              </a:defRPr>
            </a:lvl4pPr>
            <a:lvl5pPr marL="2057400" indent="-228600">
              <a:spcBef>
                <a:spcPct val="20000"/>
              </a:spcBef>
              <a:buChar char="»"/>
              <a:defRPr sz="2000">
                <a:solidFill>
                  <a:srgbClr val="000000"/>
                </a:solidFill>
                <a:latin typeface="Helvetica"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Helvetica"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Helvetica"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Helvetica"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Helvetica" panose="020B0604020202020204" pitchFamily="34" charset="0"/>
              </a:defRPr>
            </a:lvl9pPr>
          </a:lstStyle>
          <a:p>
            <a:pPr eaLnBrk="0" fontAlgn="base" hangingPunct="0">
              <a:spcBef>
                <a:spcPct val="0"/>
              </a:spcBef>
              <a:spcAft>
                <a:spcPct val="0"/>
              </a:spcAft>
              <a:buNone/>
            </a:pPr>
            <a:r>
              <a:rPr lang="en-US" altLang="en-US" dirty="0">
                <a:solidFill>
                  <a:srgbClr val="070780"/>
                </a:solidFill>
                <a:latin typeface="Arial" panose="020B0604020202020204" pitchFamily="34" charset="0"/>
                <a:cs typeface="Arial" panose="020B0604020202020204" pitchFamily="34" charset="0"/>
              </a:rPr>
              <a:t>Albany Medical Center NYSPQC Team Example  </a:t>
            </a:r>
          </a:p>
          <a:p>
            <a:pPr eaLnBrk="0" fontAlgn="base" hangingPunct="0">
              <a:spcBef>
                <a:spcPct val="0"/>
              </a:spcBef>
              <a:spcAft>
                <a:spcPct val="0"/>
              </a:spcAft>
              <a:buNone/>
            </a:pPr>
            <a:r>
              <a:rPr lang="en-US" altLang="en-US" dirty="0">
                <a:solidFill>
                  <a:srgbClr val="070780"/>
                </a:solidFill>
                <a:latin typeface="Arial" panose="020B0604020202020204" pitchFamily="34" charset="0"/>
                <a:cs typeface="Arial" panose="020B0604020202020204" pitchFamily="34" charset="0"/>
              </a:rPr>
              <a:t>Flyer for PREM promotion to patients </a:t>
            </a:r>
          </a:p>
        </p:txBody>
      </p:sp>
    </p:spTree>
    <p:extLst>
      <p:ext uri="{BB962C8B-B14F-4D97-AF65-F5344CB8AC3E}">
        <p14:creationId xmlns:p14="http://schemas.microsoft.com/office/powerpoint/2010/main" val="6047923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marL="12700" marR="5080" fontAlgn="base">
              <a:lnSpc>
                <a:spcPct val="100000"/>
              </a:lnSpc>
              <a:spcAft>
                <a:spcPct val="0"/>
              </a:spcAft>
              <a:buClr>
                <a:schemeClr val="accent2"/>
              </a:buClr>
            </a:pPr>
            <a:r>
              <a:rPr lang="en-US" b="1" dirty="0">
                <a:solidFill>
                  <a:schemeClr val="accent1"/>
                </a:solidFill>
              </a:rPr>
              <a:t>PREM Reports Updates</a:t>
            </a:r>
          </a:p>
        </p:txBody>
      </p:sp>
      <p:sp>
        <p:nvSpPr>
          <p:cNvPr id="3" name="Content Placeholder 2"/>
          <p:cNvSpPr>
            <a:spLocks noGrp="1"/>
          </p:cNvSpPr>
          <p:nvPr>
            <p:ph idx="1"/>
          </p:nvPr>
        </p:nvSpPr>
        <p:spPr>
          <a:xfrm>
            <a:off x="459836" y="1604010"/>
            <a:ext cx="5912832" cy="4618370"/>
          </a:xfrm>
        </p:spPr>
        <p:txBody>
          <a:bodyPr>
            <a:normAutofit fontScale="55000" lnSpcReduction="20000"/>
          </a:bodyPr>
          <a:lstStyle/>
          <a:p>
            <a:r>
              <a:rPr lang="en-US" sz="2900" dirty="0"/>
              <a:t>Proposed PREM Timeline:</a:t>
            </a:r>
          </a:p>
          <a:p>
            <a:pPr lvl="1"/>
            <a:r>
              <a:rPr lang="en-US" sz="2900" dirty="0"/>
              <a:t>PREM reports to launch </a:t>
            </a:r>
            <a:r>
              <a:rPr lang="en-US" sz="2900" dirty="0" smtClean="0"/>
              <a:t>July 2022</a:t>
            </a:r>
          </a:p>
          <a:p>
            <a:pPr lvl="1"/>
            <a:r>
              <a:rPr lang="en-US" sz="2900" dirty="0" smtClean="0"/>
              <a:t>ILPQC very close to validating the reports</a:t>
            </a:r>
          </a:p>
          <a:p>
            <a:pPr lvl="1"/>
            <a:r>
              <a:rPr lang="en-US" sz="2900" dirty="0" smtClean="0"/>
              <a:t>Once reports are finish with validation teams will be granted access  </a:t>
            </a:r>
            <a:endParaRPr lang="en-US" sz="2900" dirty="0"/>
          </a:p>
          <a:p>
            <a:pPr lvl="1"/>
            <a:endParaRPr lang="en-US" sz="2900" dirty="0"/>
          </a:p>
          <a:p>
            <a:r>
              <a:rPr lang="en-US" sz="2900" dirty="0"/>
              <a:t>PREM Reports:</a:t>
            </a:r>
          </a:p>
          <a:p>
            <a:pPr lvl="1"/>
            <a:r>
              <a:rPr lang="en-US" sz="2900" dirty="0"/>
              <a:t>Will stratify responses by:</a:t>
            </a:r>
          </a:p>
          <a:p>
            <a:pPr lvl="2"/>
            <a:r>
              <a:rPr lang="en-US" sz="2900" dirty="0"/>
              <a:t>Overall </a:t>
            </a:r>
            <a:r>
              <a:rPr lang="en-US" sz="2900" dirty="0" smtClean="0"/>
              <a:t>respondents</a:t>
            </a:r>
          </a:p>
          <a:p>
            <a:pPr lvl="2"/>
            <a:r>
              <a:rPr lang="en-US" sz="2900" dirty="0"/>
              <a:t>Report will be available for overall % completed per month by total deliveries per </a:t>
            </a:r>
            <a:r>
              <a:rPr lang="en-US" sz="2900" dirty="0" smtClean="0"/>
              <a:t>month </a:t>
            </a:r>
            <a:endParaRPr lang="en-US" sz="2900" dirty="0" smtClean="0"/>
          </a:p>
          <a:p>
            <a:pPr lvl="2"/>
            <a:r>
              <a:rPr lang="en-US" sz="2900" dirty="0" smtClean="0"/>
              <a:t>Reports </a:t>
            </a:r>
            <a:r>
              <a:rPr lang="en-US" sz="2900" dirty="0" smtClean="0"/>
              <a:t>will be available </a:t>
            </a:r>
            <a:r>
              <a:rPr lang="en-US" sz="2900" dirty="0" smtClean="0"/>
              <a:t>monthly and quarterly at five 5 response per month </a:t>
            </a:r>
          </a:p>
          <a:p>
            <a:pPr lvl="2"/>
            <a:r>
              <a:rPr lang="en-US" sz="2900" dirty="0" smtClean="0"/>
              <a:t>Public </a:t>
            </a:r>
            <a:r>
              <a:rPr lang="en-US" sz="2900" dirty="0"/>
              <a:t>Insurance compared to Private Insurance responses</a:t>
            </a:r>
          </a:p>
          <a:p>
            <a:pPr lvl="2"/>
            <a:r>
              <a:rPr lang="en-US" sz="2900" dirty="0"/>
              <a:t>Non-Hispanic White compared to BIPOC responses</a:t>
            </a:r>
          </a:p>
          <a:p>
            <a:pPr lvl="2"/>
            <a:r>
              <a:rPr lang="en-US" sz="2900" dirty="0"/>
              <a:t>Black, White, Asian, Hispanic, Other </a:t>
            </a:r>
            <a:r>
              <a:rPr lang="en-US" sz="2900" dirty="0" smtClean="0"/>
              <a:t>(</a:t>
            </a:r>
            <a:r>
              <a:rPr lang="en-US" sz="2900" dirty="0"/>
              <a:t>will report only if sufficient numbers &gt; 5 patients per category)</a:t>
            </a:r>
          </a:p>
          <a:p>
            <a:pPr marL="914400" lvl="2"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3"/>
          <a:stretch>
            <a:fillRect/>
          </a:stretch>
        </p:blipFill>
        <p:spPr>
          <a:xfrm>
            <a:off x="6418191" y="1352847"/>
            <a:ext cx="3822032" cy="2374293"/>
          </a:xfrm>
          <a:prstGeom prst="rect">
            <a:avLst/>
          </a:prstGeom>
        </p:spPr>
      </p:pic>
      <p:pic>
        <p:nvPicPr>
          <p:cNvPr id="7" name="Picture 6"/>
          <p:cNvPicPr>
            <a:picLocks noChangeAspect="1"/>
          </p:cNvPicPr>
          <p:nvPr/>
        </p:nvPicPr>
        <p:blipFill>
          <a:blip r:embed="rId4"/>
          <a:stretch>
            <a:fillRect/>
          </a:stretch>
        </p:blipFill>
        <p:spPr>
          <a:xfrm>
            <a:off x="7298473" y="3111191"/>
            <a:ext cx="4005947" cy="2565845"/>
          </a:xfrm>
          <a:prstGeom prst="rect">
            <a:avLst/>
          </a:prstGeom>
        </p:spPr>
      </p:pic>
      <p:pic>
        <p:nvPicPr>
          <p:cNvPr id="8" name="Picture 7"/>
          <p:cNvPicPr>
            <a:picLocks noChangeAspect="1"/>
          </p:cNvPicPr>
          <p:nvPr/>
        </p:nvPicPr>
        <p:blipFill>
          <a:blip r:embed="rId5"/>
          <a:stretch>
            <a:fillRect/>
          </a:stretch>
        </p:blipFill>
        <p:spPr>
          <a:xfrm>
            <a:off x="8191374" y="4253880"/>
            <a:ext cx="4038851" cy="2426723"/>
          </a:xfrm>
          <a:prstGeom prst="rect">
            <a:avLst/>
          </a:prstGeom>
        </p:spPr>
      </p:pic>
    </p:spTree>
    <p:extLst>
      <p:ext uri="{BB962C8B-B14F-4D97-AF65-F5344CB8AC3E}">
        <p14:creationId xmlns:p14="http://schemas.microsoft.com/office/powerpoint/2010/main" val="2182141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2" y="354693"/>
            <a:ext cx="10972800" cy="1325563"/>
          </a:xfrm>
          <a:noFill/>
        </p:spPr>
        <p:txBody>
          <a:bodyPr/>
          <a:lstStyle/>
          <a:p>
            <a:r>
              <a:rPr lang="en-US" dirty="0"/>
              <a:t>Helpful resources to start working on </a:t>
            </a:r>
            <a:br>
              <a:rPr lang="en-US" dirty="0"/>
            </a:br>
            <a:r>
              <a:rPr lang="en-US" dirty="0"/>
              <a:t>implementing patient-centered respectful care</a:t>
            </a:r>
          </a:p>
        </p:txBody>
      </p:sp>
      <p:sp>
        <p:nvSpPr>
          <p:cNvPr id="11" name="Content Placeholder 10"/>
          <p:cNvSpPr>
            <a:spLocks noGrp="1"/>
          </p:cNvSpPr>
          <p:nvPr>
            <p:ph idx="1"/>
          </p:nvPr>
        </p:nvSpPr>
        <p:spPr>
          <a:xfrm>
            <a:off x="435090" y="1680256"/>
            <a:ext cx="7108710" cy="4351338"/>
          </a:xfrm>
        </p:spPr>
        <p:txBody>
          <a:bodyPr vert="horz" lIns="91440" tIns="45720" rIns="91440" bIns="45720" rtlCol="0">
            <a:noAutofit/>
          </a:bodyPr>
          <a:lstStyle/>
          <a:p>
            <a:r>
              <a:rPr lang="en-US" sz="2000" dirty="0"/>
              <a:t>Respectful Care Practices poster and handout:  </a:t>
            </a:r>
          </a:p>
          <a:p>
            <a:pPr lvl="1"/>
            <a:r>
              <a:rPr lang="en-US" dirty="0"/>
              <a:t>Developed with IL patients </a:t>
            </a:r>
          </a:p>
          <a:p>
            <a:pPr lvl="1"/>
            <a:r>
              <a:rPr lang="en-US" dirty="0"/>
              <a:t>All providers and nurses should read and sign off on the Respectful Care Commitments </a:t>
            </a:r>
          </a:p>
          <a:p>
            <a:pPr lvl="1"/>
            <a:r>
              <a:rPr lang="en-US" dirty="0"/>
              <a:t>Post Respectful Care Practices in labor and delivery rooms, triage and check in</a:t>
            </a:r>
          </a:p>
          <a:p>
            <a:r>
              <a:rPr lang="en-US" sz="2000" dirty="0"/>
              <a:t>Patient Reported Experience Measure (PREM) – approved by HCAHPS for use with OB patients</a:t>
            </a:r>
          </a:p>
          <a:p>
            <a:pPr lvl="1"/>
            <a:r>
              <a:rPr lang="en-US" dirty="0"/>
              <a:t>Provider/staff script and instructions</a:t>
            </a:r>
          </a:p>
          <a:p>
            <a:pPr lvl="1"/>
            <a:r>
              <a:rPr lang="en-US" dirty="0"/>
              <a:t>Process to distribute the PREM survey QR Code to all birthing patients </a:t>
            </a:r>
          </a:p>
          <a:p>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3222784-AA9E-41DE-A1AA-6B7824C783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1941" y="2189408"/>
            <a:ext cx="4290026" cy="2860017"/>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51B28EC-764A-4935-9033-1A27FF2EB61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9964132">
            <a:off x="11017794" y="2550484"/>
            <a:ext cx="674018" cy="968340"/>
          </a:xfrm>
          <a:prstGeom prst="rect">
            <a:avLst/>
          </a:prstGeom>
        </p:spPr>
      </p:pic>
      <p:sp>
        <p:nvSpPr>
          <p:cNvPr id="8" name="TextBox 7">
            <a:extLst>
              <a:ext uri="{FF2B5EF4-FFF2-40B4-BE49-F238E27FC236}">
                <a16:creationId xmlns:a16="http://schemas.microsoft.com/office/drawing/2014/main" id="{F15D9C77-28C1-4644-872C-C5F045F4E526}"/>
              </a:ext>
            </a:extLst>
          </p:cNvPr>
          <p:cNvSpPr txBox="1"/>
          <p:nvPr/>
        </p:nvSpPr>
        <p:spPr>
          <a:xfrm rot="19907147">
            <a:off x="10753452" y="2508105"/>
            <a:ext cx="757903" cy="369332"/>
          </a:xfrm>
          <a:prstGeom prst="rect">
            <a:avLst/>
          </a:prstGeom>
          <a:solidFill>
            <a:srgbClr val="FFB8A7"/>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Calibri" panose="020F0502020204030204"/>
                <a:ea typeface="+mn-ea"/>
                <a:cs typeface="+mn-cs"/>
              </a:rPr>
              <a:t>PREM</a:t>
            </a:r>
          </a:p>
        </p:txBody>
      </p:sp>
    </p:spTree>
    <p:extLst>
      <p:ext uri="{BB962C8B-B14F-4D97-AF65-F5344CB8AC3E}">
        <p14:creationId xmlns:p14="http://schemas.microsoft.com/office/powerpoint/2010/main" val="147058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57" y="500062"/>
            <a:ext cx="10972800" cy="1325563"/>
          </a:xfrm>
        </p:spPr>
        <p:txBody>
          <a:bodyPr/>
          <a:lstStyle/>
          <a:p>
            <a:r>
              <a:rPr lang="en-US" dirty="0" smtClean="0"/>
              <a:t>QI Topic Call </a:t>
            </a:r>
            <a:endParaRPr lang="en-US" dirty="0"/>
          </a:p>
        </p:txBody>
      </p:sp>
      <p:sp>
        <p:nvSpPr>
          <p:cNvPr id="3" name="Content Placeholder 2"/>
          <p:cNvSpPr>
            <a:spLocks noGrp="1"/>
          </p:cNvSpPr>
          <p:nvPr>
            <p:ph idx="1"/>
          </p:nvPr>
        </p:nvSpPr>
        <p:spPr>
          <a:xfrm>
            <a:off x="308517" y="1855904"/>
            <a:ext cx="8344829" cy="4351338"/>
          </a:xfrm>
        </p:spPr>
        <p:txBody>
          <a:bodyPr/>
          <a:lstStyle/>
          <a:p>
            <a:r>
              <a:rPr lang="en-US" dirty="0" smtClean="0"/>
              <a:t>We plan </a:t>
            </a:r>
            <a:r>
              <a:rPr lang="en-US" b="1" u="sng" dirty="0" smtClean="0"/>
              <a:t>to s</a:t>
            </a:r>
            <a:r>
              <a:rPr lang="en-US" b="1" u="sng" dirty="0" smtClean="0"/>
              <a:t>chedule </a:t>
            </a:r>
            <a:r>
              <a:rPr lang="en-US" b="1" u="sng" dirty="0"/>
              <a:t>a QI Topic Call </a:t>
            </a:r>
            <a:r>
              <a:rPr lang="en-US" b="1" u="sng" dirty="0" smtClean="0"/>
              <a:t>in August </a:t>
            </a:r>
            <a:r>
              <a:rPr lang="en-US" dirty="0" smtClean="0"/>
              <a:t>to </a:t>
            </a:r>
            <a:r>
              <a:rPr lang="en-US" dirty="0"/>
              <a:t>provide additional support to teams working on Respectful Care / PREM implementation </a:t>
            </a:r>
          </a:p>
          <a:p>
            <a:r>
              <a:rPr lang="en-US" dirty="0"/>
              <a:t>We would like to help teams make progress on this work over the summer / fall before Annual meeting</a:t>
            </a:r>
          </a:p>
          <a:p>
            <a:pPr lvl="1"/>
            <a:r>
              <a:rPr lang="en-US" sz="2400" dirty="0"/>
              <a:t>implementing Respectful Care posters in L&amp;D rooms</a:t>
            </a:r>
          </a:p>
          <a:p>
            <a:pPr lvl="1"/>
            <a:r>
              <a:rPr lang="en-US" sz="2400" dirty="0"/>
              <a:t>getting sign off on Respectful Care practices with delivery clinical team and staff </a:t>
            </a:r>
          </a:p>
          <a:p>
            <a:pPr lvl="1"/>
            <a:r>
              <a:rPr lang="en-US" sz="2400" dirty="0"/>
              <a:t>implementing PREM Surveys before discharge with </a:t>
            </a:r>
            <a:r>
              <a:rPr lang="en-US" sz="2400" b="1" u="sng" dirty="0"/>
              <a:t>ALL</a:t>
            </a:r>
            <a:r>
              <a:rPr lang="en-US" sz="2400" dirty="0"/>
              <a:t> patients.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pic>
        <p:nvPicPr>
          <p:cNvPr id="6" name="Picture 5" descr="29096033_m | 29096033 - sign directions support help tips ad… | Flickr"/>
          <p:cNvPicPr>
            <a:picLocks noChangeAspect="1"/>
          </p:cNvPicPr>
          <p:nvPr/>
        </p:nvPicPr>
        <p:blipFill rotWithShape="1">
          <a:blip r:embed="rId2" cstate="print">
            <a:extLst>
              <a:ext uri="{28A0092B-C50C-407E-A947-70E740481C1C}">
                <a14:useLocalDpi xmlns:a14="http://schemas.microsoft.com/office/drawing/2010/main" val="0"/>
              </a:ext>
            </a:extLst>
          </a:blip>
          <a:srcRect l="9728" t="4715" r="6910" b="25527"/>
          <a:stretch/>
        </p:blipFill>
        <p:spPr>
          <a:xfrm>
            <a:off x="8592014" y="2557880"/>
            <a:ext cx="3237571" cy="2166799"/>
          </a:xfrm>
          <a:prstGeom prst="rect">
            <a:avLst/>
          </a:prstGeom>
        </p:spPr>
      </p:pic>
    </p:spTree>
    <p:extLst>
      <p:ext uri="{BB962C8B-B14F-4D97-AF65-F5344CB8AC3E}">
        <p14:creationId xmlns:p14="http://schemas.microsoft.com/office/powerpoint/2010/main" val="194731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Talks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7472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298E93-50C7-254C-8D5A-3AFE6CD77629}"/>
              </a:ext>
            </a:extLst>
          </p:cNvPr>
          <p:cNvSpPr>
            <a:spLocks noGrp="1"/>
          </p:cNvSpPr>
          <p:nvPr>
            <p:ph type="title"/>
          </p:nvPr>
        </p:nvSpPr>
        <p:spPr>
          <a:xfrm>
            <a:off x="6566882" y="3052524"/>
            <a:ext cx="5530850" cy="3356433"/>
          </a:xfrm>
        </p:spPr>
        <p:txBody>
          <a:bodyPr/>
          <a:lstStyle/>
          <a:p>
            <a:r>
              <a:rPr lang="en-US" dirty="0"/>
              <a:t>Approaches and Strategies for implementation of </a:t>
            </a:r>
            <a:r>
              <a:rPr lang="en-US" dirty="0" err="1"/>
              <a:t>SDoH</a:t>
            </a:r>
            <a:r>
              <a:rPr lang="en-US" dirty="0"/>
              <a:t> screening, Linkage to Resources, and Respectful Care Practices</a:t>
            </a:r>
          </a:p>
        </p:txBody>
      </p:sp>
    </p:spTree>
    <p:extLst>
      <p:ext uri="{BB962C8B-B14F-4D97-AF65-F5344CB8AC3E}">
        <p14:creationId xmlns:p14="http://schemas.microsoft.com/office/powerpoint/2010/main" val="309972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16"/>
          <p:cNvSpPr txBox="1">
            <a:spLocks noGrp="1"/>
          </p:cNvSpPr>
          <p:nvPr>
            <p:ph type="sldNum" sz="quarter" idx="10"/>
          </p:nvPr>
        </p:nvSpPr>
        <p:spPr>
          <a:xfrm>
            <a:off x="88392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97033E4B-E3EB-3D46-B2D8-3159663620FA}" type="slidenum">
              <a:rPr lang="en-US" smtClean="0"/>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4</a:t>
            </a:fld>
            <a:endParaRPr kumimoji="0" sz="1200" b="0" i="0" u="none" strike="noStrike" kern="0" cap="none" spc="0" normalizeH="0" baseline="0" noProof="0" dirty="0">
              <a:ln>
                <a:noFill/>
              </a:ln>
              <a:solidFill>
                <a:srgbClr val="AEB3B7"/>
              </a:solidFill>
              <a:effectLst/>
              <a:uLnTx/>
              <a:uFillTx/>
              <a:latin typeface="Calibri"/>
              <a:ea typeface="Calibri"/>
              <a:cs typeface="Calibri"/>
              <a:sym typeface="Calibri"/>
            </a:endParaRPr>
          </a:p>
        </p:txBody>
      </p:sp>
      <p:sp>
        <p:nvSpPr>
          <p:cNvPr id="371" name="Google Shape;371;p16"/>
          <p:cNvSpPr txBox="1">
            <a:spLocks noGrp="1"/>
          </p:cNvSpPr>
          <p:nvPr>
            <p:ph type="ftr" sz="quarter" idx="11"/>
          </p:nvPr>
        </p:nvSpPr>
        <p:spPr>
          <a:xfrm>
            <a:off x="609600" y="6356350"/>
            <a:ext cx="41148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9497"/>
              </a:buClr>
              <a:buSzPts val="1200"/>
              <a:buFont typeface="Calibri"/>
              <a:buNone/>
              <a:tabLst/>
              <a:defRPr/>
            </a:pPr>
            <a:r>
              <a:rPr lang="en-US"/>
              <a:t>Illinois Perinatal Quality Collaborative</a:t>
            </a:r>
            <a:endParaRPr kumimoji="0" sz="1200" b="0" i="0" u="none" strike="noStrike" kern="0" cap="none" spc="0" normalizeH="0" baseline="0" noProof="0" dirty="0">
              <a:ln>
                <a:noFill/>
              </a:ln>
              <a:solidFill>
                <a:srgbClr val="919497"/>
              </a:solidFill>
              <a:effectLst/>
              <a:uLnTx/>
              <a:uFillTx/>
              <a:latin typeface="Calibri"/>
              <a:ea typeface="+mn-ea"/>
              <a:cs typeface="Calibri"/>
              <a:sym typeface="Calibri"/>
            </a:endParaRPr>
          </a:p>
        </p:txBody>
      </p:sp>
      <p:sp>
        <p:nvSpPr>
          <p:cNvPr id="368" name="Google Shape;368;p16"/>
          <p:cNvSpPr txBox="1">
            <a:spLocks noGrp="1"/>
          </p:cNvSpPr>
          <p:nvPr>
            <p:ph type="title" idx="4294967295"/>
          </p:nvPr>
        </p:nvSpPr>
        <p:spPr>
          <a:xfrm>
            <a:off x="0" y="217488"/>
            <a:ext cx="10972800" cy="132556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4000"/>
              <a:buFont typeface="Calibri"/>
              <a:buNone/>
            </a:pPr>
            <a:r>
              <a:rPr lang="en-US" sz="4000" dirty="0"/>
              <a:t>Save the Dates: </a:t>
            </a:r>
            <a:endParaRPr dirty="0"/>
          </a:p>
        </p:txBody>
      </p:sp>
      <p:sp>
        <p:nvSpPr>
          <p:cNvPr id="369" name="Google Shape;369;p16"/>
          <p:cNvSpPr txBox="1">
            <a:spLocks noGrp="1"/>
          </p:cNvSpPr>
          <p:nvPr>
            <p:ph type="body" idx="4294967295"/>
          </p:nvPr>
        </p:nvSpPr>
        <p:spPr>
          <a:xfrm>
            <a:off x="0" y="1428750"/>
            <a:ext cx="5367338" cy="46640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58466"/>
              </a:buClr>
              <a:buSzPts val="3200"/>
              <a:buNone/>
            </a:pPr>
            <a:r>
              <a:rPr lang="en-US" sz="3200" dirty="0">
                <a:solidFill>
                  <a:srgbClr val="22262A"/>
                </a:solidFill>
              </a:rPr>
              <a:t>Calling all perinatal health care providers, nurses, allied health professionals, and public health/community partners!</a:t>
            </a:r>
            <a:endParaRPr dirty="0"/>
          </a:p>
          <a:p>
            <a:pPr marL="228600" lvl="0" indent="-25400" algn="l" rtl="0">
              <a:lnSpc>
                <a:spcPct val="100000"/>
              </a:lnSpc>
              <a:spcBef>
                <a:spcPts val="2000"/>
              </a:spcBef>
              <a:spcAft>
                <a:spcPts val="0"/>
              </a:spcAft>
              <a:buClr>
                <a:srgbClr val="F58466"/>
              </a:buClr>
              <a:buSzPts val="3200"/>
              <a:buNone/>
            </a:pPr>
            <a:endParaRPr sz="3200" b="1" dirty="0">
              <a:solidFill>
                <a:srgbClr val="FF0000"/>
              </a:solidFill>
            </a:endParaRPr>
          </a:p>
          <a:p>
            <a:pPr marL="228600" lvl="0" indent="-228600" algn="l" rtl="0">
              <a:lnSpc>
                <a:spcPct val="100000"/>
              </a:lnSpc>
              <a:spcBef>
                <a:spcPts val="2000"/>
              </a:spcBef>
              <a:spcAft>
                <a:spcPts val="0"/>
              </a:spcAft>
              <a:buClr>
                <a:srgbClr val="F58466"/>
              </a:buClr>
              <a:buSzPts val="3200"/>
              <a:buChar char="•"/>
            </a:pPr>
            <a:r>
              <a:rPr lang="en-US" sz="3200" b="1" dirty="0">
                <a:solidFill>
                  <a:srgbClr val="22262A"/>
                </a:solidFill>
              </a:rPr>
              <a:t>ILPQC OB and Neonatal Face to Face Meetings: </a:t>
            </a:r>
            <a:endParaRPr sz="3200" b="1" dirty="0">
              <a:solidFill>
                <a:srgbClr val="22262A"/>
              </a:solidFill>
            </a:endParaRPr>
          </a:p>
          <a:p>
            <a:pPr marL="685800" lvl="1" indent="-228600" algn="l" rtl="0">
              <a:lnSpc>
                <a:spcPct val="100000"/>
              </a:lnSpc>
              <a:spcBef>
                <a:spcPts val="1500"/>
              </a:spcBef>
              <a:spcAft>
                <a:spcPts val="0"/>
              </a:spcAft>
              <a:buClr>
                <a:srgbClr val="F58466"/>
              </a:buClr>
              <a:buSzPts val="3200"/>
              <a:buChar char="•"/>
            </a:pPr>
            <a:r>
              <a:rPr lang="en-US" sz="3200" dirty="0">
                <a:solidFill>
                  <a:srgbClr val="22262A"/>
                </a:solidFill>
              </a:rPr>
              <a:t>May 24 and 25, 2023 TBD</a:t>
            </a:r>
            <a:endParaRPr dirty="0"/>
          </a:p>
        </p:txBody>
      </p:sp>
      <p:pic>
        <p:nvPicPr>
          <p:cNvPr id="372" name="Google Shape;372;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6324" y="0"/>
            <a:ext cx="6858000" cy="6858000"/>
          </a:xfrm>
          <a:prstGeom prst="rect">
            <a:avLst/>
          </a:prstGeom>
          <a:noFill/>
          <a:ln>
            <a:noFill/>
          </a:ln>
        </p:spPr>
      </p:pic>
    </p:spTree>
    <p:extLst>
      <p:ext uri="{BB962C8B-B14F-4D97-AF65-F5344CB8AC3E}">
        <p14:creationId xmlns:p14="http://schemas.microsoft.com/office/powerpoint/2010/main" val="1776627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1DC3-9B69-42CF-B37F-6A9EE2D6CC29}"/>
              </a:ext>
            </a:extLst>
          </p:cNvPr>
          <p:cNvSpPr>
            <a:spLocks noGrp="1"/>
          </p:cNvSpPr>
          <p:nvPr>
            <p:ph type="title"/>
          </p:nvPr>
        </p:nvSpPr>
        <p:spPr>
          <a:xfrm>
            <a:off x="-499871" y="-231648"/>
            <a:ext cx="8146986" cy="7743128"/>
          </a:xfrm>
        </p:spPr>
        <p:txBody>
          <a:bodyPr numCol="2"/>
          <a:lstStyle/>
          <a:p>
            <a:pPr marL="571500" indent="-571500" algn="r" defTabSz="4389438" eaLnBrk="0" hangingPunct="0">
              <a:buClr>
                <a:schemeClr val="tx2">
                  <a:lumMod val="60000"/>
                  <a:lumOff val="40000"/>
                </a:schemeClr>
              </a:buClr>
              <a:buFont typeface="Wingdings" panose="05000000000000000000" pitchFamily="2" charset="2"/>
              <a:buChar char="§"/>
            </a:pPr>
            <a:r>
              <a:rPr lang="en-US" dirty="0"/>
              <a:t>St Mary’s Hospital</a:t>
            </a:r>
            <a:br>
              <a:rPr lang="en-US" dirty="0"/>
            </a:br>
            <a:r>
              <a:rPr lang="en-US" dirty="0"/>
              <a:t/>
            </a:r>
            <a:br>
              <a:rPr lang="en-US" dirty="0"/>
            </a:br>
            <a:r>
              <a:rPr lang="en-US" sz="1600" dirty="0"/>
              <a:t>2600 Deliveries/</a:t>
            </a:r>
            <a:r>
              <a:rPr lang="en-US" sz="1600" dirty="0" err="1"/>
              <a:t>yr</a:t>
            </a:r>
            <a:r>
              <a:rPr lang="en-US" sz="1600" dirty="0"/>
              <a:t> – 66% POC</a:t>
            </a:r>
            <a:br>
              <a:rPr lang="en-US" sz="1600" dirty="0"/>
            </a:br>
            <a:r>
              <a:rPr lang="en-US" sz="1600" dirty="0"/>
              <a:t>	Labor and Delivery Unit</a:t>
            </a:r>
            <a:br>
              <a:rPr lang="en-US" sz="1600" dirty="0"/>
            </a:br>
            <a:r>
              <a:rPr lang="en-US" sz="1600" dirty="0"/>
              <a:t>13 LDR rooms, 6 Triage rooms, 2 ORs</a:t>
            </a:r>
            <a:br>
              <a:rPr lang="en-US" sz="1600" dirty="0"/>
            </a:br>
            <a:r>
              <a:rPr lang="en-US" sz="1600" dirty="0"/>
              <a:t>	Antepartum Unit</a:t>
            </a:r>
            <a:br>
              <a:rPr lang="en-US" sz="1600" dirty="0"/>
            </a:br>
            <a:r>
              <a:rPr lang="en-US" sz="1600" dirty="0"/>
              <a:t> 28 Antepartum rooms, 10 Perinatal Special Care Unit rooms</a:t>
            </a:r>
            <a:br>
              <a:rPr lang="en-US" sz="1600" dirty="0"/>
            </a:br>
            <a:r>
              <a:rPr lang="en-US" sz="1600" dirty="0"/>
              <a:t/>
            </a:r>
            <a:br>
              <a:rPr lang="en-US" sz="1600" dirty="0"/>
            </a:br>
            <a:r>
              <a:rPr lang="en-US" sz="1600" dirty="0"/>
              <a:t>Mother/Baby Unit</a:t>
            </a:r>
            <a:br>
              <a:rPr lang="en-US" sz="1600" dirty="0"/>
            </a:br>
            <a:r>
              <a:rPr lang="en-US" sz="1600" dirty="0"/>
              <a:t>30 Postpartum rooms</a:t>
            </a:r>
            <a:br>
              <a:rPr lang="en-US" sz="1600" dirty="0"/>
            </a:br>
            <a:r>
              <a:rPr lang="en-US" sz="1600" dirty="0"/>
              <a:t/>
            </a:r>
            <a:br>
              <a:rPr lang="en-US" sz="1600" dirty="0"/>
            </a:br>
            <a:r>
              <a:rPr lang="en-US" sz="1600" dirty="0"/>
              <a:t>Level III NICU</a:t>
            </a:r>
            <a:br>
              <a:rPr lang="en-US" sz="1600" dirty="0"/>
            </a:br>
            <a:r>
              <a:rPr lang="en-US" sz="1600" dirty="0"/>
              <a:t>42 beds</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cs typeface="Cordia New" panose="020B0304020202020204" pitchFamily="34" charset="-34"/>
              </a:rPr>
              <a:t>Designated Administrative Perinatal Center for the Southern Illinois Perinatal Network.</a:t>
            </a:r>
            <a:br>
              <a:rPr lang="en-US" sz="1600" dirty="0">
                <a:cs typeface="Cordia New" panose="020B0304020202020204" pitchFamily="34" charset="-34"/>
              </a:rPr>
            </a:br>
            <a:r>
              <a:rPr lang="en-US" sz="1600" dirty="0">
                <a:cs typeface="Cordia New" panose="020B0304020202020204" pitchFamily="34" charset="-34"/>
              </a:rPr>
              <a:t/>
            </a:r>
            <a:br>
              <a:rPr lang="en-US" sz="1600" dirty="0">
                <a:cs typeface="Cordia New" panose="020B0304020202020204" pitchFamily="34" charset="-34"/>
              </a:rPr>
            </a:br>
            <a:r>
              <a:rPr lang="en-US" sz="1600" dirty="0">
                <a:cs typeface="Cordia New" panose="020B0304020202020204" pitchFamily="34" charset="-34"/>
              </a:rPr>
              <a:t/>
            </a:r>
            <a:br>
              <a:rPr lang="en-US" sz="1600" dirty="0">
                <a:cs typeface="Cordia New" panose="020B0304020202020204" pitchFamily="34" charset="-34"/>
              </a:rPr>
            </a:br>
            <a:r>
              <a:rPr lang="en-US" sz="1600" dirty="0">
                <a:cs typeface="Cordia New" panose="020B0304020202020204" pitchFamily="34" charset="-34"/>
              </a:rPr>
              <a:t/>
            </a:r>
            <a:br>
              <a:rPr lang="en-US" sz="1600" dirty="0">
                <a:cs typeface="Cordia New" panose="020B0304020202020204" pitchFamily="34" charset="-34"/>
              </a:rPr>
            </a:br>
            <a:endParaRPr lang="en-US" sz="1600" dirty="0"/>
          </a:p>
        </p:txBody>
      </p:sp>
      <p:sp>
        <p:nvSpPr>
          <p:cNvPr id="5" name="Slide Number Placeholder 4">
            <a:extLst>
              <a:ext uri="{FF2B5EF4-FFF2-40B4-BE49-F238E27FC236}">
                <a16:creationId xmlns:a16="http://schemas.microsoft.com/office/drawing/2014/main" id="{818E358C-172C-419F-9F86-B541FBB979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6" name="Picture Placeholder 7">
            <a:extLst>
              <a:ext uri="{FF2B5EF4-FFF2-40B4-BE49-F238E27FC236}">
                <a16:creationId xmlns:a16="http://schemas.microsoft.com/office/drawing/2014/main" id="{18F4D942-2765-463F-ABB0-B8E683C010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2113" y="575140"/>
            <a:ext cx="3526778" cy="2662332"/>
          </a:xfrm>
          <a:prstGeom prst="rect">
            <a:avLst/>
          </a:prstGeom>
        </p:spPr>
      </p:pic>
    </p:spTree>
    <p:extLst>
      <p:ext uri="{BB962C8B-B14F-4D97-AF65-F5344CB8AC3E}">
        <p14:creationId xmlns:p14="http://schemas.microsoft.com/office/powerpoint/2010/main" val="913579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D59FB-2BE6-B14C-AEBB-AC643B7C0762}"/>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F1705FF-5CB2-4EF0-BB52-61E2B4CD395E}"/>
              </a:ext>
            </a:extLst>
          </p:cNvPr>
          <p:cNvSpPr>
            <a:spLocks noGrp="1"/>
          </p:cNvSpPr>
          <p:nvPr>
            <p:ph type="title"/>
          </p:nvPr>
        </p:nvSpPr>
        <p:spPr>
          <a:xfrm>
            <a:off x="457197" y="421879"/>
            <a:ext cx="10004425" cy="1128754"/>
          </a:xfrm>
        </p:spPr>
        <p:txBody>
          <a:bodyPr/>
          <a:lstStyle/>
          <a:p>
            <a:r>
              <a:rPr lang="en-US" b="1" dirty="0">
                <a:solidFill>
                  <a:schemeClr val="accent5">
                    <a:lumMod val="50000"/>
                  </a:schemeClr>
                </a:solidFill>
              </a:rPr>
              <a:t>SDoH</a:t>
            </a:r>
          </a:p>
        </p:txBody>
      </p:sp>
      <p:sp>
        <p:nvSpPr>
          <p:cNvPr id="19" name="Text Placeholder 18">
            <a:extLst>
              <a:ext uri="{FF2B5EF4-FFF2-40B4-BE49-F238E27FC236}">
                <a16:creationId xmlns:a16="http://schemas.microsoft.com/office/drawing/2014/main" id="{D7805A92-34C2-440C-8B77-BBAD5AEC2A37}"/>
              </a:ext>
            </a:extLst>
          </p:cNvPr>
          <p:cNvSpPr>
            <a:spLocks noGrp="1"/>
          </p:cNvSpPr>
          <p:nvPr>
            <p:ph idx="1"/>
          </p:nvPr>
        </p:nvSpPr>
        <p:spPr>
          <a:xfrm>
            <a:off x="457199" y="1420543"/>
            <a:ext cx="11277602" cy="1697955"/>
          </a:xfrm>
        </p:spPr>
        <p:txBody>
          <a:bodyPr>
            <a:normAutofit/>
          </a:bodyPr>
          <a:lstStyle/>
          <a:p>
            <a:r>
              <a:rPr lang="en-US" sz="2600" dirty="0">
                <a:solidFill>
                  <a:schemeClr val="tx1"/>
                </a:solidFill>
              </a:rPr>
              <a:t>Challenges: </a:t>
            </a:r>
            <a:r>
              <a:rPr lang="en-US" sz="2600" dirty="0">
                <a:solidFill>
                  <a:schemeClr val="tx1"/>
                </a:solidFill>
                <a:cs typeface="Cordia New" panose="020B0304020202020204" pitchFamily="34" charset="-34"/>
              </a:rPr>
              <a:t>No consistent screening, ability to document for SDOH, or easily accessible resources.  No way to flag needs identified prenatally to alert the inpatient team.</a:t>
            </a:r>
          </a:p>
          <a:p>
            <a:pPr marL="0" indent="0">
              <a:buNone/>
            </a:pPr>
            <a:r>
              <a:rPr lang="en-US" sz="2200" b="0" dirty="0"/>
              <a:t>	</a:t>
            </a:r>
            <a:endParaRPr lang="en-US" dirty="0"/>
          </a:p>
        </p:txBody>
      </p:sp>
      <p:sp>
        <p:nvSpPr>
          <p:cNvPr id="5" name="TextBox 4">
            <a:extLst>
              <a:ext uri="{FF2B5EF4-FFF2-40B4-BE49-F238E27FC236}">
                <a16:creationId xmlns:a16="http://schemas.microsoft.com/office/drawing/2014/main" id="{262F0848-21F3-4403-901C-C6F5E81F6283}"/>
              </a:ext>
            </a:extLst>
          </p:cNvPr>
          <p:cNvSpPr txBox="1"/>
          <p:nvPr/>
        </p:nvSpPr>
        <p:spPr>
          <a:xfrm>
            <a:off x="457197" y="2992577"/>
            <a:ext cx="7217232" cy="386542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Initial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Developed 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SDoH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survey tool on paper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challenges re: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transcription into record,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visibility to other providers,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staffing/time resource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85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12F4F3-6D5F-40B0-A5E2-A12E0F6775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80B5DBF-A24F-4A4F-BD78-2EFC6A99D999}"/>
              </a:ext>
            </a:extLst>
          </p:cNvPr>
          <p:cNvSpPr>
            <a:spLocks noGrp="1"/>
          </p:cNvSpPr>
          <p:nvPr>
            <p:ph type="title"/>
          </p:nvPr>
        </p:nvSpPr>
        <p:spPr>
          <a:xfrm>
            <a:off x="457198" y="171678"/>
            <a:ext cx="10515600" cy="1325563"/>
          </a:xfrm>
        </p:spPr>
        <p:txBody>
          <a:bodyPr/>
          <a:lstStyle/>
          <a:p>
            <a:r>
              <a:rPr lang="en-US" b="1" dirty="0">
                <a:solidFill>
                  <a:schemeClr val="accent5">
                    <a:lumMod val="50000"/>
                  </a:schemeClr>
                </a:solidFill>
              </a:rPr>
              <a:t>SDoH</a:t>
            </a:r>
          </a:p>
        </p:txBody>
      </p:sp>
      <p:sp>
        <p:nvSpPr>
          <p:cNvPr id="6" name="Content Placeholder 5">
            <a:extLst>
              <a:ext uri="{FF2B5EF4-FFF2-40B4-BE49-F238E27FC236}">
                <a16:creationId xmlns:a16="http://schemas.microsoft.com/office/drawing/2014/main" id="{341062BE-2CC9-42C0-9314-DB196B878BEF}"/>
              </a:ext>
            </a:extLst>
          </p:cNvPr>
          <p:cNvSpPr>
            <a:spLocks noGrp="1"/>
          </p:cNvSpPr>
          <p:nvPr>
            <p:ph idx="1"/>
          </p:nvPr>
        </p:nvSpPr>
        <p:spPr>
          <a:xfrm>
            <a:off x="457198" y="1463137"/>
            <a:ext cx="6139545" cy="5127825"/>
          </a:xfrm>
        </p:spPr>
        <p:txBody>
          <a:bodyPr>
            <a:normAutofit/>
          </a:bodyPr>
          <a:lstStyle/>
          <a:p>
            <a:pPr>
              <a:buClr>
                <a:schemeClr val="accent2">
                  <a:lumMod val="75000"/>
                </a:schemeClr>
              </a:buClr>
            </a:pPr>
            <a:r>
              <a:rPr lang="en-US" sz="2600" b="1" dirty="0">
                <a:solidFill>
                  <a:schemeClr val="tx1"/>
                </a:solidFill>
              </a:rPr>
              <a:t>Accomplishments within the last year:</a:t>
            </a:r>
            <a:endParaRPr lang="en-US" sz="2600" b="0" dirty="0">
              <a:solidFill>
                <a:schemeClr val="tx1"/>
              </a:solidFill>
            </a:endParaRPr>
          </a:p>
          <a:p>
            <a:pPr marL="285750" lvl="0" indent="-285750">
              <a:buClr>
                <a:schemeClr val="accent2">
                  <a:lumMod val="75000"/>
                </a:schemeClr>
              </a:buClr>
              <a:buFont typeface="Arial" panose="020B0604020202020204" pitchFamily="34" charset="0"/>
              <a:buChar char="•"/>
            </a:pPr>
            <a:r>
              <a:rPr lang="en-US" sz="2600" b="0" dirty="0">
                <a:solidFill>
                  <a:schemeClr val="tx1"/>
                </a:solidFill>
              </a:rPr>
              <a:t>EPIC work group implemented an EPIC based </a:t>
            </a:r>
            <a:r>
              <a:rPr lang="en-US" sz="2600" b="0" dirty="0" err="1">
                <a:solidFill>
                  <a:schemeClr val="tx1"/>
                </a:solidFill>
              </a:rPr>
              <a:t>SDoH</a:t>
            </a:r>
            <a:r>
              <a:rPr lang="en-US" sz="2600" b="0" dirty="0">
                <a:solidFill>
                  <a:schemeClr val="tx1"/>
                </a:solidFill>
              </a:rPr>
              <a:t> screening for in-hospital and out-patient clinic with tailored questions</a:t>
            </a:r>
            <a:endParaRPr lang="en-US" sz="2600" dirty="0">
              <a:solidFill>
                <a:schemeClr val="tx1"/>
              </a:solidFill>
            </a:endParaRPr>
          </a:p>
          <a:p>
            <a:pPr marL="742950" lvl="1" indent="-285750">
              <a:buClr>
                <a:schemeClr val="accent2">
                  <a:lumMod val="75000"/>
                </a:schemeClr>
              </a:buClr>
              <a:buFont typeface="Arial" panose="020B0604020202020204" pitchFamily="34" charset="0"/>
              <a:buChar char="•"/>
            </a:pPr>
            <a:r>
              <a:rPr lang="en-US" sz="2600" b="0" dirty="0">
                <a:solidFill>
                  <a:schemeClr val="tx1"/>
                </a:solidFill>
              </a:rPr>
              <a:t>4 areas: </a:t>
            </a:r>
          </a:p>
          <a:p>
            <a:pPr marL="1200150" lvl="2" indent="-285750">
              <a:buClr>
                <a:schemeClr val="accent2">
                  <a:lumMod val="75000"/>
                </a:schemeClr>
              </a:buClr>
            </a:pPr>
            <a:r>
              <a:rPr lang="en-US" sz="2600" b="0" dirty="0">
                <a:solidFill>
                  <a:schemeClr val="tx1"/>
                </a:solidFill>
              </a:rPr>
              <a:t>Financial Resource Strain</a:t>
            </a:r>
          </a:p>
          <a:p>
            <a:pPr marL="1200150" lvl="2" indent="-285750">
              <a:buClr>
                <a:schemeClr val="accent2">
                  <a:lumMod val="75000"/>
                </a:schemeClr>
              </a:buClr>
            </a:pPr>
            <a:r>
              <a:rPr lang="en-US" sz="2600" dirty="0">
                <a:solidFill>
                  <a:schemeClr val="tx1"/>
                </a:solidFill>
              </a:rPr>
              <a:t>Transportation Needs</a:t>
            </a:r>
          </a:p>
          <a:p>
            <a:pPr marL="1200150" lvl="2" indent="-285750">
              <a:buClr>
                <a:schemeClr val="accent2">
                  <a:lumMod val="75000"/>
                </a:schemeClr>
              </a:buClr>
            </a:pPr>
            <a:r>
              <a:rPr lang="en-US" sz="2600" b="0" dirty="0">
                <a:solidFill>
                  <a:schemeClr val="tx1"/>
                </a:solidFill>
              </a:rPr>
              <a:t>Housing Stability</a:t>
            </a:r>
          </a:p>
          <a:p>
            <a:pPr marL="1200150" lvl="2" indent="-285750">
              <a:buClr>
                <a:schemeClr val="accent2">
                  <a:lumMod val="75000"/>
                </a:schemeClr>
              </a:buClr>
            </a:pPr>
            <a:r>
              <a:rPr lang="en-US" sz="2600" dirty="0">
                <a:solidFill>
                  <a:schemeClr val="tx1"/>
                </a:solidFill>
              </a:rPr>
              <a:t>Food Security</a:t>
            </a:r>
          </a:p>
          <a:p>
            <a:pPr marL="1200150" lvl="2" indent="-285750">
              <a:buClr>
                <a:schemeClr val="accent2">
                  <a:lumMod val="75000"/>
                </a:schemeClr>
              </a:buClr>
            </a:pPr>
            <a:endParaRPr lang="en-US" sz="2600" b="0" dirty="0">
              <a:solidFill>
                <a:schemeClr val="tx1"/>
              </a:solidFill>
            </a:endParaRPr>
          </a:p>
          <a:p>
            <a:pPr marL="1200150" lvl="2" indent="-285750">
              <a:buClr>
                <a:schemeClr val="accent2">
                  <a:lumMod val="75000"/>
                </a:schemeClr>
              </a:buClr>
            </a:pPr>
            <a:endParaRPr lang="en-US" sz="2600" b="0" dirty="0">
              <a:solidFill>
                <a:schemeClr val="tx1"/>
              </a:solidFill>
            </a:endParaRPr>
          </a:p>
          <a:p>
            <a:endParaRPr lang="en-US" dirty="0"/>
          </a:p>
        </p:txBody>
      </p:sp>
      <p:pic>
        <p:nvPicPr>
          <p:cNvPr id="8" name="Picture 7">
            <a:extLst>
              <a:ext uri="{FF2B5EF4-FFF2-40B4-BE49-F238E27FC236}">
                <a16:creationId xmlns:a16="http://schemas.microsoft.com/office/drawing/2014/main" id="{D5997F15-11AA-439D-B725-E3BEC51C2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101838">
            <a:off x="6446096" y="2247343"/>
            <a:ext cx="5360270" cy="236331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B8C977B-8599-48FD-89A1-6105A7327F6E}"/>
              </a:ext>
            </a:extLst>
          </p:cNvPr>
          <p:cNvPicPr>
            <a:picLocks noChangeAspect="1"/>
          </p:cNvPicPr>
          <p:nvPr/>
        </p:nvPicPr>
        <p:blipFill>
          <a:blip r:embed="rId4"/>
          <a:stretch>
            <a:fillRect/>
          </a:stretch>
        </p:blipFill>
        <p:spPr>
          <a:xfrm>
            <a:off x="6596743" y="4708301"/>
            <a:ext cx="3875925" cy="106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436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12F4F3-6D5F-40B0-A5E2-A12E0F6775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80B5DBF-A24F-4A4F-BD78-2EFC6A99D999}"/>
              </a:ext>
            </a:extLst>
          </p:cNvPr>
          <p:cNvSpPr>
            <a:spLocks noGrp="1"/>
          </p:cNvSpPr>
          <p:nvPr>
            <p:ph type="title"/>
          </p:nvPr>
        </p:nvSpPr>
        <p:spPr>
          <a:xfrm>
            <a:off x="457198" y="423292"/>
            <a:ext cx="10515600" cy="1325563"/>
          </a:xfrm>
        </p:spPr>
        <p:txBody>
          <a:bodyPr/>
          <a:lstStyle/>
          <a:p>
            <a:r>
              <a:rPr lang="en-US" b="1" dirty="0">
                <a:solidFill>
                  <a:schemeClr val="accent5">
                    <a:lumMod val="50000"/>
                  </a:schemeClr>
                </a:solidFill>
              </a:rPr>
              <a:t>SDoH</a:t>
            </a:r>
          </a:p>
        </p:txBody>
      </p:sp>
      <p:sp>
        <p:nvSpPr>
          <p:cNvPr id="6" name="Content Placeholder 5">
            <a:extLst>
              <a:ext uri="{FF2B5EF4-FFF2-40B4-BE49-F238E27FC236}">
                <a16:creationId xmlns:a16="http://schemas.microsoft.com/office/drawing/2014/main" id="{341062BE-2CC9-42C0-9314-DB196B878BEF}"/>
              </a:ext>
            </a:extLst>
          </p:cNvPr>
          <p:cNvSpPr>
            <a:spLocks noGrp="1"/>
          </p:cNvSpPr>
          <p:nvPr>
            <p:ph idx="1"/>
          </p:nvPr>
        </p:nvSpPr>
        <p:spPr>
          <a:xfrm>
            <a:off x="457198" y="1730175"/>
            <a:ext cx="6139545" cy="5127825"/>
          </a:xfrm>
        </p:spPr>
        <p:txBody>
          <a:bodyPr>
            <a:normAutofit/>
          </a:bodyPr>
          <a:lstStyle/>
          <a:p>
            <a:pPr marL="0" indent="0">
              <a:buClr>
                <a:schemeClr val="accent2">
                  <a:lumMod val="75000"/>
                </a:schemeClr>
              </a:buClr>
              <a:buNone/>
            </a:pPr>
            <a:r>
              <a:rPr lang="en-US" sz="2600" b="1" dirty="0">
                <a:solidFill>
                  <a:schemeClr val="tx1"/>
                </a:solidFill>
              </a:rPr>
              <a:t>Accomplishments within the last year:</a:t>
            </a:r>
          </a:p>
          <a:p>
            <a:pPr marL="742950" lvl="1" indent="-285750">
              <a:buClr>
                <a:schemeClr val="accent2">
                  <a:lumMod val="75000"/>
                </a:schemeClr>
              </a:buClr>
              <a:buFont typeface="Arial" panose="020B0604020202020204" pitchFamily="34" charset="0"/>
              <a:buChar char="•"/>
            </a:pPr>
            <a:r>
              <a:rPr lang="en-US" sz="2600" b="0" dirty="0">
                <a:solidFill>
                  <a:schemeClr val="tx1"/>
                </a:solidFill>
              </a:rPr>
              <a:t>SDOH questions are integrated as part of admission workflow and provide a visible flag to inform providers of identified needs/when linkage to resources completed</a:t>
            </a:r>
          </a:p>
          <a:p>
            <a:pPr marL="800100" lvl="2" indent="-342900">
              <a:buClr>
                <a:schemeClr val="accent2">
                  <a:lumMod val="75000"/>
                </a:schemeClr>
              </a:buClr>
            </a:pPr>
            <a:r>
              <a:rPr lang="en-US" sz="2600" b="0" dirty="0">
                <a:solidFill>
                  <a:schemeClr val="tx1"/>
                </a:solidFill>
              </a:rPr>
              <a:t>Screening placed on admission navigator as required documentation –                     Go Live 7/15/22</a:t>
            </a:r>
          </a:p>
          <a:p>
            <a:pPr lvl="2" indent="0">
              <a:buClr>
                <a:schemeClr val="accent2">
                  <a:lumMod val="75000"/>
                </a:schemeClr>
              </a:buClr>
              <a:buNone/>
            </a:pPr>
            <a:endParaRPr lang="en-US" sz="2600" b="0" dirty="0">
              <a:solidFill>
                <a:schemeClr val="tx1"/>
              </a:solidFill>
            </a:endParaRPr>
          </a:p>
          <a:p>
            <a:endParaRPr lang="en-US" dirty="0"/>
          </a:p>
        </p:txBody>
      </p:sp>
      <p:pic>
        <p:nvPicPr>
          <p:cNvPr id="8" name="Picture 7">
            <a:extLst>
              <a:ext uri="{FF2B5EF4-FFF2-40B4-BE49-F238E27FC236}">
                <a16:creationId xmlns:a16="http://schemas.microsoft.com/office/drawing/2014/main" id="{D5997F15-11AA-439D-B725-E3BEC51C2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101838">
            <a:off x="6446096" y="2247343"/>
            <a:ext cx="5360270" cy="236331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B8C977B-8599-48FD-89A1-6105A7327F6E}"/>
              </a:ext>
            </a:extLst>
          </p:cNvPr>
          <p:cNvPicPr>
            <a:picLocks noChangeAspect="1"/>
          </p:cNvPicPr>
          <p:nvPr/>
        </p:nvPicPr>
        <p:blipFill>
          <a:blip r:embed="rId4"/>
          <a:stretch>
            <a:fillRect/>
          </a:stretch>
        </p:blipFill>
        <p:spPr>
          <a:xfrm>
            <a:off x="6596743" y="4708301"/>
            <a:ext cx="3875925" cy="106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0567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D59FB-2BE6-B14C-AEBB-AC643B7C0762}"/>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F1705FF-5CB2-4EF0-BB52-61E2B4CD395E}"/>
              </a:ext>
            </a:extLst>
          </p:cNvPr>
          <p:cNvSpPr>
            <a:spLocks noGrp="1"/>
          </p:cNvSpPr>
          <p:nvPr>
            <p:ph type="title"/>
          </p:nvPr>
        </p:nvSpPr>
        <p:spPr>
          <a:xfrm>
            <a:off x="457198" y="374649"/>
            <a:ext cx="10004425" cy="1063625"/>
          </a:xfrm>
        </p:spPr>
        <p:txBody>
          <a:bodyPr/>
          <a:lstStyle/>
          <a:p>
            <a:r>
              <a:rPr lang="en-US" b="1" dirty="0">
                <a:solidFill>
                  <a:schemeClr val="accent5">
                    <a:lumMod val="50000"/>
                  </a:schemeClr>
                </a:solidFill>
              </a:rPr>
              <a:t>Linkage to Resources</a:t>
            </a:r>
          </a:p>
        </p:txBody>
      </p:sp>
      <p:sp>
        <p:nvSpPr>
          <p:cNvPr id="19" name="Text Placeholder 18">
            <a:extLst>
              <a:ext uri="{FF2B5EF4-FFF2-40B4-BE49-F238E27FC236}">
                <a16:creationId xmlns:a16="http://schemas.microsoft.com/office/drawing/2014/main" id="{D7805A92-34C2-440C-8B77-BBAD5AEC2A37}"/>
              </a:ext>
            </a:extLst>
          </p:cNvPr>
          <p:cNvSpPr>
            <a:spLocks noGrp="1"/>
          </p:cNvSpPr>
          <p:nvPr>
            <p:ph idx="1"/>
          </p:nvPr>
        </p:nvSpPr>
        <p:spPr>
          <a:xfrm>
            <a:off x="457198" y="1438274"/>
            <a:ext cx="4425045" cy="4820285"/>
          </a:xfrm>
        </p:spPr>
        <p:txBody>
          <a:bodyPr>
            <a:normAutofit fontScale="85000" lnSpcReduction="20000"/>
          </a:bodyPr>
          <a:lstStyle/>
          <a:p>
            <a:pPr marL="0" indent="0">
              <a:buNone/>
            </a:pPr>
            <a:r>
              <a:rPr lang="en-US" b="1" dirty="0">
                <a:solidFill>
                  <a:schemeClr val="tx1"/>
                </a:solidFill>
              </a:rPr>
              <a:t>Accomplishments within last year:</a:t>
            </a:r>
          </a:p>
          <a:p>
            <a:pPr marL="342900" lvl="0" indent="-342900">
              <a:lnSpc>
                <a:spcPct val="110000"/>
              </a:lnSpc>
              <a:spcAft>
                <a:spcPts val="0"/>
              </a:spcAft>
              <a:buFont typeface="Arial" panose="020B0604020202020204" pitchFamily="34" charset="0"/>
              <a:buChar char="•"/>
            </a:pPr>
            <a:r>
              <a:rPr lang="en-US" sz="2300" b="0" dirty="0">
                <a:solidFill>
                  <a:schemeClr val="tx1"/>
                </a:solidFill>
              </a:rPr>
              <a:t>Identification of resources to allow for linkage to patients in Missouri local area</a:t>
            </a:r>
          </a:p>
          <a:p>
            <a:pPr marL="342900" lvl="0" indent="-342900">
              <a:lnSpc>
                <a:spcPct val="110000"/>
              </a:lnSpc>
              <a:spcAft>
                <a:spcPts val="0"/>
              </a:spcAft>
              <a:buFont typeface="Arial" panose="020B0604020202020204" pitchFamily="34" charset="0"/>
              <a:buChar char="•"/>
            </a:pPr>
            <a:r>
              <a:rPr lang="en-US" sz="2300" b="0" dirty="0">
                <a:solidFill>
                  <a:schemeClr val="tx1"/>
                </a:solidFill>
              </a:rPr>
              <a:t>‘Easily accessible resources’ (project by grad student) completed, mapping resources in our area</a:t>
            </a:r>
          </a:p>
          <a:p>
            <a:pPr marL="342900" lvl="0" indent="-342900">
              <a:lnSpc>
                <a:spcPct val="110000"/>
              </a:lnSpc>
              <a:spcAft>
                <a:spcPts val="0"/>
              </a:spcAft>
              <a:buFont typeface="Arial" panose="020B0604020202020204" pitchFamily="34" charset="0"/>
              <a:buChar char="•"/>
            </a:pPr>
            <a:r>
              <a:rPr lang="en-US" sz="2300" b="0" dirty="0">
                <a:solidFill>
                  <a:schemeClr val="tx1"/>
                </a:solidFill>
              </a:rPr>
              <a:t>Resources listed on website; flyers created with QR code to provide to patients</a:t>
            </a:r>
          </a:p>
          <a:p>
            <a:pPr marL="342900" indent="-342900">
              <a:lnSpc>
                <a:spcPct val="110000"/>
              </a:lnSpc>
              <a:spcAft>
                <a:spcPts val="0"/>
              </a:spcAft>
              <a:buFont typeface="Arial" panose="020B0604020202020204" pitchFamily="34" charset="0"/>
              <a:buChar char="•"/>
            </a:pPr>
            <a:r>
              <a:rPr lang="en-US" sz="2400" b="0" dirty="0">
                <a:solidFill>
                  <a:schemeClr val="tx1"/>
                </a:solidFill>
              </a:rPr>
              <a:t>If a patient screens positive on </a:t>
            </a:r>
            <a:r>
              <a:rPr lang="en-US" sz="2400" b="0" dirty="0" err="1">
                <a:solidFill>
                  <a:schemeClr val="tx1"/>
                </a:solidFill>
              </a:rPr>
              <a:t>SDoH</a:t>
            </a:r>
            <a:r>
              <a:rPr lang="en-US" sz="2400" b="0" dirty="0">
                <a:solidFill>
                  <a:schemeClr val="tx1"/>
                </a:solidFill>
              </a:rPr>
              <a:t> questions, a social work consult is placed to ensure linkage to resources OR patient given resource guide if unable to be seen by SW</a:t>
            </a:r>
          </a:p>
          <a:p>
            <a:pPr marL="342900" lvl="0" indent="-342900">
              <a:lnSpc>
                <a:spcPct val="110000"/>
              </a:lnSpc>
              <a:spcAft>
                <a:spcPts val="0"/>
              </a:spcAft>
              <a:buFont typeface="Arial" panose="020B0604020202020204" pitchFamily="34" charset="0"/>
              <a:buChar char="•"/>
            </a:pPr>
            <a:endParaRPr lang="en-US" sz="2300" b="0" dirty="0">
              <a:solidFill>
                <a:schemeClr val="tx1"/>
              </a:solidFill>
            </a:endParaRPr>
          </a:p>
          <a:p>
            <a:endParaRPr lang="en-US" sz="2300" dirty="0"/>
          </a:p>
          <a:p>
            <a:endParaRPr lang="en-US" dirty="0"/>
          </a:p>
        </p:txBody>
      </p:sp>
      <p:graphicFrame>
        <p:nvGraphicFramePr>
          <p:cNvPr id="7" name="Object 6">
            <a:extLst>
              <a:ext uri="{FF2B5EF4-FFF2-40B4-BE49-F238E27FC236}">
                <a16:creationId xmlns:a16="http://schemas.microsoft.com/office/drawing/2014/main" id="{C6E6A652-6547-42F9-A41B-A7AAF9355BA4}"/>
              </a:ext>
            </a:extLst>
          </p:cNvPr>
          <p:cNvGraphicFramePr>
            <a:graphicFrameLocks noChangeAspect="1"/>
          </p:cNvGraphicFramePr>
          <p:nvPr>
            <p:extLst/>
          </p:nvPr>
        </p:nvGraphicFramePr>
        <p:xfrm>
          <a:off x="5975350" y="666886"/>
          <a:ext cx="4268854" cy="5524228"/>
        </p:xfrm>
        <a:graphic>
          <a:graphicData uri="http://schemas.openxmlformats.org/presentationml/2006/ole">
            <mc:AlternateContent xmlns:mc="http://schemas.openxmlformats.org/markup-compatibility/2006">
              <mc:Choice xmlns:v="urn:schemas-microsoft-com:vml" Requires="v">
                <p:oleObj spid="_x0000_s1035" name="Acrobat Document" r:id="rId4" imgW="4663440" imgH="6034898" progId="AcroExch.Document.DC">
                  <p:embed/>
                </p:oleObj>
              </mc:Choice>
              <mc:Fallback>
                <p:oleObj name="Acrobat Document" r:id="rId4" imgW="4663440" imgH="6034898" progId="AcroExch.Document.DC">
                  <p:embed/>
                  <p:pic>
                    <p:nvPicPr>
                      <p:cNvPr id="7" name="Object 6">
                        <a:extLst>
                          <a:ext uri="{FF2B5EF4-FFF2-40B4-BE49-F238E27FC236}">
                            <a16:creationId xmlns:a16="http://schemas.microsoft.com/office/drawing/2014/main" id="{C6E6A652-6547-42F9-A41B-A7AAF9355BA4}"/>
                          </a:ext>
                        </a:extLst>
                      </p:cNvPr>
                      <p:cNvPicPr/>
                      <p:nvPr/>
                    </p:nvPicPr>
                    <p:blipFill>
                      <a:blip r:embed="rId5"/>
                      <a:stretch>
                        <a:fillRect/>
                      </a:stretch>
                    </p:blipFill>
                    <p:spPr>
                      <a:xfrm>
                        <a:off x="5975350" y="666886"/>
                        <a:ext cx="4268854" cy="5524228"/>
                      </a:xfrm>
                      <a:prstGeom prst="rect">
                        <a:avLst/>
                      </a:prstGeom>
                    </p:spPr>
                  </p:pic>
                </p:oleObj>
              </mc:Fallback>
            </mc:AlternateContent>
          </a:graphicData>
        </a:graphic>
      </p:graphicFrame>
    </p:spTree>
    <p:extLst>
      <p:ext uri="{BB962C8B-B14F-4D97-AF65-F5344CB8AC3E}">
        <p14:creationId xmlns:p14="http://schemas.microsoft.com/office/powerpoint/2010/main" val="2495420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D59FB-2BE6-B14C-AEBB-AC643B7C0762}"/>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F1705FF-5CB2-4EF0-BB52-61E2B4CD395E}"/>
              </a:ext>
            </a:extLst>
          </p:cNvPr>
          <p:cNvSpPr>
            <a:spLocks noGrp="1"/>
          </p:cNvSpPr>
          <p:nvPr>
            <p:ph type="title"/>
          </p:nvPr>
        </p:nvSpPr>
        <p:spPr>
          <a:xfrm>
            <a:off x="457197" y="351202"/>
            <a:ext cx="10004425" cy="1063625"/>
          </a:xfrm>
        </p:spPr>
        <p:txBody>
          <a:bodyPr/>
          <a:lstStyle/>
          <a:p>
            <a:r>
              <a:rPr lang="en-US" b="1" dirty="0">
                <a:solidFill>
                  <a:schemeClr val="accent5">
                    <a:lumMod val="50000"/>
                  </a:schemeClr>
                </a:solidFill>
              </a:rPr>
              <a:t>Linkage to Resources</a:t>
            </a:r>
          </a:p>
        </p:txBody>
      </p:sp>
      <p:sp>
        <p:nvSpPr>
          <p:cNvPr id="19" name="Text Placeholder 18">
            <a:extLst>
              <a:ext uri="{FF2B5EF4-FFF2-40B4-BE49-F238E27FC236}">
                <a16:creationId xmlns:a16="http://schemas.microsoft.com/office/drawing/2014/main" id="{D7805A92-34C2-440C-8B77-BBAD5AEC2A37}"/>
              </a:ext>
            </a:extLst>
          </p:cNvPr>
          <p:cNvSpPr>
            <a:spLocks noGrp="1"/>
          </p:cNvSpPr>
          <p:nvPr>
            <p:ph idx="1"/>
          </p:nvPr>
        </p:nvSpPr>
        <p:spPr>
          <a:xfrm>
            <a:off x="457197" y="1469638"/>
            <a:ext cx="4819025" cy="5124984"/>
          </a:xfrm>
        </p:spPr>
        <p:txBody>
          <a:bodyPr>
            <a:normAutofit fontScale="92500" lnSpcReduction="20000"/>
          </a:bodyPr>
          <a:lstStyle/>
          <a:p>
            <a:pPr marL="0" indent="0">
              <a:buNone/>
            </a:pPr>
            <a:r>
              <a:rPr lang="en-US" sz="2800" b="1" dirty="0">
                <a:solidFill>
                  <a:schemeClr val="tx1"/>
                </a:solidFill>
              </a:rPr>
              <a:t>In progress and looking forward:</a:t>
            </a:r>
          </a:p>
          <a:p>
            <a:pPr marL="342900" indent="-342900">
              <a:lnSpc>
                <a:spcPct val="110000"/>
              </a:lnSpc>
              <a:spcAft>
                <a:spcPts val="0"/>
              </a:spcAft>
              <a:buFont typeface="Arial" panose="020B0604020202020204" pitchFamily="34" charset="0"/>
              <a:buChar char="•"/>
            </a:pPr>
            <a:r>
              <a:rPr lang="en-US" sz="2800" b="0" dirty="0">
                <a:solidFill>
                  <a:schemeClr val="tx1"/>
                </a:solidFill>
              </a:rPr>
              <a:t>Connections to resources:</a:t>
            </a:r>
          </a:p>
          <a:p>
            <a:pPr marL="800100" lvl="2" indent="-342900">
              <a:lnSpc>
                <a:spcPct val="110000"/>
              </a:lnSpc>
              <a:spcAft>
                <a:spcPts val="0"/>
              </a:spcAft>
            </a:pPr>
            <a:r>
              <a:rPr lang="en-US" sz="2800" b="0" dirty="0">
                <a:solidFill>
                  <a:schemeClr val="tx1"/>
                </a:solidFill>
              </a:rPr>
              <a:t>Increasing Community Partnerships between SSM and organizations that support Black Women’s maternal health</a:t>
            </a:r>
            <a:endParaRPr lang="en-US" sz="2800" dirty="0"/>
          </a:p>
          <a:p>
            <a:pPr marL="800100" lvl="2" indent="-342900"/>
            <a:r>
              <a:rPr lang="en-US" sz="2800" b="0" dirty="0">
                <a:solidFill>
                  <a:schemeClr val="tx1"/>
                </a:solidFill>
              </a:rPr>
              <a:t>Doula Collaboration Program</a:t>
            </a:r>
          </a:p>
          <a:p>
            <a:pPr marL="800100" lvl="2" indent="-342900"/>
            <a:r>
              <a:rPr lang="en-US" sz="2800" dirty="0">
                <a:solidFill>
                  <a:schemeClr val="tx1"/>
                </a:solidFill>
              </a:rPr>
              <a:t>Program focused on enhancing Perinatal Behavioral Health</a:t>
            </a:r>
          </a:p>
          <a:p>
            <a:pPr marL="800100" lvl="2" indent="-342900"/>
            <a:r>
              <a:rPr lang="en-US" sz="2800" dirty="0">
                <a:solidFill>
                  <a:schemeClr val="tx1"/>
                </a:solidFill>
              </a:rPr>
              <a:t>Creation of OB Nurse Navigator program to address continuity of resources for patients.</a:t>
            </a:r>
            <a:endParaRPr lang="en-US" sz="2800" b="0" dirty="0">
              <a:solidFill>
                <a:schemeClr val="tx1"/>
              </a:solidFill>
            </a:endParaRPr>
          </a:p>
          <a:p>
            <a:endParaRPr lang="en-US" sz="2300" dirty="0"/>
          </a:p>
          <a:p>
            <a:endParaRPr lang="en-US" dirty="0"/>
          </a:p>
        </p:txBody>
      </p:sp>
      <p:pic>
        <p:nvPicPr>
          <p:cNvPr id="6" name="Picture 5">
            <a:extLst>
              <a:ext uri="{FF2B5EF4-FFF2-40B4-BE49-F238E27FC236}">
                <a16:creationId xmlns:a16="http://schemas.microsoft.com/office/drawing/2014/main" id="{D5D1EC80-802F-4663-B573-5D3A01D1BD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76069">
            <a:off x="8542185" y="562372"/>
            <a:ext cx="3211286" cy="3246128"/>
          </a:xfrm>
          <a:prstGeom prst="rect">
            <a:avLst/>
          </a:prstGeom>
        </p:spPr>
      </p:pic>
      <p:pic>
        <p:nvPicPr>
          <p:cNvPr id="8" name="Picture 7">
            <a:extLst>
              <a:ext uri="{FF2B5EF4-FFF2-40B4-BE49-F238E27FC236}">
                <a16:creationId xmlns:a16="http://schemas.microsoft.com/office/drawing/2014/main" id="{D90DC78E-9858-4F72-B89B-1E9ECA5AC5AE}"/>
              </a:ext>
            </a:extLst>
          </p:cNvPr>
          <p:cNvPicPr>
            <a:picLocks noChangeAspect="1"/>
          </p:cNvPicPr>
          <p:nvPr/>
        </p:nvPicPr>
        <p:blipFill>
          <a:blip r:embed="rId4"/>
          <a:stretch>
            <a:fillRect/>
          </a:stretch>
        </p:blipFill>
        <p:spPr>
          <a:xfrm>
            <a:off x="5626467" y="786471"/>
            <a:ext cx="2279283" cy="238448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CF8343C-17CD-4FD6-B1F5-431C4C974927}"/>
              </a:ext>
            </a:extLst>
          </p:cNvPr>
          <p:cNvPicPr>
            <a:picLocks noChangeAspect="1"/>
          </p:cNvPicPr>
          <p:nvPr/>
        </p:nvPicPr>
        <p:blipFill>
          <a:blip r:embed="rId5"/>
          <a:stretch>
            <a:fillRect/>
          </a:stretch>
        </p:blipFill>
        <p:spPr>
          <a:xfrm rot="21175517">
            <a:off x="6052263" y="3829323"/>
            <a:ext cx="3772426" cy="2419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43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D59FB-2BE6-B14C-AEBB-AC643B7C0762}"/>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F1705FF-5CB2-4EF0-BB52-61E2B4CD395E}"/>
              </a:ext>
            </a:extLst>
          </p:cNvPr>
          <p:cNvSpPr>
            <a:spLocks noGrp="1"/>
          </p:cNvSpPr>
          <p:nvPr>
            <p:ph type="title"/>
          </p:nvPr>
        </p:nvSpPr>
        <p:spPr>
          <a:xfrm>
            <a:off x="457198" y="424863"/>
            <a:ext cx="10004425" cy="1349905"/>
          </a:xfrm>
        </p:spPr>
        <p:txBody>
          <a:bodyPr/>
          <a:lstStyle/>
          <a:p>
            <a:r>
              <a:rPr lang="en-US" b="1" dirty="0">
                <a:solidFill>
                  <a:schemeClr val="accent5">
                    <a:lumMod val="50000"/>
                  </a:schemeClr>
                </a:solidFill>
              </a:rPr>
              <a:t>Respectful Care Practices</a:t>
            </a:r>
          </a:p>
        </p:txBody>
      </p:sp>
      <p:sp>
        <p:nvSpPr>
          <p:cNvPr id="19" name="Text Placeholder 18">
            <a:extLst>
              <a:ext uri="{FF2B5EF4-FFF2-40B4-BE49-F238E27FC236}">
                <a16:creationId xmlns:a16="http://schemas.microsoft.com/office/drawing/2014/main" id="{D7805A92-34C2-440C-8B77-BBAD5AEC2A37}"/>
              </a:ext>
            </a:extLst>
          </p:cNvPr>
          <p:cNvSpPr>
            <a:spLocks noGrp="1"/>
          </p:cNvSpPr>
          <p:nvPr>
            <p:ph idx="1"/>
          </p:nvPr>
        </p:nvSpPr>
        <p:spPr>
          <a:xfrm>
            <a:off x="457198" y="1912895"/>
            <a:ext cx="6662059" cy="4681727"/>
          </a:xfrm>
        </p:spPr>
        <p:txBody>
          <a:bodyPr>
            <a:normAutofit fontScale="92500" lnSpcReduction="20000"/>
          </a:bodyPr>
          <a:lstStyle/>
          <a:p>
            <a:pPr marL="0" indent="0">
              <a:buNone/>
            </a:pPr>
            <a:r>
              <a:rPr lang="en-US" sz="3500" b="1" dirty="0">
                <a:solidFill>
                  <a:schemeClr val="tx1"/>
                </a:solidFill>
              </a:rPr>
              <a:t>Accomplishments within last year:</a:t>
            </a:r>
          </a:p>
          <a:p>
            <a:pPr marL="457200" indent="-457200">
              <a:buFont typeface="Arial" panose="020B0604020202020204" pitchFamily="34" charset="0"/>
              <a:buChar char="•"/>
            </a:pPr>
            <a:r>
              <a:rPr lang="en-US" sz="3000" b="0" dirty="0">
                <a:solidFill>
                  <a:schemeClr val="tx1"/>
                </a:solidFill>
              </a:rPr>
              <a:t>Respectful Care Practices Posters re-branded with permission from ILPQC</a:t>
            </a:r>
          </a:p>
          <a:p>
            <a:pPr marL="457200" indent="-457200">
              <a:buFont typeface="Arial" panose="020B0604020202020204" pitchFamily="34" charset="0"/>
              <a:buChar char="•"/>
            </a:pPr>
            <a:r>
              <a:rPr lang="en-US" sz="3000" b="0" dirty="0">
                <a:solidFill>
                  <a:schemeClr val="tx1"/>
                </a:solidFill>
              </a:rPr>
              <a:t>Large Posters posted in all Women’s Services inpatient units and in all SSM outpatient clinics in St Louis area</a:t>
            </a:r>
          </a:p>
          <a:p>
            <a:pPr marL="457200" indent="-457200">
              <a:buFont typeface="Arial" panose="020B0604020202020204" pitchFamily="34" charset="0"/>
              <a:buChar char="•"/>
            </a:pPr>
            <a:r>
              <a:rPr lang="en-US" sz="3000" b="0" dirty="0">
                <a:solidFill>
                  <a:schemeClr val="tx1"/>
                </a:solidFill>
              </a:rPr>
              <a:t>Smaller posters hung in each inpatient room in Antepartum, Labor and Delivery, and Postpartum</a:t>
            </a:r>
          </a:p>
          <a:p>
            <a:pPr marL="457200" indent="-457200">
              <a:buFont typeface="Arial" panose="020B0604020202020204" pitchFamily="34" charset="0"/>
              <a:buChar char="•"/>
            </a:pPr>
            <a:r>
              <a:rPr lang="en-US" sz="3000" b="0" dirty="0">
                <a:solidFill>
                  <a:schemeClr val="tx1"/>
                </a:solidFill>
              </a:rPr>
              <a:t>Pamphlets added to admission materials for Antepartum and L&amp;D</a:t>
            </a:r>
          </a:p>
          <a:p>
            <a:pPr marL="0" indent="0">
              <a:buNone/>
            </a:pPr>
            <a:r>
              <a:rPr lang="en-US" sz="2700" b="0" dirty="0"/>
              <a:t>	</a:t>
            </a:r>
          </a:p>
        </p:txBody>
      </p:sp>
      <p:graphicFrame>
        <p:nvGraphicFramePr>
          <p:cNvPr id="7" name="Object 6">
            <a:extLst>
              <a:ext uri="{FF2B5EF4-FFF2-40B4-BE49-F238E27FC236}">
                <a16:creationId xmlns:a16="http://schemas.microsoft.com/office/drawing/2014/main" id="{310A51B6-78C3-43DE-9128-EEF2DFD0212B}"/>
              </a:ext>
            </a:extLst>
          </p:cNvPr>
          <p:cNvGraphicFramePr>
            <a:graphicFrameLocks noChangeAspect="1"/>
          </p:cNvGraphicFramePr>
          <p:nvPr>
            <p:extLst/>
          </p:nvPr>
        </p:nvGraphicFramePr>
        <p:xfrm>
          <a:off x="7907111" y="2090057"/>
          <a:ext cx="3155218" cy="3992865"/>
        </p:xfrm>
        <a:graphic>
          <a:graphicData uri="http://schemas.openxmlformats.org/presentationml/2006/ole">
            <mc:AlternateContent xmlns:mc="http://schemas.openxmlformats.org/markup-compatibility/2006">
              <mc:Choice xmlns:v="urn:schemas-microsoft-com:vml" Requires="v">
                <p:oleObj spid="_x0000_s2059" name="Acrobat Document" r:id="rId4" imgW="12389907" imgH="15681865" progId="AcroExch.Document.DC">
                  <p:embed/>
                </p:oleObj>
              </mc:Choice>
              <mc:Fallback>
                <p:oleObj name="Acrobat Document" r:id="rId4" imgW="12389907" imgH="15681865" progId="AcroExch.Document.DC">
                  <p:embed/>
                  <p:pic>
                    <p:nvPicPr>
                      <p:cNvPr id="7" name="Object 6">
                        <a:extLst>
                          <a:ext uri="{FF2B5EF4-FFF2-40B4-BE49-F238E27FC236}">
                            <a16:creationId xmlns:a16="http://schemas.microsoft.com/office/drawing/2014/main" id="{310A51B6-78C3-43DE-9128-EEF2DFD0212B}"/>
                          </a:ext>
                        </a:extLst>
                      </p:cNvPr>
                      <p:cNvPicPr/>
                      <p:nvPr/>
                    </p:nvPicPr>
                    <p:blipFill>
                      <a:blip r:embed="rId5"/>
                      <a:stretch>
                        <a:fillRect/>
                      </a:stretch>
                    </p:blipFill>
                    <p:spPr>
                      <a:xfrm>
                        <a:off x="7907111" y="2090057"/>
                        <a:ext cx="3155218" cy="3992865"/>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020975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1D59FB-2BE6-B14C-AEBB-AC643B7C0762}"/>
              </a:ext>
            </a:extLst>
          </p:cNvPr>
          <p:cNvSpPr>
            <a:spLocks noGrp="1"/>
          </p:cNvSpPr>
          <p:nvPr>
            <p:ph type="sldNum" sz="quarter" idx="12"/>
          </p:nvPr>
        </p:nvSpPr>
        <p:spPr>
          <a:xfrm>
            <a:off x="457198" y="6362701"/>
            <a:ext cx="315849" cy="23192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F1705FF-5CB2-4EF0-BB52-61E2B4CD395E}"/>
              </a:ext>
            </a:extLst>
          </p:cNvPr>
          <p:cNvSpPr>
            <a:spLocks noGrp="1"/>
          </p:cNvSpPr>
          <p:nvPr>
            <p:ph type="title"/>
          </p:nvPr>
        </p:nvSpPr>
        <p:spPr>
          <a:xfrm>
            <a:off x="457198" y="451496"/>
            <a:ext cx="10004425" cy="1063625"/>
          </a:xfrm>
        </p:spPr>
        <p:txBody>
          <a:bodyPr/>
          <a:lstStyle/>
          <a:p>
            <a:r>
              <a:rPr lang="en-US" b="1" dirty="0">
                <a:solidFill>
                  <a:schemeClr val="accent5">
                    <a:lumMod val="50000"/>
                  </a:schemeClr>
                </a:solidFill>
              </a:rPr>
              <a:t>Respectful Care Practices</a:t>
            </a:r>
          </a:p>
        </p:txBody>
      </p:sp>
      <p:sp>
        <p:nvSpPr>
          <p:cNvPr id="19" name="Text Placeholder 18">
            <a:extLst>
              <a:ext uri="{FF2B5EF4-FFF2-40B4-BE49-F238E27FC236}">
                <a16:creationId xmlns:a16="http://schemas.microsoft.com/office/drawing/2014/main" id="{D7805A92-34C2-440C-8B77-BBAD5AEC2A37}"/>
              </a:ext>
            </a:extLst>
          </p:cNvPr>
          <p:cNvSpPr>
            <a:spLocks noGrp="1"/>
          </p:cNvSpPr>
          <p:nvPr>
            <p:ph idx="1"/>
          </p:nvPr>
        </p:nvSpPr>
        <p:spPr>
          <a:xfrm>
            <a:off x="457198" y="1481547"/>
            <a:ext cx="8084918" cy="4881154"/>
          </a:xfrm>
        </p:spPr>
        <p:txBody>
          <a:bodyPr>
            <a:normAutofit/>
          </a:bodyPr>
          <a:lstStyle/>
          <a:p>
            <a:pPr marL="0" indent="0">
              <a:buNone/>
            </a:pPr>
            <a:r>
              <a:rPr lang="en-US" sz="2800" b="1" dirty="0">
                <a:solidFill>
                  <a:schemeClr val="tx1"/>
                </a:solidFill>
              </a:rPr>
              <a:t>In Progress Work:</a:t>
            </a:r>
          </a:p>
          <a:p>
            <a:pPr marL="457200" indent="-457200">
              <a:buFont typeface="Arial" panose="020B0604020202020204" pitchFamily="34" charset="0"/>
              <a:buChar char="•"/>
            </a:pPr>
            <a:r>
              <a:rPr lang="en-US" sz="2800" b="0" dirty="0">
                <a:solidFill>
                  <a:schemeClr val="tx1"/>
                </a:solidFill>
              </a:rPr>
              <a:t>Badge buddies created and distributed with RCP elements</a:t>
            </a:r>
          </a:p>
          <a:p>
            <a:pPr marL="457200" lvl="0" indent="-457200">
              <a:buFont typeface="Arial" panose="020B0604020202020204" pitchFamily="34" charset="0"/>
              <a:buChar char="•"/>
            </a:pPr>
            <a:r>
              <a:rPr lang="en-US" sz="2800" b="0" dirty="0">
                <a:solidFill>
                  <a:schemeClr val="tx1"/>
                </a:solidFill>
              </a:rPr>
              <a:t> PREM Survey Implemented</a:t>
            </a:r>
          </a:p>
          <a:p>
            <a:pPr marL="914400" lvl="2" indent="-457200"/>
            <a:r>
              <a:rPr lang="en-US" sz="2800" b="0" dirty="0">
                <a:solidFill>
                  <a:schemeClr val="tx1"/>
                </a:solidFill>
              </a:rPr>
              <a:t>PREM Survey discussed in Leader rounding on L&amp;D</a:t>
            </a:r>
          </a:p>
          <a:p>
            <a:pPr marL="914400" lvl="2" indent="-457200"/>
            <a:r>
              <a:rPr lang="en-US" sz="2800" b="0" dirty="0">
                <a:solidFill>
                  <a:schemeClr val="tx1"/>
                </a:solidFill>
              </a:rPr>
              <a:t>Staff on Postpartum unit go over information on PREM on admission to PP unit</a:t>
            </a:r>
          </a:p>
          <a:p>
            <a:pPr marL="914400" lvl="2" indent="-457200"/>
            <a:r>
              <a:rPr lang="en-US" sz="2800" b="0" dirty="0">
                <a:solidFill>
                  <a:schemeClr val="tx1"/>
                </a:solidFill>
              </a:rPr>
              <a:t>QR code posted on Whiteboards in front of patients</a:t>
            </a:r>
          </a:p>
          <a:p>
            <a:pPr marL="914400" lvl="2" indent="-457200"/>
            <a:r>
              <a:rPr lang="en-US" sz="2800" b="0" dirty="0">
                <a:solidFill>
                  <a:schemeClr val="tx1"/>
                </a:solidFill>
              </a:rPr>
              <a:t>small survey QR codes placed in patient folders</a:t>
            </a:r>
          </a:p>
          <a:p>
            <a:pPr lvl="0"/>
            <a:endParaRPr lang="en-US" sz="2800" b="0" dirty="0"/>
          </a:p>
          <a:p>
            <a:endParaRPr lang="en-US" sz="2700" b="0" dirty="0"/>
          </a:p>
        </p:txBody>
      </p:sp>
      <p:pic>
        <p:nvPicPr>
          <p:cNvPr id="6" name="Picture 5">
            <a:extLst>
              <a:ext uri="{FF2B5EF4-FFF2-40B4-BE49-F238E27FC236}">
                <a16:creationId xmlns:a16="http://schemas.microsoft.com/office/drawing/2014/main" id="{323EE193-698F-4528-9D7B-DEDED70EEF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4457" y="3632563"/>
            <a:ext cx="2743583" cy="2562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CF5F17FE-F2AD-42D4-83E3-FBC35B1A22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76549">
            <a:off x="8591906" y="494216"/>
            <a:ext cx="1819931" cy="2696486"/>
          </a:xfrm>
          <a:prstGeom prst="rect">
            <a:avLst/>
          </a:prstGeom>
          <a:ln w="12700">
            <a:solidFill>
              <a:schemeClr val="tx1"/>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54495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07721D-4D70-48D8-A90E-BDC8858C5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D5677-3D20-0C46-8497-54D73E68904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CCB5581-432F-40D7-99E8-0B458297B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347" y="458293"/>
            <a:ext cx="6797989" cy="5488481"/>
          </a:xfrm>
          <a:prstGeom prst="rect">
            <a:avLst/>
          </a:prstGeom>
        </p:spPr>
      </p:pic>
      <p:pic>
        <p:nvPicPr>
          <p:cNvPr id="6" name="Picture 2">
            <a:extLst>
              <a:ext uri="{FF2B5EF4-FFF2-40B4-BE49-F238E27FC236}">
                <a16:creationId xmlns:a16="http://schemas.microsoft.com/office/drawing/2014/main" id="{9E4C87EC-0DAF-40FB-91F9-8C1D30454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284" y="23518290"/>
            <a:ext cx="5791432" cy="467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1998AA8-0A11-4DF9-8DF9-5A4DBEBC070A}"/>
              </a:ext>
            </a:extLst>
          </p:cNvPr>
          <p:cNvSpPr txBox="1"/>
          <p:nvPr/>
        </p:nvSpPr>
        <p:spPr>
          <a:xfrm>
            <a:off x="8686800" y="2090013"/>
            <a:ext cx="3026853" cy="2225040"/>
          </a:xfrm>
          <a:prstGeom prst="rect">
            <a:avLst/>
          </a:prstGeom>
          <a:noFill/>
        </p:spPr>
        <p:txBody>
          <a:bodyPr wrap="square" lIns="0" tIns="0" rIns="0" bIns="0" rtlCol="0">
            <a:noAutofit/>
          </a:bodyPr>
          <a:lstStyle/>
          <a:p>
            <a:pPr marL="0" marR="0" lvl="0" indent="-228600" algn="l" defTabSz="914400" rtl="0" eaLnBrk="1" fontAlgn="auto" latinLnBrk="0" hangingPunct="1">
              <a:lnSpc>
                <a:spcPts val="18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44546A"/>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44077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Birth Equity next steps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279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97104" y="52482"/>
            <a:ext cx="8102600" cy="1336263"/>
          </a:xfrm>
          <a:prstGeom prst="rect">
            <a:avLst/>
          </a:prstGeom>
          <a:noFill/>
        </p:spPr>
        <p:txBody>
          <a:bodyPr vert="horz" wrap="square" lIns="0" tIns="347980" rIns="0" bIns="0" rtlCol="0">
            <a:spAutoFit/>
          </a:bodyPr>
          <a:lstStyle/>
          <a:p>
            <a:pPr marL="12700" marR="5080" fontAlgn="base">
              <a:spcAft>
                <a:spcPct val="0"/>
              </a:spcAft>
              <a:buClr>
                <a:schemeClr val="accent2"/>
              </a:buClr>
            </a:pPr>
            <a:r>
              <a:rPr lang="en-US" sz="3200" b="1" dirty="0">
                <a:solidFill>
                  <a:schemeClr val="accent1"/>
                </a:solidFill>
              </a:rPr>
              <a:t>EXTENDED: Schedule a Key Players Meeting through August 2022</a:t>
            </a:r>
            <a:endParaRPr sz="3200" b="1" dirty="0">
              <a:solidFill>
                <a:schemeClr val="accent1"/>
              </a:solidFill>
            </a:endParaRPr>
          </a:p>
        </p:txBody>
      </p:sp>
      <p:sp>
        <p:nvSpPr>
          <p:cNvPr id="16" name="object 16"/>
          <p:cNvSpPr txBox="1">
            <a:spLocks noGrp="1"/>
          </p:cNvSpPr>
          <p:nvPr>
            <p:ph type="sldNum" sz="quarter" idx="4294967295"/>
          </p:nvPr>
        </p:nvSpPr>
        <p:spPr>
          <a:xfrm>
            <a:off x="11907838" y="6437313"/>
            <a:ext cx="284162" cy="20002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
        <p:nvSpPr>
          <p:cNvPr id="8" name="object 8"/>
          <p:cNvSpPr txBox="1"/>
          <p:nvPr/>
        </p:nvSpPr>
        <p:spPr>
          <a:xfrm>
            <a:off x="284229" y="1616189"/>
            <a:ext cx="7685598" cy="3403945"/>
          </a:xfrm>
          <a:prstGeom prst="rect">
            <a:avLst/>
          </a:prstGeom>
        </p:spPr>
        <p:txBody>
          <a:bodyPr vert="horz" wrap="square" lIns="0" tIns="135890" rIns="0" bIns="0" rtlCol="0">
            <a:spAutoFit/>
          </a:bodyPr>
          <a:lstStyle/>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Consultation for all BE teams with a BE champion</a:t>
            </a: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lang="en-US" sz="2400" dirty="0">
                <a:solidFill>
                  <a:srgbClr val="444C55">
                    <a:lumMod val="50000"/>
                  </a:srgbClr>
                </a:solidFill>
                <a:latin typeface="Calibri" panose="020F0502020204030204" pitchFamily="34" charset="0"/>
                <a:cs typeface="Calibri" panose="020F0502020204030204" pitchFamily="34" charset="0"/>
              </a:rPr>
              <a:t>S</a:t>
            </a:r>
            <a:r>
              <a:rPr kumimoji="0" lang="en-US" sz="2400" b="0" i="0" u="none" strike="noStrike" kern="1200" cap="none" spc="0" normalizeH="0" baseline="0" noProof="0" dirty="0" err="1">
                <a:ln>
                  <a:noFill/>
                </a:ln>
                <a:solidFill>
                  <a:srgbClr val="444C55">
                    <a:lumMod val="50000"/>
                  </a:srgbClr>
                </a:solidFill>
                <a:effectLst/>
                <a:uLnTx/>
                <a:uFillTx/>
                <a:latin typeface="Calibri" panose="020F0502020204030204" pitchFamily="34" charset="0"/>
                <a:ea typeface="+mn-ea"/>
                <a:cs typeface="Calibri" panose="020F0502020204030204" pitchFamily="34" charset="0"/>
              </a:rPr>
              <a:t>trategize</a:t>
            </a: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and map out your hospital’s next steps to </a:t>
            </a:r>
            <a:r>
              <a:rPr lang="en-US" sz="2400" dirty="0">
                <a:solidFill>
                  <a:srgbClr val="444C55">
                    <a:lumMod val="50000"/>
                  </a:srgbClr>
                </a:solidFill>
                <a:latin typeface="Calibri" panose="020F0502020204030204" pitchFamily="34" charset="0"/>
                <a:cs typeface="Calibri" panose="020F0502020204030204" pitchFamily="34" charset="0"/>
              </a:rPr>
              <a:t>address barriers and c</a:t>
            </a:r>
            <a:r>
              <a:rPr kumimoji="0" lang="en-US" sz="2400" b="0" i="0" u="none" strike="noStrike" kern="1200" cap="none" spc="0" normalizeH="0" baseline="0" noProof="0" dirty="0" err="1">
                <a:ln>
                  <a:noFill/>
                </a:ln>
                <a:solidFill>
                  <a:srgbClr val="444C55">
                    <a:lumMod val="50000"/>
                  </a:srgbClr>
                </a:solidFill>
                <a:effectLst/>
                <a:uLnTx/>
                <a:uFillTx/>
                <a:latin typeface="Calibri" panose="020F0502020204030204" pitchFamily="34" charset="0"/>
                <a:ea typeface="+mn-ea"/>
                <a:cs typeface="Calibri" panose="020F0502020204030204" pitchFamily="34" charset="0"/>
              </a:rPr>
              <a:t>reate</a:t>
            </a: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a 30/60/90 plan. </a:t>
            </a:r>
            <a:endParaRPr lang="en-US" sz="2400" dirty="0">
              <a:solidFill>
                <a:srgbClr val="444C55">
                  <a:lumMod val="50000"/>
                </a:srgbClr>
              </a:solidFill>
              <a:latin typeface="Calibri" panose="020F0502020204030204" pitchFamily="34" charset="0"/>
              <a:cs typeface="Calibri" panose="020F0502020204030204" pitchFamily="34" charset="0"/>
            </a:endParaRP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16 teams have </a:t>
            </a:r>
            <a:r>
              <a:rPr lang="en-US" sz="2400" dirty="0">
                <a:solidFill>
                  <a:srgbClr val="444C55">
                    <a:lumMod val="50000"/>
                  </a:srgbClr>
                </a:solidFill>
                <a:latin typeface="Calibri" panose="020F0502020204030204" pitchFamily="34" charset="0"/>
                <a:cs typeface="Calibri" panose="020F0502020204030204" pitchFamily="34" charset="0"/>
              </a:rPr>
              <a:t>completed their KPM</a:t>
            </a: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Request your KPM meeting with this link: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hlinkClick r:id="rId5"/>
              </a:rPr>
              <a:t>https://redcap.healthlnk.org/surveys/?s=C9TKXKJNMD</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TextBox 11"/>
          <p:cNvSpPr txBox="1"/>
          <p:nvPr/>
        </p:nvSpPr>
        <p:spPr>
          <a:xfrm>
            <a:off x="432642" y="5076943"/>
            <a:ext cx="7388771"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rgbClr val="FFFFFF"/>
                  </a:solidFill>
                  <a:prstDash val="solid"/>
                </a:ln>
                <a:solidFill>
                  <a:srgbClr val="6B95FD"/>
                </a:solidFill>
                <a:effectLst>
                  <a:outerShdw blurRad="12700" dist="38100" dir="2700000" algn="tl" rotWithShape="0">
                    <a:srgbClr val="6B95FD">
                      <a:lumMod val="60000"/>
                      <a:lumOff val="40000"/>
                    </a:srgbClr>
                  </a:outerShdw>
                </a:effectLst>
                <a:uLnTx/>
                <a:uFillTx/>
                <a:latin typeface="Arial" panose="020B0604020202020204"/>
                <a:ea typeface="+mn-ea"/>
                <a:cs typeface="+mn-cs"/>
              </a:rPr>
              <a:t>SIGN your team up TODAY to get the support your hospital need! </a:t>
            </a:r>
          </a:p>
        </p:txBody>
      </p:sp>
      <p:sp>
        <p:nvSpPr>
          <p:cNvPr id="17" name="Snip Diagonal Corner Rectangle 17">
            <a:extLst>
              <a:ext uri="{FF2B5EF4-FFF2-40B4-BE49-F238E27FC236}">
                <a16:creationId xmlns:a16="http://schemas.microsoft.com/office/drawing/2014/main" id="{F3C915CE-8C42-FF07-B090-B27D3A55B8F4}"/>
              </a:ext>
            </a:extLst>
          </p:cNvPr>
          <p:cNvSpPr/>
          <p:nvPr/>
        </p:nvSpPr>
        <p:spPr>
          <a:xfrm>
            <a:off x="7335012" y="1611196"/>
            <a:ext cx="4318235" cy="1811512"/>
          </a:xfrm>
          <a:prstGeom prst="wedgeRectCallout">
            <a:avLst>
              <a:gd name="adj1" fmla="val -21069"/>
              <a:gd name="adj2" fmla="val 71302"/>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2BC69FD-A098-E85F-73E9-4265A85D4900}"/>
              </a:ext>
            </a:extLst>
          </p:cNvPr>
          <p:cNvSpPr txBox="1"/>
          <p:nvPr/>
        </p:nvSpPr>
        <p:spPr>
          <a:xfrm>
            <a:off x="7365152" y="1723148"/>
            <a:ext cx="42293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It was informative and helpful. Helped us eliminate barriers to moving forward! -- </a:t>
            </a:r>
            <a:r>
              <a:rPr kumimoji="0" lang="en-US" sz="2400" b="1"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OSF HealthCare Saint Francis</a:t>
            </a:r>
          </a:p>
        </p:txBody>
      </p:sp>
      <p:sp>
        <p:nvSpPr>
          <p:cNvPr id="19" name="Rounded Rectangular Callout 15">
            <a:extLst>
              <a:ext uri="{FF2B5EF4-FFF2-40B4-BE49-F238E27FC236}">
                <a16:creationId xmlns:a16="http://schemas.microsoft.com/office/drawing/2014/main" id="{AEDF5085-0C19-95B2-8C6C-C2D29E4E0C06}"/>
              </a:ext>
            </a:extLst>
          </p:cNvPr>
          <p:cNvSpPr/>
          <p:nvPr/>
        </p:nvSpPr>
        <p:spPr>
          <a:xfrm>
            <a:off x="8195910" y="3685264"/>
            <a:ext cx="3386490" cy="2406064"/>
          </a:xfrm>
          <a:prstGeom prst="wedgeRoundRectCallout">
            <a:avLst>
              <a:gd name="adj1" fmla="val -27391"/>
              <a:gd name="adj2" fmla="val 64076"/>
              <a:gd name="adj3" fmla="val 16667"/>
            </a:avLst>
          </a:prstGeom>
          <a:noFill/>
          <a:ln w="38100" cap="flat" cmpd="sng" algn="ctr">
            <a:solidFill>
              <a:srgbClr val="F5836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C84F244-A8F7-5185-DEE1-C91A32DFC99F}"/>
              </a:ext>
            </a:extLst>
          </p:cNvPr>
          <p:cNvSpPr/>
          <p:nvPr/>
        </p:nvSpPr>
        <p:spPr>
          <a:xfrm>
            <a:off x="8195910" y="3800857"/>
            <a:ext cx="3199562"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lumMod val="50000"/>
                  </a:srgbClr>
                </a:solidFill>
                <a:effectLst/>
                <a:uLnTx/>
                <a:uFillTx/>
                <a:latin typeface="Arial" panose="020B0604020202020204"/>
                <a:ea typeface="+mn-ea"/>
                <a:cs typeface="+mn-cs"/>
              </a:rPr>
              <a:t>It was extraordinarily helpful! Looking forward to getting back together with our team to start putting things into action!! – </a:t>
            </a:r>
            <a:r>
              <a:rPr kumimoji="0" lang="en-US" sz="2000" b="1" i="0" u="none" strike="noStrike" kern="1200" cap="none" spc="0" normalizeH="0" baseline="0" noProof="0" dirty="0">
                <a:ln>
                  <a:noFill/>
                </a:ln>
                <a:solidFill>
                  <a:srgbClr val="444C55">
                    <a:lumMod val="50000"/>
                  </a:srgbClr>
                </a:solidFill>
                <a:effectLst/>
                <a:uLnTx/>
                <a:uFillTx/>
                <a:latin typeface="Arial" panose="020B0604020202020204"/>
                <a:ea typeface="+mn-ea"/>
                <a:cs typeface="+mn-cs"/>
              </a:rPr>
              <a:t>Barnes Jewish Hospital </a:t>
            </a:r>
          </a:p>
        </p:txBody>
      </p:sp>
    </p:spTree>
    <p:extLst>
      <p:ext uri="{BB962C8B-B14F-4D97-AF65-F5344CB8AC3E}">
        <p14:creationId xmlns:p14="http://schemas.microsoft.com/office/powerpoint/2010/main" val="3553873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52400" y="124201"/>
            <a:ext cx="10972800" cy="1028487"/>
          </a:xfrm>
          <a:prstGeom prst="rect">
            <a:avLst/>
          </a:prstGeom>
          <a:noFill/>
        </p:spPr>
        <p:txBody>
          <a:bodyPr vert="horz" wrap="square" lIns="0" tIns="347980" rIns="0" bIns="0" rtlCol="0">
            <a:spAutoFit/>
          </a:bodyPr>
          <a:lstStyle/>
          <a:p>
            <a:pPr marL="12700" marR="5080" algn="l" rtl="0" fontAlgn="base">
              <a:spcBef>
                <a:spcPct val="0"/>
              </a:spcBef>
              <a:spcAft>
                <a:spcPct val="0"/>
              </a:spcAft>
              <a:buClr>
                <a:schemeClr val="accent2"/>
              </a:buClr>
            </a:pPr>
            <a:r>
              <a:rPr lang="en-US" sz="4400" kern="1200" dirty="0">
                <a:solidFill>
                  <a:schemeClr val="accent1"/>
                </a:solidFill>
                <a:latin typeface="+mj-lt"/>
                <a:ea typeface="Lato Medium" panose="020F0502020204030203" pitchFamily="34" charset="0"/>
                <a:cs typeface="Lato Medium" panose="020F0502020204030203" pitchFamily="34" charset="0"/>
              </a:rPr>
              <a:t>Next Steps for Birth Equity</a:t>
            </a:r>
            <a:endParaRPr sz="4400" kern="1200" dirty="0">
              <a:solidFill>
                <a:schemeClr val="accent1"/>
              </a:solidFill>
              <a:latin typeface="+mj-lt"/>
              <a:ea typeface="Lato Medium" panose="020F0502020204030203" pitchFamily="34" charset="0"/>
              <a:cs typeface="Lato Medium" panose="020F0502020204030203" pitchFamily="34" charset="0"/>
            </a:endParaRPr>
          </a:p>
        </p:txBody>
      </p:sp>
      <p:sp>
        <p:nvSpPr>
          <p:cNvPr id="8" name="object 8"/>
          <p:cNvSpPr txBox="1"/>
          <p:nvPr/>
        </p:nvSpPr>
        <p:spPr>
          <a:xfrm>
            <a:off x="358712" y="1958196"/>
            <a:ext cx="6958029" cy="3333028"/>
          </a:xfrm>
          <a:prstGeom prst="rect">
            <a:avLst/>
          </a:prstGeom>
        </p:spPr>
        <p:txBody>
          <a:bodyPr vert="horz" wrap="square" lIns="0" tIns="135890" rIns="0" bIns="0" rtlCol="0">
            <a:spAutoFit/>
          </a:bodyPr>
          <a:lstStyle/>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endParaRPr kumimoji="0" sz="800" b="0" i="0" u="none" strike="noStrike" kern="1200" cap="none" spc="0" normalizeH="0" baseline="0" noProof="0" dirty="0">
              <a:ln>
                <a:noFill/>
              </a:ln>
              <a:solidFill>
                <a:prstClr val="black"/>
              </a:solidFill>
              <a:effectLst/>
              <a:uLnTx/>
              <a:uFillTx/>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sz="3200" b="0" i="0" u="none" strike="noStrike" kern="1200" cap="none" spc="-5" normalizeH="0" baseline="0" noProof="0" dirty="0">
                <a:ln>
                  <a:noFill/>
                </a:ln>
                <a:solidFill>
                  <a:prstClr val="black"/>
                </a:solidFill>
                <a:effectLst/>
                <a:uLnTx/>
                <a:uFillTx/>
                <a:latin typeface="Arial"/>
                <a:ea typeface="+mn-ea"/>
                <a:cs typeface="Arial"/>
              </a:rPr>
              <a:t>Monthly data </a:t>
            </a:r>
            <a:r>
              <a:rPr kumimoji="0" lang="en-US" sz="3200" b="0" i="0" u="none" strike="noStrike" kern="1200" cap="none" spc="-5" normalizeH="0" baseline="0" noProof="0" dirty="0">
                <a:ln>
                  <a:noFill/>
                </a:ln>
                <a:solidFill>
                  <a:prstClr val="black"/>
                </a:solidFill>
                <a:effectLst/>
                <a:uLnTx/>
                <a:uFillTx/>
                <a:latin typeface="Arial"/>
                <a:ea typeface="+mn-ea"/>
                <a:cs typeface="Arial"/>
              </a:rPr>
              <a:t>for </a:t>
            </a:r>
            <a:r>
              <a:rPr kumimoji="0" lang="en-US" sz="3200" b="1" i="0" u="none" strike="noStrike" kern="1200" cap="none" spc="-10" normalizeH="0" baseline="0" noProof="0" dirty="0">
                <a:ln>
                  <a:noFill/>
                </a:ln>
                <a:solidFill>
                  <a:prstClr val="black"/>
                </a:solidFill>
                <a:effectLst/>
                <a:uLnTx/>
                <a:uFillTx/>
                <a:latin typeface="Arial"/>
                <a:ea typeface="+mn-ea"/>
                <a:cs typeface="Arial"/>
              </a:rPr>
              <a:t>June </a:t>
            </a:r>
            <a:r>
              <a:rPr kumimoji="0" sz="3200" b="0" i="0" u="none" strike="noStrike" kern="1200" cap="none" spc="-5" normalizeH="0" baseline="0" noProof="0" dirty="0">
                <a:ln>
                  <a:noFill/>
                </a:ln>
                <a:solidFill>
                  <a:prstClr val="black"/>
                </a:solidFill>
                <a:effectLst/>
                <a:uLnTx/>
                <a:uFillTx/>
                <a:latin typeface="Arial"/>
                <a:ea typeface="+mn-ea"/>
                <a:cs typeface="Arial"/>
              </a:rPr>
              <a:t>due into </a:t>
            </a:r>
            <a:r>
              <a:rPr kumimoji="0" sz="3200" b="0" i="0" u="none" strike="noStrike" kern="1200" cap="none" spc="-740" normalizeH="0" baseline="0" noProof="0" dirty="0">
                <a:ln>
                  <a:noFill/>
                </a:ln>
                <a:solidFill>
                  <a:prstClr val="black"/>
                </a:solidFill>
                <a:effectLst/>
                <a:uLnTx/>
                <a:uFillTx/>
                <a:latin typeface="Arial"/>
                <a:ea typeface="+mn-ea"/>
                <a:cs typeface="Arial"/>
              </a:rPr>
              <a:t> </a:t>
            </a:r>
            <a:r>
              <a:rPr kumimoji="0" sz="3200" b="0" i="0" u="none" strike="noStrike" kern="1200" cap="none" spc="-10" normalizeH="0" baseline="0" noProof="0" dirty="0">
                <a:ln>
                  <a:noFill/>
                </a:ln>
                <a:solidFill>
                  <a:prstClr val="black"/>
                </a:solidFill>
                <a:effectLst/>
                <a:uLnTx/>
                <a:uFillTx/>
                <a:latin typeface="Arial"/>
                <a:ea typeface="+mn-ea"/>
                <a:cs typeface="Arial"/>
              </a:rPr>
              <a:t>REDCap</a:t>
            </a:r>
            <a:r>
              <a:rPr kumimoji="0" sz="3200" b="0" i="0" u="none" strike="noStrike" kern="1200" cap="none" spc="1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by</a:t>
            </a:r>
            <a:r>
              <a:rPr kumimoji="0" sz="3200" b="0" i="0" u="none" strike="noStrike" kern="1200" cap="none" spc="-5" normalizeH="0" baseline="0" noProof="0" dirty="0">
                <a:ln>
                  <a:noFill/>
                </a:ln>
                <a:solidFill>
                  <a:srgbClr val="21252A"/>
                </a:solidFill>
                <a:effectLst/>
                <a:uLnTx/>
                <a:uFillTx/>
                <a:latin typeface="Arial"/>
                <a:ea typeface="+mn-ea"/>
                <a:cs typeface="Arial"/>
              </a:rPr>
              <a:t> </a:t>
            </a:r>
            <a:r>
              <a:rPr kumimoji="0" lang="en-US"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rPr>
              <a:t>July</a:t>
            </a:r>
            <a:r>
              <a:rPr kumimoji="0" sz="3200" b="1" i="0" u="heavy" strike="noStrike" kern="1200" cap="none" spc="10" normalizeH="0" baseline="0" noProof="0" dirty="0">
                <a:ln>
                  <a:noFill/>
                </a:ln>
                <a:solidFill>
                  <a:srgbClr val="21252A"/>
                </a:solidFill>
                <a:effectLst/>
                <a:uLnTx/>
                <a:uFill>
                  <a:solidFill>
                    <a:srgbClr val="21252A"/>
                  </a:solidFill>
                </a:uFill>
                <a:latin typeface="Arial"/>
                <a:ea typeface="+mn-ea"/>
                <a:cs typeface="Arial"/>
              </a:rPr>
              <a:t> </a:t>
            </a:r>
            <a:r>
              <a:rPr kumimoji="0"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rPr>
              <a:t>15</a:t>
            </a:r>
            <a:r>
              <a:rPr kumimoji="0" sz="3200" b="1" i="0" u="heavy" strike="noStrike" kern="1200" cap="none" spc="-5" normalizeH="0" baseline="30000" noProof="0" dirty="0">
                <a:ln>
                  <a:noFill/>
                </a:ln>
                <a:solidFill>
                  <a:srgbClr val="21252A"/>
                </a:solidFill>
                <a:effectLst/>
                <a:uLnTx/>
                <a:uFill>
                  <a:solidFill>
                    <a:srgbClr val="21252A"/>
                  </a:solidFill>
                </a:uFill>
                <a:latin typeface="Arial"/>
                <a:ea typeface="+mn-ea"/>
                <a:cs typeface="Arial"/>
              </a:rPr>
              <a:t>th</a:t>
            </a:r>
            <a:r>
              <a:rPr kumimoji="0" lang="en-US" sz="3200" b="1" i="0" u="heavy" strike="noStrike" kern="1200" cap="none" spc="-5" normalizeH="0" baseline="30000" noProof="0" dirty="0">
                <a:ln>
                  <a:noFill/>
                </a:ln>
                <a:solidFill>
                  <a:srgbClr val="21252A"/>
                </a:solidFill>
                <a:effectLst/>
                <a:uLnTx/>
                <a:uFill>
                  <a:solidFill>
                    <a:srgbClr val="21252A"/>
                  </a:solidFill>
                </a:uFill>
                <a:latin typeface="Arial"/>
                <a:ea typeface="+mn-ea"/>
                <a:cs typeface="Arial"/>
              </a:rPr>
              <a:t> (now)!</a:t>
            </a:r>
            <a:endParaRPr kumimoji="0" lang="en-US"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Schedule your team KPM meeting to receive help to get started</a:t>
            </a: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Make a 30 60 90 day plan for next steps with </a:t>
            </a:r>
            <a:r>
              <a:rPr kumimoji="0" lang="en-US" sz="3200" b="0" i="0" u="none" strike="noStrike" kern="1200" cap="none" spc="-5" normalizeH="0" baseline="0" noProof="0" dirty="0" err="1">
                <a:ln>
                  <a:noFill/>
                </a:ln>
                <a:solidFill>
                  <a:srgbClr val="21252A"/>
                </a:solidFill>
                <a:effectLst/>
                <a:uLnTx/>
                <a:uFill>
                  <a:solidFill>
                    <a:srgbClr val="21252A"/>
                  </a:solidFill>
                </a:uFill>
                <a:latin typeface="Arial"/>
                <a:ea typeface="+mn-ea"/>
                <a:cs typeface="Arial"/>
              </a:rPr>
              <a:t>SDoH</a:t>
            </a: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 Respectful Care, and/or PREM implementation </a:t>
            </a:r>
          </a:p>
        </p:txBody>
      </p:sp>
      <p:grpSp>
        <p:nvGrpSpPr>
          <p:cNvPr id="9" name="object 9"/>
          <p:cNvGrpSpPr/>
          <p:nvPr/>
        </p:nvGrpSpPr>
        <p:grpSpPr>
          <a:xfrm>
            <a:off x="7556944" y="1958196"/>
            <a:ext cx="4413250" cy="3594100"/>
            <a:chOff x="7390228" y="2221992"/>
            <a:chExt cx="4413250" cy="3594100"/>
          </a:xfrm>
        </p:grpSpPr>
        <p:pic>
          <p:nvPicPr>
            <p:cNvPr id="10" name="object 10"/>
            <p:cNvPicPr/>
            <p:nvPr/>
          </p:nvPicPr>
          <p:blipFill>
            <a:blip r:embed="rId5" cstate="print"/>
            <a:stretch>
              <a:fillRect/>
            </a:stretch>
          </p:blipFill>
          <p:spPr>
            <a:xfrm>
              <a:off x="7390228" y="2221992"/>
              <a:ext cx="4413150" cy="3593730"/>
            </a:xfrm>
            <a:prstGeom prst="rect">
              <a:avLst/>
            </a:prstGeom>
          </p:spPr>
        </p:pic>
        <p:sp>
          <p:nvSpPr>
            <p:cNvPr id="11" name="object 11"/>
            <p:cNvSpPr/>
            <p:nvPr/>
          </p:nvSpPr>
          <p:spPr>
            <a:xfrm>
              <a:off x="7491984" y="2724912"/>
              <a:ext cx="1499870" cy="1323340"/>
            </a:xfrm>
            <a:custGeom>
              <a:avLst/>
              <a:gdLst/>
              <a:ahLst/>
              <a:cxnLst/>
              <a:rect l="l" t="t" r="r" b="b"/>
              <a:pathLst>
                <a:path w="1499870" h="1323339">
                  <a:moveTo>
                    <a:pt x="749808" y="0"/>
                  </a:moveTo>
                  <a:lnTo>
                    <a:pt x="0" y="661415"/>
                  </a:lnTo>
                  <a:lnTo>
                    <a:pt x="749808" y="1322831"/>
                  </a:lnTo>
                  <a:lnTo>
                    <a:pt x="1499616" y="661415"/>
                  </a:lnTo>
                  <a:lnTo>
                    <a:pt x="7498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91984" y="2724912"/>
              <a:ext cx="1499870" cy="1323340"/>
            </a:xfrm>
            <a:custGeom>
              <a:avLst/>
              <a:gdLst/>
              <a:ahLst/>
              <a:cxnLst/>
              <a:rect l="l" t="t" r="r" b="b"/>
              <a:pathLst>
                <a:path w="1499870" h="1323339">
                  <a:moveTo>
                    <a:pt x="0" y="661415"/>
                  </a:moveTo>
                  <a:lnTo>
                    <a:pt x="749808" y="0"/>
                  </a:lnTo>
                  <a:lnTo>
                    <a:pt x="1499616" y="661415"/>
                  </a:lnTo>
                  <a:lnTo>
                    <a:pt x="749808" y="1322831"/>
                  </a:lnTo>
                  <a:lnTo>
                    <a:pt x="0" y="661415"/>
                  </a:lnTo>
                  <a:close/>
                </a:path>
              </a:pathLst>
            </a:custGeom>
            <a:ln w="57912">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241792" y="4070604"/>
              <a:ext cx="5715" cy="761365"/>
            </a:xfrm>
            <a:custGeom>
              <a:avLst/>
              <a:gdLst/>
              <a:ahLst/>
              <a:cxnLst/>
              <a:rect l="l" t="t" r="r" b="b"/>
              <a:pathLst>
                <a:path w="5715" h="761364">
                  <a:moveTo>
                    <a:pt x="0" y="0"/>
                  </a:moveTo>
                  <a:lnTo>
                    <a:pt x="5321" y="761136"/>
                  </a:lnTo>
                </a:path>
              </a:pathLst>
            </a:custGeom>
            <a:ln w="5791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7823355" y="2965558"/>
            <a:ext cx="1170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Next</a:t>
            </a:r>
            <a:r>
              <a:rPr kumimoji="0" sz="1800" b="1" i="0" u="none" strike="noStrike" kern="1200" cap="none" spc="-6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Stop!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Tree>
    <p:extLst>
      <p:ext uri="{BB962C8B-B14F-4D97-AF65-F5344CB8AC3E}">
        <p14:creationId xmlns:p14="http://schemas.microsoft.com/office/powerpoint/2010/main" val="2040909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4" y="388169"/>
            <a:ext cx="10972800" cy="1325563"/>
          </a:xfrm>
          <a:noFill/>
        </p:spPr>
        <p:txBody>
          <a:bodyPr/>
          <a:lstStyle/>
          <a:p>
            <a:r>
              <a:rPr lang="en-US" dirty="0">
                <a:ea typeface="Lato Medium"/>
                <a:cs typeface="Lato Medium"/>
              </a:rPr>
              <a:t>Upcoming BE Webinars: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nvPr>
        </p:nvGraphicFramePr>
        <p:xfrm>
          <a:off x="609600" y="1678190"/>
          <a:ext cx="8156702" cy="2823933"/>
        </p:xfrm>
        <a:graphic>
          <a:graphicData uri="http://schemas.openxmlformats.org/drawingml/2006/table">
            <a:tbl>
              <a:tblPr firstRow="1" bandRow="1">
                <a:tableStyleId>{F5AB1C69-6EDB-4FF4-983F-18BD219EF322}</a:tableStyleId>
              </a:tblPr>
              <a:tblGrid>
                <a:gridCol w="4078351">
                  <a:extLst>
                    <a:ext uri="{9D8B030D-6E8A-4147-A177-3AD203B41FA5}">
                      <a16:colId xmlns:a16="http://schemas.microsoft.com/office/drawing/2014/main" val="2337264793"/>
                    </a:ext>
                  </a:extLst>
                </a:gridCol>
                <a:gridCol w="4078351">
                  <a:extLst>
                    <a:ext uri="{9D8B030D-6E8A-4147-A177-3AD203B41FA5}">
                      <a16:colId xmlns:a16="http://schemas.microsoft.com/office/drawing/2014/main" val="1898119252"/>
                    </a:ext>
                  </a:extLst>
                </a:gridCol>
              </a:tblGrid>
              <a:tr h="721857">
                <a:tc>
                  <a:txBody>
                    <a:bodyPr/>
                    <a:lstStyle/>
                    <a:p>
                      <a:r>
                        <a:rPr lang="en-US" sz="2400" u="sng">
                          <a:solidFill>
                            <a:srgbClr val="000000"/>
                          </a:solidFill>
                        </a:rPr>
                        <a:t>Event </a:t>
                      </a:r>
                    </a:p>
                  </a:txBody>
                  <a:tcPr/>
                </a:tc>
                <a:tc>
                  <a:txBody>
                    <a:bodyPr/>
                    <a:lstStyle/>
                    <a:p>
                      <a:r>
                        <a:rPr lang="en-US" sz="2400" u="sng">
                          <a:solidFill>
                            <a:srgbClr val="000000"/>
                          </a:solidFill>
                        </a:rPr>
                        <a:t>Day/Time </a:t>
                      </a:r>
                    </a:p>
                  </a:txBody>
                  <a:tcPr/>
                </a:tc>
                <a:extLst>
                  <a:ext uri="{0D108BD9-81ED-4DB2-BD59-A6C34878D82A}">
                    <a16:rowId xmlns:a16="http://schemas.microsoft.com/office/drawing/2014/main" val="3322244632"/>
                  </a:ext>
                </a:extLst>
              </a:tr>
              <a:tr h="913356">
                <a:tc>
                  <a:txBody>
                    <a:bodyPr/>
                    <a:lstStyle/>
                    <a:p>
                      <a:pPr marL="0" marR="0" lvl="0" indent="0" algn="l">
                        <a:lnSpc>
                          <a:spcPct val="100000"/>
                        </a:lnSpc>
                        <a:spcBef>
                          <a:spcPts val="0"/>
                        </a:spcBef>
                        <a:spcAft>
                          <a:spcPts val="0"/>
                        </a:spcAft>
                        <a:buClr>
                          <a:srgbClr val="444C55"/>
                        </a:buClr>
                        <a:buNone/>
                      </a:pPr>
                      <a:r>
                        <a:rPr lang="en-US" sz="2400" b="0" i="0" u="none" strike="noStrike" noProof="0" dirty="0">
                          <a:solidFill>
                            <a:srgbClr val="000000"/>
                          </a:solidFill>
                          <a:latin typeface="+mn-lt"/>
                        </a:rPr>
                        <a:t>Implementing postpartum</a:t>
                      </a:r>
                      <a:r>
                        <a:rPr lang="en-US" sz="2400" b="0" i="0" u="none" strike="noStrike" baseline="0" noProof="0" dirty="0">
                          <a:solidFill>
                            <a:srgbClr val="000000"/>
                          </a:solidFill>
                          <a:latin typeface="+mn-lt"/>
                        </a:rPr>
                        <a:t> early </a:t>
                      </a:r>
                      <a:r>
                        <a:rPr lang="en-US" sz="2400" b="0" i="0" u="none" strike="noStrike" noProof="0" dirty="0">
                          <a:solidFill>
                            <a:srgbClr val="000000"/>
                          </a:solidFill>
                          <a:latin typeface="+mn-lt"/>
                        </a:rPr>
                        <a:t>schedule two-weeks (AIM PP bundle) </a:t>
                      </a:r>
                      <a:endParaRPr lang="en-US" sz="2400" b="0" i="0" u="none" strike="noStrike" noProof="0" dirty="0">
                        <a:solidFill>
                          <a:srgbClr val="000000"/>
                        </a:solidFill>
                        <a:latin typeface="Calibri"/>
                      </a:endParaRPr>
                    </a:p>
                  </a:txBody>
                  <a:tcPr/>
                </a:tc>
                <a:tc>
                  <a:txBody>
                    <a:bodyPr/>
                    <a:lstStyle/>
                    <a:p>
                      <a:pPr lvl="0">
                        <a:buNone/>
                      </a:pPr>
                      <a:r>
                        <a:rPr lang="en-US" sz="2400" dirty="0">
                          <a:solidFill>
                            <a:srgbClr val="000000"/>
                          </a:solidFill>
                        </a:rPr>
                        <a:t>August 15</a:t>
                      </a:r>
                      <a:r>
                        <a:rPr lang="en-US" sz="2400" baseline="30000" dirty="0">
                          <a:solidFill>
                            <a:srgbClr val="000000"/>
                          </a:solidFill>
                        </a:rPr>
                        <a:t>th</a:t>
                      </a:r>
                      <a:r>
                        <a:rPr lang="en-US" sz="2400" dirty="0">
                          <a:solidFill>
                            <a:srgbClr val="000000"/>
                          </a:solidFill>
                        </a:rPr>
                        <a:t> at 12:00pm</a:t>
                      </a:r>
                    </a:p>
                  </a:txBody>
                  <a:tcPr/>
                </a:tc>
                <a:extLst>
                  <a:ext uri="{0D108BD9-81ED-4DB2-BD59-A6C34878D82A}">
                    <a16:rowId xmlns:a16="http://schemas.microsoft.com/office/drawing/2014/main" val="1904526961"/>
                  </a:ext>
                </a:extLst>
              </a:tr>
              <a:tr h="913356">
                <a:tc>
                  <a:txBody>
                    <a:bodyPr/>
                    <a:lstStyle/>
                    <a:p>
                      <a:pPr marL="0" marR="0" lvl="0" indent="0" algn="l">
                        <a:lnSpc>
                          <a:spcPct val="100000"/>
                        </a:lnSpc>
                        <a:spcBef>
                          <a:spcPts val="0"/>
                        </a:spcBef>
                        <a:spcAft>
                          <a:spcPts val="0"/>
                        </a:spcAft>
                        <a:buClr>
                          <a:srgbClr val="444C55"/>
                        </a:buClr>
                        <a:buNone/>
                      </a:pPr>
                      <a:r>
                        <a:rPr lang="en-US" sz="2400" b="0" i="0" u="none" strike="noStrike" noProof="0" dirty="0">
                          <a:solidFill>
                            <a:srgbClr val="000000"/>
                          </a:solidFill>
                          <a:latin typeface="+mn-lt"/>
                        </a:rPr>
                        <a:t>Implementing postpartum education </a:t>
                      </a:r>
                      <a:endParaRPr lang="en-US" sz="2400" b="0" i="0" u="none" strike="noStrike" noProof="0" dirty="0">
                        <a:solidFill>
                          <a:srgbClr val="000000"/>
                        </a:solidFill>
                        <a:latin typeface="Calibri"/>
                      </a:endParaRPr>
                    </a:p>
                  </a:txBody>
                  <a:tcPr/>
                </a:tc>
                <a:tc>
                  <a:txBody>
                    <a:bodyPr/>
                    <a:lstStyle/>
                    <a:p>
                      <a:pPr lvl="0">
                        <a:buNone/>
                      </a:pPr>
                      <a:r>
                        <a:rPr lang="en-US" sz="2400" dirty="0">
                          <a:solidFill>
                            <a:srgbClr val="000000"/>
                          </a:solidFill>
                        </a:rPr>
                        <a:t>September</a:t>
                      </a:r>
                      <a:r>
                        <a:rPr lang="en-US" sz="2400" baseline="0" dirty="0">
                          <a:solidFill>
                            <a:srgbClr val="000000"/>
                          </a:solidFill>
                        </a:rPr>
                        <a:t> 19</a:t>
                      </a:r>
                      <a:r>
                        <a:rPr lang="en-US" sz="2400" baseline="30000" dirty="0">
                          <a:solidFill>
                            <a:srgbClr val="000000"/>
                          </a:solidFill>
                        </a:rPr>
                        <a:t>th</a:t>
                      </a:r>
                      <a:r>
                        <a:rPr lang="en-US" sz="2400" baseline="0" dirty="0">
                          <a:solidFill>
                            <a:srgbClr val="000000"/>
                          </a:solidFill>
                        </a:rPr>
                        <a:t> at 12:00pm</a:t>
                      </a:r>
                      <a:endParaRPr lang="en-US" sz="2400" dirty="0">
                        <a:solidFill>
                          <a:srgbClr val="000000"/>
                        </a:solidFill>
                      </a:endParaRPr>
                    </a:p>
                  </a:txBody>
                  <a:tcPr/>
                </a:tc>
                <a:extLst>
                  <a:ext uri="{0D108BD9-81ED-4DB2-BD59-A6C34878D82A}">
                    <a16:rowId xmlns:a16="http://schemas.microsoft.com/office/drawing/2014/main" val="3881707621"/>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a:stretch>
            <a:fillRect/>
          </a:stretch>
        </p:blipFill>
        <p:spPr>
          <a:xfrm>
            <a:off x="8749431" y="2032348"/>
            <a:ext cx="3210837" cy="3179523"/>
          </a:xfrm>
          <a:prstGeom prst="rect">
            <a:avLst/>
          </a:prstGeom>
        </p:spPr>
      </p:pic>
      <p:sp>
        <p:nvSpPr>
          <p:cNvPr id="7" name="Rounded Rectangle 6"/>
          <p:cNvSpPr/>
          <p:nvPr/>
        </p:nvSpPr>
        <p:spPr>
          <a:xfrm>
            <a:off x="975060" y="5323285"/>
            <a:ext cx="9617409" cy="646634"/>
          </a:xfrm>
          <a:prstGeom prst="roundRect">
            <a:avLst/>
          </a:prstGeom>
          <a:solidFill>
            <a:srgbClr val="FF65A5"/>
          </a:solidFill>
          <a:ln w="12700" cap="flat" cmpd="sng" algn="ctr">
            <a:solidFill>
              <a:srgbClr val="F500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mn-ea"/>
                <a:cs typeface="+mn-cs"/>
              </a:rPr>
              <a:t>Register and Join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https://northwestern.zoom.us/meeting/register/tJMod-uoqDotGtzzJICE1O5TphPWT2-pZfmY</a:t>
            </a:r>
          </a:p>
        </p:txBody>
      </p:sp>
    </p:spTree>
    <p:extLst>
      <p:ext uri="{BB962C8B-B14F-4D97-AF65-F5344CB8AC3E}">
        <p14:creationId xmlns:p14="http://schemas.microsoft.com/office/powerpoint/2010/main" val="4207133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8"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b="0" spc="-5" dirty="0">
                <a:solidFill>
                  <a:srgbClr val="21252A"/>
                </a:solidFill>
                <a:latin typeface="Arial"/>
                <a:cs typeface="Arial"/>
              </a:rPr>
              <a:t>Thanks to </a:t>
            </a:r>
            <a:r>
              <a:rPr sz="4800" b="0" spc="-10" dirty="0">
                <a:solidFill>
                  <a:srgbClr val="21252A"/>
                </a:solidFill>
                <a:latin typeface="Arial"/>
                <a:cs typeface="Arial"/>
              </a:rPr>
              <a:t>our </a:t>
            </a:r>
            <a:r>
              <a:rPr sz="4800" b="0" spc="-1320" dirty="0">
                <a:solidFill>
                  <a:srgbClr val="21252A"/>
                </a:solidFill>
                <a:latin typeface="Arial"/>
                <a:cs typeface="Arial"/>
              </a:rPr>
              <a:t> </a:t>
            </a:r>
            <a:r>
              <a:rPr sz="4800" b="0" spc="-10" dirty="0">
                <a:solidFill>
                  <a:srgbClr val="21252A"/>
                </a:solidFill>
                <a:latin typeface="Arial"/>
                <a:cs typeface="Arial"/>
              </a:rPr>
              <a:t>Funders</a:t>
            </a:r>
            <a:endParaRPr sz="4800">
              <a:latin typeface="Arial"/>
              <a:cs typeface="Arial"/>
            </a:endParaRPr>
          </a:p>
        </p:txBody>
      </p:sp>
      <p:sp>
        <p:nvSpPr>
          <p:cNvPr id="9" name="object 9"/>
          <p:cNvSpPr txBox="1"/>
          <p:nvPr/>
        </p:nvSpPr>
        <p:spPr>
          <a:xfrm>
            <a:off x="226573" y="5237245"/>
            <a:ext cx="246126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21252A"/>
                </a:solidFill>
                <a:effectLst/>
                <a:uLnTx/>
                <a:uFillTx/>
                <a:latin typeface="Arial"/>
                <a:ea typeface="+mn-ea"/>
                <a:cs typeface="Arial"/>
              </a:rPr>
              <a:t>In</a:t>
            </a:r>
            <a:r>
              <a:rPr kumimoji="0" sz="2800" b="0" i="0" u="none" strike="noStrike" kern="1200" cap="none" spc="-45"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kind</a:t>
            </a:r>
            <a:r>
              <a:rPr kumimoji="0" sz="2800" b="0" i="0" u="none" strike="noStrike" kern="1200" cap="none" spc="-30"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6" cstate="print"/>
            <a:stretch>
              <a:fillRect/>
            </a:stretch>
          </p:blipFill>
          <p:spPr>
            <a:xfrm>
              <a:off x="2211324" y="5826252"/>
              <a:ext cx="1627631" cy="597407"/>
            </a:xfrm>
            <a:prstGeom prst="rect">
              <a:avLst/>
            </a:prstGeom>
          </p:spPr>
        </p:pic>
        <p:pic>
          <p:nvPicPr>
            <p:cNvPr id="12" name="object 12"/>
            <p:cNvPicPr/>
            <p:nvPr/>
          </p:nvPicPr>
          <p:blipFill>
            <a:blip r:embed="rId7" cstate="print"/>
            <a:stretch>
              <a:fillRect/>
            </a:stretch>
          </p:blipFill>
          <p:spPr>
            <a:xfrm>
              <a:off x="3073907" y="4046220"/>
              <a:ext cx="1155191" cy="871727"/>
            </a:xfrm>
            <a:prstGeom prst="rect">
              <a:avLst/>
            </a:prstGeom>
          </p:spPr>
        </p:pic>
        <p:pic>
          <p:nvPicPr>
            <p:cNvPr id="13" name="object 13"/>
            <p:cNvPicPr/>
            <p:nvPr/>
          </p:nvPicPr>
          <p:blipFill>
            <a:blip r:embed="rId8" cstate="print"/>
            <a:stretch>
              <a:fillRect/>
            </a:stretch>
          </p:blipFill>
          <p:spPr>
            <a:xfrm>
              <a:off x="1368552" y="4069080"/>
              <a:ext cx="1382267" cy="734567"/>
            </a:xfrm>
            <a:prstGeom prst="rect">
              <a:avLst/>
            </a:prstGeom>
          </p:spPr>
        </p:pic>
        <p:pic>
          <p:nvPicPr>
            <p:cNvPr id="14" name="object 14"/>
            <p:cNvPicPr/>
            <p:nvPr/>
          </p:nvPicPr>
          <p:blipFill>
            <a:blip r:embed="rId9" cstate="print"/>
            <a:stretch>
              <a:fillRect/>
            </a:stretch>
          </p:blipFill>
          <p:spPr>
            <a:xfrm>
              <a:off x="73152" y="3246120"/>
              <a:ext cx="1697723" cy="470915"/>
            </a:xfrm>
            <a:prstGeom prst="rect">
              <a:avLst/>
            </a:prstGeom>
          </p:spPr>
        </p:pic>
        <p:pic>
          <p:nvPicPr>
            <p:cNvPr id="15" name="object 15"/>
            <p:cNvPicPr/>
            <p:nvPr/>
          </p:nvPicPr>
          <p:blipFill>
            <a:blip r:embed="rId10" cstate="print"/>
            <a:stretch>
              <a:fillRect/>
            </a:stretch>
          </p:blipFill>
          <p:spPr>
            <a:xfrm>
              <a:off x="3436619" y="3180588"/>
              <a:ext cx="1557515" cy="566927"/>
            </a:xfrm>
            <a:prstGeom prst="rect">
              <a:avLst/>
            </a:prstGeom>
          </p:spPr>
        </p:pic>
        <p:pic>
          <p:nvPicPr>
            <p:cNvPr id="16" name="object 16"/>
            <p:cNvPicPr/>
            <p:nvPr/>
          </p:nvPicPr>
          <p:blipFill>
            <a:blip r:embed="rId11" cstate="print"/>
            <a:stretch>
              <a:fillRect/>
            </a:stretch>
          </p:blipFill>
          <p:spPr>
            <a:xfrm>
              <a:off x="1900428" y="3180588"/>
              <a:ext cx="1307591" cy="600455"/>
            </a:xfrm>
            <a:prstGeom prst="rect">
              <a:avLst/>
            </a:prstGeom>
          </p:spPr>
        </p:pic>
        <p:pic>
          <p:nvPicPr>
            <p:cNvPr id="17" name="object 17"/>
            <p:cNvPicPr/>
            <p:nvPr/>
          </p:nvPicPr>
          <p:blipFill>
            <a:blip r:embed="rId12" cstate="print"/>
            <a:stretch>
              <a:fillRect/>
            </a:stretch>
          </p:blipFill>
          <p:spPr>
            <a:xfrm>
              <a:off x="3953256" y="5750052"/>
              <a:ext cx="1266443" cy="544067"/>
            </a:xfrm>
            <a:prstGeom prst="rect">
              <a:avLst/>
            </a:prstGeom>
          </p:spPr>
        </p:pic>
        <p:pic>
          <p:nvPicPr>
            <p:cNvPr id="18" name="object 18"/>
            <p:cNvPicPr/>
            <p:nvPr/>
          </p:nvPicPr>
          <p:blipFill>
            <a:blip r:embed="rId13" cstate="print"/>
            <a:stretch>
              <a:fillRect/>
            </a:stretch>
          </p:blipFill>
          <p:spPr>
            <a:xfrm>
              <a:off x="147828" y="5687567"/>
              <a:ext cx="1949195" cy="670559"/>
            </a:xfrm>
            <a:prstGeom prst="rect">
              <a:avLst/>
            </a:prstGeom>
          </p:spPr>
        </p:pic>
        <p:pic>
          <p:nvPicPr>
            <p:cNvPr id="19" name="object 19"/>
            <p:cNvPicPr/>
            <p:nvPr/>
          </p:nvPicPr>
          <p:blipFill>
            <a:blip r:embed="rId14" cstate="print"/>
            <a:stretch>
              <a:fillRect/>
            </a:stretch>
          </p:blipFill>
          <p:spPr>
            <a:xfrm>
              <a:off x="723899" y="6310883"/>
              <a:ext cx="2141219" cy="428243"/>
            </a:xfrm>
            <a:prstGeom prst="rect">
              <a:avLst/>
            </a:prstGeom>
          </p:spPr>
        </p:pic>
      </p:grpSp>
    </p:spTree>
    <p:extLst>
      <p:ext uri="{BB962C8B-B14F-4D97-AF65-F5344CB8AC3E}">
        <p14:creationId xmlns:p14="http://schemas.microsoft.com/office/powerpoint/2010/main" val="190718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8A4D-54D6-EB48-B4DC-D92AD1231218}"/>
              </a:ext>
            </a:extLst>
          </p:cNvPr>
          <p:cNvSpPr>
            <a:spLocks noGrp="1"/>
          </p:cNvSpPr>
          <p:nvPr>
            <p:ph type="title"/>
          </p:nvPr>
        </p:nvSpPr>
        <p:spPr>
          <a:xfrm>
            <a:off x="121266" y="260281"/>
            <a:ext cx="10972800" cy="984885"/>
          </a:xfrm>
          <a:noFill/>
        </p:spPr>
        <p:txBody>
          <a:bodyPr/>
          <a:lstStyle/>
          <a:p>
            <a:pPr marL="12700" marR="5080" fontAlgn="base">
              <a:spcAft>
                <a:spcPct val="0"/>
              </a:spcAft>
              <a:buClr>
                <a:schemeClr val="accent2"/>
              </a:buClr>
            </a:pPr>
            <a:r>
              <a:rPr lang="en-US" sz="3200" dirty="0">
                <a:solidFill>
                  <a:schemeClr val="accent1"/>
                </a:solidFill>
              </a:rPr>
              <a:t>Celebrating success: </a:t>
            </a:r>
            <a:br>
              <a:rPr lang="en-US" sz="3200" dirty="0">
                <a:solidFill>
                  <a:schemeClr val="accent1"/>
                </a:solidFill>
              </a:rPr>
            </a:br>
            <a:r>
              <a:rPr lang="en-US" sz="3200" dirty="0">
                <a:solidFill>
                  <a:schemeClr val="accent1"/>
                </a:solidFill>
              </a:rPr>
              <a:t>Regional Community Meetings </a:t>
            </a:r>
          </a:p>
        </p:txBody>
      </p:sp>
      <p:sp>
        <p:nvSpPr>
          <p:cNvPr id="7" name="Slide Number Placeholder 6">
            <a:extLst>
              <a:ext uri="{FF2B5EF4-FFF2-40B4-BE49-F238E27FC236}">
                <a16:creationId xmlns:a16="http://schemas.microsoft.com/office/drawing/2014/main" id="{D065943F-F4FF-DB48-A129-00AFD7657137}"/>
              </a:ext>
            </a:extLst>
          </p:cNvPr>
          <p:cNvSpPr>
            <a:spLocks noGrp="1"/>
          </p:cNvSpPr>
          <p:nvPr>
            <p:ph type="sldNum" sz="quarter" idx="10"/>
          </p:nvPr>
        </p:nvSpPr>
        <p:spPr>
          <a:xfrm>
            <a:off x="8839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lang="en-US" smtClean="0"/>
              <a:pPr/>
              <a:t>6</a:t>
            </a:fld>
            <a:endParaRPr kumimoji="0" lang="en-US" sz="1200" b="0" i="0" u="none" strike="noStrike" kern="1200" cap="none" spc="0" normalizeH="0" baseline="0" noProof="0" dirty="0">
              <a:ln>
                <a:noFill/>
              </a:ln>
              <a:solidFill>
                <a:srgbClr val="79818A">
                  <a:lumMod val="60000"/>
                  <a:lumOff val="40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99E1DD-EEDD-B640-81ED-230F4930135E}"/>
              </a:ext>
            </a:extLst>
          </p:cNvPr>
          <p:cNvSpPr>
            <a:spLocks noGrp="1"/>
          </p:cNvSpPr>
          <p:nvPr>
            <p:ph type="ftr" sz="quarter" idx="11"/>
          </p:nvPr>
        </p:nvSpPr>
        <p:spPr>
          <a:xfrm>
            <a:off x="609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sp>
        <p:nvSpPr>
          <p:cNvPr id="17" name="Vertical Scroll 16"/>
          <p:cNvSpPr/>
          <p:nvPr/>
        </p:nvSpPr>
        <p:spPr>
          <a:xfrm>
            <a:off x="-163002" y="1585844"/>
            <a:ext cx="5732529" cy="4799256"/>
          </a:xfrm>
          <a:prstGeom prst="verticalScroll">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ontent Placeholder 15"/>
          <p:cNvSpPr>
            <a:spLocks noGrp="1"/>
          </p:cNvSpPr>
          <p:nvPr>
            <p:ph type="body" idx="1"/>
          </p:nvPr>
        </p:nvSpPr>
        <p:spPr>
          <a:xfrm>
            <a:off x="499097" y="2394099"/>
            <a:ext cx="4335806" cy="3477875"/>
          </a:xfrm>
        </p:spPr>
        <p:txBody>
          <a:bodyPr/>
          <a:lstStyle/>
          <a:p>
            <a:pPr marL="457200" indent="-457200">
              <a:buFont typeface="Arial" panose="020B0604020202020204" pitchFamily="34" charset="0"/>
              <a:buChar char="•"/>
            </a:pPr>
            <a:r>
              <a:rPr lang="en-US" sz="2600" dirty="0"/>
              <a:t>9 out of 10 community regional meetings with 83% of hospital teams (last one coming in July)</a:t>
            </a:r>
          </a:p>
          <a:p>
            <a:pPr marL="457200" indent="-457200">
              <a:buFont typeface="Arial" panose="020B0604020202020204" pitchFamily="34" charset="0"/>
              <a:buChar char="•"/>
            </a:pPr>
            <a:r>
              <a:rPr lang="en-US" sz="2600" dirty="0"/>
              <a:t>Total of 26 community members /patient advisors participating throughout the state </a:t>
            </a:r>
          </a:p>
          <a:p>
            <a:endParaRPr lang="en-US" dirty="0"/>
          </a:p>
        </p:txBody>
      </p:sp>
      <p:sp>
        <p:nvSpPr>
          <p:cNvPr id="24" name="Speech Bubble: Oval 23"/>
          <p:cNvSpPr/>
          <p:nvPr/>
        </p:nvSpPr>
        <p:spPr>
          <a:xfrm>
            <a:off x="5838973" y="3658083"/>
            <a:ext cx="6231761" cy="2409945"/>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This is such a great discussion! Hearing from the community panelists is powerful and very much needed. I appreciate all of the input. </a:t>
            </a:r>
            <a:r>
              <a:rPr kumimoji="0" lang="en-US" sz="2000" b="1"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 Provider, Stroger Network </a:t>
            </a:r>
          </a:p>
        </p:txBody>
      </p:sp>
      <p:sp>
        <p:nvSpPr>
          <p:cNvPr id="23" name="Rounded Rectangular Callout 22"/>
          <p:cNvSpPr/>
          <p:nvPr/>
        </p:nvSpPr>
        <p:spPr>
          <a:xfrm>
            <a:off x="6095999" y="1065364"/>
            <a:ext cx="5750883" cy="2065631"/>
          </a:xfrm>
          <a:prstGeom prst="wedgeRoundRectCallout">
            <a:avLst>
              <a:gd name="adj1" fmla="val -20833"/>
              <a:gd name="adj2" fmla="val 7630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The meeting went very well. The 3 community partners articulated their positive experiences related to the 4 key drivers of the BE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–Northwestern Network </a:t>
            </a:r>
          </a:p>
        </p:txBody>
      </p:sp>
      <p:pic>
        <p:nvPicPr>
          <p:cNvPr id="22" name="Picture 21"/>
          <p:cNvPicPr>
            <a:picLocks noChangeAspect="1"/>
          </p:cNvPicPr>
          <p:nvPr/>
        </p:nvPicPr>
        <p:blipFill>
          <a:blip r:embed="rId3" cstate="email">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052280" y="2940041"/>
            <a:ext cx="1560967" cy="1682564"/>
          </a:xfrm>
          <a:prstGeom prst="rect">
            <a:avLst/>
          </a:prstGeom>
        </p:spPr>
      </p:pic>
    </p:spTree>
    <p:extLst>
      <p:ext uri="{BB962C8B-B14F-4D97-AF65-F5344CB8AC3E}">
        <p14:creationId xmlns:p14="http://schemas.microsoft.com/office/powerpoint/2010/main" val="407621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716847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5" normalizeH="0" baseline="0" noProof="0" dirty="0">
                <a:ln>
                  <a:noFill/>
                </a:ln>
                <a:solidFill>
                  <a:srgbClr val="444B54"/>
                </a:solidFill>
                <a:effectLst/>
                <a:uLnTx/>
                <a:uFillTx/>
                <a:latin typeface="Arial"/>
                <a:ea typeface="+mn-ea"/>
                <a:cs typeface="Arial"/>
              </a:rPr>
              <a:t>Birth</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Equity</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lang="en-US" sz="3600" b="0" i="0" u="none" strike="noStrike" kern="1200" cap="none" spc="-5" normalizeH="0" baseline="0" noProof="0" dirty="0">
                <a:ln>
                  <a:noFill/>
                </a:ln>
                <a:solidFill>
                  <a:srgbClr val="444B54"/>
                </a:solidFill>
                <a:effectLst/>
                <a:uLnTx/>
                <a:uFillTx/>
                <a:latin typeface="Arial"/>
                <a:ea typeface="+mn-ea"/>
                <a:cs typeface="Arial"/>
              </a:rPr>
              <a:t>initiative data review</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p:nvPr/>
        </p:nvSpPr>
        <p:spPr>
          <a:xfrm>
            <a:off x="1492050" y="3070462"/>
            <a:ext cx="894735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444B54"/>
                </a:solidFill>
                <a:effectLst/>
                <a:uLnTx/>
                <a:uFillTx/>
                <a:latin typeface="Arial"/>
                <a:ea typeface="+mn-ea"/>
                <a:cs typeface="Arial"/>
              </a:rPr>
              <a:t>Helping hospital teams move this</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important work</a:t>
            </a:r>
            <a:r>
              <a:rPr kumimoji="0" lang="en-US" sz="2400" b="0" i="0" u="none" strike="noStrike" kern="1200" cap="none" spc="-5" normalizeH="0" baseline="0" noProof="0" dirty="0">
                <a:ln>
                  <a:noFill/>
                </a:ln>
                <a:solidFill>
                  <a:srgbClr val="444B54"/>
                </a:solidFill>
                <a:effectLst/>
                <a:uLnTx/>
                <a:uFillTx/>
                <a:latin typeface="Arial"/>
                <a:ea typeface="+mn-ea"/>
                <a:cs typeface="Arial"/>
              </a:rPr>
              <a:t> forward</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together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8405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4" y="365100"/>
            <a:ext cx="10972800" cy="1325563"/>
          </a:xfrm>
        </p:spPr>
        <p:txBody>
          <a:bodyPr>
            <a:normAutofit/>
          </a:bodyPr>
          <a:lstStyle/>
          <a:p>
            <a:pPr>
              <a:lnSpc>
                <a:spcPct val="100000"/>
              </a:lnSpc>
            </a:pPr>
            <a:r>
              <a:rPr lang="en-US" b="1" dirty="0">
                <a:solidFill>
                  <a:schemeClr val="accent1"/>
                </a:solidFill>
              </a:rPr>
              <a:t>What is the focus of Birth Equity (BE)?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7" name="object 21"/>
          <p:cNvSpPr txBox="1">
            <a:spLocks noGrp="1"/>
          </p:cNvSpPr>
          <p:nvPr>
            <p:ph idx="1"/>
          </p:nvPr>
        </p:nvSpPr>
        <p:spPr>
          <a:xfrm>
            <a:off x="1822682" y="1851462"/>
            <a:ext cx="8799871" cy="2017475"/>
          </a:xfrm>
          <a:prstGeom prst="rect">
            <a:avLst/>
          </a:prstGeom>
          <a:ln w="28955">
            <a:solidFill>
              <a:srgbClr val="F60063"/>
            </a:solidFill>
          </a:ln>
        </p:spPr>
        <p:txBody>
          <a:bodyPr vert="horz" wrap="square" lIns="0" tIns="22860" rIns="0" bIns="0" rtlCol="0">
            <a:spAutoFit/>
          </a:bodyPr>
          <a:lstStyle/>
          <a:p>
            <a:pPr marL="90805" marR="133985" lvl="0" indent="0" algn="ctr" defTabSz="914400" rtl="0" eaLnBrk="1" fontAlgn="auto" latinLnBrk="0" hangingPunct="1">
              <a:lnSpc>
                <a:spcPct val="90200"/>
              </a:lnSpc>
              <a:spcBef>
                <a:spcPts val="180"/>
              </a:spcBef>
              <a:spcAft>
                <a:spcPts val="0"/>
              </a:spcAft>
              <a:buClrTx/>
              <a:buSzTx/>
              <a:buFontTx/>
              <a:buNone/>
              <a:tabLst/>
              <a:defRPr/>
            </a:pPr>
            <a:r>
              <a:rPr kumimoji="0" sz="3200" b="1" i="0" u="heavy" strike="noStrike" kern="1200" cap="none" spc="0" normalizeH="0" baseline="0" noProof="0" dirty="0">
                <a:ln>
                  <a:noFill/>
                </a:ln>
                <a:solidFill>
                  <a:srgbClr val="F60063"/>
                </a:solidFill>
                <a:effectLst/>
                <a:uLnTx/>
                <a:uFill>
                  <a:solidFill>
                    <a:srgbClr val="F60063"/>
                  </a:solidFill>
                </a:uFill>
                <a:latin typeface="Arial"/>
                <a:ea typeface="+mn-ea"/>
                <a:cs typeface="Arial"/>
              </a:rPr>
              <a:t>BE </a:t>
            </a:r>
            <a:r>
              <a:rPr kumimoji="0" sz="3200" b="1" i="0" u="heavy" strike="noStrike" kern="1200" cap="none" spc="-5" normalizeH="0" baseline="0" noProof="0" dirty="0">
                <a:ln>
                  <a:noFill/>
                </a:ln>
                <a:solidFill>
                  <a:srgbClr val="F60063"/>
                </a:solidFill>
                <a:effectLst/>
                <a:uLnTx/>
                <a:uFill>
                  <a:solidFill>
                    <a:srgbClr val="F60063"/>
                  </a:solidFill>
                </a:uFill>
                <a:latin typeface="Arial"/>
                <a:ea typeface="+mn-ea"/>
                <a:cs typeface="Arial"/>
              </a:rPr>
              <a:t>AIM:</a:t>
            </a:r>
            <a:r>
              <a:rPr kumimoji="0" sz="3200" b="1" i="0" u="none" strike="noStrike" kern="1200" cap="none" spc="-5" normalizeH="0" baseline="0" noProof="0" dirty="0">
                <a:ln>
                  <a:noFill/>
                </a:ln>
                <a:solidFill>
                  <a:srgbClr val="F60063"/>
                </a:solidFill>
                <a:effectLst/>
                <a:uLnTx/>
                <a:uFillTx/>
                <a:latin typeface="Arial"/>
                <a:ea typeface="+mn-ea"/>
                <a:cs typeface="Arial"/>
              </a:rPr>
              <a:t> </a:t>
            </a:r>
            <a:r>
              <a:rPr kumimoji="0" sz="2800" b="1" i="0" u="none" strike="noStrike" kern="1200" cap="none" spc="-10" normalizeH="0" baseline="0" noProof="0" dirty="0">
                <a:ln>
                  <a:noFill/>
                </a:ln>
                <a:solidFill>
                  <a:prstClr val="black"/>
                </a:solidFill>
                <a:effectLst/>
                <a:uLnTx/>
                <a:uFillTx/>
                <a:latin typeface="Arial"/>
                <a:ea typeface="+mn-ea"/>
                <a:cs typeface="Arial"/>
              </a:rPr>
              <a:t>By </a:t>
            </a:r>
            <a:r>
              <a:rPr kumimoji="0" sz="2800" b="1" i="0" u="none" strike="noStrike" kern="1200" cap="none" spc="-5" normalizeH="0" baseline="0" noProof="0" dirty="0">
                <a:ln>
                  <a:noFill/>
                </a:ln>
                <a:solidFill>
                  <a:prstClr val="black"/>
                </a:solidFill>
                <a:effectLst/>
                <a:uLnTx/>
                <a:uFillTx/>
                <a:latin typeface="Arial"/>
                <a:ea typeface="+mn-ea"/>
                <a:cs typeface="Arial"/>
              </a:rPr>
              <a:t>December </a:t>
            </a:r>
            <a:r>
              <a:rPr kumimoji="0" sz="2800" b="1" i="0" u="none" strike="noStrike" kern="1200" cap="none" spc="0" normalizeH="0" baseline="0" noProof="0" dirty="0">
                <a:ln>
                  <a:noFill/>
                </a:ln>
                <a:solidFill>
                  <a:prstClr val="black"/>
                </a:solidFill>
                <a:effectLst/>
                <a:uLnTx/>
                <a:uFillTx/>
                <a:latin typeface="Arial"/>
                <a:ea typeface="+mn-ea"/>
                <a:cs typeface="Arial"/>
              </a:rPr>
              <a:t>2023, </a:t>
            </a:r>
            <a:r>
              <a:rPr kumimoji="0" sz="2800" b="1" i="0" u="none" strike="noStrike" kern="1200" cap="none" spc="-5" normalizeH="0" baseline="0" noProof="0" dirty="0">
                <a:ln>
                  <a:noFill/>
                </a:ln>
                <a:solidFill>
                  <a:prstClr val="black"/>
                </a:solidFill>
                <a:effectLst/>
                <a:uLnTx/>
                <a:uFillTx/>
                <a:latin typeface="Arial"/>
                <a:ea typeface="+mn-ea"/>
                <a:cs typeface="Arial"/>
              </a:rPr>
              <a:t>more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than</a:t>
            </a:r>
            <a:r>
              <a:rPr kumimoji="0" sz="2800" b="1" i="0" u="none" strike="noStrike" kern="1200" cap="none" spc="0" normalizeH="0" baseline="0" noProof="0" dirty="0">
                <a:ln>
                  <a:noFill/>
                </a:ln>
                <a:solidFill>
                  <a:prstClr val="black"/>
                </a:solidFill>
                <a:effectLst/>
                <a:uLnTx/>
                <a:uFillTx/>
                <a:latin typeface="Arial"/>
                <a:ea typeface="+mn-ea"/>
                <a:cs typeface="Arial"/>
              </a:rPr>
              <a:t> 75% </a:t>
            </a:r>
            <a:r>
              <a:rPr kumimoji="0" sz="2800" b="1" i="0" u="none" strike="noStrike" kern="1200" cap="none" spc="-5" normalizeH="0" baseline="0" noProof="0" dirty="0">
                <a:ln>
                  <a:noFill/>
                </a:ln>
                <a:solidFill>
                  <a:prstClr val="black"/>
                </a:solidFill>
                <a:effectLst/>
                <a:uLnTx/>
                <a:uFillTx/>
                <a:latin typeface="Arial"/>
                <a:ea typeface="+mn-ea"/>
                <a:cs typeface="Arial"/>
              </a:rPr>
              <a:t>of</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Illinois birthing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hospitals</a:t>
            </a:r>
            <a:r>
              <a:rPr kumimoji="0" sz="2800" b="1" i="0" u="none" strike="noStrike" kern="1200" cap="none" spc="2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will</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be</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the </a:t>
            </a:r>
            <a:r>
              <a:rPr kumimoji="0" sz="2800" b="1" i="0" u="none" strike="noStrike" kern="1200" cap="none" spc="-76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Birth</a:t>
            </a:r>
            <a:r>
              <a:rPr kumimoji="0" sz="2800" b="1" i="0" u="none" strike="noStrike" kern="1200" cap="none" spc="7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Equity</a:t>
            </a:r>
            <a:r>
              <a:rPr kumimoji="0" sz="2800" b="1" i="0" u="none" strike="noStrike" kern="1200" cap="none" spc="114"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Initiative</a:t>
            </a:r>
            <a:r>
              <a:rPr kumimoji="0" sz="2800" b="1" i="0" u="none" strike="noStrike" kern="1200" cap="none" spc="8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and</a:t>
            </a:r>
            <a:r>
              <a:rPr kumimoji="0" sz="2800" b="1" i="0" u="none" strike="noStrike" kern="1200" cap="none" spc="90" normalizeH="0" baseline="0" noProof="0" dirty="0">
                <a:ln>
                  <a:noFill/>
                </a:ln>
                <a:solidFill>
                  <a:prstClr val="black"/>
                </a:solidFill>
                <a:effectLst/>
                <a:uLnTx/>
                <a:uFillTx/>
                <a:latin typeface="Arial"/>
                <a:ea typeface="+mn-ea"/>
                <a:cs typeface="Arial"/>
              </a:rPr>
              <a:t> </a:t>
            </a:r>
            <a:r>
              <a:rPr kumimoji="0" sz="2800" b="1" i="0" u="none" strike="noStrike" kern="1200" cap="none" spc="-10" normalizeH="0" baseline="0" noProof="0" dirty="0">
                <a:ln>
                  <a:noFill/>
                </a:ln>
                <a:solidFill>
                  <a:prstClr val="black"/>
                </a:solidFill>
                <a:effectLst/>
                <a:uLnTx/>
                <a:uFillTx/>
                <a:latin typeface="Arial"/>
                <a:ea typeface="+mn-ea"/>
                <a:cs typeface="Arial"/>
              </a:rPr>
              <a:t>more </a:t>
            </a:r>
            <a:r>
              <a:rPr kumimoji="0" sz="2800" b="1" i="0" u="none" strike="noStrike" kern="1200" cap="none" spc="-5" normalizeH="0" baseline="0" noProof="0" dirty="0">
                <a:ln>
                  <a:noFill/>
                </a:ln>
                <a:solidFill>
                  <a:prstClr val="black"/>
                </a:solidFill>
                <a:effectLst/>
                <a:uLnTx/>
                <a:uFillTx/>
                <a:latin typeface="Arial"/>
                <a:ea typeface="+mn-ea"/>
                <a:cs typeface="Arial"/>
              </a:rPr>
              <a:t>than</a:t>
            </a:r>
            <a:r>
              <a:rPr kumimoji="0" sz="2800" b="1" i="0" u="none" strike="noStrike" kern="1200" cap="none" spc="5"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75%</a:t>
            </a:r>
            <a:r>
              <a:rPr kumimoji="0" sz="2800" b="1" i="0" u="none" strike="noStrike" kern="1200" cap="none" spc="-5" normalizeH="0" baseline="0" noProof="0" dirty="0">
                <a:ln>
                  <a:noFill/>
                </a:ln>
                <a:solidFill>
                  <a:prstClr val="black"/>
                </a:solidFill>
                <a:effectLst/>
                <a:uLnTx/>
                <a:uFillTx/>
                <a:latin typeface="Arial"/>
                <a:ea typeface="+mn-ea"/>
                <a:cs typeface="Arial"/>
              </a:rPr>
              <a:t> of</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hospitals</a:t>
            </a:r>
            <a:r>
              <a:rPr kumimoji="0" lang="en-US" sz="2800" b="1" i="0" u="none" strike="noStrike" kern="1200" cap="none" spc="-5" normalizeH="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will</a:t>
            </a:r>
            <a:r>
              <a:rPr kumimoji="0" sz="2800" b="1" i="0" u="none" strike="noStrike" kern="1200" cap="none" spc="3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have</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the</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key</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strategies</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place</a:t>
            </a:r>
            <a:r>
              <a:rPr kumimoji="0" sz="2800" b="0" i="0" u="none" strike="noStrike" kern="1200" cap="none" spc="-5" normalizeH="0" baseline="0" noProof="0" dirty="0">
                <a:ln>
                  <a:noFill/>
                </a:ln>
                <a:solidFill>
                  <a:prstClr val="black"/>
                </a:solidFill>
                <a:effectLst/>
                <a:uLnTx/>
                <a:uFillTx/>
                <a:latin typeface="Arial"/>
                <a:ea typeface="+mn-ea"/>
                <a:cs typeface="Arial"/>
              </a:rPr>
              <a:t>.</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 name="object 2"/>
          <p:cNvGrpSpPr/>
          <p:nvPr/>
        </p:nvGrpSpPr>
        <p:grpSpPr>
          <a:xfrm>
            <a:off x="6092" y="0"/>
            <a:ext cx="12186035" cy="6123685"/>
            <a:chOff x="6092" y="0"/>
            <a:chExt cx="12186035" cy="6123685"/>
          </a:xfrm>
        </p:grpSpPr>
        <p:pic>
          <p:nvPicPr>
            <p:cNvPr id="9" name="object 3"/>
            <p:cNvPicPr/>
            <p:nvPr/>
          </p:nvPicPr>
          <p:blipFill>
            <a:blip r:embed="rId2"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10" name="object 4"/>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1"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6"/>
            <p:cNvSpPr/>
            <p:nvPr/>
          </p:nvSpPr>
          <p:spPr>
            <a:xfrm>
              <a:off x="6092" y="4380746"/>
              <a:ext cx="3272154" cy="1742939"/>
            </a:xfrm>
            <a:custGeom>
              <a:avLst/>
              <a:gdLst/>
              <a:ahLst/>
              <a:cxnLst/>
              <a:rect l="l" t="t" r="r" b="b"/>
              <a:pathLst>
                <a:path w="3272154" h="1309370">
                  <a:moveTo>
                    <a:pt x="2617482" y="0"/>
                  </a:moveTo>
                  <a:lnTo>
                    <a:pt x="0" y="0"/>
                  </a:lnTo>
                  <a:lnTo>
                    <a:pt x="654558" y="654557"/>
                  </a:lnTo>
                  <a:lnTo>
                    <a:pt x="0" y="1309115"/>
                  </a:lnTo>
                  <a:lnTo>
                    <a:pt x="2617482" y="1309115"/>
                  </a:lnTo>
                  <a:lnTo>
                    <a:pt x="3272028" y="654557"/>
                  </a:lnTo>
                  <a:lnTo>
                    <a:pt x="2617482" y="0"/>
                  </a:lnTo>
                  <a:close/>
                </a:path>
              </a:pathLst>
            </a:custGeom>
            <a:solidFill>
              <a:srgbClr val="F566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8"/>
          <p:cNvSpPr txBox="1"/>
          <p:nvPr/>
        </p:nvSpPr>
        <p:spPr>
          <a:xfrm>
            <a:off x="892635" y="4864625"/>
            <a:ext cx="1577975"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10" normalizeH="0" baseline="0" noProof="0" dirty="0">
                <a:ln>
                  <a:noFill/>
                </a:ln>
                <a:solidFill>
                  <a:srgbClr val="21252A"/>
                </a:solidFill>
                <a:effectLst/>
                <a:uLnTx/>
                <a:uFillTx/>
                <a:latin typeface="Arial"/>
                <a:ea typeface="+mn-ea"/>
                <a:cs typeface="Arial"/>
              </a:rPr>
              <a:t>Addressing </a:t>
            </a:r>
            <a:r>
              <a:rPr kumimoji="0" sz="1800" b="1" i="0" u="none" strike="noStrike" kern="1200" cap="none" spc="-5" normalizeH="0" baseline="0" noProof="0" dirty="0">
                <a:ln>
                  <a:noFill/>
                </a:ln>
                <a:solidFill>
                  <a:srgbClr val="21252A"/>
                </a:solidFill>
                <a:effectLst/>
                <a:uLnTx/>
                <a:uFillTx/>
                <a:latin typeface="Arial"/>
                <a:ea typeface="+mn-ea"/>
                <a:cs typeface="Arial"/>
              </a:rPr>
              <a:t>Social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Determinants </a:t>
            </a:r>
            <a:r>
              <a:rPr kumimoji="0" sz="1800" b="1" i="0" u="none" strike="noStrike" kern="1200" cap="none" spc="-10" normalizeH="0" baseline="0" noProof="0" dirty="0">
                <a:ln>
                  <a:noFill/>
                </a:ln>
                <a:solidFill>
                  <a:srgbClr val="21252A"/>
                </a:solidFill>
                <a:effectLst/>
                <a:uLnTx/>
                <a:uFillTx/>
                <a:latin typeface="Arial"/>
                <a:ea typeface="+mn-ea"/>
                <a:cs typeface="Arial"/>
              </a:rPr>
              <a:t>of </a:t>
            </a:r>
            <a:r>
              <a:rPr kumimoji="0" sz="1800" b="1" i="0" u="none" strike="noStrike" kern="1200" cap="none" spc="-5" normalizeH="0" baseline="0" noProof="0" dirty="0">
                <a:ln>
                  <a:noFill/>
                </a:ln>
                <a:solidFill>
                  <a:srgbClr val="21252A"/>
                </a:solidFill>
                <a:effectLst/>
                <a:uLnTx/>
                <a:uFillTx/>
                <a:latin typeface="Arial"/>
                <a:ea typeface="+mn-ea"/>
                <a:cs typeface="Arial"/>
              </a:rPr>
              <a:t>Health</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4" name="object 9"/>
          <p:cNvGrpSpPr/>
          <p:nvPr/>
        </p:nvGrpSpPr>
        <p:grpSpPr>
          <a:xfrm>
            <a:off x="2944114" y="4372303"/>
            <a:ext cx="3284854" cy="1757732"/>
            <a:chOff x="2944114" y="4807965"/>
            <a:chExt cx="3284854" cy="1322070"/>
          </a:xfrm>
        </p:grpSpPr>
        <p:sp>
          <p:nvSpPr>
            <p:cNvPr id="15" name="object 10"/>
            <p:cNvSpPr/>
            <p:nvPr/>
          </p:nvSpPr>
          <p:spPr>
            <a:xfrm>
              <a:off x="2950464"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58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1"/>
            <p:cNvSpPr/>
            <p:nvPr/>
          </p:nvSpPr>
          <p:spPr>
            <a:xfrm>
              <a:off x="2950464"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object 12"/>
          <p:cNvSpPr txBox="1"/>
          <p:nvPr/>
        </p:nvSpPr>
        <p:spPr>
          <a:xfrm>
            <a:off x="3779665" y="4864625"/>
            <a:ext cx="1837689"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Review</a:t>
            </a:r>
            <a:r>
              <a:rPr kumimoji="0" sz="1800" b="1" i="0" u="none" strike="noStrike" kern="1200" cap="none" spc="-8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race/ethnicity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medical </a:t>
            </a:r>
            <a:r>
              <a:rPr kumimoji="0" sz="1800" b="1" i="0" u="none" strike="noStrike" kern="1200" cap="none" spc="0" normalizeH="0" baseline="0" noProof="0">
                <a:ln>
                  <a:noFill/>
                </a:ln>
                <a:solidFill>
                  <a:srgbClr val="21252A"/>
                </a:solidFill>
                <a:effectLst/>
                <a:uLnTx/>
                <a:uFillTx/>
                <a:latin typeface="Arial"/>
                <a:ea typeface="+mn-ea"/>
                <a:cs typeface="Arial"/>
              </a:rPr>
              <a:t>record </a:t>
            </a:r>
            <a:r>
              <a:rPr kumimoji="0" sz="1800" b="1" i="0" u="none" strike="noStrike" kern="1200" cap="none" spc="-5" normalizeH="0" baseline="0" noProof="0">
                <a:ln>
                  <a:noFill/>
                </a:ln>
                <a:solidFill>
                  <a:srgbClr val="21252A"/>
                </a:solidFill>
                <a:effectLst/>
                <a:uLnTx/>
                <a:uFillTx/>
                <a:latin typeface="Arial"/>
                <a:ea typeface="+mn-ea"/>
                <a:cs typeface="Arial"/>
              </a:rPr>
              <a:t>and quality</a:t>
            </a:r>
            <a:r>
              <a:rPr kumimoji="0" sz="1800" b="1" i="0" u="none" strike="noStrike" kern="1200" cap="none" spc="-2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8" name="object 13"/>
          <p:cNvGrpSpPr/>
          <p:nvPr/>
        </p:nvGrpSpPr>
        <p:grpSpPr>
          <a:xfrm>
            <a:off x="5890005" y="4380746"/>
            <a:ext cx="3284854" cy="1749289"/>
            <a:chOff x="5890005" y="4807965"/>
            <a:chExt cx="3284854" cy="1322070"/>
          </a:xfrm>
        </p:grpSpPr>
        <p:sp>
          <p:nvSpPr>
            <p:cNvPr id="19" name="object 14"/>
            <p:cNvSpPr/>
            <p:nvPr/>
          </p:nvSpPr>
          <p:spPr>
            <a:xfrm>
              <a:off x="5896355"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CD6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5"/>
            <p:cNvSpPr/>
            <p:nvPr/>
          </p:nvSpPr>
          <p:spPr>
            <a:xfrm>
              <a:off x="5896355"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16"/>
          <p:cNvSpPr txBox="1"/>
          <p:nvPr/>
        </p:nvSpPr>
        <p:spPr>
          <a:xfrm>
            <a:off x="6633223" y="4535369"/>
            <a:ext cx="1833880" cy="1472198"/>
          </a:xfrm>
          <a:prstGeom prst="rect">
            <a:avLst/>
          </a:prstGeom>
        </p:spPr>
        <p:txBody>
          <a:bodyPr vert="horz" wrap="square" lIns="0" tIns="42545" rIns="0" bIns="0" rtlCol="0">
            <a:spAutoFit/>
          </a:bodyPr>
          <a:lstStyle/>
          <a:p>
            <a:pPr marL="12700" marR="5080" lvl="0" indent="-1270" algn="ctr" defTabSz="914400" rtl="0" eaLnBrk="1" fontAlgn="auto" latinLnBrk="0" hangingPunct="1">
              <a:lnSpc>
                <a:spcPct val="86200"/>
              </a:lnSpc>
              <a:spcBef>
                <a:spcPts val="335"/>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Promote patient- </a:t>
            </a:r>
            <a:r>
              <a:rPr kumimoji="0" sz="1800" b="1" i="0" u="none" strike="noStrike" kern="1200" cap="none" spc="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centered</a:t>
            </a:r>
            <a:r>
              <a:rPr kumimoji="0" sz="1800" b="1" i="0" u="none" strike="noStrike" kern="1200" cap="none" spc="-4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approach</a:t>
            </a:r>
            <a:r>
              <a:rPr kumimoji="0" sz="1800" b="1" i="0" u="none" strike="noStrike" kern="1200" cap="none" spc="-3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to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engage patients </a:t>
            </a:r>
            <a:r>
              <a:rPr kumimoji="0" sz="1800" b="1" i="0" u="none" strike="noStrike" kern="1200" cap="none" spc="-10" normalizeH="0" baseline="0" noProof="0">
                <a:ln>
                  <a:noFill/>
                </a:ln>
                <a:solidFill>
                  <a:srgbClr val="21252A"/>
                </a:solidFill>
                <a:effectLst/>
                <a:uLnTx/>
                <a:uFillTx/>
                <a:latin typeface="Arial"/>
                <a:ea typeface="+mn-ea"/>
                <a:cs typeface="Arial"/>
              </a:rPr>
              <a:t>and </a:t>
            </a:r>
            <a:r>
              <a:rPr kumimoji="0" sz="1800" b="1" i="0" u="none" strike="noStrike" kern="1200" cap="none" spc="-5" normalizeH="0" baseline="0" noProof="0">
                <a:ln>
                  <a:noFill/>
                </a:ln>
                <a:solidFill>
                  <a:srgbClr val="21252A"/>
                </a:solidFill>
                <a:effectLst/>
                <a:uLnTx/>
                <a:uFillTx/>
                <a:latin typeface="Arial"/>
                <a:ea typeface="+mn-ea"/>
                <a:cs typeface="Arial"/>
              </a:rPr>
              <a:t> communities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22" name="object 17"/>
          <p:cNvGrpSpPr/>
          <p:nvPr/>
        </p:nvGrpSpPr>
        <p:grpSpPr>
          <a:xfrm>
            <a:off x="8834373" y="4389148"/>
            <a:ext cx="3284854" cy="1764001"/>
            <a:chOff x="8834373" y="4786629"/>
            <a:chExt cx="3284854" cy="1366520"/>
          </a:xfrm>
        </p:grpSpPr>
        <p:sp>
          <p:nvSpPr>
            <p:cNvPr id="23" name="object 18"/>
            <p:cNvSpPr/>
            <p:nvPr/>
          </p:nvSpPr>
          <p:spPr>
            <a:xfrm>
              <a:off x="8840723" y="4792979"/>
              <a:ext cx="3272154" cy="1353820"/>
            </a:xfrm>
            <a:custGeom>
              <a:avLst/>
              <a:gdLst/>
              <a:ahLst/>
              <a:cxnLst/>
              <a:rect l="l" t="t" r="r" b="b"/>
              <a:pathLst>
                <a:path w="3272154" h="1353820">
                  <a:moveTo>
                    <a:pt x="2595372" y="0"/>
                  </a:moveTo>
                  <a:lnTo>
                    <a:pt x="0" y="0"/>
                  </a:lnTo>
                  <a:lnTo>
                    <a:pt x="676656" y="676656"/>
                  </a:lnTo>
                  <a:lnTo>
                    <a:pt x="0" y="1353312"/>
                  </a:lnTo>
                  <a:lnTo>
                    <a:pt x="2595372" y="1353312"/>
                  </a:lnTo>
                  <a:lnTo>
                    <a:pt x="3272028" y="676656"/>
                  </a:lnTo>
                  <a:lnTo>
                    <a:pt x="2595372" y="0"/>
                  </a:lnTo>
                  <a:close/>
                </a:path>
              </a:pathLst>
            </a:custGeom>
            <a:solidFill>
              <a:srgbClr val="6B94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19"/>
            <p:cNvSpPr/>
            <p:nvPr/>
          </p:nvSpPr>
          <p:spPr>
            <a:xfrm>
              <a:off x="8840723" y="4792979"/>
              <a:ext cx="3272154" cy="1353820"/>
            </a:xfrm>
            <a:custGeom>
              <a:avLst/>
              <a:gdLst/>
              <a:ahLst/>
              <a:cxnLst/>
              <a:rect l="l" t="t" r="r" b="b"/>
              <a:pathLst>
                <a:path w="3272154" h="1353820">
                  <a:moveTo>
                    <a:pt x="0" y="0"/>
                  </a:moveTo>
                  <a:lnTo>
                    <a:pt x="2595372" y="0"/>
                  </a:lnTo>
                  <a:lnTo>
                    <a:pt x="3272028" y="676656"/>
                  </a:lnTo>
                  <a:lnTo>
                    <a:pt x="2595372" y="1353312"/>
                  </a:lnTo>
                  <a:lnTo>
                    <a:pt x="0" y="1353312"/>
                  </a:lnTo>
                  <a:lnTo>
                    <a:pt x="676656" y="676656"/>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object 20"/>
          <p:cNvSpPr txBox="1"/>
          <p:nvPr/>
        </p:nvSpPr>
        <p:spPr>
          <a:xfrm>
            <a:off x="9579114" y="4535369"/>
            <a:ext cx="1866900" cy="1471557"/>
          </a:xfrm>
          <a:prstGeom prst="rect">
            <a:avLst/>
          </a:prstGeom>
        </p:spPr>
        <p:txBody>
          <a:bodyPr vert="horz" wrap="square" lIns="0" tIns="41910" rIns="0" bIns="0" rtlCol="0">
            <a:spAutoFit/>
          </a:bodyPr>
          <a:lstStyle/>
          <a:p>
            <a:pPr marL="12065" marR="5080" lvl="0" indent="-1905" algn="ctr" defTabSz="914400" rtl="0" eaLnBrk="1" fontAlgn="auto" latinLnBrk="0" hangingPunct="1">
              <a:lnSpc>
                <a:spcPct val="86100"/>
              </a:lnSpc>
              <a:spcBef>
                <a:spcPts val="330"/>
              </a:spcBef>
              <a:spcAft>
                <a:spcPts val="0"/>
              </a:spcAft>
              <a:buClrTx/>
              <a:buSzTx/>
              <a:buFontTx/>
              <a:buNone/>
              <a:tabLst/>
              <a:defRPr/>
            </a:pPr>
            <a:r>
              <a:rPr kumimoji="0" sz="1800" b="1" i="0" u="none" strike="noStrike" kern="1200" cap="none" spc="0" normalizeH="0" baseline="0" noProof="0">
                <a:ln>
                  <a:noFill/>
                </a:ln>
                <a:solidFill>
                  <a:srgbClr val="21252A"/>
                </a:solidFill>
                <a:effectLst/>
                <a:uLnTx/>
                <a:uFillTx/>
                <a:latin typeface="Arial"/>
                <a:ea typeface="+mn-ea"/>
                <a:cs typeface="Arial"/>
              </a:rPr>
              <a:t>Develop respectful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care and bias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education for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providers,</a:t>
            </a:r>
            <a:r>
              <a:rPr kumimoji="0" sz="1800" b="1" i="0" u="none" strike="noStrike" kern="1200" cap="none" spc="-5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nurses,</a:t>
            </a:r>
            <a:r>
              <a:rPr kumimoji="0" sz="1800" b="1" i="0" u="none" strike="noStrike" kern="1200" cap="none" spc="-5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and </a:t>
            </a:r>
            <a:r>
              <a:rPr kumimoji="0" sz="1800" b="1" i="0" u="none" strike="noStrike" kern="1200" cap="none" spc="-36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staff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8747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itchFamily="34" charset="0"/>
              <a:ea typeface="MS PGothic" pitchFamily="34" charset="-128"/>
              <a:cs typeface="Arial" pitchFamily="34" charset="0"/>
            </a:endParaRPr>
          </a:p>
        </p:txBody>
      </p:sp>
      <p:sp>
        <p:nvSpPr>
          <p:cNvPr id="3" name="Title 2"/>
          <p:cNvSpPr>
            <a:spLocks noGrp="1"/>
          </p:cNvSpPr>
          <p:nvPr>
            <p:ph type="title"/>
          </p:nvPr>
        </p:nvSpPr>
        <p:spPr>
          <a:xfrm>
            <a:off x="437477" y="295601"/>
            <a:ext cx="10972800" cy="1325563"/>
          </a:xfrm>
          <a:noFill/>
        </p:spPr>
        <p:txBody>
          <a:bodyPr>
            <a:normAutofit/>
          </a:bodyPr>
          <a:lstStyle/>
          <a:p>
            <a:pPr>
              <a:lnSpc>
                <a:spcPct val="100000"/>
              </a:lnSpc>
            </a:pPr>
            <a:r>
              <a:rPr lang="en-US" b="1" dirty="0">
                <a:solidFill>
                  <a:schemeClr val="accent1"/>
                </a:solidFill>
              </a:rPr>
              <a:t>Key QI Strategies </a:t>
            </a:r>
          </a:p>
        </p:txBody>
      </p:sp>
      <p:graphicFrame>
        <p:nvGraphicFramePr>
          <p:cNvPr id="2" name="Diagram 1"/>
          <p:cNvGraphicFramePr/>
          <p:nvPr/>
        </p:nvGraphicFramePr>
        <p:xfrm>
          <a:off x="118334"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404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AlbanyMed">
  <a:themeElements>
    <a:clrScheme name="AlbanyMed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AlbanyMed">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AlbanyMed 1">
        <a:dk1>
          <a:srgbClr val="990033"/>
        </a:dk1>
        <a:lt1>
          <a:srgbClr val="FFFFCC"/>
        </a:lt1>
        <a:dk2>
          <a:srgbClr val="000000"/>
        </a:dk2>
        <a:lt2>
          <a:srgbClr val="FFFFFF"/>
        </a:lt2>
        <a:accent1>
          <a:srgbClr val="CC3300"/>
        </a:accent1>
        <a:accent2>
          <a:srgbClr val="FF9900"/>
        </a:accent2>
        <a:accent3>
          <a:srgbClr val="AAAAAA"/>
        </a:accent3>
        <a:accent4>
          <a:srgbClr val="DADAAE"/>
        </a:accent4>
        <a:accent5>
          <a:srgbClr val="E2ADAA"/>
        </a:accent5>
        <a:accent6>
          <a:srgbClr val="E78A00"/>
        </a:accent6>
        <a:hlink>
          <a:srgbClr val="FFCC00"/>
        </a:hlink>
        <a:folHlink>
          <a:srgbClr val="FF5050"/>
        </a:folHlink>
      </a:clrScheme>
      <a:clrMap bg1="dk2" tx1="lt1" bg2="dk1" tx2="lt2" accent1="accent1" accent2="accent2" accent3="accent3" accent4="accent4" accent5="accent5" accent6="accent6" hlink="hlink" folHlink="folHlink"/>
    </a:extraClrScheme>
    <a:extraClrScheme>
      <a:clrScheme name="AlbanyMed 2">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AlbanyMed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AlbanyMed 4">
        <a:dk1>
          <a:srgbClr val="7A5A00"/>
        </a:dk1>
        <a:lt1>
          <a:srgbClr val="FFFF99"/>
        </a:lt1>
        <a:dk2>
          <a:srgbClr val="000066"/>
        </a:dk2>
        <a:lt2>
          <a:srgbClr val="CCFF33"/>
        </a:lt2>
        <a:accent1>
          <a:srgbClr val="006600"/>
        </a:accent1>
        <a:accent2>
          <a:srgbClr val="4F0777"/>
        </a:accent2>
        <a:accent3>
          <a:srgbClr val="AAAAB8"/>
        </a:accent3>
        <a:accent4>
          <a:srgbClr val="DADA82"/>
        </a:accent4>
        <a:accent5>
          <a:srgbClr val="AAB8AA"/>
        </a:accent5>
        <a:accent6>
          <a:srgbClr val="47066B"/>
        </a:accent6>
        <a:hlink>
          <a:srgbClr val="CC99FF"/>
        </a:hlink>
        <a:folHlink>
          <a:srgbClr val="005894"/>
        </a:folHlink>
      </a:clrScheme>
      <a:clrMap bg1="dk2" tx1="lt1" bg2="dk1" tx2="lt2" accent1="accent1" accent2="accent2" accent3="accent3" accent4="accent4" accent5="accent5" accent6="accent6" hlink="hlink" folHlink="folHlink"/>
    </a:extraClrScheme>
    <a:extraClrScheme>
      <a:clrScheme name="AlbanyMed 5">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AlbanyMed 6">
        <a:dk1>
          <a:srgbClr val="99CC00"/>
        </a:dk1>
        <a:lt1>
          <a:srgbClr val="FFFFFF"/>
        </a:lt1>
        <a:dk2>
          <a:srgbClr val="009900"/>
        </a:dk2>
        <a:lt2>
          <a:srgbClr val="FFFF99"/>
        </a:lt2>
        <a:accent1>
          <a:srgbClr val="336600"/>
        </a:accent1>
        <a:accent2>
          <a:srgbClr val="CCCC00"/>
        </a:accent2>
        <a:accent3>
          <a:srgbClr val="AACAAA"/>
        </a:accent3>
        <a:accent4>
          <a:srgbClr val="DADADA"/>
        </a:accent4>
        <a:accent5>
          <a:srgbClr val="ADB8AA"/>
        </a:accent5>
        <a:accent6>
          <a:srgbClr val="B9B900"/>
        </a:accent6>
        <a:hlink>
          <a:srgbClr val="008000"/>
        </a:hlink>
        <a:folHlink>
          <a:srgbClr val="33CC33"/>
        </a:folHlink>
      </a:clrScheme>
      <a:clrMap bg1="dk2" tx1="lt1" bg2="dk1" tx2="lt2" accent1="accent1" accent2="accent2" accent3="accent3" accent4="accent4" accent5="accent5" accent6="accent6" hlink="hlink" folHlink="folHlink"/>
    </a:extraClrScheme>
    <a:extraClrScheme>
      <a:clrScheme name="AlbanyMed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AlbanyMed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AlbanyMed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828281AB-E208-4B5C-A26E-DB3EAA6276BC}"/>
    </a:ext>
  </a:extLst>
</a:theme>
</file>

<file path=ppt/theme/theme13.xml><?xml version="1.0" encoding="utf-8"?>
<a:theme xmlns:a="http://schemas.openxmlformats.org/drawingml/2006/main" name="Northwestern Medicine High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14.xml><?xml version="1.0" encoding="utf-8"?>
<a:theme xmlns:a="http://schemas.openxmlformats.org/drawingml/2006/main" name="LM-Upper R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16.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Danvers">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7.xml><?xml version="1.0" encoding="utf-8"?>
<a:theme xmlns:a="http://schemas.openxmlformats.org/drawingml/2006/main" name="1_Danv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395A40-7DE9-4A0A-A9C8-561C849258F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530DEF59-E5F8-4EA7-85F8-39C5E4531ED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150492</TotalTime>
  <Words>3776</Words>
  <Application>Microsoft Office PowerPoint</Application>
  <PresentationFormat>Widescreen</PresentationFormat>
  <Paragraphs>493</Paragraphs>
  <Slides>52</Slides>
  <Notes>35</Notes>
  <HiddenSlides>0</HiddenSlides>
  <MMClips>0</MMClips>
  <ScaleCrop>false</ScaleCrop>
  <HeadingPairs>
    <vt:vector size="8" baseType="variant">
      <vt:variant>
        <vt:lpstr>Fonts Used</vt:lpstr>
      </vt:variant>
      <vt:variant>
        <vt:i4>22</vt:i4>
      </vt:variant>
      <vt:variant>
        <vt:lpstr>Theme</vt:lpstr>
      </vt:variant>
      <vt:variant>
        <vt:i4>18</vt:i4>
      </vt:variant>
      <vt:variant>
        <vt:lpstr>Embedded OLE Servers</vt:lpstr>
      </vt:variant>
      <vt:variant>
        <vt:i4>1</vt:i4>
      </vt:variant>
      <vt:variant>
        <vt:lpstr>Slide Titles</vt:lpstr>
      </vt:variant>
      <vt:variant>
        <vt:i4>52</vt:i4>
      </vt:variant>
    </vt:vector>
  </HeadingPairs>
  <TitlesOfParts>
    <vt:vector size="93" baseType="lpstr">
      <vt:lpstr>MS PGothic</vt:lpstr>
      <vt:lpstr>MS PGothic</vt:lpstr>
      <vt:lpstr>Arial</vt:lpstr>
      <vt:lpstr>Arial Black</vt:lpstr>
      <vt:lpstr>Calibri</vt:lpstr>
      <vt:lpstr>Calibri Light</vt:lpstr>
      <vt:lpstr>Comic Sans MS</vt:lpstr>
      <vt:lpstr>Cordia New</vt:lpstr>
      <vt:lpstr>Gotham-Book</vt:lpstr>
      <vt:lpstr>Helvetica</vt:lpstr>
      <vt:lpstr>Helvetica Neue</vt:lpstr>
      <vt:lpstr>Helvetica Neue Medium</vt:lpstr>
      <vt:lpstr>Lato</vt:lpstr>
      <vt:lpstr>Lato Medium</vt:lpstr>
      <vt:lpstr>Lucida Grande</vt:lpstr>
      <vt:lpstr>Palatino</vt:lpstr>
      <vt:lpstr>Palatino Linotype</vt:lpstr>
      <vt:lpstr>Symbol</vt:lpstr>
      <vt:lpstr>Times</vt:lpstr>
      <vt:lpstr>Times New Roman</vt:lpstr>
      <vt:lpstr>Univers 47 CondensedLight</vt:lpstr>
      <vt:lpstr>Wingdings</vt:lpstr>
      <vt:lpstr>1_Office Theme</vt:lpstr>
      <vt:lpstr>5_Office Theme</vt:lpstr>
      <vt:lpstr>2_Office Theme</vt:lpstr>
      <vt:lpstr>4_Office Theme</vt:lpstr>
      <vt:lpstr>6_Office Theme</vt:lpstr>
      <vt:lpstr>Vision</vt:lpstr>
      <vt:lpstr>1_Danvers</vt:lpstr>
      <vt:lpstr>2_Custom Design</vt:lpstr>
      <vt:lpstr>3_Custom Design</vt:lpstr>
      <vt:lpstr>4_Custom Design</vt:lpstr>
      <vt:lpstr>AlbanyMed</vt:lpstr>
      <vt:lpstr>5_Custom Design</vt:lpstr>
      <vt:lpstr>Northwestern Medicine High Brand</vt:lpstr>
      <vt:lpstr>LM-Upper Right</vt:lpstr>
      <vt:lpstr>10_Office Theme</vt:lpstr>
      <vt:lpstr>8_Office Theme</vt:lpstr>
      <vt:lpstr>2_Danvers</vt:lpstr>
      <vt:lpstr>Office Theme</vt:lpstr>
      <vt:lpstr>Acrobat Document</vt:lpstr>
      <vt:lpstr>PowerPoint Presentation</vt:lpstr>
      <vt:lpstr>Overview</vt:lpstr>
      <vt:lpstr>PowerPoint Presentation</vt:lpstr>
      <vt:lpstr>Save the Dates: </vt:lpstr>
      <vt:lpstr>EXTENDED: Schedule a Key Players Meeting through August 2022</vt:lpstr>
      <vt:lpstr>Celebrating success:  Regional Community Meetings </vt:lpstr>
      <vt:lpstr>PowerPoint Presentation</vt:lpstr>
      <vt:lpstr>What is the focus of Birth Equity (BE)?</vt:lpstr>
      <vt:lpstr>Key QI Strategies </vt:lpstr>
      <vt:lpstr>ILPQC Hospital Team  Data Submission (86 Teams Total)</vt:lpstr>
      <vt:lpstr>Structure Measures: Implementing Systems Changes</vt:lpstr>
      <vt:lpstr>Structure Measures: Implementing Systems Changes</vt:lpstr>
      <vt:lpstr>Process Measures: Implicit Bias Training </vt:lpstr>
      <vt:lpstr>Review implementation steps for SDoH and Respectful Care / PREM key strategies </vt:lpstr>
      <vt:lpstr>Social Determinants of Health SDoH  </vt:lpstr>
      <vt:lpstr>What are Social Determinants  of Health?</vt:lpstr>
      <vt:lpstr>ACOG CO #729: Importance of Social Determinants of Health and Cultural Awareness  in the Delivery of Reproductive Health Care</vt:lpstr>
      <vt:lpstr>Addressing Social  Determinants of Health</vt:lpstr>
      <vt:lpstr>Social Determinants of Health  Screening Tools </vt:lpstr>
      <vt:lpstr>ILPQC SDoH Tip Sheets </vt:lpstr>
      <vt:lpstr>PowerPoint Presentation</vt:lpstr>
      <vt:lpstr>NowPow Update and NEW FINDHELP.ORG</vt:lpstr>
      <vt:lpstr>QI Strategies </vt:lpstr>
      <vt:lpstr>Process Flow to Link Patients Who Screen Positive on SDoH Screening Tool </vt:lpstr>
      <vt:lpstr>NM: Example Social Determinants of Health Workflow</vt:lpstr>
      <vt:lpstr>Example of Mass General Hospital Workflow </vt:lpstr>
      <vt:lpstr>Implementing Respectful Care Practices and PREM  </vt:lpstr>
      <vt:lpstr>Steps for Implementing  Respectful Care Practices</vt:lpstr>
      <vt:lpstr>We commit to… </vt:lpstr>
      <vt:lpstr>PowerPoint Presentation</vt:lpstr>
      <vt:lpstr>PowerPoint Presentation</vt:lpstr>
      <vt:lpstr>PREM Implementation </vt:lpstr>
      <vt:lpstr>Example of Introduction of PREM to Patients from NYSPQC</vt:lpstr>
      <vt:lpstr>PowerPoint Presentation</vt:lpstr>
      <vt:lpstr>PREM Reports Updates</vt:lpstr>
      <vt:lpstr>Helpful resources to start working on  implementing patient-centered respectful care</vt:lpstr>
      <vt:lpstr>QI Topic Call </vt:lpstr>
      <vt:lpstr>Team Talks</vt:lpstr>
      <vt:lpstr>Approaches and Strategies for implementation of SDoH screening, Linkage to Resources, and Respectful Care Practices</vt:lpstr>
      <vt:lpstr>St Mary’s Hospital  2600 Deliveries/yr – 66% POC  Labor and Delivery Unit 13 LDR rooms, 6 Triage rooms, 2 ORs  Antepartum Unit  28 Antepartum rooms, 10 Perinatal Special Care Unit rooms  Mother/Baby Unit 30 Postpartum rooms  Level III NICU 42 beds                Designated Administrative Perinatal Center for the Southern Illinois Perinatal Network.    </vt:lpstr>
      <vt:lpstr>SDoH</vt:lpstr>
      <vt:lpstr>SDoH</vt:lpstr>
      <vt:lpstr>SDoH</vt:lpstr>
      <vt:lpstr>Linkage to Resources</vt:lpstr>
      <vt:lpstr>Linkage to Resources</vt:lpstr>
      <vt:lpstr>Respectful Care Practices</vt:lpstr>
      <vt:lpstr>Respectful Care Practices</vt:lpstr>
      <vt:lpstr>PowerPoint Presentation</vt:lpstr>
      <vt:lpstr>Birth Equity next steps</vt:lpstr>
      <vt:lpstr>Next Steps for Birth Equity</vt:lpstr>
      <vt:lpstr>Upcoming BE Webinars: </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Ieshia Johnson</dc:creator>
  <cp:lastModifiedBy>Ieshia Johnson</cp:lastModifiedBy>
  <cp:revision>175</cp:revision>
  <dcterms:created xsi:type="dcterms:W3CDTF">2021-11-10T00:37:23Z</dcterms:created>
  <dcterms:modified xsi:type="dcterms:W3CDTF">2022-07-18T16:40:16Z</dcterms:modified>
</cp:coreProperties>
</file>