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9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BEE34B-D1A2-4A41-AB1C-900534811791}" type="datetimeFigureOut">
              <a:rPr lang="en-US" smtClean="0"/>
              <a:t>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E31745-8DBE-484B-A398-0BB42CC8E773}" type="slidenum">
              <a:rPr lang="en-US" smtClean="0"/>
              <a:t>‹#›</a:t>
            </a:fld>
            <a:endParaRPr lang="en-US"/>
          </a:p>
        </p:txBody>
      </p:sp>
    </p:spTree>
    <p:extLst>
      <p:ext uri="{BB962C8B-B14F-4D97-AF65-F5344CB8AC3E}">
        <p14:creationId xmlns:p14="http://schemas.microsoft.com/office/powerpoint/2010/main" val="1941260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99399BA-D265-4DD5-B172-CF7BBEF04538}"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358251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FDC32-F31C-6C4C-8EEE-0B16F65DF4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0148A8-271E-3648-AC30-F2A4597687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06C7A2-4CE8-4F49-A050-F7A08C0E1362}"/>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5" name="Footer Placeholder 4">
            <a:extLst>
              <a:ext uri="{FF2B5EF4-FFF2-40B4-BE49-F238E27FC236}">
                <a16:creationId xmlns:a16="http://schemas.microsoft.com/office/drawing/2014/main" id="{F9E3BCE8-A07E-BE42-AFE2-D6BA40953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466368-9158-2742-9A34-E8D5DE0768A1}"/>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60617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561B9-F0A5-8A46-8470-6E5ACBCD80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3D385D-A7ED-F446-8767-74D40A1748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E31B02-E077-0342-9E97-A8B73347C1A5}"/>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5" name="Footer Placeholder 4">
            <a:extLst>
              <a:ext uri="{FF2B5EF4-FFF2-40B4-BE49-F238E27FC236}">
                <a16:creationId xmlns:a16="http://schemas.microsoft.com/office/drawing/2014/main" id="{D8F9C331-8A81-5544-BC75-EC3A207E41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D8E9BF-CB4D-F74B-8615-356A0EA9606F}"/>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3680848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3C4945-1008-C347-AB9A-01279CD160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198408-D36D-C447-985A-D7F3798498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7F4D9-40F0-6649-9643-407C62BB397C}"/>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5" name="Footer Placeholder 4">
            <a:extLst>
              <a:ext uri="{FF2B5EF4-FFF2-40B4-BE49-F238E27FC236}">
                <a16:creationId xmlns:a16="http://schemas.microsoft.com/office/drawing/2014/main" id="{CE615D76-3CCA-E144-B510-14F61F384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A3205-737B-C44A-A067-C856B62F673C}"/>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212778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4DEF-5723-4B43-8D87-04CAE4C902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F913A0-D615-6B42-BC7D-3F9BEB0805CF}"/>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21ACAB1-9297-374C-90D8-21B4B97BD914}"/>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5" name="Footer Placeholder 4">
            <a:extLst>
              <a:ext uri="{FF2B5EF4-FFF2-40B4-BE49-F238E27FC236}">
                <a16:creationId xmlns:a16="http://schemas.microsoft.com/office/drawing/2014/main" id="{E974A6A8-CB69-5849-A0B7-434F14488A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521572-22F6-7348-858E-6AEE6A6AB0FB}"/>
              </a:ext>
            </a:extLst>
          </p:cNvPr>
          <p:cNvSpPr>
            <a:spLocks noGrp="1"/>
          </p:cNvSpPr>
          <p:nvPr>
            <p:ph type="sldNum" sz="quarter" idx="12"/>
          </p:nvPr>
        </p:nvSpPr>
        <p:spPr/>
        <p:txBody>
          <a:bodyPr/>
          <a:lstStyle/>
          <a:p>
            <a:fld id="{4A87D164-7B1F-D44E-AB86-C0075A9D8EA8}" type="slidenum">
              <a:rPr lang="en-US" smtClean="0"/>
              <a:t>‹#›</a:t>
            </a:fld>
            <a:endParaRPr lang="en-US"/>
          </a:p>
        </p:txBody>
      </p:sp>
      <p:sp>
        <p:nvSpPr>
          <p:cNvPr id="7" name="TextBox 6"/>
          <p:cNvSpPr txBox="1"/>
          <p:nvPr userDrawn="1"/>
        </p:nvSpPr>
        <p:spPr>
          <a:xfrm rot="19391271">
            <a:off x="2560320" y="2477130"/>
            <a:ext cx="6392091" cy="1446550"/>
          </a:xfrm>
          <a:prstGeom prst="rect">
            <a:avLst/>
          </a:prstGeom>
          <a:noFill/>
        </p:spPr>
        <p:txBody>
          <a:bodyPr wrap="square" rtlCol="0">
            <a:spAutoFit/>
          </a:bodyPr>
          <a:lstStyle/>
          <a:p>
            <a:pPr algn="ctr"/>
            <a:r>
              <a:rPr lang="en-US" sz="8800" dirty="0">
                <a:solidFill>
                  <a:schemeClr val="accent1"/>
                </a:solidFill>
              </a:rPr>
              <a:t>DRAFT</a:t>
            </a:r>
          </a:p>
        </p:txBody>
      </p:sp>
    </p:spTree>
    <p:extLst>
      <p:ext uri="{BB962C8B-B14F-4D97-AF65-F5344CB8AC3E}">
        <p14:creationId xmlns:p14="http://schemas.microsoft.com/office/powerpoint/2010/main" val="4120700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1648D-0647-D74E-B600-C902D61B47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00A1B6-E751-CD40-9788-CB271B3656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B271C8-A5E4-3343-B7EC-F22F6FBAAEBC}"/>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5" name="Footer Placeholder 4">
            <a:extLst>
              <a:ext uri="{FF2B5EF4-FFF2-40B4-BE49-F238E27FC236}">
                <a16:creationId xmlns:a16="http://schemas.microsoft.com/office/drawing/2014/main" id="{CF14AD1A-BE3F-A348-BA23-4B5289D3FA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10FD4-4111-404F-9DB2-2D3EACF2682C}"/>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302214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43D70-AC54-F344-82EA-364AD8DDD6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0DCE75-EE86-F642-ACB0-4D93368D3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3E2C4E-DDAE-E242-9F95-4AFC03814F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E3188B-F432-C24C-A66E-A2DDFB6548AF}"/>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6" name="Footer Placeholder 5">
            <a:extLst>
              <a:ext uri="{FF2B5EF4-FFF2-40B4-BE49-F238E27FC236}">
                <a16:creationId xmlns:a16="http://schemas.microsoft.com/office/drawing/2014/main" id="{389AFC5B-B2C8-8C48-ADD7-611ADD79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04C15E-7D76-6246-89F0-3FF7F02D926F}"/>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348335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B6006-647A-CF41-A877-4D59C57096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3ADC2E-ABB2-9D46-A215-C6DE217235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2CCAC3-5266-0C49-8104-D47D9B9F57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A07BB3-B69A-814E-A5A1-E322DD19E6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55BF4F-AD51-0742-AFE4-A3C3146286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36A93D-9ADA-F84D-A3E1-CBCDC8E315FE}"/>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8" name="Footer Placeholder 7">
            <a:extLst>
              <a:ext uri="{FF2B5EF4-FFF2-40B4-BE49-F238E27FC236}">
                <a16:creationId xmlns:a16="http://schemas.microsoft.com/office/drawing/2014/main" id="{8C32939B-1B2B-9D4B-B819-0098D72B56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F45A9E-15F1-2D4C-B123-9777B0EE2E32}"/>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11962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581B6-B4E8-1B40-B796-DB401FA8D4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2F7F97-F9D0-6849-9240-2BD499BAC9A8}"/>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4" name="Footer Placeholder 3">
            <a:extLst>
              <a:ext uri="{FF2B5EF4-FFF2-40B4-BE49-F238E27FC236}">
                <a16:creationId xmlns:a16="http://schemas.microsoft.com/office/drawing/2014/main" id="{F503F7F3-3DEA-8C44-9FBF-496A2F7BE0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5F2F71-2E80-F846-A298-A2B29D771EEC}"/>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6633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0DB21B-B639-C64D-B27F-F0999F6D3561}"/>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3" name="Footer Placeholder 2">
            <a:extLst>
              <a:ext uri="{FF2B5EF4-FFF2-40B4-BE49-F238E27FC236}">
                <a16:creationId xmlns:a16="http://schemas.microsoft.com/office/drawing/2014/main" id="{AD7B7DD4-358A-CC46-BEF7-C1A4295F6A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7C10F-20B9-4B40-9130-6F1AEE73810D}"/>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13865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4A9ED-C364-1A4A-A66F-BED49EF1E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E07EEB-4019-E14C-9EC7-A3355DAB9F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9A391-06BE-EB49-AB1C-6337CBE4C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DF43A8-D66D-B84A-83D7-BBFA5A7CC418}"/>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6" name="Footer Placeholder 5">
            <a:extLst>
              <a:ext uri="{FF2B5EF4-FFF2-40B4-BE49-F238E27FC236}">
                <a16:creationId xmlns:a16="http://schemas.microsoft.com/office/drawing/2014/main" id="{20DAED07-AD4A-CD45-90AC-52D5FE1444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726F91-6166-D24D-AACB-214D425DF14D}"/>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313660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B74C-2A8A-124D-A7DA-E5A917BCBD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137C09-D815-DE44-A0D7-CDA466B614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338C86-EDF6-AD47-935E-C350820681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87008E-10E8-B044-A30E-6E307C5039DA}"/>
              </a:ext>
            </a:extLst>
          </p:cNvPr>
          <p:cNvSpPr>
            <a:spLocks noGrp="1"/>
          </p:cNvSpPr>
          <p:nvPr>
            <p:ph type="dt" sz="half" idx="10"/>
          </p:nvPr>
        </p:nvSpPr>
        <p:spPr/>
        <p:txBody>
          <a:bodyPr/>
          <a:lstStyle/>
          <a:p>
            <a:fld id="{2C1C84D8-0671-5A47-962A-DA562B4A17C1}" type="datetimeFigureOut">
              <a:rPr lang="en-US" smtClean="0"/>
              <a:t>2/1/2021</a:t>
            </a:fld>
            <a:endParaRPr lang="en-US"/>
          </a:p>
        </p:txBody>
      </p:sp>
      <p:sp>
        <p:nvSpPr>
          <p:cNvPr id="6" name="Footer Placeholder 5">
            <a:extLst>
              <a:ext uri="{FF2B5EF4-FFF2-40B4-BE49-F238E27FC236}">
                <a16:creationId xmlns:a16="http://schemas.microsoft.com/office/drawing/2014/main" id="{B79AE7CC-65BC-B541-A97E-279A26154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AA778E-A69B-6A41-A10B-1F2534DF1C24}"/>
              </a:ext>
            </a:extLst>
          </p:cNvPr>
          <p:cNvSpPr>
            <a:spLocks noGrp="1"/>
          </p:cNvSpPr>
          <p:nvPr>
            <p:ph type="sldNum" sz="quarter" idx="12"/>
          </p:nvPr>
        </p:nvSpPr>
        <p:spPr/>
        <p:txBody>
          <a:bodyPr/>
          <a:lstStyle/>
          <a:p>
            <a:fld id="{4A87D164-7B1F-D44E-AB86-C0075A9D8EA8}" type="slidenum">
              <a:rPr lang="en-US" smtClean="0"/>
              <a:t>‹#›</a:t>
            </a:fld>
            <a:endParaRPr lang="en-US"/>
          </a:p>
        </p:txBody>
      </p:sp>
    </p:spTree>
    <p:extLst>
      <p:ext uri="{BB962C8B-B14F-4D97-AF65-F5344CB8AC3E}">
        <p14:creationId xmlns:p14="http://schemas.microsoft.com/office/powerpoint/2010/main" val="307245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BC478C-691B-9A42-BD2C-B095824AB8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D8AAC2-CF35-DA42-B5A7-F7891D063B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634643-D1B8-3D47-8161-392C7DEA5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C84D8-0671-5A47-962A-DA562B4A17C1}" type="datetimeFigureOut">
              <a:rPr lang="en-US" smtClean="0"/>
              <a:t>2/1/2021</a:t>
            </a:fld>
            <a:endParaRPr lang="en-US"/>
          </a:p>
        </p:txBody>
      </p:sp>
      <p:sp>
        <p:nvSpPr>
          <p:cNvPr id="5" name="Footer Placeholder 4">
            <a:extLst>
              <a:ext uri="{FF2B5EF4-FFF2-40B4-BE49-F238E27FC236}">
                <a16:creationId xmlns:a16="http://schemas.microsoft.com/office/drawing/2014/main" id="{39D39854-3256-4640-8E1A-473672CB7C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12D61F-AC87-F54B-8C28-0668412239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7D164-7B1F-D44E-AB86-C0075A9D8EA8}" type="slidenum">
              <a:rPr lang="en-US" smtClean="0"/>
              <a:t>‹#›</a:t>
            </a:fld>
            <a:endParaRPr lang="en-US"/>
          </a:p>
        </p:txBody>
      </p:sp>
    </p:spTree>
    <p:extLst>
      <p:ext uri="{BB962C8B-B14F-4D97-AF65-F5344CB8AC3E}">
        <p14:creationId xmlns:p14="http://schemas.microsoft.com/office/powerpoint/2010/main" val="51762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1609852916"/>
              </p:ext>
            </p:extLst>
          </p:nvPr>
        </p:nvGraphicFramePr>
        <p:xfrm>
          <a:off x="0" y="873195"/>
          <a:ext cx="12192000" cy="651016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000"/>
                    </a:ext>
                  </a:extLst>
                </a:gridCol>
              </a:tblGrid>
              <a:tr h="31137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100" dirty="0"/>
                        <a:t>Overall</a:t>
                      </a:r>
                      <a:r>
                        <a:rPr lang="en-US" sz="1100" baseline="0" dirty="0"/>
                        <a:t> Initiative DRAFT Aim</a:t>
                      </a:r>
                      <a:endParaRPr lang="en-US" sz="1100" dirty="0"/>
                    </a:p>
                  </a:txBody>
                  <a:tcPr marL="38576" marR="38576" marT="19289" marB="19289"/>
                </a:tc>
                <a:extLst>
                  <a:ext uri="{0D108BD9-81ED-4DB2-BD59-A6C34878D82A}">
                    <a16:rowId xmlns:a16="http://schemas.microsoft.com/office/drawing/2014/main" val="10000"/>
                  </a:ext>
                </a:extLst>
              </a:tr>
              <a:tr h="3598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AIM: 75% of ILPQC hospitals will actively participate in the Birth Equity Initiative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Vision Statement:</a:t>
                      </a:r>
                      <a:r>
                        <a:rPr lang="en-US" sz="1100" baseline="0" dirty="0" smtClean="0"/>
                        <a:t> </a:t>
                      </a:r>
                      <a:r>
                        <a:rPr lang="en-US" sz="1100" dirty="0" smtClean="0"/>
                        <a:t>Increasing </a:t>
                      </a:r>
                      <a:r>
                        <a:rPr lang="en-US" sz="1100" dirty="0"/>
                        <a:t>proportion of women reporting respectful care and appropriately linked to resources and support for social determinants of health to improve birth equity </a:t>
                      </a:r>
                      <a:endParaRPr lang="en-US" sz="1100" i="1" dirty="0">
                        <a:solidFill>
                          <a:schemeClr val="accent2"/>
                        </a:solidFill>
                        <a:latin typeface="+mn-lt"/>
                      </a:endParaRPr>
                    </a:p>
                  </a:txBody>
                  <a:tcPr marL="38576" marR="38576" marT="19289" marB="19289"/>
                </a:tc>
                <a:extLst>
                  <a:ext uri="{0D108BD9-81ED-4DB2-BD59-A6C34878D82A}">
                    <a16:rowId xmlns:a16="http://schemas.microsoft.com/office/drawing/2014/main" val="10001"/>
                  </a:ext>
                </a:extLst>
              </a:tr>
              <a:tr h="31137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ffectLst/>
                        </a:rPr>
                        <a:t>Structure Measures</a:t>
                      </a:r>
                      <a:endParaRPr lang="en-US" sz="1100" b="1" kern="1200" dirty="0">
                        <a:solidFill>
                          <a:schemeClr val="bg1"/>
                        </a:solidFill>
                        <a:effectLst/>
                        <a:latin typeface="+mn-lt"/>
                        <a:ea typeface="+mn-ea"/>
                        <a:cs typeface="+mn-cs"/>
                      </a:endParaRPr>
                    </a:p>
                  </a:txBody>
                  <a:tcPr marL="38576" marR="38576" marT="19289" marB="19289">
                    <a:solidFill>
                      <a:schemeClr val="accent1"/>
                    </a:solidFill>
                  </a:tcPr>
                </a:tc>
                <a:extLst>
                  <a:ext uri="{0D108BD9-81ED-4DB2-BD59-A6C34878D82A}">
                    <a16:rowId xmlns:a16="http://schemas.microsoft.com/office/drawing/2014/main" val="10002"/>
                  </a:ext>
                </a:extLst>
              </a:tr>
              <a:tr h="25180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u="none" strike="noStrike" kern="1200" baseline="0" dirty="0" smtClean="0"/>
                        <a:t>% of hospitals has provided affiliated prenatal care sites options for standardized social determinants of health screening in order to screen pregnant patients and link to needed resources and services </a:t>
                      </a:r>
                      <a:endParaRPr lang="en-US" sz="1100" b="0" i="0" u="none" strike="noStrike" kern="1200" baseline="0" dirty="0">
                        <a:solidFill>
                          <a:schemeClr val="dk1"/>
                        </a:solidFill>
                        <a:latin typeface="+mn-lt"/>
                        <a:ea typeface="+mn-ea"/>
                        <a:cs typeface="+mn-cs"/>
                      </a:endParaRPr>
                    </a:p>
                  </a:txBody>
                  <a:tcPr marL="38576" marR="38576" marT="19289" marB="19289"/>
                </a:tc>
                <a:extLst>
                  <a:ext uri="{0D108BD9-81ED-4DB2-BD59-A6C34878D82A}">
                    <a16:rowId xmlns:a16="http://schemas.microsoft.com/office/drawing/2014/main" val="10005"/>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smtClean="0"/>
                        <a:t>% of hospitals has completed ILPQC social determinants of health community resources mapping tool to assist linking patients to resources and services based on the SDoH screening and share with affiliated outpatient prenatal care sites and hospital OB units</a:t>
                      </a:r>
                      <a:endParaRPr lang="en-US" sz="1100" b="0" i="0" u="none" strike="noStrike" kern="1200" baseline="0" dirty="0">
                        <a:solidFill>
                          <a:schemeClr val="dk1"/>
                        </a:solidFill>
                        <a:latin typeface="+mn-lt"/>
                        <a:ea typeface="+mn-ea"/>
                        <a:cs typeface="+mn-cs"/>
                      </a:endParaRPr>
                    </a:p>
                  </a:txBody>
                  <a:tcPr marL="38576" marR="38576" marT="19289" marB="19289"/>
                </a:tc>
                <a:extLst>
                  <a:ext uri="{0D108BD9-81ED-4DB2-BD59-A6C34878D82A}">
                    <a16:rowId xmlns:a16="http://schemas.microsoft.com/office/drawing/2014/main" val="1213713664"/>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smtClean="0">
                          <a:solidFill>
                            <a:schemeClr val="dk1"/>
                          </a:solidFill>
                          <a:latin typeface="+mn-lt"/>
                          <a:ea typeface="+mn-ea"/>
                          <a:cs typeface="+mn-cs"/>
                        </a:rPr>
                        <a:t>% of hospitals has implemented standardized social determinants of health screening tools for screening all pregnant women during delivery admission in order to link patients to needed resources and services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100" b="0" i="0" u="none" strike="noStrike" kern="1200" baseline="0" dirty="0">
                        <a:solidFill>
                          <a:schemeClr val="dk1"/>
                        </a:solidFill>
                        <a:latin typeface="+mn-lt"/>
                        <a:ea typeface="+mn-ea"/>
                        <a:cs typeface="+mn-cs"/>
                      </a:endParaRPr>
                    </a:p>
                  </a:txBody>
                  <a:tcPr marL="38576" marR="38576" marT="19289" marB="19289"/>
                </a:tc>
                <a:extLst>
                  <a:ext uri="{0D108BD9-81ED-4DB2-BD59-A6C34878D82A}">
                    <a16:rowId xmlns:a16="http://schemas.microsoft.com/office/drawing/2014/main" val="2534281102"/>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dirty="0" smtClean="0"/>
                        <a:t>% of hospitals has strategy for incorporating discussion of social determinants of health and discrimination as potential factors in hospital maternal morbidity reviews</a:t>
                      </a:r>
                      <a:endParaRPr lang="en-US" sz="1100" dirty="0">
                        <a:solidFill>
                          <a:schemeClr val="tx1"/>
                        </a:solidFill>
                        <a:latin typeface="+mn-lt"/>
                      </a:endParaRPr>
                    </a:p>
                  </a:txBody>
                  <a:tcPr marL="38576" marR="38576" marT="19289" marB="19289"/>
                </a:tc>
                <a:extLst>
                  <a:ext uri="{0D108BD9-81ED-4DB2-BD59-A6C34878D82A}">
                    <a16:rowId xmlns:a16="http://schemas.microsoft.com/office/drawing/2014/main" val="3794379112"/>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dirty="0"/>
                        <a:t>% </a:t>
                      </a:r>
                      <a:r>
                        <a:rPr lang="en-US" sz="1100" dirty="0" smtClean="0"/>
                        <a:t>of hospitals has implemented a protocol for improving the collection and accuracy of patient-reported race/ethnicity data </a:t>
                      </a:r>
                    </a:p>
                  </a:txBody>
                  <a:tcPr marL="38576" marR="38576" marT="19289" marB="19289"/>
                </a:tc>
                <a:extLst>
                  <a:ext uri="{0D108BD9-81ED-4DB2-BD59-A6C34878D82A}">
                    <a16:rowId xmlns:a16="http://schemas.microsoft.com/office/drawing/2014/main" val="3745245914"/>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smtClean="0">
                          <a:effectLst/>
                        </a:rPr>
                        <a:t>% of hospitals has developed a process to review maternal health quality data stratified by race/ethnicity and Medicaid status</a:t>
                      </a:r>
                      <a:endParaRPr lang="en-US" sz="1100" b="0" kern="1200" dirty="0">
                        <a:solidFill>
                          <a:schemeClr val="dk1"/>
                        </a:solidFill>
                        <a:effectLst/>
                        <a:latin typeface="+mn-lt"/>
                        <a:ea typeface="+mn-ea"/>
                        <a:cs typeface="+mn-cs"/>
                      </a:endParaRPr>
                    </a:p>
                  </a:txBody>
                  <a:tcPr marL="38576" marR="38576" marT="19289" marB="19289"/>
                </a:tc>
                <a:extLst>
                  <a:ext uri="{0D108BD9-81ED-4DB2-BD59-A6C34878D82A}">
                    <a16:rowId xmlns:a16="http://schemas.microsoft.com/office/drawing/2014/main" val="2272412355"/>
                  </a:ext>
                </a:extLst>
              </a:tr>
              <a:tr h="35517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smtClean="0">
                          <a:effectLst/>
                        </a:rPr>
                        <a:t>% of hospitals has implemented a Patient Reported Experience Measure (PREM) patient survey to obtain feedback from postpartum patients and a process to review and share results </a:t>
                      </a:r>
                      <a:endParaRPr lang="en-US" sz="1100" b="0" kern="1200" dirty="0">
                        <a:solidFill>
                          <a:schemeClr val="tx1"/>
                        </a:solidFill>
                        <a:effectLst/>
                        <a:latin typeface="+mn-lt"/>
                        <a:ea typeface="+mn-ea"/>
                        <a:cs typeface="+mn-cs"/>
                      </a:endParaRPr>
                    </a:p>
                  </a:txBody>
                  <a:tcPr marL="38576" marR="38576" marT="19289" marB="19289"/>
                </a:tc>
                <a:extLst>
                  <a:ext uri="{0D108BD9-81ED-4DB2-BD59-A6C34878D82A}">
                    <a16:rowId xmlns:a16="http://schemas.microsoft.com/office/drawing/2014/main" val="3908830435"/>
                  </a:ext>
                </a:extLst>
              </a:tr>
              <a:tr h="26189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smtClean="0">
                          <a:effectLst/>
                        </a:rPr>
                        <a:t>% of hospitals team has added a patient advisor on their hospital perinatal QI team</a:t>
                      </a:r>
                      <a:r>
                        <a:rPr lang="en-US" sz="1100" kern="1200" dirty="0">
                          <a:effectLst/>
                        </a:rPr>
                        <a:t> </a:t>
                      </a:r>
                      <a:endParaRPr lang="en-US" sz="1100" b="0" kern="1200" dirty="0">
                        <a:solidFill>
                          <a:schemeClr val="tx1"/>
                        </a:solidFill>
                        <a:effectLst/>
                        <a:latin typeface="+mn-lt"/>
                        <a:ea typeface="+mn-ea"/>
                        <a:cs typeface="+mn-cs"/>
                      </a:endParaRPr>
                    </a:p>
                  </a:txBody>
                  <a:tcPr marL="38576" marR="38576" marT="19289" marB="19289"/>
                </a:tc>
                <a:extLst>
                  <a:ext uri="{0D108BD9-81ED-4DB2-BD59-A6C34878D82A}">
                    <a16:rowId xmlns:a16="http://schemas.microsoft.com/office/drawing/2014/main" val="1762034339"/>
                  </a:ext>
                </a:extLst>
              </a:tr>
              <a:tr h="240699">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smtClean="0">
                          <a:effectLst/>
                        </a:rPr>
                        <a:t>% of hospitals has a strategy for sharing expected respectful care practices with delivery staff and patients (i.e. posting in L&amp;D) including appropriately engaging support partners and/or doulas</a:t>
                      </a:r>
                      <a:endParaRPr lang="en-US" sz="1100" b="0" kern="1200" dirty="0" smtClean="0">
                        <a:solidFill>
                          <a:schemeClr val="tx1"/>
                        </a:solidFill>
                        <a:effectLst/>
                        <a:latin typeface="+mn-lt"/>
                        <a:ea typeface="+mn-ea"/>
                        <a:cs typeface="+mn-cs"/>
                      </a:endParaRPr>
                    </a:p>
                  </a:txBody>
                  <a:tcPr marL="38576" marR="38576" marT="19289" marB="19289"/>
                </a:tc>
                <a:extLst>
                  <a:ext uri="{0D108BD9-81ED-4DB2-BD59-A6C34878D82A}">
                    <a16:rowId xmlns:a16="http://schemas.microsoft.com/office/drawing/2014/main" val="3685693176"/>
                  </a:ext>
                </a:extLst>
              </a:tr>
              <a:tr h="359862">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smtClean="0">
                          <a:effectLst/>
                        </a:rPr>
                        <a:t>% of hospitals has standardized system to provide all patients the recommended postpartum patient education materials prior to hospital discharge including education on urgent maternal warning signs, postpartum safety and tools to improve communication between patients and their healthcare providers</a:t>
                      </a:r>
                      <a:endParaRPr lang="en-US" sz="1100" b="0" kern="1200" dirty="0">
                        <a:solidFill>
                          <a:schemeClr val="tx1"/>
                        </a:solidFill>
                        <a:effectLst/>
                        <a:latin typeface="+mn-lt"/>
                        <a:ea typeface="+mn-ea"/>
                        <a:cs typeface="+mn-cs"/>
                      </a:endParaRPr>
                    </a:p>
                  </a:txBody>
                  <a:tcPr marL="38576" marR="38576" marT="19289" marB="19289"/>
                </a:tc>
                <a:extLst>
                  <a:ext uri="{0D108BD9-81ED-4DB2-BD59-A6C34878D82A}">
                    <a16:rowId xmlns:a16="http://schemas.microsoft.com/office/drawing/2014/main" val="4366798"/>
                  </a:ext>
                </a:extLst>
              </a:tr>
              <a:tr h="31137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ffectLst/>
                        </a:rPr>
                        <a:t>Process Measures</a:t>
                      </a:r>
                      <a:endParaRPr lang="en-US" sz="1100" b="1" kern="1200" dirty="0">
                        <a:solidFill>
                          <a:schemeClr val="bg1"/>
                        </a:solidFill>
                        <a:effectLst/>
                        <a:latin typeface="+mn-lt"/>
                        <a:ea typeface="+mn-ea"/>
                        <a:cs typeface="+mn-cs"/>
                      </a:endParaRPr>
                    </a:p>
                  </a:txBody>
                  <a:tcPr marL="38576" marR="38576" marT="19289" marB="19289">
                    <a:solidFill>
                      <a:schemeClr val="accent1"/>
                    </a:solidFill>
                  </a:tcPr>
                </a:tc>
                <a:extLst>
                  <a:ext uri="{0D108BD9-81ED-4DB2-BD59-A6C34878D82A}">
                    <a16:rowId xmlns:a16="http://schemas.microsoft.com/office/drawing/2014/main" val="10006"/>
                  </a:ext>
                </a:extLst>
              </a:tr>
              <a:tr h="25180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aseline="0" dirty="0" smtClean="0"/>
                        <a:t>% patients responding to the PREM (goal: QR Code to </a:t>
                      </a:r>
                      <a:r>
                        <a:rPr lang="en-US" sz="1100" baseline="0" dirty="0" err="1" smtClean="0"/>
                        <a:t>REDCap</a:t>
                      </a:r>
                      <a:r>
                        <a:rPr lang="en-US" sz="1100" baseline="0" dirty="0" smtClean="0"/>
                        <a:t> survey directly linked to the ILPQC Data System)</a:t>
                      </a:r>
                      <a:endParaRPr lang="en-US" sz="1100" baseline="0" dirty="0"/>
                    </a:p>
                  </a:txBody>
                  <a:tcPr marL="38576" marR="38576" marT="19289" marB="19289"/>
                </a:tc>
                <a:extLst>
                  <a:ext uri="{0D108BD9-81ED-4DB2-BD59-A6C34878D82A}">
                    <a16:rowId xmlns:a16="http://schemas.microsoft.com/office/drawing/2014/main" val="10007"/>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smtClean="0"/>
                        <a:t>% of providers, nurses, and staff completing education on the importance of listening to patients, providing respectful care and addressing implicit bias</a:t>
                      </a:r>
                      <a:endParaRPr lang="en-US" sz="1100" u="none" strike="noStrike" kern="1200" baseline="0" dirty="0"/>
                    </a:p>
                  </a:txBody>
                  <a:tcPr marL="38576" marR="38576" marT="19289" marB="19289"/>
                </a:tc>
                <a:extLst>
                  <a:ext uri="{0D108BD9-81ED-4DB2-BD59-A6C34878D82A}">
                    <a16:rowId xmlns:a16="http://schemas.microsoft.com/office/drawing/2014/main" val="1559461365"/>
                  </a:ext>
                </a:extLst>
              </a:tr>
              <a:tr h="330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u="none" strike="noStrike" kern="1200" cap="none" spc="0" normalizeH="0" baseline="0" noProof="0" dirty="0">
                          <a:ln>
                            <a:noFill/>
                          </a:ln>
                          <a:solidFill>
                            <a:schemeClr val="bg1"/>
                          </a:solidFill>
                          <a:effectLst/>
                          <a:uLnTx/>
                          <a:uFillTx/>
                        </a:rPr>
                        <a:t>Outcome  Measures</a:t>
                      </a:r>
                      <a:endParaRPr kumimoji="0" lang="en-US" sz="1100" b="1" i="0" u="none" strike="noStrike" kern="1200" cap="none" spc="0" normalizeH="0" baseline="0" noProof="0" dirty="0">
                        <a:ln>
                          <a:noFill/>
                        </a:ln>
                        <a:solidFill>
                          <a:schemeClr val="bg1"/>
                        </a:solidFill>
                        <a:effectLst/>
                        <a:uLnTx/>
                        <a:uFillTx/>
                        <a:latin typeface="+mn-lt"/>
                        <a:ea typeface="+mn-ea"/>
                        <a:cs typeface="+mn-cs"/>
                      </a:endParaRPr>
                    </a:p>
                  </a:txBody>
                  <a:tcPr marL="38576" marR="38576" marT="19289" marB="19289">
                    <a:solidFill>
                      <a:schemeClr val="accent1"/>
                    </a:solidFill>
                  </a:tcPr>
                </a:tc>
                <a:extLst>
                  <a:ext uri="{0D108BD9-81ED-4DB2-BD59-A6C34878D82A}">
                    <a16:rowId xmlns:a16="http://schemas.microsoft.com/office/drawing/2014/main" val="2766899665"/>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smtClean="0"/>
                        <a:t>% of sample patient charts with social determinants of health screening documented (prenatal and L&amp;D)</a:t>
                      </a:r>
                      <a:endParaRPr lang="en-US" sz="1100" u="none" strike="noStrike" kern="1200" baseline="0" dirty="0"/>
                    </a:p>
                  </a:txBody>
                  <a:tcPr marL="38576" marR="38576" marT="19289" marB="19289"/>
                </a:tc>
                <a:extLst>
                  <a:ext uri="{0D108BD9-81ED-4DB2-BD59-A6C34878D82A}">
                    <a16:rowId xmlns:a16="http://schemas.microsoft.com/office/drawing/2014/main" val="2701749556"/>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 of sample patient charts appropriately linked to social determinants of health resources (prenatal and L&amp;D) </a:t>
                      </a:r>
                    </a:p>
                  </a:txBody>
                  <a:tcPr marL="38576" marR="38576" marT="19289" marB="19289"/>
                </a:tc>
                <a:extLst>
                  <a:ext uri="{0D108BD9-81ED-4DB2-BD59-A6C34878D82A}">
                    <a16:rowId xmlns:a16="http://schemas.microsoft.com/office/drawing/2014/main" val="3313285683"/>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smtClean="0"/>
                        <a:t>% patients in monthly sample with self-reported race/ethnicity documented and completed</a:t>
                      </a:r>
                    </a:p>
                  </a:txBody>
                  <a:tcPr marL="38576" marR="38576" marT="19289" marB="19289"/>
                </a:tc>
                <a:extLst>
                  <a:ext uri="{0D108BD9-81ED-4DB2-BD59-A6C34878D82A}">
                    <a16:rowId xmlns:a16="http://schemas.microsoft.com/office/drawing/2014/main" val="354454180"/>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smtClean="0"/>
                        <a:t>% of patients in monthly sample with documentation of receiving education on urgent maternal warning signs, postpartum safety and tools to improve communication between patients and their healthcare providers prior to delivery discharge</a:t>
                      </a:r>
                      <a:endParaRPr lang="en-US" sz="1100" u="none" strike="noStrike" kern="1200" baseline="0" dirty="0"/>
                    </a:p>
                  </a:txBody>
                  <a:tcPr marL="38576" marR="38576" marT="19289" marB="19289"/>
                </a:tc>
                <a:extLst>
                  <a:ext uri="{0D108BD9-81ED-4DB2-BD59-A6C34878D82A}">
                    <a16:rowId xmlns:a16="http://schemas.microsoft.com/office/drawing/2014/main" val="3706331529"/>
                  </a:ext>
                </a:extLst>
              </a:tr>
              <a:tr h="25180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smtClean="0"/>
                        <a:t>% of patients completing PREM who reported always or often feeling heard on PREM </a:t>
                      </a:r>
                    </a:p>
                  </a:txBody>
                  <a:tcPr marL="38576" marR="38576" marT="19289" marB="19289"/>
                </a:tc>
                <a:extLst>
                  <a:ext uri="{0D108BD9-81ED-4DB2-BD59-A6C34878D82A}">
                    <a16:rowId xmlns:a16="http://schemas.microsoft.com/office/drawing/2014/main" val="1811602491"/>
                  </a:ext>
                </a:extLst>
              </a:tr>
            </a:tbl>
          </a:graphicData>
        </a:graphic>
      </p:graphicFrame>
      <p:sp>
        <p:nvSpPr>
          <p:cNvPr id="3" name="Title 4"/>
          <p:cNvSpPr txBox="1">
            <a:spLocks/>
          </p:cNvSpPr>
          <p:nvPr/>
        </p:nvSpPr>
        <p:spPr>
          <a:xfrm>
            <a:off x="0" y="76200"/>
            <a:ext cx="10344647" cy="64293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l" defTabSz="6858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smtClean="0">
                <a:ln>
                  <a:noFill/>
                </a:ln>
                <a:solidFill>
                  <a:srgbClr val="F58466"/>
                </a:solidFill>
                <a:effectLst/>
                <a:uLnTx/>
                <a:uFillTx/>
                <a:latin typeface="Goudy Old Style" pitchFamily="18" charset="0"/>
                <a:ea typeface="MS PGothic" pitchFamily="34" charset="-128"/>
              </a:rPr>
              <a:t>ILPQC Birth </a:t>
            </a:r>
            <a:r>
              <a:rPr kumimoji="0" lang="en-US" sz="4000" b="1" i="0" u="none" strike="noStrike" kern="1200" cap="none" spc="0" normalizeH="0" baseline="0" noProof="0" dirty="0">
                <a:ln>
                  <a:noFill/>
                </a:ln>
                <a:solidFill>
                  <a:srgbClr val="F58466"/>
                </a:solidFill>
                <a:effectLst/>
                <a:uLnTx/>
                <a:uFillTx/>
                <a:latin typeface="Goudy Old Style" pitchFamily="18" charset="0"/>
                <a:ea typeface="MS PGothic" pitchFamily="34" charset="-128"/>
              </a:rPr>
              <a:t>Equity AIMs </a:t>
            </a:r>
            <a:r>
              <a:rPr kumimoji="0" lang="en-US" sz="4000" b="1" i="0" u="none" strike="noStrike" kern="1200" cap="none" spc="0" normalizeH="0" baseline="0" noProof="0" dirty="0" smtClean="0">
                <a:ln>
                  <a:noFill/>
                </a:ln>
                <a:solidFill>
                  <a:srgbClr val="F58466"/>
                </a:solidFill>
                <a:effectLst/>
                <a:uLnTx/>
                <a:uFillTx/>
                <a:latin typeface="Goudy Old Style" pitchFamily="18" charset="0"/>
                <a:ea typeface="MS PGothic" pitchFamily="34" charset="-128"/>
              </a:rPr>
              <a:t>&amp; Measures </a:t>
            </a:r>
            <a:r>
              <a:rPr kumimoji="0" lang="en-US" sz="1400" b="1" i="0" u="none" strike="noStrike" kern="1200" cap="none" spc="0" normalizeH="0" baseline="0" noProof="0" dirty="0" smtClean="0">
                <a:ln>
                  <a:noFill/>
                </a:ln>
                <a:solidFill>
                  <a:srgbClr val="F58466"/>
                </a:solidFill>
                <a:effectLst/>
                <a:uLnTx/>
                <a:uFillTx/>
                <a:latin typeface="Goudy Old Style" pitchFamily="18" charset="0"/>
                <a:ea typeface="MS PGothic" pitchFamily="34" charset="-128"/>
              </a:rPr>
              <a:t>(Updated 1/20)</a:t>
            </a:r>
            <a:endParaRPr kumimoji="0" lang="en-US" sz="1400" b="1" i="0" u="none" strike="noStrike" kern="1200" cap="none" spc="0" normalizeH="0" baseline="0" noProof="0" dirty="0">
              <a:ln>
                <a:noFill/>
              </a:ln>
              <a:solidFill>
                <a:srgbClr val="F58466"/>
              </a:solidFill>
              <a:effectLst/>
              <a:uLnTx/>
              <a:uFillTx/>
              <a:latin typeface="Goudy Old Style" pitchFamily="18" charset="0"/>
              <a:ea typeface="MS PGothic" pitchFamily="34" charset="-128"/>
            </a:endParaRPr>
          </a:p>
        </p:txBody>
      </p:sp>
    </p:spTree>
    <p:extLst>
      <p:ext uri="{BB962C8B-B14F-4D97-AF65-F5344CB8AC3E}">
        <p14:creationId xmlns:p14="http://schemas.microsoft.com/office/powerpoint/2010/main" val="3377437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478</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Arial</vt:lpstr>
      <vt:lpstr>Calibri</vt:lpstr>
      <vt:lpstr>Calibri Light</vt:lpstr>
      <vt:lpstr>Goudy Old Style</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Ieshia Johnson</dc:creator>
  <cp:lastModifiedBy>Ieshia Johnson</cp:lastModifiedBy>
  <cp:revision>2</cp:revision>
  <dcterms:created xsi:type="dcterms:W3CDTF">2021-02-02T03:01:08Z</dcterms:created>
  <dcterms:modified xsi:type="dcterms:W3CDTF">2021-02-02T03:02:34Z</dcterms:modified>
</cp:coreProperties>
</file>