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media/image50.jpg" ContentType="image/jpg"/>
  <Override PartName="/ppt/theme/theme17.xml" ContentType="application/vnd.openxmlformats-officedocument.theme+xml"/>
  <Override PartName="/ppt/notesSlides/notesSlide1.xml" ContentType="application/vnd.openxmlformats-officedocument.presentationml.notesSlide+xml"/>
  <Override PartName="/ppt/media/image65.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73.jpg" ContentType="image/jpg"/>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02.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135.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144.jpg" ContentType="image/jpg"/>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147.jpg" ContentType="image/jpg"/>
  <Override PartName="/ppt/media/image153.jpg" ContentType="image/jpg"/>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66" r:id="rId3"/>
    <p:sldMasterId id="2147483684" r:id="rId4"/>
    <p:sldMasterId id="2147483697" r:id="rId5"/>
    <p:sldMasterId id="2147483709" r:id="rId6"/>
    <p:sldMasterId id="2147483715" r:id="rId7"/>
    <p:sldMasterId id="2147483729" r:id="rId8"/>
    <p:sldMasterId id="2147483780" r:id="rId9"/>
    <p:sldMasterId id="2147483794" r:id="rId10"/>
    <p:sldMasterId id="2147483807" r:id="rId11"/>
    <p:sldMasterId id="2147483820" r:id="rId12"/>
    <p:sldMasterId id="2147483832" r:id="rId13"/>
    <p:sldMasterId id="2147483845" r:id="rId14"/>
    <p:sldMasterId id="2147483861" r:id="rId15"/>
    <p:sldMasterId id="2147483875" r:id="rId16"/>
    <p:sldMasterId id="2147483887" r:id="rId17"/>
  </p:sldMasterIdLst>
  <p:notesMasterIdLst>
    <p:notesMasterId r:id="rId100"/>
  </p:notesMasterIdLst>
  <p:sldIdLst>
    <p:sldId id="279" r:id="rId18"/>
    <p:sldId id="280" r:id="rId19"/>
    <p:sldId id="281" r:id="rId20"/>
    <p:sldId id="413" r:id="rId21"/>
    <p:sldId id="389" r:id="rId22"/>
    <p:sldId id="390" r:id="rId23"/>
    <p:sldId id="318" r:id="rId24"/>
    <p:sldId id="391" r:id="rId25"/>
    <p:sldId id="392" r:id="rId26"/>
    <p:sldId id="393" r:id="rId27"/>
    <p:sldId id="394" r:id="rId28"/>
    <p:sldId id="395" r:id="rId29"/>
    <p:sldId id="396" r:id="rId30"/>
    <p:sldId id="397" r:id="rId31"/>
    <p:sldId id="328" r:id="rId32"/>
    <p:sldId id="414" r:id="rId33"/>
    <p:sldId id="509" r:id="rId34"/>
    <p:sldId id="416" r:id="rId35"/>
    <p:sldId id="300" r:id="rId36"/>
    <p:sldId id="435" r:id="rId37"/>
    <p:sldId id="399" r:id="rId38"/>
    <p:sldId id="407" r:id="rId39"/>
    <p:sldId id="507" r:id="rId40"/>
    <p:sldId id="491" r:id="rId41"/>
    <p:sldId id="475" r:id="rId42"/>
    <p:sldId id="476" r:id="rId43"/>
    <p:sldId id="477" r:id="rId44"/>
    <p:sldId id="478" r:id="rId45"/>
    <p:sldId id="479" r:id="rId46"/>
    <p:sldId id="480" r:id="rId47"/>
    <p:sldId id="481" r:id="rId48"/>
    <p:sldId id="482" r:id="rId49"/>
    <p:sldId id="483" r:id="rId50"/>
    <p:sldId id="484" r:id="rId51"/>
    <p:sldId id="485" r:id="rId52"/>
    <p:sldId id="486" r:id="rId53"/>
    <p:sldId id="487" r:id="rId54"/>
    <p:sldId id="488" r:id="rId55"/>
    <p:sldId id="489" r:id="rId56"/>
    <p:sldId id="490" r:id="rId57"/>
    <p:sldId id="409" r:id="rId58"/>
    <p:sldId id="434" r:id="rId59"/>
    <p:sldId id="432" r:id="rId60"/>
    <p:sldId id="433" r:id="rId61"/>
    <p:sldId id="436" r:id="rId62"/>
    <p:sldId id="440" r:id="rId63"/>
    <p:sldId id="408" r:id="rId64"/>
    <p:sldId id="428" r:id="rId65"/>
    <p:sldId id="423" r:id="rId66"/>
    <p:sldId id="439" r:id="rId67"/>
    <p:sldId id="450" r:id="rId68"/>
    <p:sldId id="451" r:id="rId69"/>
    <p:sldId id="452" r:id="rId70"/>
    <p:sldId id="453" r:id="rId71"/>
    <p:sldId id="454" r:id="rId72"/>
    <p:sldId id="455" r:id="rId73"/>
    <p:sldId id="456" r:id="rId74"/>
    <p:sldId id="457" r:id="rId75"/>
    <p:sldId id="458" r:id="rId76"/>
    <p:sldId id="349" r:id="rId77"/>
    <p:sldId id="492" r:id="rId78"/>
    <p:sldId id="493" r:id="rId79"/>
    <p:sldId id="494" r:id="rId80"/>
    <p:sldId id="495" r:id="rId81"/>
    <p:sldId id="496" r:id="rId82"/>
    <p:sldId id="497" r:id="rId83"/>
    <p:sldId id="498" r:id="rId84"/>
    <p:sldId id="499" r:id="rId85"/>
    <p:sldId id="500" r:id="rId86"/>
    <p:sldId id="501" r:id="rId87"/>
    <p:sldId id="502" r:id="rId88"/>
    <p:sldId id="503" r:id="rId89"/>
    <p:sldId id="504" r:id="rId90"/>
    <p:sldId id="505" r:id="rId91"/>
    <p:sldId id="506" r:id="rId92"/>
    <p:sldId id="348" r:id="rId93"/>
    <p:sldId id="405" r:id="rId94"/>
    <p:sldId id="406" r:id="rId95"/>
    <p:sldId id="308" r:id="rId96"/>
    <p:sldId id="312" r:id="rId97"/>
    <p:sldId id="317" r:id="rId98"/>
    <p:sldId id="508"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78624" autoAdjust="0"/>
  </p:normalViewPr>
  <p:slideViewPr>
    <p:cSldViewPr snapToGrid="0">
      <p:cViewPr varScale="1">
        <p:scale>
          <a:sx n="69" d="100"/>
          <a:sy n="69" d="100"/>
        </p:scale>
        <p:origin x="1094" y="6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402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5.xml"/><Relationship Id="rId11" Type="http://schemas.openxmlformats.org/officeDocument/2006/relationships/slideMaster" Target="slideMasters/slideMaster10.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viewProps" Target="viewProps.xml"/><Relationship Id="rId5" Type="http://schemas.openxmlformats.org/officeDocument/2006/relationships/slideMaster" Target="slideMasters/slideMaster4.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Master" Target="slideMasters/slideMaster14.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9.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Master" Target="slideMasters/slideMaster8.xml"/><Relationship Id="rId13" Type="http://schemas.openxmlformats.org/officeDocument/2006/relationships/slideMaster" Target="slideMasters/slideMaster12.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tableStyles" Target="tableStyles.xml"/><Relationship Id="rId7" Type="http://schemas.openxmlformats.org/officeDocument/2006/relationships/slideMaster" Target="slideMasters/slideMaster6.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1.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3.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notesMaster" Target="notesMasters/notesMaster1.xml"/><Relationship Id="rId8" Type="http://schemas.openxmlformats.org/officeDocument/2006/relationships/slideMaster" Target="slideMasters/slideMaster7.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memnet\lb\users1\HPetersen\Education%20Tracking\YOULEARN\YouLearn%20Original%20Drafts\Birth%20Equity\Miller%20PREM%20results%20by%20race.ethnicity%20baseline%20through%2012.31.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memnet\lb\users1\HPetersen\Education%20Tracking\YOULEARN\YouLearn%20Original%20Drafts\Birth%20Equity\Miller%20PREM%20results%20by%20race.ethnicity%20baseline%20through%2012.31.20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memnet\lb\users1\HPetersen\Education%20Tracking\YOULEARN\YouLearn%20Original%20Drafts\Birth%20Equity\Miller%20PREM%20results%20by%20race.ethnicity%20baseline%20through%2012.31.20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memnet\lb\users1\HPetersen\Education%20Tracking\YOULEARN\YouLearn%20Original%20Drafts\Birth%20Equity\Miller%20PREM%20results%20by%20race.ethnicity%20baseline%20through%2012.31.202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memnet\lb\users1\HPetersen\Education%20Tracking\YOULEARN\YouLearn%20Original%20Drafts\Birth%20Equity\Miller%20PREM%20results%20by%20race.ethnicity%20baseline%20through%2012.31.202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memnet\lb\users1\HPetersen\Education%20Tracking\YOULEARN\YouLearn%20Original%20Drafts\Birth%20Equity\Miller%20PREM%20results%20by%20race.ethnicity%20baseline%20through%2012.31.2020.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'Combined graphs!'!$B$1</c:f>
              <c:strCache>
                <c:ptCount val="1"/>
                <c:pt idx="0">
                  <c:v>Baseline (Q4 2021)</c:v>
                </c:pt>
              </c:strCache>
            </c:strRef>
          </c:tx>
          <c:spPr>
            <a:solidFill>
              <a:schemeClr val="accent1"/>
            </a:solidFill>
            <a:ln>
              <a:noFill/>
            </a:ln>
            <a:effectLst/>
          </c:spPr>
          <c:invertIfNegative val="0"/>
          <c:cat>
            <c:strRef>
              <c:f>'Combined graphs!'!$A$2:$A$5</c:f>
              <c:strCache>
                <c:ptCount val="4"/>
                <c:pt idx="0">
                  <c:v>SDOH Tool Documented Prenatal</c:v>
                </c:pt>
                <c:pt idx="1">
                  <c:v>SDOH Tool Documented L&amp;D</c:v>
                </c:pt>
                <c:pt idx="2">
                  <c:v>SDOH Linkage to Resources Prenatal</c:v>
                </c:pt>
                <c:pt idx="3">
                  <c:v>SDOH Linkage to Resources L&amp;D</c:v>
                </c:pt>
              </c:strCache>
            </c:strRef>
          </c:cat>
          <c:val>
            <c:numRef>
              <c:f>'Combined graphs!'!$B$2:$B$5</c:f>
              <c:numCache>
                <c:formatCode>0%</c:formatCode>
                <c:ptCount val="4"/>
                <c:pt idx="0">
                  <c:v>0.09</c:v>
                </c:pt>
                <c:pt idx="1">
                  <c:v>0.22700000000000001</c:v>
                </c:pt>
                <c:pt idx="2">
                  <c:v>4.1000000000000002E-2</c:v>
                </c:pt>
                <c:pt idx="3">
                  <c:v>0.06</c:v>
                </c:pt>
              </c:numCache>
            </c:numRef>
          </c:val>
          <c:extLst>
            <c:ext xmlns:c16="http://schemas.microsoft.com/office/drawing/2014/chart" uri="{C3380CC4-5D6E-409C-BE32-E72D297353CC}">
              <c16:uniqueId val="{00000000-E242-49D0-B51D-5F5332BAFC25}"/>
            </c:ext>
          </c:extLst>
        </c:ser>
        <c:ser>
          <c:idx val="1"/>
          <c:order val="1"/>
          <c:tx>
            <c:strRef>
              <c:f>'Combined graphs!'!$C$1</c:f>
              <c:strCache>
                <c:ptCount val="1"/>
                <c:pt idx="0">
                  <c:v>Aug-21</c:v>
                </c:pt>
              </c:strCache>
            </c:strRef>
          </c:tx>
          <c:spPr>
            <a:solidFill>
              <a:schemeClr val="accent2"/>
            </a:solidFill>
            <a:ln>
              <a:noFill/>
            </a:ln>
            <a:effectLst/>
          </c:spPr>
          <c:invertIfNegative val="0"/>
          <c:cat>
            <c:strRef>
              <c:f>'Combined graphs!'!$A$2:$A$5</c:f>
              <c:strCache>
                <c:ptCount val="4"/>
                <c:pt idx="0">
                  <c:v>SDOH Tool Documented Prenatal</c:v>
                </c:pt>
                <c:pt idx="1">
                  <c:v>SDOH Tool Documented L&amp;D</c:v>
                </c:pt>
                <c:pt idx="2">
                  <c:v>SDOH Linkage to Resources Prenatal</c:v>
                </c:pt>
                <c:pt idx="3">
                  <c:v>SDOH Linkage to Resources L&amp;D</c:v>
                </c:pt>
              </c:strCache>
            </c:strRef>
          </c:cat>
          <c:val>
            <c:numRef>
              <c:f>'Combined graphs!'!$C$2:$C$5</c:f>
              <c:numCache>
                <c:formatCode>0%</c:formatCode>
                <c:ptCount val="4"/>
                <c:pt idx="0">
                  <c:v>3.2000000000000001E-2</c:v>
                </c:pt>
                <c:pt idx="1">
                  <c:v>0.192</c:v>
                </c:pt>
                <c:pt idx="2">
                  <c:v>1.2E-2</c:v>
                </c:pt>
                <c:pt idx="3">
                  <c:v>3.5000000000000003E-2</c:v>
                </c:pt>
              </c:numCache>
            </c:numRef>
          </c:val>
          <c:extLst>
            <c:ext xmlns:c16="http://schemas.microsoft.com/office/drawing/2014/chart" uri="{C3380CC4-5D6E-409C-BE32-E72D297353CC}">
              <c16:uniqueId val="{00000001-E242-49D0-B51D-5F5332BAFC25}"/>
            </c:ext>
          </c:extLst>
        </c:ser>
        <c:ser>
          <c:idx val="2"/>
          <c:order val="2"/>
          <c:tx>
            <c:strRef>
              <c:f>'Combined graphs!'!$D$1</c:f>
              <c:strCache>
                <c:ptCount val="1"/>
                <c:pt idx="0">
                  <c:v>Sep-21</c:v>
                </c:pt>
              </c:strCache>
            </c:strRef>
          </c:tx>
          <c:spPr>
            <a:solidFill>
              <a:schemeClr val="accent3"/>
            </a:solidFill>
            <a:ln>
              <a:noFill/>
            </a:ln>
            <a:effectLst/>
          </c:spPr>
          <c:invertIfNegative val="0"/>
          <c:cat>
            <c:strRef>
              <c:f>'Combined graphs!'!$A$2:$A$5</c:f>
              <c:strCache>
                <c:ptCount val="4"/>
                <c:pt idx="0">
                  <c:v>SDOH Tool Documented Prenatal</c:v>
                </c:pt>
                <c:pt idx="1">
                  <c:v>SDOH Tool Documented L&amp;D</c:v>
                </c:pt>
                <c:pt idx="2">
                  <c:v>SDOH Linkage to Resources Prenatal</c:v>
                </c:pt>
                <c:pt idx="3">
                  <c:v>SDOH Linkage to Resources L&amp;D</c:v>
                </c:pt>
              </c:strCache>
            </c:strRef>
          </c:cat>
          <c:val>
            <c:numRef>
              <c:f>'Combined graphs!'!$D$2:$D$5</c:f>
              <c:numCache>
                <c:formatCode>0%</c:formatCode>
                <c:ptCount val="4"/>
                <c:pt idx="0">
                  <c:v>0.12</c:v>
                </c:pt>
                <c:pt idx="1">
                  <c:v>0.18</c:v>
                </c:pt>
                <c:pt idx="2">
                  <c:v>0.03</c:v>
                </c:pt>
                <c:pt idx="3">
                  <c:v>0.1</c:v>
                </c:pt>
              </c:numCache>
            </c:numRef>
          </c:val>
          <c:extLst>
            <c:ext xmlns:c16="http://schemas.microsoft.com/office/drawing/2014/chart" uri="{C3380CC4-5D6E-409C-BE32-E72D297353CC}">
              <c16:uniqueId val="{00000002-E242-49D0-B51D-5F5332BAFC25}"/>
            </c:ext>
          </c:extLst>
        </c:ser>
        <c:ser>
          <c:idx val="3"/>
          <c:order val="3"/>
          <c:tx>
            <c:strRef>
              <c:f>'Combined graphs!'!$E$1</c:f>
              <c:strCache>
                <c:ptCount val="1"/>
                <c:pt idx="0">
                  <c:v>Oct-21</c:v>
                </c:pt>
              </c:strCache>
            </c:strRef>
          </c:tx>
          <c:spPr>
            <a:solidFill>
              <a:schemeClr val="accent4"/>
            </a:solidFill>
            <a:ln>
              <a:noFill/>
            </a:ln>
            <a:effectLst/>
          </c:spPr>
          <c:invertIfNegative val="0"/>
          <c:cat>
            <c:strRef>
              <c:f>'Combined graphs!'!$A$2:$A$5</c:f>
              <c:strCache>
                <c:ptCount val="4"/>
                <c:pt idx="0">
                  <c:v>SDOH Tool Documented Prenatal</c:v>
                </c:pt>
                <c:pt idx="1">
                  <c:v>SDOH Tool Documented L&amp;D</c:v>
                </c:pt>
                <c:pt idx="2">
                  <c:v>SDOH Linkage to Resources Prenatal</c:v>
                </c:pt>
                <c:pt idx="3">
                  <c:v>SDOH Linkage to Resources L&amp;D</c:v>
                </c:pt>
              </c:strCache>
            </c:strRef>
          </c:cat>
          <c:val>
            <c:numRef>
              <c:f>'Combined graphs!'!$E$2:$E$5</c:f>
              <c:numCache>
                <c:formatCode>0%</c:formatCode>
                <c:ptCount val="4"/>
                <c:pt idx="0">
                  <c:v>0.13</c:v>
                </c:pt>
                <c:pt idx="1">
                  <c:v>0.14000000000000001</c:v>
                </c:pt>
                <c:pt idx="2">
                  <c:v>0.03</c:v>
                </c:pt>
                <c:pt idx="3">
                  <c:v>7.0000000000000007E-2</c:v>
                </c:pt>
              </c:numCache>
            </c:numRef>
          </c:val>
          <c:extLst>
            <c:ext xmlns:c16="http://schemas.microsoft.com/office/drawing/2014/chart" uri="{C3380CC4-5D6E-409C-BE32-E72D297353CC}">
              <c16:uniqueId val="{00000003-E242-49D0-B51D-5F5332BAFC25}"/>
            </c:ext>
          </c:extLst>
        </c:ser>
        <c:dLbls>
          <c:showLegendKey val="0"/>
          <c:showVal val="0"/>
          <c:showCatName val="0"/>
          <c:showSerName val="0"/>
          <c:showPercent val="0"/>
          <c:showBubbleSize val="0"/>
        </c:dLbls>
        <c:gapWidth val="150"/>
        <c:axId val="567167832"/>
        <c:axId val="567169472"/>
      </c:barChart>
      <c:lineChart>
        <c:grouping val="standard"/>
        <c:varyColors val="0"/>
        <c:ser>
          <c:idx val="5"/>
          <c:order val="5"/>
          <c:tx>
            <c:strRef>
              <c:f>'Combined graphs!'!$G$1</c:f>
              <c:strCache>
                <c:ptCount val="1"/>
                <c:pt idx="0">
                  <c:v>Goal</c:v>
                </c:pt>
              </c:strCache>
            </c:strRef>
          </c:tx>
          <c:spPr>
            <a:ln w="28575" cap="rnd">
              <a:solidFill>
                <a:srgbClr val="C00000"/>
              </a:solidFill>
              <a:prstDash val="sysDash"/>
              <a:round/>
            </a:ln>
            <a:effectLst/>
          </c:spPr>
          <c:marker>
            <c:symbol val="none"/>
          </c:marker>
          <c:cat>
            <c:strRef>
              <c:f>'Combined graphs!'!$A$2:$A$5</c:f>
              <c:strCache>
                <c:ptCount val="4"/>
                <c:pt idx="0">
                  <c:v>SDOH Tool Documented Prenatal</c:v>
                </c:pt>
                <c:pt idx="1">
                  <c:v>SDOH Tool Documented L&amp;D</c:v>
                </c:pt>
                <c:pt idx="2">
                  <c:v>SDOH Linkage to Resources Prenatal</c:v>
                </c:pt>
                <c:pt idx="3">
                  <c:v>SDOH Linkage to Resources L&amp;D</c:v>
                </c:pt>
              </c:strCache>
            </c:strRef>
          </c:cat>
          <c:val>
            <c:numRef>
              <c:f>'Combined graphs!'!$G$2:$G$5</c:f>
              <c:numCache>
                <c:formatCode>0%</c:formatCode>
                <c:ptCount val="4"/>
                <c:pt idx="0">
                  <c:v>0.7</c:v>
                </c:pt>
                <c:pt idx="1">
                  <c:v>0.7</c:v>
                </c:pt>
                <c:pt idx="2">
                  <c:v>0.7</c:v>
                </c:pt>
                <c:pt idx="3">
                  <c:v>0.7</c:v>
                </c:pt>
              </c:numCache>
            </c:numRef>
          </c:val>
          <c:smooth val="0"/>
          <c:extLst>
            <c:ext xmlns:c16="http://schemas.microsoft.com/office/drawing/2014/chart" uri="{C3380CC4-5D6E-409C-BE32-E72D297353CC}">
              <c16:uniqueId val="{00000005-E242-49D0-B51D-5F5332BAFC25}"/>
            </c:ext>
          </c:extLst>
        </c:ser>
        <c:dLbls>
          <c:showLegendKey val="0"/>
          <c:showVal val="0"/>
          <c:showCatName val="0"/>
          <c:showSerName val="0"/>
          <c:showPercent val="0"/>
          <c:showBubbleSize val="0"/>
        </c:dLbls>
        <c:marker val="1"/>
        <c:smooth val="0"/>
        <c:axId val="567167832"/>
        <c:axId val="567169472"/>
        <c:extLst>
          <c:ext xmlns:c15="http://schemas.microsoft.com/office/drawing/2012/chart" uri="{02D57815-91ED-43cb-92C2-25804820EDAC}">
            <c15:filteredLineSeries>
              <c15:ser>
                <c:idx val="4"/>
                <c:order val="4"/>
                <c:tx>
                  <c:strRef>
                    <c:extLst>
                      <c:ext uri="{02D57815-91ED-43cb-92C2-25804820EDAC}">
                        <c15:formulaRef>
                          <c15:sqref>'Combined graphs!'!$F$1</c15:sqref>
                        </c15:formulaRef>
                      </c:ext>
                    </c:extLst>
                    <c:strCache>
                      <c:ptCount val="1"/>
                      <c:pt idx="0">
                        <c:v>Nov-21</c:v>
                      </c:pt>
                    </c:strCache>
                  </c:strRef>
                </c:tx>
                <c:spPr>
                  <a:ln w="28575" cap="rnd">
                    <a:solidFill>
                      <a:schemeClr val="accent5"/>
                    </a:solidFill>
                    <a:round/>
                  </a:ln>
                  <a:effectLst/>
                </c:spPr>
                <c:marker>
                  <c:symbol val="none"/>
                </c:marker>
                <c:cat>
                  <c:strRef>
                    <c:extLst>
                      <c:ext uri="{02D57815-91ED-43cb-92C2-25804820EDAC}">
                        <c15:formulaRef>
                          <c15:sqref>'Combined graphs!'!$A$2:$A$5</c15:sqref>
                        </c15:formulaRef>
                      </c:ext>
                    </c:extLst>
                    <c:strCache>
                      <c:ptCount val="4"/>
                      <c:pt idx="0">
                        <c:v>SDOH Tool Documented Prenatal</c:v>
                      </c:pt>
                      <c:pt idx="1">
                        <c:v>SDOH Tool Documented L&amp;D</c:v>
                      </c:pt>
                      <c:pt idx="2">
                        <c:v>SDOH Linkage to Resources Prenatal</c:v>
                      </c:pt>
                      <c:pt idx="3">
                        <c:v>SDOH Linkage to Resources L&amp;D</c:v>
                      </c:pt>
                    </c:strCache>
                  </c:strRef>
                </c:cat>
                <c:val>
                  <c:numRef>
                    <c:extLst>
                      <c:ext uri="{02D57815-91ED-43cb-92C2-25804820EDAC}">
                        <c15:formulaRef>
                          <c15:sqref>'Combined graphs!'!$F$2:$F$5</c15:sqref>
                        </c15:formulaRef>
                      </c:ext>
                    </c:extLst>
                    <c:numCache>
                      <c:formatCode>General</c:formatCode>
                      <c:ptCount val="4"/>
                    </c:numCache>
                  </c:numRef>
                </c:val>
                <c:smooth val="0"/>
                <c:extLst>
                  <c:ext xmlns:c16="http://schemas.microsoft.com/office/drawing/2014/chart" uri="{C3380CC4-5D6E-409C-BE32-E72D297353CC}">
                    <c16:uniqueId val="{00000004-E242-49D0-B51D-5F5332BAFC25}"/>
                  </c:ext>
                </c:extLst>
              </c15:ser>
            </c15:filteredLineSeries>
          </c:ext>
        </c:extLst>
      </c:lineChart>
      <c:catAx>
        <c:axId val="567167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67169472"/>
        <c:crosses val="autoZero"/>
        <c:auto val="1"/>
        <c:lblAlgn val="ctr"/>
        <c:lblOffset val="100"/>
        <c:noMultiLvlLbl val="0"/>
      </c:catAx>
      <c:valAx>
        <c:axId val="567169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671678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r>
              <a:rPr lang="en-US"/>
              <a:t>Doctors, nurses or other staff at the hospital asked my permission before carrying out procedures and examinations.</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322272316261547"/>
          <c:y val="0.13009626908849328"/>
          <c:w val="0.82492454888733446"/>
          <c:h val="0.74308304008839354"/>
        </c:manualLayout>
      </c:layout>
      <c:barChart>
        <c:barDir val="bar"/>
        <c:grouping val="clustered"/>
        <c:varyColors val="0"/>
        <c:ser>
          <c:idx val="0"/>
          <c:order val="0"/>
          <c:tx>
            <c:strRef>
              <c:f>'[Miller PREM results by race.ethnicity baseline through 12.31.2020.xlsx]1 New Crosstab'!$C$3</c:f>
              <c:strCache>
                <c:ptCount val="1"/>
                <c:pt idx="0">
                  <c:v>Asian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Crosstab'!$B$4:$B$8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Crosstab'!$C$4:$C$8</c:f>
              <c:numCache>
                <c:formatCode>#,##0.0</c:formatCode>
                <c:ptCount val="5"/>
                <c:pt idx="0">
                  <c:v>56</c:v>
                </c:pt>
                <c:pt idx="1">
                  <c:v>4</c:v>
                </c:pt>
                <c:pt idx="2">
                  <c:v>0</c:v>
                </c:pt>
                <c:pt idx="3">
                  <c:v>0</c:v>
                </c:pt>
                <c:pt idx="4">
                  <c:v>0</c:v>
                </c:pt>
              </c:numCache>
            </c:numRef>
          </c:val>
          <c:extLst>
            <c:ext xmlns:c16="http://schemas.microsoft.com/office/drawing/2014/chart" uri="{C3380CC4-5D6E-409C-BE32-E72D297353CC}">
              <c16:uniqueId val="{00000000-7AC1-4602-A17C-08B212D5BFBC}"/>
            </c:ext>
          </c:extLst>
        </c:ser>
        <c:ser>
          <c:idx val="1"/>
          <c:order val="1"/>
          <c:tx>
            <c:strRef>
              <c:f>'[Miller PREM results by race.ethnicity baseline through 12.31.2020.xlsx]1 New Crosstab'!$D$3</c:f>
              <c:strCache>
                <c:ptCount val="1"/>
                <c:pt idx="0">
                  <c:v>Black</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Crosstab'!$B$4:$B$8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Crosstab'!$D$4:$D$8</c:f>
              <c:numCache>
                <c:formatCode>#,##0.0</c:formatCode>
                <c:ptCount val="5"/>
                <c:pt idx="0">
                  <c:v>54</c:v>
                </c:pt>
                <c:pt idx="1">
                  <c:v>3</c:v>
                </c:pt>
                <c:pt idx="2">
                  <c:v>0</c:v>
                </c:pt>
                <c:pt idx="3">
                  <c:v>0</c:v>
                </c:pt>
                <c:pt idx="4">
                  <c:v>0</c:v>
                </c:pt>
              </c:numCache>
            </c:numRef>
          </c:val>
          <c:extLst>
            <c:ext xmlns:c16="http://schemas.microsoft.com/office/drawing/2014/chart" uri="{C3380CC4-5D6E-409C-BE32-E72D297353CC}">
              <c16:uniqueId val="{00000001-7AC1-4602-A17C-08B212D5BFBC}"/>
            </c:ext>
          </c:extLst>
        </c:ser>
        <c:ser>
          <c:idx val="2"/>
          <c:order val="2"/>
          <c:tx>
            <c:strRef>
              <c:f>'[Miller PREM results by race.ethnicity baseline through 12.31.2020.xlsx]1 New Crosstab'!$E$3</c:f>
              <c:strCache>
                <c:ptCount val="1"/>
                <c:pt idx="0">
                  <c:v>Hispanic</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Crosstab'!$B$4:$B$8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Crosstab'!$E$4:$E$8</c:f>
              <c:numCache>
                <c:formatCode>#,##0.0</c:formatCode>
                <c:ptCount val="5"/>
                <c:pt idx="0">
                  <c:v>254</c:v>
                </c:pt>
                <c:pt idx="1">
                  <c:v>8</c:v>
                </c:pt>
                <c:pt idx="2">
                  <c:v>1</c:v>
                </c:pt>
                <c:pt idx="3">
                  <c:v>4</c:v>
                </c:pt>
                <c:pt idx="4">
                  <c:v>0</c:v>
                </c:pt>
              </c:numCache>
            </c:numRef>
          </c:val>
          <c:extLst>
            <c:ext xmlns:c16="http://schemas.microsoft.com/office/drawing/2014/chart" uri="{C3380CC4-5D6E-409C-BE32-E72D297353CC}">
              <c16:uniqueId val="{00000002-7AC1-4602-A17C-08B212D5BFBC}"/>
            </c:ext>
          </c:extLst>
        </c:ser>
        <c:ser>
          <c:idx val="3"/>
          <c:order val="3"/>
          <c:tx>
            <c:strRef>
              <c:f>'[Miller PREM results by race.ethnicity baseline through 12.31.2020.xlsx]1 New Crosstab'!$F$3</c:f>
              <c:strCache>
                <c:ptCount val="1"/>
                <c:pt idx="0">
                  <c:v>White</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Crosstab'!$B$4:$B$8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Crosstab'!$F$4:$F$8</c:f>
              <c:numCache>
                <c:formatCode>#,##0.0</c:formatCode>
                <c:ptCount val="5"/>
                <c:pt idx="0">
                  <c:v>90</c:v>
                </c:pt>
                <c:pt idx="1">
                  <c:v>5</c:v>
                </c:pt>
                <c:pt idx="2">
                  <c:v>0</c:v>
                </c:pt>
                <c:pt idx="3">
                  <c:v>0</c:v>
                </c:pt>
                <c:pt idx="4">
                  <c:v>0</c:v>
                </c:pt>
              </c:numCache>
            </c:numRef>
          </c:val>
          <c:extLst>
            <c:ext xmlns:c16="http://schemas.microsoft.com/office/drawing/2014/chart" uri="{C3380CC4-5D6E-409C-BE32-E72D297353CC}">
              <c16:uniqueId val="{00000003-7AC1-4602-A17C-08B212D5BFBC}"/>
            </c:ext>
          </c:extLst>
        </c:ser>
        <c:ser>
          <c:idx val="4"/>
          <c:order val="4"/>
          <c:tx>
            <c:strRef>
              <c:f>'[Miller PREM results by race.ethnicity baseline through 12.31.2020.xlsx]1 New Crosstab'!$G$3</c:f>
              <c:strCache>
                <c:ptCount val="1"/>
                <c:pt idx="0">
                  <c:v>Other</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Crosstab'!$B$4:$B$8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Crosstab'!$G$4:$G$8</c:f>
              <c:numCache>
                <c:formatCode>#,##0.0</c:formatCode>
                <c:ptCount val="5"/>
                <c:pt idx="0">
                  <c:v>25</c:v>
                </c:pt>
                <c:pt idx="1">
                  <c:v>1</c:v>
                </c:pt>
                <c:pt idx="2">
                  <c:v>1</c:v>
                </c:pt>
                <c:pt idx="3">
                  <c:v>2</c:v>
                </c:pt>
                <c:pt idx="4">
                  <c:v>0</c:v>
                </c:pt>
              </c:numCache>
            </c:numRef>
          </c:val>
          <c:extLst>
            <c:ext xmlns:c16="http://schemas.microsoft.com/office/drawing/2014/chart" uri="{C3380CC4-5D6E-409C-BE32-E72D297353CC}">
              <c16:uniqueId val="{00000004-7AC1-4602-A17C-08B212D5BFBC}"/>
            </c:ext>
          </c:extLst>
        </c:ser>
        <c:ser>
          <c:idx val="5"/>
          <c:order val="5"/>
          <c:tx>
            <c:strRef>
              <c:f>'[Miller PREM results by race.ethnicity baseline through 12.31.2020.xlsx]1 New Crosstab'!$H$3</c:f>
              <c:strCache>
                <c:ptCount val="1"/>
                <c:pt idx="0">
                  <c:v>Decline to state</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Crosstab'!$B$4:$B$8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Crosstab'!$H$4:$H$8</c:f>
              <c:numCache>
                <c:formatCode>#,##0.0</c:formatCode>
                <c:ptCount val="5"/>
                <c:pt idx="0">
                  <c:v>8</c:v>
                </c:pt>
                <c:pt idx="1">
                  <c:v>0</c:v>
                </c:pt>
                <c:pt idx="2">
                  <c:v>1</c:v>
                </c:pt>
                <c:pt idx="3">
                  <c:v>0</c:v>
                </c:pt>
                <c:pt idx="4">
                  <c:v>0</c:v>
                </c:pt>
              </c:numCache>
            </c:numRef>
          </c:val>
          <c:extLst>
            <c:ext xmlns:c16="http://schemas.microsoft.com/office/drawing/2014/chart" uri="{C3380CC4-5D6E-409C-BE32-E72D297353CC}">
              <c16:uniqueId val="{00000005-7AC1-4602-A17C-08B212D5BFBC}"/>
            </c:ext>
          </c:extLst>
        </c:ser>
        <c:dLbls>
          <c:showLegendKey val="0"/>
          <c:showVal val="0"/>
          <c:showCatName val="0"/>
          <c:showSerName val="0"/>
          <c:showPercent val="0"/>
          <c:showBubbleSize val="0"/>
        </c:dLbls>
        <c:gapWidth val="115"/>
        <c:overlap val="-20"/>
        <c:axId val="1410152528"/>
        <c:axId val="1636763264"/>
      </c:barChart>
      <c:catAx>
        <c:axId val="1410152528"/>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36763264"/>
        <c:crosses val="autoZero"/>
        <c:auto val="1"/>
        <c:lblAlgn val="ctr"/>
        <c:lblOffset val="100"/>
        <c:noMultiLvlLbl val="0"/>
      </c:catAx>
      <c:valAx>
        <c:axId val="1636763264"/>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410152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r>
              <a:rPr lang="en-US"/>
              <a:t>When the health care team could not meet my wishes, they explained why.</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'[Miller PREM results by race.ethnicity baseline through 12.31.2020.xlsx]1 New Crosstab'!$C$30</c:f>
              <c:strCache>
                <c:ptCount val="1"/>
                <c:pt idx="0">
                  <c:v>Asian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'[Miller PREM results by race.ethnicity baseline through 12.31.2020.xlsx]1 New Crosstab'!$B$31:$B$35</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Crosstab'!$C$31:$C$35</c:f>
              <c:numCache>
                <c:formatCode>#,##0.0</c:formatCode>
                <c:ptCount val="5"/>
                <c:pt idx="0">
                  <c:v>57</c:v>
                </c:pt>
                <c:pt idx="1">
                  <c:v>3</c:v>
                </c:pt>
                <c:pt idx="2">
                  <c:v>0</c:v>
                </c:pt>
                <c:pt idx="3">
                  <c:v>0</c:v>
                </c:pt>
                <c:pt idx="4">
                  <c:v>0</c:v>
                </c:pt>
              </c:numCache>
            </c:numRef>
          </c:val>
          <c:extLst>
            <c:ext xmlns:c16="http://schemas.microsoft.com/office/drawing/2014/chart" uri="{C3380CC4-5D6E-409C-BE32-E72D297353CC}">
              <c16:uniqueId val="{00000000-80E6-4A9B-A637-9AC2B9C0FCD2}"/>
            </c:ext>
          </c:extLst>
        </c:ser>
        <c:ser>
          <c:idx val="1"/>
          <c:order val="1"/>
          <c:tx>
            <c:strRef>
              <c:f>'[Miller PREM results by race.ethnicity baseline through 12.31.2020.xlsx]1 New Crosstab'!$D$30</c:f>
              <c:strCache>
                <c:ptCount val="1"/>
                <c:pt idx="0">
                  <c:v>Black</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'[Miller PREM results by race.ethnicity baseline through 12.31.2020.xlsx]1 New Crosstab'!$B$31:$B$35</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Crosstab'!$D$31:$D$35</c:f>
              <c:numCache>
                <c:formatCode>#,##0.0</c:formatCode>
                <c:ptCount val="5"/>
                <c:pt idx="0">
                  <c:v>52</c:v>
                </c:pt>
                <c:pt idx="1">
                  <c:v>4</c:v>
                </c:pt>
                <c:pt idx="2">
                  <c:v>1</c:v>
                </c:pt>
                <c:pt idx="3">
                  <c:v>0</c:v>
                </c:pt>
                <c:pt idx="4">
                  <c:v>0</c:v>
                </c:pt>
              </c:numCache>
            </c:numRef>
          </c:val>
          <c:extLst>
            <c:ext xmlns:c16="http://schemas.microsoft.com/office/drawing/2014/chart" uri="{C3380CC4-5D6E-409C-BE32-E72D297353CC}">
              <c16:uniqueId val="{00000001-80E6-4A9B-A637-9AC2B9C0FCD2}"/>
            </c:ext>
          </c:extLst>
        </c:ser>
        <c:ser>
          <c:idx val="2"/>
          <c:order val="2"/>
          <c:tx>
            <c:strRef>
              <c:f>'[Miller PREM results by race.ethnicity baseline through 12.31.2020.xlsx]1 New Crosstab'!$E$30</c:f>
              <c:strCache>
                <c:ptCount val="1"/>
                <c:pt idx="0">
                  <c:v>Hispanic</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'[Miller PREM results by race.ethnicity baseline through 12.31.2020.xlsx]1 New Crosstab'!$B$31:$B$35</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Crosstab'!$E$31:$E$35</c:f>
              <c:numCache>
                <c:formatCode>#,##0.0</c:formatCode>
                <c:ptCount val="5"/>
                <c:pt idx="0">
                  <c:v>249</c:v>
                </c:pt>
                <c:pt idx="1">
                  <c:v>11</c:v>
                </c:pt>
                <c:pt idx="2">
                  <c:v>0</c:v>
                </c:pt>
                <c:pt idx="3">
                  <c:v>3</c:v>
                </c:pt>
                <c:pt idx="4">
                  <c:v>4</c:v>
                </c:pt>
              </c:numCache>
            </c:numRef>
          </c:val>
          <c:extLst>
            <c:ext xmlns:c16="http://schemas.microsoft.com/office/drawing/2014/chart" uri="{C3380CC4-5D6E-409C-BE32-E72D297353CC}">
              <c16:uniqueId val="{00000002-80E6-4A9B-A637-9AC2B9C0FCD2}"/>
            </c:ext>
          </c:extLst>
        </c:ser>
        <c:ser>
          <c:idx val="3"/>
          <c:order val="3"/>
          <c:tx>
            <c:strRef>
              <c:f>'[Miller PREM results by race.ethnicity baseline through 12.31.2020.xlsx]1 New Crosstab'!$F$30</c:f>
              <c:strCache>
                <c:ptCount val="1"/>
                <c:pt idx="0">
                  <c:v>White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'[Miller PREM results by race.ethnicity baseline through 12.31.2020.xlsx]1 New Crosstab'!$B$31:$B$35</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Crosstab'!$F$31:$F$35</c:f>
              <c:numCache>
                <c:formatCode>#,##0.0</c:formatCode>
                <c:ptCount val="5"/>
                <c:pt idx="0">
                  <c:v>87</c:v>
                </c:pt>
                <c:pt idx="1">
                  <c:v>5</c:v>
                </c:pt>
                <c:pt idx="2">
                  <c:v>1</c:v>
                </c:pt>
                <c:pt idx="3">
                  <c:v>0</c:v>
                </c:pt>
                <c:pt idx="4">
                  <c:v>0</c:v>
                </c:pt>
              </c:numCache>
            </c:numRef>
          </c:val>
          <c:extLst>
            <c:ext xmlns:c16="http://schemas.microsoft.com/office/drawing/2014/chart" uri="{C3380CC4-5D6E-409C-BE32-E72D297353CC}">
              <c16:uniqueId val="{00000003-80E6-4A9B-A637-9AC2B9C0FCD2}"/>
            </c:ext>
          </c:extLst>
        </c:ser>
        <c:ser>
          <c:idx val="4"/>
          <c:order val="4"/>
          <c:tx>
            <c:strRef>
              <c:f>'[Miller PREM results by race.ethnicity baseline through 12.31.2020.xlsx]1 New Crosstab'!$G$30</c:f>
              <c:strCache>
                <c:ptCount val="1"/>
                <c:pt idx="0">
                  <c:v>Other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'[Miller PREM results by race.ethnicity baseline through 12.31.2020.xlsx]1 New Crosstab'!$B$31:$B$35</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Crosstab'!$G$31:$G$35</c:f>
              <c:numCache>
                <c:formatCode>#,##0.0</c:formatCode>
                <c:ptCount val="5"/>
                <c:pt idx="0">
                  <c:v>26</c:v>
                </c:pt>
                <c:pt idx="1">
                  <c:v>0</c:v>
                </c:pt>
                <c:pt idx="2">
                  <c:v>0</c:v>
                </c:pt>
                <c:pt idx="3">
                  <c:v>2</c:v>
                </c:pt>
                <c:pt idx="4">
                  <c:v>1</c:v>
                </c:pt>
              </c:numCache>
            </c:numRef>
          </c:val>
          <c:extLst>
            <c:ext xmlns:c16="http://schemas.microsoft.com/office/drawing/2014/chart" uri="{C3380CC4-5D6E-409C-BE32-E72D297353CC}">
              <c16:uniqueId val="{00000004-80E6-4A9B-A637-9AC2B9C0FCD2}"/>
            </c:ext>
          </c:extLst>
        </c:ser>
        <c:ser>
          <c:idx val="5"/>
          <c:order val="5"/>
          <c:tx>
            <c:strRef>
              <c:f>'[Miller PREM results by race.ethnicity baseline through 12.31.2020.xlsx]1 New Crosstab'!$H$30</c:f>
              <c:strCache>
                <c:ptCount val="1"/>
                <c:pt idx="0">
                  <c:v>Decline to state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'[Miller PREM results by race.ethnicity baseline through 12.31.2020.xlsx]1 New Crosstab'!$B$31:$B$35</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Crosstab'!$H$31:$H$35</c:f>
              <c:numCache>
                <c:formatCode>#,##0.0</c:formatCode>
                <c:ptCount val="5"/>
                <c:pt idx="0">
                  <c:v>5</c:v>
                </c:pt>
                <c:pt idx="1">
                  <c:v>2</c:v>
                </c:pt>
                <c:pt idx="2">
                  <c:v>1</c:v>
                </c:pt>
                <c:pt idx="3">
                  <c:v>0</c:v>
                </c:pt>
                <c:pt idx="4">
                  <c:v>1</c:v>
                </c:pt>
              </c:numCache>
            </c:numRef>
          </c:val>
          <c:extLst>
            <c:ext xmlns:c16="http://schemas.microsoft.com/office/drawing/2014/chart" uri="{C3380CC4-5D6E-409C-BE32-E72D297353CC}">
              <c16:uniqueId val="{00000005-80E6-4A9B-A637-9AC2B9C0FCD2}"/>
            </c:ext>
          </c:extLst>
        </c:ser>
        <c:dLbls>
          <c:showLegendKey val="0"/>
          <c:showVal val="0"/>
          <c:showCatName val="0"/>
          <c:showSerName val="0"/>
          <c:showPercent val="0"/>
          <c:showBubbleSize val="0"/>
        </c:dLbls>
        <c:gapWidth val="115"/>
        <c:overlap val="-20"/>
        <c:axId val="1646033296"/>
        <c:axId val="1509499152"/>
      </c:barChart>
      <c:catAx>
        <c:axId val="164603329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09499152"/>
        <c:crosses val="autoZero"/>
        <c:auto val="1"/>
        <c:lblAlgn val="ctr"/>
        <c:lblOffset val="100"/>
        <c:noMultiLvlLbl val="0"/>
      </c:catAx>
      <c:valAx>
        <c:axId val="1509499152"/>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646033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r>
              <a:rPr lang="en-US"/>
              <a:t>I trusted my doctors, nurses and other staff at the hospital to take the best care of me.</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'[Miller PREM results by race.ethnicity baseline through 12.31.2020.xlsx]1 New Crosstab'!$C$43</c:f>
              <c:strCache>
                <c:ptCount val="1"/>
                <c:pt idx="0">
                  <c:v>Asian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Crosstab'!$B$44:$B$48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Crosstab'!$C$44:$C$48</c:f>
              <c:numCache>
                <c:formatCode>#,##0.0</c:formatCode>
                <c:ptCount val="5"/>
                <c:pt idx="0">
                  <c:v>52</c:v>
                </c:pt>
                <c:pt idx="1">
                  <c:v>7</c:v>
                </c:pt>
                <c:pt idx="2">
                  <c:v>0</c:v>
                </c:pt>
                <c:pt idx="3">
                  <c:v>1</c:v>
                </c:pt>
                <c:pt idx="4">
                  <c:v>0</c:v>
                </c:pt>
              </c:numCache>
            </c:numRef>
          </c:val>
          <c:extLst>
            <c:ext xmlns:c16="http://schemas.microsoft.com/office/drawing/2014/chart" uri="{C3380CC4-5D6E-409C-BE32-E72D297353CC}">
              <c16:uniqueId val="{00000000-AC05-46F6-9489-D40DA4A28D70}"/>
            </c:ext>
          </c:extLst>
        </c:ser>
        <c:ser>
          <c:idx val="1"/>
          <c:order val="1"/>
          <c:tx>
            <c:strRef>
              <c:f>'[Miller PREM results by race.ethnicity baseline through 12.31.2020.xlsx]1 New Crosstab'!$D$43</c:f>
              <c:strCache>
                <c:ptCount val="1"/>
                <c:pt idx="0">
                  <c:v>Black</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Crosstab'!$B$44:$B$48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Crosstab'!$D$44:$D$48</c:f>
              <c:numCache>
                <c:formatCode>#,##0.0</c:formatCode>
                <c:ptCount val="5"/>
                <c:pt idx="0">
                  <c:v>52</c:v>
                </c:pt>
                <c:pt idx="1">
                  <c:v>4</c:v>
                </c:pt>
                <c:pt idx="2">
                  <c:v>1</c:v>
                </c:pt>
                <c:pt idx="3">
                  <c:v>0</c:v>
                </c:pt>
                <c:pt idx="4">
                  <c:v>0</c:v>
                </c:pt>
              </c:numCache>
            </c:numRef>
          </c:val>
          <c:extLst>
            <c:ext xmlns:c16="http://schemas.microsoft.com/office/drawing/2014/chart" uri="{C3380CC4-5D6E-409C-BE32-E72D297353CC}">
              <c16:uniqueId val="{00000001-AC05-46F6-9489-D40DA4A28D70}"/>
            </c:ext>
          </c:extLst>
        </c:ser>
        <c:ser>
          <c:idx val="2"/>
          <c:order val="2"/>
          <c:tx>
            <c:strRef>
              <c:f>'[Miller PREM results by race.ethnicity baseline through 12.31.2020.xlsx]1 New Crosstab'!$E$43</c:f>
              <c:strCache>
                <c:ptCount val="1"/>
                <c:pt idx="0">
                  <c:v>Hispanic</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Crosstab'!$B$44:$B$48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Crosstab'!$E$44:$E$48</c:f>
              <c:numCache>
                <c:formatCode>#,##0.0</c:formatCode>
                <c:ptCount val="5"/>
                <c:pt idx="0">
                  <c:v>255</c:v>
                </c:pt>
                <c:pt idx="1">
                  <c:v>9</c:v>
                </c:pt>
                <c:pt idx="2">
                  <c:v>1</c:v>
                </c:pt>
                <c:pt idx="3">
                  <c:v>1</c:v>
                </c:pt>
                <c:pt idx="4">
                  <c:v>1</c:v>
                </c:pt>
              </c:numCache>
            </c:numRef>
          </c:val>
          <c:extLst>
            <c:ext xmlns:c16="http://schemas.microsoft.com/office/drawing/2014/chart" uri="{C3380CC4-5D6E-409C-BE32-E72D297353CC}">
              <c16:uniqueId val="{00000002-AC05-46F6-9489-D40DA4A28D70}"/>
            </c:ext>
          </c:extLst>
        </c:ser>
        <c:ser>
          <c:idx val="3"/>
          <c:order val="3"/>
          <c:tx>
            <c:strRef>
              <c:f>'[Miller PREM results by race.ethnicity baseline through 12.31.2020.xlsx]1 New Crosstab'!$F$43</c:f>
              <c:strCache>
                <c:ptCount val="1"/>
                <c:pt idx="0">
                  <c:v>White</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Crosstab'!$B$44:$B$48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Crosstab'!$F$44:$F$48</c:f>
              <c:numCache>
                <c:formatCode>#,##0.0</c:formatCode>
                <c:ptCount val="5"/>
                <c:pt idx="0">
                  <c:v>89</c:v>
                </c:pt>
                <c:pt idx="1">
                  <c:v>4</c:v>
                </c:pt>
                <c:pt idx="2">
                  <c:v>1</c:v>
                </c:pt>
                <c:pt idx="3">
                  <c:v>0</c:v>
                </c:pt>
                <c:pt idx="4">
                  <c:v>0</c:v>
                </c:pt>
              </c:numCache>
            </c:numRef>
          </c:val>
          <c:extLst>
            <c:ext xmlns:c16="http://schemas.microsoft.com/office/drawing/2014/chart" uri="{C3380CC4-5D6E-409C-BE32-E72D297353CC}">
              <c16:uniqueId val="{00000003-AC05-46F6-9489-D40DA4A28D70}"/>
            </c:ext>
          </c:extLst>
        </c:ser>
        <c:ser>
          <c:idx val="4"/>
          <c:order val="4"/>
          <c:tx>
            <c:strRef>
              <c:f>'[Miller PREM results by race.ethnicity baseline through 12.31.2020.xlsx]1 New Crosstab'!$G$43</c:f>
              <c:strCache>
                <c:ptCount val="1"/>
                <c:pt idx="0">
                  <c:v>Other</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Crosstab'!$B$44:$B$48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Crosstab'!$G$44:$G$48</c:f>
              <c:numCache>
                <c:formatCode>#,##0.0</c:formatCode>
                <c:ptCount val="5"/>
                <c:pt idx="0">
                  <c:v>23</c:v>
                </c:pt>
                <c:pt idx="1">
                  <c:v>3</c:v>
                </c:pt>
                <c:pt idx="2">
                  <c:v>1</c:v>
                </c:pt>
                <c:pt idx="3">
                  <c:v>2</c:v>
                </c:pt>
                <c:pt idx="4">
                  <c:v>0</c:v>
                </c:pt>
              </c:numCache>
            </c:numRef>
          </c:val>
          <c:extLst>
            <c:ext xmlns:c16="http://schemas.microsoft.com/office/drawing/2014/chart" uri="{C3380CC4-5D6E-409C-BE32-E72D297353CC}">
              <c16:uniqueId val="{00000004-AC05-46F6-9489-D40DA4A28D70}"/>
            </c:ext>
          </c:extLst>
        </c:ser>
        <c:ser>
          <c:idx val="5"/>
          <c:order val="5"/>
          <c:tx>
            <c:strRef>
              <c:f>'[Miller PREM results by race.ethnicity baseline through 12.31.2020.xlsx]1 New Crosstab'!$H$43</c:f>
              <c:strCache>
                <c:ptCount val="1"/>
                <c:pt idx="0">
                  <c:v>Decline to state</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Crosstab'!$B$44:$B$48</c:f>
              <c:strCache>
                <c:ptCount val="5"/>
                <c:pt idx="0">
                  <c:v>Always</c:v>
                </c:pt>
                <c:pt idx="1">
                  <c:v>Most of the time</c:v>
                </c:pt>
                <c:pt idx="2">
                  <c:v>About half the time</c:v>
                </c:pt>
                <c:pt idx="3">
                  <c:v>Sometimes</c:v>
                </c:pt>
                <c:pt idx="4">
                  <c:v>Never</c:v>
                </c:pt>
              </c:strCache>
            </c:strRef>
          </c:cat>
          <c:val>
            <c:numRef>
              <c:f>'[Miller PREM results by race.ethnicity baseline through 12.31.2020.xlsx]1 New Crosstab'!$H$44:$H$48</c:f>
              <c:numCache>
                <c:formatCode>#,##0.0</c:formatCode>
                <c:ptCount val="5"/>
                <c:pt idx="0">
                  <c:v>5</c:v>
                </c:pt>
                <c:pt idx="1">
                  <c:v>1</c:v>
                </c:pt>
                <c:pt idx="2">
                  <c:v>0</c:v>
                </c:pt>
                <c:pt idx="3">
                  <c:v>2</c:v>
                </c:pt>
                <c:pt idx="4">
                  <c:v>1</c:v>
                </c:pt>
              </c:numCache>
            </c:numRef>
          </c:val>
          <c:extLst>
            <c:ext xmlns:c16="http://schemas.microsoft.com/office/drawing/2014/chart" uri="{C3380CC4-5D6E-409C-BE32-E72D297353CC}">
              <c16:uniqueId val="{00000005-AC05-46F6-9489-D40DA4A28D70}"/>
            </c:ext>
          </c:extLst>
        </c:ser>
        <c:dLbls>
          <c:showLegendKey val="0"/>
          <c:showVal val="0"/>
          <c:showCatName val="0"/>
          <c:showSerName val="0"/>
          <c:showPercent val="0"/>
          <c:showBubbleSize val="0"/>
        </c:dLbls>
        <c:gapWidth val="115"/>
        <c:overlap val="-20"/>
        <c:axId val="1702744592"/>
        <c:axId val="1499738352"/>
      </c:barChart>
      <c:catAx>
        <c:axId val="170274459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99738352"/>
        <c:crosses val="autoZero"/>
        <c:auto val="1"/>
        <c:lblAlgn val="ctr"/>
        <c:lblOffset val="100"/>
        <c:noMultiLvlLbl val="0"/>
      </c:catAx>
      <c:valAx>
        <c:axId val="1499738352"/>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702744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r>
              <a:rPr lang="en-US" dirty="0"/>
              <a:t>The staff made me feel cared for as an individual.</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'[Miller PREM results by race.ethnicity baseline through 12.31.2020.xlsx]1 New Crosstab'!$C$56</c:f>
              <c:strCache>
                <c:ptCount val="1"/>
                <c:pt idx="0">
                  <c:v>Asian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Crosstab'!$B$57:$B$61</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Crosstab'!$C$57:$C$61</c:f>
              <c:numCache>
                <c:formatCode>#,##0.0</c:formatCode>
                <c:ptCount val="5"/>
                <c:pt idx="0">
                  <c:v>57</c:v>
                </c:pt>
                <c:pt idx="1">
                  <c:v>3</c:v>
                </c:pt>
                <c:pt idx="2">
                  <c:v>0</c:v>
                </c:pt>
                <c:pt idx="3">
                  <c:v>0</c:v>
                </c:pt>
                <c:pt idx="4">
                  <c:v>0</c:v>
                </c:pt>
              </c:numCache>
            </c:numRef>
          </c:val>
          <c:extLst>
            <c:ext xmlns:c16="http://schemas.microsoft.com/office/drawing/2014/chart" uri="{C3380CC4-5D6E-409C-BE32-E72D297353CC}">
              <c16:uniqueId val="{00000000-7C1D-4ECA-A616-9753F4B49526}"/>
            </c:ext>
          </c:extLst>
        </c:ser>
        <c:ser>
          <c:idx val="1"/>
          <c:order val="1"/>
          <c:tx>
            <c:strRef>
              <c:f>'[Miller PREM results by race.ethnicity baseline through 12.31.2020.xlsx]1 New Crosstab'!$D$56</c:f>
              <c:strCache>
                <c:ptCount val="1"/>
                <c:pt idx="0">
                  <c:v>Black</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Crosstab'!$B$57:$B$61</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Crosstab'!$D$57:$D$61</c:f>
              <c:numCache>
                <c:formatCode>#,##0.0</c:formatCode>
                <c:ptCount val="5"/>
                <c:pt idx="0">
                  <c:v>55</c:v>
                </c:pt>
                <c:pt idx="1">
                  <c:v>2</c:v>
                </c:pt>
                <c:pt idx="2">
                  <c:v>0</c:v>
                </c:pt>
                <c:pt idx="3">
                  <c:v>0</c:v>
                </c:pt>
                <c:pt idx="4">
                  <c:v>0</c:v>
                </c:pt>
              </c:numCache>
            </c:numRef>
          </c:val>
          <c:extLst>
            <c:ext xmlns:c16="http://schemas.microsoft.com/office/drawing/2014/chart" uri="{C3380CC4-5D6E-409C-BE32-E72D297353CC}">
              <c16:uniqueId val="{00000001-7C1D-4ECA-A616-9753F4B49526}"/>
            </c:ext>
          </c:extLst>
        </c:ser>
        <c:ser>
          <c:idx val="2"/>
          <c:order val="2"/>
          <c:tx>
            <c:strRef>
              <c:f>'[Miller PREM results by race.ethnicity baseline through 12.31.2020.xlsx]1 New Crosstab'!$E$56</c:f>
              <c:strCache>
                <c:ptCount val="1"/>
                <c:pt idx="0">
                  <c:v>Hispanic</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Crosstab'!$B$57:$B$61</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Crosstab'!$E$57:$E$61</c:f>
              <c:numCache>
                <c:formatCode>#,##0.0</c:formatCode>
                <c:ptCount val="5"/>
                <c:pt idx="0">
                  <c:v>257</c:v>
                </c:pt>
                <c:pt idx="1">
                  <c:v>8</c:v>
                </c:pt>
                <c:pt idx="2">
                  <c:v>1</c:v>
                </c:pt>
                <c:pt idx="3">
                  <c:v>0</c:v>
                </c:pt>
                <c:pt idx="4">
                  <c:v>1</c:v>
                </c:pt>
              </c:numCache>
            </c:numRef>
          </c:val>
          <c:extLst>
            <c:ext xmlns:c16="http://schemas.microsoft.com/office/drawing/2014/chart" uri="{C3380CC4-5D6E-409C-BE32-E72D297353CC}">
              <c16:uniqueId val="{00000002-7C1D-4ECA-A616-9753F4B49526}"/>
            </c:ext>
          </c:extLst>
        </c:ser>
        <c:ser>
          <c:idx val="3"/>
          <c:order val="3"/>
          <c:tx>
            <c:strRef>
              <c:f>'[Miller PREM results by race.ethnicity baseline through 12.31.2020.xlsx]1 New Crosstab'!$F$56</c:f>
              <c:strCache>
                <c:ptCount val="1"/>
                <c:pt idx="0">
                  <c:v>White</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Crosstab'!$B$57:$B$61</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Crosstab'!$F$57:$F$61</c:f>
              <c:numCache>
                <c:formatCode>#,##0.0</c:formatCode>
                <c:ptCount val="5"/>
                <c:pt idx="0">
                  <c:v>88</c:v>
                </c:pt>
                <c:pt idx="1">
                  <c:v>5</c:v>
                </c:pt>
                <c:pt idx="2">
                  <c:v>0</c:v>
                </c:pt>
                <c:pt idx="3">
                  <c:v>1</c:v>
                </c:pt>
                <c:pt idx="4">
                  <c:v>0</c:v>
                </c:pt>
              </c:numCache>
            </c:numRef>
          </c:val>
          <c:extLst>
            <c:ext xmlns:c16="http://schemas.microsoft.com/office/drawing/2014/chart" uri="{C3380CC4-5D6E-409C-BE32-E72D297353CC}">
              <c16:uniqueId val="{00000003-7C1D-4ECA-A616-9753F4B49526}"/>
            </c:ext>
          </c:extLst>
        </c:ser>
        <c:ser>
          <c:idx val="4"/>
          <c:order val="4"/>
          <c:tx>
            <c:strRef>
              <c:f>'[Miller PREM results by race.ethnicity baseline through 12.31.2020.xlsx]1 New Crosstab'!$G$56</c:f>
              <c:strCache>
                <c:ptCount val="1"/>
                <c:pt idx="0">
                  <c:v>Other</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Crosstab'!$B$57:$B$61</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Crosstab'!$G$57:$G$61</c:f>
              <c:numCache>
                <c:formatCode>#,##0.0</c:formatCode>
                <c:ptCount val="5"/>
                <c:pt idx="0">
                  <c:v>26</c:v>
                </c:pt>
                <c:pt idx="1">
                  <c:v>1</c:v>
                </c:pt>
                <c:pt idx="2">
                  <c:v>1</c:v>
                </c:pt>
                <c:pt idx="3">
                  <c:v>0</c:v>
                </c:pt>
                <c:pt idx="4">
                  <c:v>1</c:v>
                </c:pt>
              </c:numCache>
            </c:numRef>
          </c:val>
          <c:extLst>
            <c:ext xmlns:c16="http://schemas.microsoft.com/office/drawing/2014/chart" uri="{C3380CC4-5D6E-409C-BE32-E72D297353CC}">
              <c16:uniqueId val="{00000004-7C1D-4ECA-A616-9753F4B49526}"/>
            </c:ext>
          </c:extLst>
        </c:ser>
        <c:ser>
          <c:idx val="5"/>
          <c:order val="5"/>
          <c:tx>
            <c:strRef>
              <c:f>'[Miller PREM results by race.ethnicity baseline through 12.31.2020.xlsx]1 New Crosstab'!$H$56</c:f>
              <c:strCache>
                <c:ptCount val="1"/>
                <c:pt idx="0">
                  <c:v>Decline to state</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Crosstab'!$B$57:$B$61</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Crosstab'!$H$57:$H$61</c:f>
              <c:numCache>
                <c:formatCode>#,##0.0</c:formatCode>
                <c:ptCount val="5"/>
                <c:pt idx="0">
                  <c:v>6</c:v>
                </c:pt>
                <c:pt idx="1">
                  <c:v>3</c:v>
                </c:pt>
                <c:pt idx="2">
                  <c:v>0</c:v>
                </c:pt>
                <c:pt idx="3">
                  <c:v>0</c:v>
                </c:pt>
                <c:pt idx="4">
                  <c:v>0</c:v>
                </c:pt>
              </c:numCache>
            </c:numRef>
          </c:val>
          <c:extLst>
            <c:ext xmlns:c16="http://schemas.microsoft.com/office/drawing/2014/chart" uri="{C3380CC4-5D6E-409C-BE32-E72D297353CC}">
              <c16:uniqueId val="{00000005-7C1D-4ECA-A616-9753F4B49526}"/>
            </c:ext>
          </c:extLst>
        </c:ser>
        <c:dLbls>
          <c:showLegendKey val="0"/>
          <c:showVal val="0"/>
          <c:showCatName val="0"/>
          <c:showSerName val="0"/>
          <c:showPercent val="0"/>
          <c:showBubbleSize val="0"/>
        </c:dLbls>
        <c:gapWidth val="115"/>
        <c:overlap val="-20"/>
        <c:axId val="1499937952"/>
        <c:axId val="1703316848"/>
      </c:barChart>
      <c:catAx>
        <c:axId val="149993795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03316848"/>
        <c:crosses val="autoZero"/>
        <c:auto val="1"/>
        <c:lblAlgn val="ctr"/>
        <c:lblOffset val="100"/>
        <c:noMultiLvlLbl val="0"/>
      </c:catAx>
      <c:valAx>
        <c:axId val="1703316848"/>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499937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r>
              <a:rPr lang="en-US"/>
              <a:t>The health care team helped create a comfortable, caring environment.</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'[Miller PREM results by race.ethnicity baseline through 12.31.2020.xlsx]1 New Crosstab'!$C$69</c:f>
              <c:strCache>
                <c:ptCount val="1"/>
                <c:pt idx="0">
                  <c:v>Asian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Crosstab'!$B$70:$B$74</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Crosstab'!$C$70:$C$74</c:f>
              <c:numCache>
                <c:formatCode>#,##0.0</c:formatCode>
                <c:ptCount val="5"/>
                <c:pt idx="0">
                  <c:v>57</c:v>
                </c:pt>
                <c:pt idx="1">
                  <c:v>3</c:v>
                </c:pt>
                <c:pt idx="2">
                  <c:v>0</c:v>
                </c:pt>
                <c:pt idx="3">
                  <c:v>0</c:v>
                </c:pt>
                <c:pt idx="4">
                  <c:v>0</c:v>
                </c:pt>
              </c:numCache>
            </c:numRef>
          </c:val>
          <c:extLst>
            <c:ext xmlns:c16="http://schemas.microsoft.com/office/drawing/2014/chart" uri="{C3380CC4-5D6E-409C-BE32-E72D297353CC}">
              <c16:uniqueId val="{00000000-A8FC-4F89-ABC9-E28AEDA1E9AC}"/>
            </c:ext>
          </c:extLst>
        </c:ser>
        <c:ser>
          <c:idx val="1"/>
          <c:order val="1"/>
          <c:tx>
            <c:strRef>
              <c:f>'[Miller PREM results by race.ethnicity baseline through 12.31.2020.xlsx]1 New Crosstab'!$D$69</c:f>
              <c:strCache>
                <c:ptCount val="1"/>
                <c:pt idx="0">
                  <c:v>Black</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Crosstab'!$B$70:$B$74</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Crosstab'!$D$70:$D$74</c:f>
              <c:numCache>
                <c:formatCode>#,##0.0</c:formatCode>
                <c:ptCount val="5"/>
                <c:pt idx="0">
                  <c:v>53</c:v>
                </c:pt>
                <c:pt idx="1">
                  <c:v>3</c:v>
                </c:pt>
                <c:pt idx="2">
                  <c:v>1</c:v>
                </c:pt>
                <c:pt idx="3">
                  <c:v>0</c:v>
                </c:pt>
                <c:pt idx="4">
                  <c:v>0</c:v>
                </c:pt>
              </c:numCache>
            </c:numRef>
          </c:val>
          <c:extLst>
            <c:ext xmlns:c16="http://schemas.microsoft.com/office/drawing/2014/chart" uri="{C3380CC4-5D6E-409C-BE32-E72D297353CC}">
              <c16:uniqueId val="{00000001-A8FC-4F89-ABC9-E28AEDA1E9AC}"/>
            </c:ext>
          </c:extLst>
        </c:ser>
        <c:ser>
          <c:idx val="2"/>
          <c:order val="2"/>
          <c:tx>
            <c:strRef>
              <c:f>'[Miller PREM results by race.ethnicity baseline through 12.31.2020.xlsx]1 New Crosstab'!$E$69</c:f>
              <c:strCache>
                <c:ptCount val="1"/>
                <c:pt idx="0">
                  <c:v>Hispanic</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Crosstab'!$B$70:$B$74</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Crosstab'!$E$70:$E$74</c:f>
              <c:numCache>
                <c:formatCode>#,##0.0</c:formatCode>
                <c:ptCount val="5"/>
                <c:pt idx="0">
                  <c:v>259</c:v>
                </c:pt>
                <c:pt idx="1">
                  <c:v>6</c:v>
                </c:pt>
                <c:pt idx="2">
                  <c:v>1</c:v>
                </c:pt>
                <c:pt idx="3">
                  <c:v>0</c:v>
                </c:pt>
                <c:pt idx="4">
                  <c:v>1</c:v>
                </c:pt>
              </c:numCache>
            </c:numRef>
          </c:val>
          <c:extLst>
            <c:ext xmlns:c16="http://schemas.microsoft.com/office/drawing/2014/chart" uri="{C3380CC4-5D6E-409C-BE32-E72D297353CC}">
              <c16:uniqueId val="{00000002-A8FC-4F89-ABC9-E28AEDA1E9AC}"/>
            </c:ext>
          </c:extLst>
        </c:ser>
        <c:ser>
          <c:idx val="3"/>
          <c:order val="3"/>
          <c:tx>
            <c:strRef>
              <c:f>'[Miller PREM results by race.ethnicity baseline through 12.31.2020.xlsx]1 New Crosstab'!$F$69</c:f>
              <c:strCache>
                <c:ptCount val="1"/>
                <c:pt idx="0">
                  <c:v>White</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Crosstab'!$B$70:$B$74</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Crosstab'!$F$70:$F$74</c:f>
              <c:numCache>
                <c:formatCode>#,##0.0</c:formatCode>
                <c:ptCount val="5"/>
                <c:pt idx="0">
                  <c:v>83</c:v>
                </c:pt>
                <c:pt idx="1">
                  <c:v>9</c:v>
                </c:pt>
                <c:pt idx="2">
                  <c:v>1</c:v>
                </c:pt>
                <c:pt idx="3">
                  <c:v>1</c:v>
                </c:pt>
                <c:pt idx="4">
                  <c:v>0</c:v>
                </c:pt>
              </c:numCache>
            </c:numRef>
          </c:val>
          <c:extLst>
            <c:ext xmlns:c16="http://schemas.microsoft.com/office/drawing/2014/chart" uri="{C3380CC4-5D6E-409C-BE32-E72D297353CC}">
              <c16:uniqueId val="{00000003-A8FC-4F89-ABC9-E28AEDA1E9AC}"/>
            </c:ext>
          </c:extLst>
        </c:ser>
        <c:ser>
          <c:idx val="4"/>
          <c:order val="4"/>
          <c:tx>
            <c:strRef>
              <c:f>'[Miller PREM results by race.ethnicity baseline through 12.31.2020.xlsx]1 New Crosstab'!$G$69</c:f>
              <c:strCache>
                <c:ptCount val="1"/>
                <c:pt idx="0">
                  <c:v>Other</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Crosstab'!$B$70:$B$74</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Crosstab'!$G$70:$G$74</c:f>
              <c:numCache>
                <c:formatCode>#,##0.0</c:formatCode>
                <c:ptCount val="5"/>
                <c:pt idx="0">
                  <c:v>25</c:v>
                </c:pt>
                <c:pt idx="1">
                  <c:v>3</c:v>
                </c:pt>
                <c:pt idx="2">
                  <c:v>0</c:v>
                </c:pt>
                <c:pt idx="3">
                  <c:v>1</c:v>
                </c:pt>
                <c:pt idx="4">
                  <c:v>0</c:v>
                </c:pt>
              </c:numCache>
            </c:numRef>
          </c:val>
          <c:extLst>
            <c:ext xmlns:c16="http://schemas.microsoft.com/office/drawing/2014/chart" uri="{C3380CC4-5D6E-409C-BE32-E72D297353CC}">
              <c16:uniqueId val="{00000004-A8FC-4F89-ABC9-E28AEDA1E9AC}"/>
            </c:ext>
          </c:extLst>
        </c:ser>
        <c:ser>
          <c:idx val="5"/>
          <c:order val="5"/>
          <c:tx>
            <c:strRef>
              <c:f>'[Miller PREM results by race.ethnicity baseline through 12.31.2020.xlsx]1 New Crosstab'!$H$69</c:f>
              <c:strCache>
                <c:ptCount val="1"/>
                <c:pt idx="0">
                  <c:v>Decline to state</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Crosstab'!$B$70:$B$74</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Crosstab'!$H$70:$H$74</c:f>
              <c:numCache>
                <c:formatCode>#,##0.0</c:formatCode>
                <c:ptCount val="5"/>
                <c:pt idx="0">
                  <c:v>7</c:v>
                </c:pt>
                <c:pt idx="1">
                  <c:v>2</c:v>
                </c:pt>
                <c:pt idx="2">
                  <c:v>0</c:v>
                </c:pt>
                <c:pt idx="3">
                  <c:v>0</c:v>
                </c:pt>
                <c:pt idx="4">
                  <c:v>0</c:v>
                </c:pt>
              </c:numCache>
            </c:numRef>
          </c:val>
          <c:extLst>
            <c:ext xmlns:c16="http://schemas.microsoft.com/office/drawing/2014/chart" uri="{C3380CC4-5D6E-409C-BE32-E72D297353CC}">
              <c16:uniqueId val="{00000005-A8FC-4F89-ABC9-E28AEDA1E9AC}"/>
            </c:ext>
          </c:extLst>
        </c:ser>
        <c:dLbls>
          <c:showLegendKey val="0"/>
          <c:showVal val="0"/>
          <c:showCatName val="0"/>
          <c:showSerName val="0"/>
          <c:showPercent val="0"/>
          <c:showBubbleSize val="0"/>
        </c:dLbls>
        <c:gapWidth val="115"/>
        <c:overlap val="-20"/>
        <c:axId val="1272537472"/>
        <c:axId val="1701065776"/>
      </c:barChart>
      <c:catAx>
        <c:axId val="127253747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01065776"/>
        <c:crosses val="autoZero"/>
        <c:auto val="1"/>
        <c:lblAlgn val="ctr"/>
        <c:lblOffset val="100"/>
        <c:noMultiLvlLbl val="0"/>
      </c:catAx>
      <c:valAx>
        <c:axId val="1701065776"/>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272537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r>
              <a:rPr lang="en-US"/>
              <a:t>Overall, during my labor and birth, I felt my personal preferences were respected.</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'[Miller PREM results by race.ethnicity baseline through 12.31.2020.xlsx]1 New Crosstab'!$C$121</c:f>
              <c:strCache>
                <c:ptCount val="1"/>
                <c:pt idx="0">
                  <c:v>Asian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Crosstab'!$B$122:$B$126</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Crosstab'!$C$122:$C$126</c:f>
              <c:numCache>
                <c:formatCode>#,##0.0</c:formatCode>
                <c:ptCount val="5"/>
                <c:pt idx="0">
                  <c:v>57</c:v>
                </c:pt>
                <c:pt idx="1">
                  <c:v>3</c:v>
                </c:pt>
                <c:pt idx="2">
                  <c:v>0</c:v>
                </c:pt>
                <c:pt idx="3">
                  <c:v>0</c:v>
                </c:pt>
                <c:pt idx="4">
                  <c:v>0</c:v>
                </c:pt>
              </c:numCache>
            </c:numRef>
          </c:val>
          <c:extLst>
            <c:ext xmlns:c16="http://schemas.microsoft.com/office/drawing/2014/chart" uri="{C3380CC4-5D6E-409C-BE32-E72D297353CC}">
              <c16:uniqueId val="{00000000-7410-4535-91E2-A050A4FABC76}"/>
            </c:ext>
          </c:extLst>
        </c:ser>
        <c:ser>
          <c:idx val="1"/>
          <c:order val="1"/>
          <c:tx>
            <c:strRef>
              <c:f>'[Miller PREM results by race.ethnicity baseline through 12.31.2020.xlsx]1 New Crosstab'!$D$121</c:f>
              <c:strCache>
                <c:ptCount val="1"/>
                <c:pt idx="0">
                  <c:v>Black</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Crosstab'!$B$122:$B$126</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Crosstab'!$D$122:$D$126</c:f>
              <c:numCache>
                <c:formatCode>#,##0.0</c:formatCode>
                <c:ptCount val="5"/>
                <c:pt idx="0">
                  <c:v>52</c:v>
                </c:pt>
                <c:pt idx="1">
                  <c:v>4</c:v>
                </c:pt>
                <c:pt idx="2">
                  <c:v>1</c:v>
                </c:pt>
                <c:pt idx="3">
                  <c:v>0</c:v>
                </c:pt>
                <c:pt idx="4">
                  <c:v>0</c:v>
                </c:pt>
              </c:numCache>
            </c:numRef>
          </c:val>
          <c:extLst>
            <c:ext xmlns:c16="http://schemas.microsoft.com/office/drawing/2014/chart" uri="{C3380CC4-5D6E-409C-BE32-E72D297353CC}">
              <c16:uniqueId val="{00000001-7410-4535-91E2-A050A4FABC76}"/>
            </c:ext>
          </c:extLst>
        </c:ser>
        <c:ser>
          <c:idx val="2"/>
          <c:order val="2"/>
          <c:tx>
            <c:strRef>
              <c:f>'[Miller PREM results by race.ethnicity baseline through 12.31.2020.xlsx]1 New Crosstab'!$E$121</c:f>
              <c:strCache>
                <c:ptCount val="1"/>
                <c:pt idx="0">
                  <c:v>Hispanic</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Crosstab'!$B$122:$B$126</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Crosstab'!$E$122:$E$126</c:f>
              <c:numCache>
                <c:formatCode>#,##0.0</c:formatCode>
                <c:ptCount val="5"/>
                <c:pt idx="0">
                  <c:v>254</c:v>
                </c:pt>
                <c:pt idx="1">
                  <c:v>9</c:v>
                </c:pt>
                <c:pt idx="2">
                  <c:v>2</c:v>
                </c:pt>
                <c:pt idx="3">
                  <c:v>0</c:v>
                </c:pt>
                <c:pt idx="4">
                  <c:v>2</c:v>
                </c:pt>
              </c:numCache>
            </c:numRef>
          </c:val>
          <c:extLst>
            <c:ext xmlns:c16="http://schemas.microsoft.com/office/drawing/2014/chart" uri="{C3380CC4-5D6E-409C-BE32-E72D297353CC}">
              <c16:uniqueId val="{00000002-7410-4535-91E2-A050A4FABC76}"/>
            </c:ext>
          </c:extLst>
        </c:ser>
        <c:ser>
          <c:idx val="3"/>
          <c:order val="3"/>
          <c:tx>
            <c:strRef>
              <c:f>'[Miller PREM results by race.ethnicity baseline through 12.31.2020.xlsx]1 New Crosstab'!$F$121</c:f>
              <c:strCache>
                <c:ptCount val="1"/>
                <c:pt idx="0">
                  <c:v>White</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Crosstab'!$B$122:$B$126</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Crosstab'!$F$122:$F$126</c:f>
              <c:numCache>
                <c:formatCode>#,##0.0</c:formatCode>
                <c:ptCount val="5"/>
                <c:pt idx="0">
                  <c:v>82</c:v>
                </c:pt>
                <c:pt idx="1">
                  <c:v>11</c:v>
                </c:pt>
                <c:pt idx="2">
                  <c:v>1</c:v>
                </c:pt>
                <c:pt idx="3">
                  <c:v>0</c:v>
                </c:pt>
                <c:pt idx="4">
                  <c:v>0</c:v>
                </c:pt>
              </c:numCache>
            </c:numRef>
          </c:val>
          <c:extLst>
            <c:ext xmlns:c16="http://schemas.microsoft.com/office/drawing/2014/chart" uri="{C3380CC4-5D6E-409C-BE32-E72D297353CC}">
              <c16:uniqueId val="{00000003-7410-4535-91E2-A050A4FABC76}"/>
            </c:ext>
          </c:extLst>
        </c:ser>
        <c:ser>
          <c:idx val="4"/>
          <c:order val="4"/>
          <c:tx>
            <c:strRef>
              <c:f>'[Miller PREM results by race.ethnicity baseline through 12.31.2020.xlsx]1 New Crosstab'!$G$121</c:f>
              <c:strCache>
                <c:ptCount val="1"/>
                <c:pt idx="0">
                  <c:v>Other</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Crosstab'!$B$122:$B$126</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Crosstab'!$G$122:$G$126</c:f>
              <c:numCache>
                <c:formatCode>#,##0.0</c:formatCode>
                <c:ptCount val="5"/>
                <c:pt idx="0">
                  <c:v>23</c:v>
                </c:pt>
                <c:pt idx="1">
                  <c:v>3</c:v>
                </c:pt>
                <c:pt idx="2">
                  <c:v>1</c:v>
                </c:pt>
                <c:pt idx="3">
                  <c:v>1</c:v>
                </c:pt>
                <c:pt idx="4">
                  <c:v>1</c:v>
                </c:pt>
              </c:numCache>
            </c:numRef>
          </c:val>
          <c:extLst>
            <c:ext xmlns:c16="http://schemas.microsoft.com/office/drawing/2014/chart" uri="{C3380CC4-5D6E-409C-BE32-E72D297353CC}">
              <c16:uniqueId val="{00000004-7410-4535-91E2-A050A4FABC76}"/>
            </c:ext>
          </c:extLst>
        </c:ser>
        <c:ser>
          <c:idx val="5"/>
          <c:order val="5"/>
          <c:tx>
            <c:strRef>
              <c:f>'[Miller PREM results by race.ethnicity baseline through 12.31.2020.xlsx]1 New Crosstab'!$H$121</c:f>
              <c:strCache>
                <c:ptCount val="1"/>
                <c:pt idx="0">
                  <c:v>Decline to state</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'[Miller PREM results by race.ethnicity baseline through 12.31.2020.xlsx]1 New Crosstab'!$B$122:$B$126</c:f>
              <c:strCache>
                <c:ptCount val="5"/>
                <c:pt idx="0">
                  <c:v>Strongly agree</c:v>
                </c:pt>
                <c:pt idx="1">
                  <c:v>Somewhat agree</c:v>
                </c:pt>
                <c:pt idx="2">
                  <c:v>Neither agree nor disagree</c:v>
                </c:pt>
                <c:pt idx="3">
                  <c:v>Somewhat disagree</c:v>
                </c:pt>
                <c:pt idx="4">
                  <c:v>Strongly disagree</c:v>
                </c:pt>
              </c:strCache>
            </c:strRef>
          </c:cat>
          <c:val>
            <c:numRef>
              <c:f>'[Miller PREM results by race.ethnicity baseline through 12.31.2020.xlsx]1 New Crosstab'!$H$122:$H$126</c:f>
              <c:numCache>
                <c:formatCode>#,##0.0</c:formatCode>
                <c:ptCount val="5"/>
                <c:pt idx="0">
                  <c:v>6</c:v>
                </c:pt>
                <c:pt idx="1">
                  <c:v>3</c:v>
                </c:pt>
                <c:pt idx="2">
                  <c:v>0</c:v>
                </c:pt>
                <c:pt idx="3">
                  <c:v>0</c:v>
                </c:pt>
                <c:pt idx="4">
                  <c:v>0</c:v>
                </c:pt>
              </c:numCache>
            </c:numRef>
          </c:val>
          <c:extLst>
            <c:ext xmlns:c16="http://schemas.microsoft.com/office/drawing/2014/chart" uri="{C3380CC4-5D6E-409C-BE32-E72D297353CC}">
              <c16:uniqueId val="{00000005-7410-4535-91E2-A050A4FABC76}"/>
            </c:ext>
          </c:extLst>
        </c:ser>
        <c:dLbls>
          <c:showLegendKey val="0"/>
          <c:showVal val="0"/>
          <c:showCatName val="0"/>
          <c:showSerName val="0"/>
          <c:showPercent val="0"/>
          <c:showBubbleSize val="0"/>
        </c:dLbls>
        <c:gapWidth val="115"/>
        <c:overlap val="-20"/>
        <c:axId val="1499853328"/>
        <c:axId val="1649717360"/>
      </c:barChart>
      <c:catAx>
        <c:axId val="1499853328"/>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49717360"/>
        <c:crosses val="autoZero"/>
        <c:auto val="1"/>
        <c:lblAlgn val="ctr"/>
        <c:lblOffset val="100"/>
        <c:noMultiLvlLbl val="0"/>
      </c:catAx>
      <c:valAx>
        <c:axId val="1649717360"/>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499853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A868A-664D-42B6-A599-58F4180D9CD5}" type="doc">
      <dgm:prSet loTypeId="urn:microsoft.com/office/officeart/2008/layout/PictureStrips" loCatId="list" qsTypeId="urn:microsoft.com/office/officeart/2005/8/quickstyle/simple3" qsCatId="simple" csTypeId="urn:microsoft.com/office/officeart/2005/8/colors/accent3_5" csCatId="accent3" phldr="1"/>
      <dgm:spPr/>
      <dgm:t>
        <a:bodyPr/>
        <a:lstStyle/>
        <a:p>
          <a:endParaRPr lang="en-US"/>
        </a:p>
      </dgm:t>
    </dgm:pt>
    <dgm:pt modelId="{7806FEDF-A619-4F80-A944-A6AFB900500D}">
      <dgm:prSet phldrT="[Text]" custT="1"/>
      <dgm:spPr>
        <a:ln w="38100">
          <a:solidFill>
            <a:schemeClr val="accent2"/>
          </a:solidFill>
        </a:ln>
      </dgm:spPr>
      <dgm:t>
        <a:bodyPr/>
        <a:lstStyle/>
        <a:p>
          <a:r>
            <a:rPr lang="en-US" sz="2000" b="1" dirty="0">
              <a:ln>
                <a:noFill/>
              </a:ln>
              <a:solidFill>
                <a:schemeClr val="tx1">
                  <a:lumMod val="50000"/>
                </a:schemeClr>
              </a:solidFill>
            </a:rPr>
            <a:t>Optimize race/ethnicity data</a:t>
          </a:r>
          <a:r>
            <a:rPr lang="en-US" sz="2000" dirty="0">
              <a:ln>
                <a:noFill/>
              </a:ln>
              <a:solidFill>
                <a:schemeClr val="tx1">
                  <a:lumMod val="50000"/>
                </a:schemeClr>
              </a:solidFill>
            </a:rPr>
            <a:t> collection &amp; review key maternal quality data by race, ethnicity &amp; Medicaid status</a:t>
          </a:r>
        </a:p>
      </dgm:t>
    </dgm:pt>
    <dgm:pt modelId="{86F72BA6-7DE5-43E1-BC7F-A064EE63861B}" type="parTrans" cxnId="{A7D9D694-C8B8-437A-8E2A-E8125F469397}">
      <dgm:prSet/>
      <dgm:spPr/>
      <dgm:t>
        <a:bodyPr/>
        <a:lstStyle/>
        <a:p>
          <a:endParaRPr lang="en-US"/>
        </a:p>
      </dgm:t>
    </dgm:pt>
    <dgm:pt modelId="{7C7F3E4F-3F1C-45D6-B50F-B53180E08D01}" type="sibTrans" cxnId="{A7D9D694-C8B8-437A-8E2A-E8125F469397}">
      <dgm:prSet/>
      <dgm:spPr/>
      <dgm:t>
        <a:bodyPr/>
        <a:lstStyle/>
        <a:p>
          <a:endParaRPr lang="en-US"/>
        </a:p>
      </dgm:t>
    </dgm:pt>
    <dgm:pt modelId="{8BADECEC-2FF8-40F9-8CEC-87662EC9ACD4}">
      <dgm:prSet phldrT="[Text]" custT="1"/>
      <dgm:spPr>
        <a:ln w="38100">
          <a:solidFill>
            <a:schemeClr val="accent2"/>
          </a:solidFill>
        </a:ln>
      </dgm:spPr>
      <dgm:t>
        <a:bodyPr/>
        <a:lstStyle/>
        <a:p>
          <a:r>
            <a:rPr lang="en-US" sz="2000" b="1" dirty="0">
              <a:solidFill>
                <a:schemeClr val="tx1">
                  <a:lumMod val="50000"/>
                </a:schemeClr>
              </a:solidFill>
            </a:rPr>
            <a:t>Engage patients and community members </a:t>
          </a:r>
          <a:r>
            <a:rPr lang="en-US" sz="2000" dirty="0">
              <a:solidFill>
                <a:schemeClr val="tx1">
                  <a:lumMod val="50000"/>
                </a:schemeClr>
              </a:solidFill>
            </a:rPr>
            <a:t>for input on quality improvement efforts</a:t>
          </a:r>
        </a:p>
      </dgm:t>
    </dgm:pt>
    <dgm:pt modelId="{4D804546-C693-45EC-852E-E9164F816126}" type="parTrans" cxnId="{F0C010E1-0925-47C2-BC60-F5D7ACA41474}">
      <dgm:prSet/>
      <dgm:spPr/>
      <dgm:t>
        <a:bodyPr/>
        <a:lstStyle/>
        <a:p>
          <a:endParaRPr lang="en-US"/>
        </a:p>
      </dgm:t>
    </dgm:pt>
    <dgm:pt modelId="{30734B9A-4BBF-4E31-AA4B-6CF614EECEFD}" type="sibTrans" cxnId="{F0C010E1-0925-47C2-BC60-F5D7ACA41474}">
      <dgm:prSet/>
      <dgm:spPr/>
      <dgm:t>
        <a:bodyPr/>
        <a:lstStyle/>
        <a:p>
          <a:endParaRPr lang="en-US"/>
        </a:p>
      </dgm:t>
    </dgm:pt>
    <dgm:pt modelId="{06AE8033-DDA0-4D78-B03F-3AD1CD6C2EF0}">
      <dgm:prSet custT="1"/>
      <dgm:spPr>
        <a:noFill/>
        <a:ln w="38100">
          <a:solidFill>
            <a:schemeClr val="accent3"/>
          </a:solidFill>
        </a:ln>
      </dgm:spPr>
      <dgm:t>
        <a:bodyPr/>
        <a:lstStyle/>
        <a:p>
          <a:r>
            <a:rPr lang="en-US" sz="1900" dirty="0">
              <a:solidFill>
                <a:schemeClr val="tx1">
                  <a:lumMod val="50000"/>
                </a:schemeClr>
              </a:solidFill>
            </a:rPr>
            <a:t>Universal </a:t>
          </a:r>
          <a:r>
            <a:rPr lang="en-US" sz="1900" b="1" dirty="0">
              <a:solidFill>
                <a:schemeClr val="tx1">
                  <a:lumMod val="50000"/>
                </a:schemeClr>
              </a:solidFill>
            </a:rPr>
            <a:t>social determinants of health screening</a:t>
          </a:r>
          <a:r>
            <a:rPr lang="en-US" sz="1900" dirty="0">
              <a:solidFill>
                <a:schemeClr val="tx1">
                  <a:lumMod val="50000"/>
                </a:schemeClr>
              </a:solidFill>
            </a:rPr>
            <a:t> tool (prenatal/L&amp;D) with system for linkage to appropriate resources </a:t>
          </a:r>
        </a:p>
      </dgm:t>
    </dgm:pt>
    <dgm:pt modelId="{BCE9A4C6-9B46-40D2-B462-0E76716A75A4}" type="parTrans" cxnId="{5F659E21-5166-47C8-BB35-5AEA57E9EEFB}">
      <dgm:prSet/>
      <dgm:spPr/>
      <dgm:t>
        <a:bodyPr/>
        <a:lstStyle/>
        <a:p>
          <a:endParaRPr lang="en-US"/>
        </a:p>
      </dgm:t>
    </dgm:pt>
    <dgm:pt modelId="{16B03BED-9A88-4CE8-B370-11485C78BCB9}" type="sibTrans" cxnId="{5F659E21-5166-47C8-BB35-5AEA57E9EEFB}">
      <dgm:prSet/>
      <dgm:spPr/>
      <dgm:t>
        <a:bodyPr/>
        <a:lstStyle/>
        <a:p>
          <a:endParaRPr lang="en-US"/>
        </a:p>
      </dgm:t>
    </dgm:pt>
    <dgm:pt modelId="{B6B72146-484E-4F79-BA49-1B269067A153}">
      <dgm:prSet custT="1"/>
      <dgm:spPr>
        <a:solidFill>
          <a:schemeClr val="accent3">
            <a:lumMod val="20000"/>
            <a:lumOff val="80000"/>
            <a:alpha val="40000"/>
          </a:schemeClr>
        </a:solidFill>
        <a:ln w="38100">
          <a:solidFill>
            <a:schemeClr val="accent3"/>
          </a:solidFill>
        </a:ln>
      </dgm:spPr>
      <dgm:t>
        <a:bodyPr/>
        <a:lstStyle/>
        <a:p>
          <a:r>
            <a:rPr lang="en-US" sz="1900" dirty="0">
              <a:solidFill>
                <a:schemeClr val="tx1">
                  <a:lumMod val="50000"/>
                </a:schemeClr>
              </a:solidFill>
            </a:rPr>
            <a:t>Share </a:t>
          </a:r>
          <a:r>
            <a:rPr lang="en-US" sz="1900" b="1" dirty="0">
              <a:solidFill>
                <a:schemeClr val="tx1">
                  <a:lumMod val="50000"/>
                </a:schemeClr>
              </a:solidFill>
            </a:rPr>
            <a:t>respectful care practices </a:t>
          </a:r>
          <a:r>
            <a:rPr lang="en-US" sz="1900" dirty="0">
              <a:solidFill>
                <a:schemeClr val="tx1">
                  <a:lumMod val="50000"/>
                </a:schemeClr>
              </a:solidFill>
            </a:rPr>
            <a:t>on L&amp;D and survey patients before discharge on their care experience (using the PREM) for feedback</a:t>
          </a:r>
        </a:p>
      </dgm:t>
    </dgm:pt>
    <dgm:pt modelId="{ADD461F2-10FF-45CB-AE84-C92D8465A518}" type="parTrans" cxnId="{1DD56503-1C2E-4DBB-98F7-5E85C651D8A1}">
      <dgm:prSet/>
      <dgm:spPr/>
      <dgm:t>
        <a:bodyPr/>
        <a:lstStyle/>
        <a:p>
          <a:endParaRPr lang="en-US"/>
        </a:p>
      </dgm:t>
    </dgm:pt>
    <dgm:pt modelId="{5BBC6221-5249-441E-83CF-AEDA9AE70078}" type="sibTrans" cxnId="{1DD56503-1C2E-4DBB-98F7-5E85C651D8A1}">
      <dgm:prSet/>
      <dgm:spPr/>
      <dgm:t>
        <a:bodyPr/>
        <a:lstStyle/>
        <a:p>
          <a:endParaRPr lang="en-US"/>
        </a:p>
      </dgm:t>
    </dgm:pt>
    <dgm:pt modelId="{145678A4-C9B1-46A8-AB0F-333660A44930}">
      <dgm:prSet custT="1"/>
      <dgm:spPr>
        <a:ln w="38100">
          <a:solidFill>
            <a:schemeClr val="accent2"/>
          </a:solidFill>
        </a:ln>
      </dgm:spPr>
      <dgm:t>
        <a:bodyPr/>
        <a:lstStyle/>
        <a:p>
          <a:r>
            <a:rPr lang="en-US" sz="1900" b="1" dirty="0">
              <a:solidFill>
                <a:schemeClr val="tx1">
                  <a:lumMod val="50000"/>
                </a:schemeClr>
              </a:solidFill>
            </a:rPr>
            <a:t>Standardize postpartum safety </a:t>
          </a:r>
          <a:r>
            <a:rPr lang="en-US" sz="1900" dirty="0">
              <a:solidFill>
                <a:schemeClr val="tx1">
                  <a:lumMod val="50000"/>
                </a:schemeClr>
              </a:solidFill>
            </a:rPr>
            <a:t>education and schedule early postpartum follow up prior to hospital discharge</a:t>
          </a:r>
        </a:p>
      </dgm:t>
    </dgm:pt>
    <dgm:pt modelId="{0BE838AE-950D-41CB-915F-94F09230C8BA}" type="parTrans" cxnId="{FDCCCA09-1174-46B4-B74B-BA16C49073DF}">
      <dgm:prSet/>
      <dgm:spPr/>
      <dgm:t>
        <a:bodyPr/>
        <a:lstStyle/>
        <a:p>
          <a:endParaRPr lang="en-US"/>
        </a:p>
      </dgm:t>
    </dgm:pt>
    <dgm:pt modelId="{6F49F7C4-2516-4E5A-874B-96D7AB23C2BB}" type="sibTrans" cxnId="{FDCCCA09-1174-46B4-B74B-BA16C49073DF}">
      <dgm:prSet/>
      <dgm:spPr/>
      <dgm:t>
        <a:bodyPr/>
        <a:lstStyle/>
        <a:p>
          <a:endParaRPr lang="en-US"/>
        </a:p>
      </dgm:t>
    </dgm:pt>
    <dgm:pt modelId="{0AA1816D-CC2F-4D69-B6DA-C364AB0244B0}">
      <dgm:prSet custT="1"/>
      <dgm:spPr>
        <a:ln w="38100">
          <a:solidFill>
            <a:schemeClr val="accent3"/>
          </a:solidFill>
        </a:ln>
      </dgm:spPr>
      <dgm:t>
        <a:bodyPr/>
        <a:lstStyle/>
        <a:p>
          <a:r>
            <a:rPr lang="en-US" sz="2000" b="1" dirty="0">
              <a:solidFill>
                <a:schemeClr val="tx1">
                  <a:lumMod val="50000"/>
                </a:schemeClr>
              </a:solidFill>
            </a:rPr>
            <a:t>Implicit Bias / Respectful Care training </a:t>
          </a:r>
          <a:r>
            <a:rPr lang="en-US" sz="2000" dirty="0">
              <a:solidFill>
                <a:schemeClr val="tx1">
                  <a:lumMod val="50000"/>
                </a:schemeClr>
              </a:solidFill>
            </a:rPr>
            <a:t>for providers, nurses and other staff</a:t>
          </a:r>
        </a:p>
      </dgm:t>
    </dgm:pt>
    <dgm:pt modelId="{988E88B7-D8BF-47C6-8CF7-14EB94081D4C}" type="parTrans" cxnId="{1A1B0F33-FC23-40B2-BC2A-AF7EE23A173D}">
      <dgm:prSet/>
      <dgm:spPr/>
      <dgm:t>
        <a:bodyPr/>
        <a:lstStyle/>
        <a:p>
          <a:endParaRPr lang="en-US"/>
        </a:p>
      </dgm:t>
    </dgm:pt>
    <dgm:pt modelId="{06A61F8F-57F0-4D32-8C10-319FBF89C4F0}" type="sibTrans" cxnId="{1A1B0F33-FC23-40B2-BC2A-AF7EE23A173D}">
      <dgm:prSet/>
      <dgm:spPr/>
      <dgm:t>
        <a:bodyPr/>
        <a:lstStyle/>
        <a:p>
          <a:endParaRPr lang="en-US"/>
        </a:p>
      </dgm:t>
    </dgm:pt>
    <dgm:pt modelId="{5D833600-D27C-4A11-8523-D11586168895}" type="pres">
      <dgm:prSet presAssocID="{F24A868A-664D-42B6-A599-58F4180D9CD5}" presName="Name0" presStyleCnt="0">
        <dgm:presLayoutVars>
          <dgm:dir/>
          <dgm:resizeHandles val="exact"/>
        </dgm:presLayoutVars>
      </dgm:prSet>
      <dgm:spPr/>
      <dgm:t>
        <a:bodyPr/>
        <a:lstStyle/>
        <a:p>
          <a:endParaRPr lang="en-US"/>
        </a:p>
      </dgm:t>
    </dgm:pt>
    <dgm:pt modelId="{D886DD18-ECCC-4014-9E1E-0B83A32A804E}" type="pres">
      <dgm:prSet presAssocID="{7806FEDF-A619-4F80-A944-A6AFB900500D}" presName="composite" presStyleCnt="0"/>
      <dgm:spPr/>
    </dgm:pt>
    <dgm:pt modelId="{59934895-D150-4E33-9DF9-05F4FF77A7AF}" type="pres">
      <dgm:prSet presAssocID="{7806FEDF-A619-4F80-A944-A6AFB900500D}" presName="rect1" presStyleLbl="trAlignAcc1" presStyleIdx="0" presStyleCnt="6">
        <dgm:presLayoutVars>
          <dgm:bulletEnabled val="1"/>
        </dgm:presLayoutVars>
      </dgm:prSet>
      <dgm:spPr/>
      <dgm:t>
        <a:bodyPr/>
        <a:lstStyle/>
        <a:p>
          <a:endParaRPr lang="en-US"/>
        </a:p>
      </dgm:t>
    </dgm:pt>
    <dgm:pt modelId="{CC54DB42-0225-4905-A8D7-EBF99D64265A}" type="pres">
      <dgm:prSet presAssocID="{7806FEDF-A619-4F80-A944-A6AFB900500D}" presName="rect2" presStyleLbl="fgImgPlace1" presStyleIdx="0" presStyleCnt="6" custLinFactNeighborX="1206" custLinFactNeighborY="5625"/>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672B8F3D-6A6F-4CB0-A1AE-FC52093F19D3}" type="pres">
      <dgm:prSet presAssocID="{7C7F3E4F-3F1C-45D6-B50F-B53180E08D01}" presName="sibTrans" presStyleCnt="0"/>
      <dgm:spPr/>
    </dgm:pt>
    <dgm:pt modelId="{22907C8F-2179-483B-BF1D-117B0AC55DD2}" type="pres">
      <dgm:prSet presAssocID="{06AE8033-DDA0-4D78-B03F-3AD1CD6C2EF0}" presName="composite" presStyleCnt="0"/>
      <dgm:spPr/>
    </dgm:pt>
    <dgm:pt modelId="{49AFCCF3-3DDD-486F-B69F-0293F48BA1AE}" type="pres">
      <dgm:prSet presAssocID="{06AE8033-DDA0-4D78-B03F-3AD1CD6C2EF0}" presName="rect1" presStyleLbl="trAlignAcc1" presStyleIdx="1" presStyleCnt="6">
        <dgm:presLayoutVars>
          <dgm:bulletEnabled val="1"/>
        </dgm:presLayoutVars>
      </dgm:prSet>
      <dgm:spPr/>
      <dgm:t>
        <a:bodyPr/>
        <a:lstStyle/>
        <a:p>
          <a:endParaRPr lang="en-US"/>
        </a:p>
      </dgm:t>
    </dgm:pt>
    <dgm:pt modelId="{E836AFA5-6591-4E14-8210-FEC8BF8E79BF}" type="pres">
      <dgm:prSet presAssocID="{06AE8033-DDA0-4D78-B03F-3AD1CD6C2EF0}" presName="rect2" presStyleLbl="fgImgPlace1" presStyleIdx="1" presStyleCnt="6" custScaleX="121667"/>
      <dgm:spPr>
        <a:blipFill rotWithShape="1">
          <a:blip xmlns:r="http://schemas.openxmlformats.org/officeDocument/2006/relationships" r:embed="rId2"/>
          <a:stretch>
            <a:fillRect/>
          </a:stretch>
        </a:blipFill>
      </dgm:spPr>
    </dgm:pt>
    <dgm:pt modelId="{B17C5BD2-7494-4B92-A7FF-B9EA39D820EC}" type="pres">
      <dgm:prSet presAssocID="{16B03BED-9A88-4CE8-B370-11485C78BCB9}" presName="sibTrans" presStyleCnt="0"/>
      <dgm:spPr/>
    </dgm:pt>
    <dgm:pt modelId="{FD4654B2-1BB2-4EF6-9802-69F8316533F1}" type="pres">
      <dgm:prSet presAssocID="{B6B72146-484E-4F79-BA49-1B269067A153}" presName="composite" presStyleCnt="0"/>
      <dgm:spPr/>
    </dgm:pt>
    <dgm:pt modelId="{E4F7C446-C5AF-419C-B1D8-F6A9C79DD675}" type="pres">
      <dgm:prSet presAssocID="{B6B72146-484E-4F79-BA49-1B269067A153}" presName="rect1" presStyleLbl="trAlignAcc1" presStyleIdx="2" presStyleCnt="6">
        <dgm:presLayoutVars>
          <dgm:bulletEnabled val="1"/>
        </dgm:presLayoutVars>
      </dgm:prSet>
      <dgm:spPr/>
      <dgm:t>
        <a:bodyPr/>
        <a:lstStyle/>
        <a:p>
          <a:endParaRPr lang="en-US"/>
        </a:p>
      </dgm:t>
    </dgm:pt>
    <dgm:pt modelId="{1AF332FF-D205-4E81-886F-B0DEEB2FEE24}" type="pres">
      <dgm:prSet presAssocID="{B6B72146-484E-4F79-BA49-1B269067A153}" presName="rect2" presStyleLbl="fgImgPlace1" presStyleIdx="2" presStyleCnt="6"/>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F64733EB-32F4-4191-9701-005CA1845A25}" type="pres">
      <dgm:prSet presAssocID="{5BBC6221-5249-441E-83CF-AEDA9AE70078}" presName="sibTrans" presStyleCnt="0"/>
      <dgm:spPr/>
    </dgm:pt>
    <dgm:pt modelId="{13CAE0DD-4AEA-4BAA-BC34-C9F3E2199916}" type="pres">
      <dgm:prSet presAssocID="{8BADECEC-2FF8-40F9-8CEC-87662EC9ACD4}" presName="composite" presStyleCnt="0"/>
      <dgm:spPr/>
    </dgm:pt>
    <dgm:pt modelId="{5F77EB86-DC3A-4F49-9C1C-64F45674FB41}" type="pres">
      <dgm:prSet presAssocID="{8BADECEC-2FF8-40F9-8CEC-87662EC9ACD4}" presName="rect1" presStyleLbl="trAlignAcc1" presStyleIdx="3" presStyleCnt="6">
        <dgm:presLayoutVars>
          <dgm:bulletEnabled val="1"/>
        </dgm:presLayoutVars>
      </dgm:prSet>
      <dgm:spPr/>
      <dgm:t>
        <a:bodyPr/>
        <a:lstStyle/>
        <a:p>
          <a:endParaRPr lang="en-US"/>
        </a:p>
      </dgm:t>
    </dgm:pt>
    <dgm:pt modelId="{BC0ECF19-7FFA-4B14-87B4-72F35EE1B4A9}" type="pres">
      <dgm:prSet presAssocID="{8BADECEC-2FF8-40F9-8CEC-87662EC9ACD4}" presName="rect2" presStyleLbl="fgImgPlace1" presStyleIdx="3" presStyleCnt="6" custScaleX="132762"/>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D7B6C416-0962-48BB-9B31-CE0C8770B0A1}" type="pres">
      <dgm:prSet presAssocID="{30734B9A-4BBF-4E31-AA4B-6CF614EECEFD}" presName="sibTrans" presStyleCnt="0"/>
      <dgm:spPr/>
    </dgm:pt>
    <dgm:pt modelId="{0BFC8CBB-0467-4932-96E0-8DBAC61DC7B7}" type="pres">
      <dgm:prSet presAssocID="{145678A4-C9B1-46A8-AB0F-333660A44930}" presName="composite" presStyleCnt="0"/>
      <dgm:spPr/>
    </dgm:pt>
    <dgm:pt modelId="{70187994-DBE7-4A6A-B505-7DE43D8B5E24}" type="pres">
      <dgm:prSet presAssocID="{145678A4-C9B1-46A8-AB0F-333660A44930}" presName="rect1" presStyleLbl="trAlignAcc1" presStyleIdx="4" presStyleCnt="6">
        <dgm:presLayoutVars>
          <dgm:bulletEnabled val="1"/>
        </dgm:presLayoutVars>
      </dgm:prSet>
      <dgm:spPr/>
      <dgm:t>
        <a:bodyPr/>
        <a:lstStyle/>
        <a:p>
          <a:endParaRPr lang="en-US"/>
        </a:p>
      </dgm:t>
    </dgm:pt>
    <dgm:pt modelId="{D00B39CB-6D1C-4FD9-83A3-2EDAA898AC44}" type="pres">
      <dgm:prSet presAssocID="{145678A4-C9B1-46A8-AB0F-333660A44930}" presName="rect2" presStyleLbl="fgImgPlace1" presStyleIdx="4" presStyleCnt="6" custLinFactNeighborX="-4821" custLinFactNeighborY="1607"/>
      <dgm:spPr>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pt>
    <dgm:pt modelId="{A2C41B84-333C-48FA-A372-0205E14CC92A}" type="pres">
      <dgm:prSet presAssocID="{6F49F7C4-2516-4E5A-874B-96D7AB23C2BB}" presName="sibTrans" presStyleCnt="0"/>
      <dgm:spPr/>
    </dgm:pt>
    <dgm:pt modelId="{7F049475-9840-4F67-AB3A-F7C87BB07D12}" type="pres">
      <dgm:prSet presAssocID="{0AA1816D-CC2F-4D69-B6DA-C364AB0244B0}" presName="composite" presStyleCnt="0"/>
      <dgm:spPr/>
    </dgm:pt>
    <dgm:pt modelId="{197AA65D-CC75-4AFD-8AF6-BE49EB492D3A}" type="pres">
      <dgm:prSet presAssocID="{0AA1816D-CC2F-4D69-B6DA-C364AB0244B0}" presName="rect1" presStyleLbl="trAlignAcc1" presStyleIdx="5" presStyleCnt="6">
        <dgm:presLayoutVars>
          <dgm:bulletEnabled val="1"/>
        </dgm:presLayoutVars>
      </dgm:prSet>
      <dgm:spPr/>
      <dgm:t>
        <a:bodyPr/>
        <a:lstStyle/>
        <a:p>
          <a:endParaRPr lang="en-US"/>
        </a:p>
      </dgm:t>
    </dgm:pt>
    <dgm:pt modelId="{F76C5C29-CF17-47A8-9710-3F8111C8DB01}" type="pres">
      <dgm:prSet presAssocID="{0AA1816D-CC2F-4D69-B6DA-C364AB0244B0}" presName="rect2" presStyleLbl="fgImgPlace1" presStyleIdx="5" presStyleCnt="6" custLinFactNeighborX="10209" custLinFactNeighborY="2269"/>
      <dgm:spPr>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dgm:spPr>
    </dgm:pt>
  </dgm:ptLst>
  <dgm:cxnLst>
    <dgm:cxn modelId="{E5414B87-917E-477E-BF2C-9E01B8ADA961}" type="presOf" srcId="{8BADECEC-2FF8-40F9-8CEC-87662EC9ACD4}" destId="{5F77EB86-DC3A-4F49-9C1C-64F45674FB41}" srcOrd="0" destOrd="0" presId="urn:microsoft.com/office/officeart/2008/layout/PictureStrips"/>
    <dgm:cxn modelId="{5F659E21-5166-47C8-BB35-5AEA57E9EEFB}" srcId="{F24A868A-664D-42B6-A599-58F4180D9CD5}" destId="{06AE8033-DDA0-4D78-B03F-3AD1CD6C2EF0}" srcOrd="1" destOrd="0" parTransId="{BCE9A4C6-9B46-40D2-B462-0E76716A75A4}" sibTransId="{16B03BED-9A88-4CE8-B370-11485C78BCB9}"/>
    <dgm:cxn modelId="{1A1B0F33-FC23-40B2-BC2A-AF7EE23A173D}" srcId="{F24A868A-664D-42B6-A599-58F4180D9CD5}" destId="{0AA1816D-CC2F-4D69-B6DA-C364AB0244B0}" srcOrd="5" destOrd="0" parTransId="{988E88B7-D8BF-47C6-8CF7-14EB94081D4C}" sibTransId="{06A61F8F-57F0-4D32-8C10-319FBF89C4F0}"/>
    <dgm:cxn modelId="{132D1BA2-776C-4BBE-A5EF-439F28F52864}" type="presOf" srcId="{7806FEDF-A619-4F80-A944-A6AFB900500D}" destId="{59934895-D150-4E33-9DF9-05F4FF77A7AF}" srcOrd="0" destOrd="0" presId="urn:microsoft.com/office/officeart/2008/layout/PictureStrips"/>
    <dgm:cxn modelId="{5E7F807A-DAD6-410E-967E-373ADB304855}" type="presOf" srcId="{B6B72146-484E-4F79-BA49-1B269067A153}" destId="{E4F7C446-C5AF-419C-B1D8-F6A9C79DD675}" srcOrd="0" destOrd="0" presId="urn:microsoft.com/office/officeart/2008/layout/PictureStrips"/>
    <dgm:cxn modelId="{741ABDBB-7012-4181-AD12-927D8305C0DE}" type="presOf" srcId="{0AA1816D-CC2F-4D69-B6DA-C364AB0244B0}" destId="{197AA65D-CC75-4AFD-8AF6-BE49EB492D3A}" srcOrd="0" destOrd="0" presId="urn:microsoft.com/office/officeart/2008/layout/PictureStrips"/>
    <dgm:cxn modelId="{C91B8FD6-F9AB-43C1-B548-11F813267C89}" type="presOf" srcId="{F24A868A-664D-42B6-A599-58F4180D9CD5}" destId="{5D833600-D27C-4A11-8523-D11586168895}" srcOrd="0" destOrd="0" presId="urn:microsoft.com/office/officeart/2008/layout/PictureStrips"/>
    <dgm:cxn modelId="{EA9DC5C9-CA4D-49C3-B4E1-1CB19D5960EF}" type="presOf" srcId="{06AE8033-DDA0-4D78-B03F-3AD1CD6C2EF0}" destId="{49AFCCF3-3DDD-486F-B69F-0293F48BA1AE}" srcOrd="0" destOrd="0" presId="urn:microsoft.com/office/officeart/2008/layout/PictureStrips"/>
    <dgm:cxn modelId="{A7D9D694-C8B8-437A-8E2A-E8125F469397}" srcId="{F24A868A-664D-42B6-A599-58F4180D9CD5}" destId="{7806FEDF-A619-4F80-A944-A6AFB900500D}" srcOrd="0" destOrd="0" parTransId="{86F72BA6-7DE5-43E1-BC7F-A064EE63861B}" sibTransId="{7C7F3E4F-3F1C-45D6-B50F-B53180E08D01}"/>
    <dgm:cxn modelId="{F0C010E1-0925-47C2-BC60-F5D7ACA41474}" srcId="{F24A868A-664D-42B6-A599-58F4180D9CD5}" destId="{8BADECEC-2FF8-40F9-8CEC-87662EC9ACD4}" srcOrd="3" destOrd="0" parTransId="{4D804546-C693-45EC-852E-E9164F816126}" sibTransId="{30734B9A-4BBF-4E31-AA4B-6CF614EECEFD}"/>
    <dgm:cxn modelId="{FDCCCA09-1174-46B4-B74B-BA16C49073DF}" srcId="{F24A868A-664D-42B6-A599-58F4180D9CD5}" destId="{145678A4-C9B1-46A8-AB0F-333660A44930}" srcOrd="4" destOrd="0" parTransId="{0BE838AE-950D-41CB-915F-94F09230C8BA}" sibTransId="{6F49F7C4-2516-4E5A-874B-96D7AB23C2BB}"/>
    <dgm:cxn modelId="{57F070A5-5C43-4AA5-8D1A-CFAE1DBF7145}" type="presOf" srcId="{145678A4-C9B1-46A8-AB0F-333660A44930}" destId="{70187994-DBE7-4A6A-B505-7DE43D8B5E24}" srcOrd="0" destOrd="0" presId="urn:microsoft.com/office/officeart/2008/layout/PictureStrips"/>
    <dgm:cxn modelId="{1DD56503-1C2E-4DBB-98F7-5E85C651D8A1}" srcId="{F24A868A-664D-42B6-A599-58F4180D9CD5}" destId="{B6B72146-484E-4F79-BA49-1B269067A153}" srcOrd="2" destOrd="0" parTransId="{ADD461F2-10FF-45CB-AE84-C92D8465A518}" sibTransId="{5BBC6221-5249-441E-83CF-AEDA9AE70078}"/>
    <dgm:cxn modelId="{44B5909C-BC35-4644-B38B-D4538AE89129}" type="presParOf" srcId="{5D833600-D27C-4A11-8523-D11586168895}" destId="{D886DD18-ECCC-4014-9E1E-0B83A32A804E}" srcOrd="0" destOrd="0" presId="urn:microsoft.com/office/officeart/2008/layout/PictureStrips"/>
    <dgm:cxn modelId="{187DC000-AA63-457C-BDEF-0A810F9CED3C}" type="presParOf" srcId="{D886DD18-ECCC-4014-9E1E-0B83A32A804E}" destId="{59934895-D150-4E33-9DF9-05F4FF77A7AF}" srcOrd="0" destOrd="0" presId="urn:microsoft.com/office/officeart/2008/layout/PictureStrips"/>
    <dgm:cxn modelId="{0E29F3B7-273F-45A2-B44C-DBD4E1908882}" type="presParOf" srcId="{D886DD18-ECCC-4014-9E1E-0B83A32A804E}" destId="{CC54DB42-0225-4905-A8D7-EBF99D64265A}" srcOrd="1" destOrd="0" presId="urn:microsoft.com/office/officeart/2008/layout/PictureStrips"/>
    <dgm:cxn modelId="{BC25114B-30FE-4D06-8DAC-A97FB833FD89}" type="presParOf" srcId="{5D833600-D27C-4A11-8523-D11586168895}" destId="{672B8F3D-6A6F-4CB0-A1AE-FC52093F19D3}" srcOrd="1" destOrd="0" presId="urn:microsoft.com/office/officeart/2008/layout/PictureStrips"/>
    <dgm:cxn modelId="{DEA7C34E-31F3-40CF-B1B2-BC8606320899}" type="presParOf" srcId="{5D833600-D27C-4A11-8523-D11586168895}" destId="{22907C8F-2179-483B-BF1D-117B0AC55DD2}" srcOrd="2" destOrd="0" presId="urn:microsoft.com/office/officeart/2008/layout/PictureStrips"/>
    <dgm:cxn modelId="{055F78D7-A16A-40D3-BD62-5292BC0C121A}" type="presParOf" srcId="{22907C8F-2179-483B-BF1D-117B0AC55DD2}" destId="{49AFCCF3-3DDD-486F-B69F-0293F48BA1AE}" srcOrd="0" destOrd="0" presId="urn:microsoft.com/office/officeart/2008/layout/PictureStrips"/>
    <dgm:cxn modelId="{A8B70AF6-40A9-4E4B-8F41-789603EC5B2B}" type="presParOf" srcId="{22907C8F-2179-483B-BF1D-117B0AC55DD2}" destId="{E836AFA5-6591-4E14-8210-FEC8BF8E79BF}" srcOrd="1" destOrd="0" presId="urn:microsoft.com/office/officeart/2008/layout/PictureStrips"/>
    <dgm:cxn modelId="{2F54D05B-F4A8-4F45-8CE2-E73B89F1FBEA}" type="presParOf" srcId="{5D833600-D27C-4A11-8523-D11586168895}" destId="{B17C5BD2-7494-4B92-A7FF-B9EA39D820EC}" srcOrd="3" destOrd="0" presId="urn:microsoft.com/office/officeart/2008/layout/PictureStrips"/>
    <dgm:cxn modelId="{FB9F3956-B97A-48AE-8E7B-712EC9F66C18}" type="presParOf" srcId="{5D833600-D27C-4A11-8523-D11586168895}" destId="{FD4654B2-1BB2-4EF6-9802-69F8316533F1}" srcOrd="4" destOrd="0" presId="urn:microsoft.com/office/officeart/2008/layout/PictureStrips"/>
    <dgm:cxn modelId="{B254E6E1-9021-452A-BFE4-B1256208CECE}" type="presParOf" srcId="{FD4654B2-1BB2-4EF6-9802-69F8316533F1}" destId="{E4F7C446-C5AF-419C-B1D8-F6A9C79DD675}" srcOrd="0" destOrd="0" presId="urn:microsoft.com/office/officeart/2008/layout/PictureStrips"/>
    <dgm:cxn modelId="{85CC5FFC-E957-47B0-8DD3-84AD4F0975F5}" type="presParOf" srcId="{FD4654B2-1BB2-4EF6-9802-69F8316533F1}" destId="{1AF332FF-D205-4E81-886F-B0DEEB2FEE24}" srcOrd="1" destOrd="0" presId="urn:microsoft.com/office/officeart/2008/layout/PictureStrips"/>
    <dgm:cxn modelId="{ED3A76EE-F869-4197-8FBC-E7C6DC453A92}" type="presParOf" srcId="{5D833600-D27C-4A11-8523-D11586168895}" destId="{F64733EB-32F4-4191-9701-005CA1845A25}" srcOrd="5" destOrd="0" presId="urn:microsoft.com/office/officeart/2008/layout/PictureStrips"/>
    <dgm:cxn modelId="{FBDCDAD7-6B34-4E66-9DBA-D9294F960193}" type="presParOf" srcId="{5D833600-D27C-4A11-8523-D11586168895}" destId="{13CAE0DD-4AEA-4BAA-BC34-C9F3E2199916}" srcOrd="6" destOrd="0" presId="urn:microsoft.com/office/officeart/2008/layout/PictureStrips"/>
    <dgm:cxn modelId="{C9C80DE0-2D53-4A29-ABE6-050E1048DEEE}" type="presParOf" srcId="{13CAE0DD-4AEA-4BAA-BC34-C9F3E2199916}" destId="{5F77EB86-DC3A-4F49-9C1C-64F45674FB41}" srcOrd="0" destOrd="0" presId="urn:microsoft.com/office/officeart/2008/layout/PictureStrips"/>
    <dgm:cxn modelId="{29E6F23C-FB86-49AB-B93F-B3959EC0E093}" type="presParOf" srcId="{13CAE0DD-4AEA-4BAA-BC34-C9F3E2199916}" destId="{BC0ECF19-7FFA-4B14-87B4-72F35EE1B4A9}" srcOrd="1" destOrd="0" presId="urn:microsoft.com/office/officeart/2008/layout/PictureStrips"/>
    <dgm:cxn modelId="{8299EFBD-2B2C-4BA4-8F89-1F16635964F7}" type="presParOf" srcId="{5D833600-D27C-4A11-8523-D11586168895}" destId="{D7B6C416-0962-48BB-9B31-CE0C8770B0A1}" srcOrd="7" destOrd="0" presId="urn:microsoft.com/office/officeart/2008/layout/PictureStrips"/>
    <dgm:cxn modelId="{5FFB86C4-E56E-434D-80BC-3BDFCA9F097A}" type="presParOf" srcId="{5D833600-D27C-4A11-8523-D11586168895}" destId="{0BFC8CBB-0467-4932-96E0-8DBAC61DC7B7}" srcOrd="8" destOrd="0" presId="urn:microsoft.com/office/officeart/2008/layout/PictureStrips"/>
    <dgm:cxn modelId="{829012FA-6546-47BF-AEFB-A2906378BB1F}" type="presParOf" srcId="{0BFC8CBB-0467-4932-96E0-8DBAC61DC7B7}" destId="{70187994-DBE7-4A6A-B505-7DE43D8B5E24}" srcOrd="0" destOrd="0" presId="urn:microsoft.com/office/officeart/2008/layout/PictureStrips"/>
    <dgm:cxn modelId="{52FB8FAE-E74E-4E99-99D9-2EFFDD2CC098}" type="presParOf" srcId="{0BFC8CBB-0467-4932-96E0-8DBAC61DC7B7}" destId="{D00B39CB-6D1C-4FD9-83A3-2EDAA898AC44}" srcOrd="1" destOrd="0" presId="urn:microsoft.com/office/officeart/2008/layout/PictureStrips"/>
    <dgm:cxn modelId="{FDCD0F1E-CD77-4E3E-8FC1-52B073D36FE8}" type="presParOf" srcId="{5D833600-D27C-4A11-8523-D11586168895}" destId="{A2C41B84-333C-48FA-A372-0205E14CC92A}" srcOrd="9" destOrd="0" presId="urn:microsoft.com/office/officeart/2008/layout/PictureStrips"/>
    <dgm:cxn modelId="{491FC0F9-3D31-4A11-869F-37015C4430FA}" type="presParOf" srcId="{5D833600-D27C-4A11-8523-D11586168895}" destId="{7F049475-9840-4F67-AB3A-F7C87BB07D12}" srcOrd="10" destOrd="0" presId="urn:microsoft.com/office/officeart/2008/layout/PictureStrips"/>
    <dgm:cxn modelId="{3728E131-7839-4C4B-9E16-3833BDABA5F1}" type="presParOf" srcId="{7F049475-9840-4F67-AB3A-F7C87BB07D12}" destId="{197AA65D-CC75-4AFD-8AF6-BE49EB492D3A}" srcOrd="0" destOrd="0" presId="urn:microsoft.com/office/officeart/2008/layout/PictureStrips"/>
    <dgm:cxn modelId="{846CEB18-5B6E-4557-8DC4-F6015BB02239}" type="presParOf" srcId="{7F049475-9840-4F67-AB3A-F7C87BB07D12}" destId="{F76C5C29-CF17-47A8-9710-3F8111C8DB0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A856DC-8F60-4981-8DC9-8577B8627221}" type="doc">
      <dgm:prSet loTypeId="urn:microsoft.com/office/officeart/2005/8/layout/cycle7" loCatId="cycle" qsTypeId="urn:microsoft.com/office/officeart/2005/8/quickstyle/simple3" qsCatId="simple" csTypeId="urn:microsoft.com/office/officeart/2005/8/colors/accent3_2" csCatId="accent3" phldr="1"/>
      <dgm:spPr/>
      <dgm:t>
        <a:bodyPr/>
        <a:lstStyle/>
        <a:p>
          <a:endParaRPr lang="en-US"/>
        </a:p>
      </dgm:t>
    </dgm:pt>
    <dgm:pt modelId="{7FDFEC49-7D41-4702-8FD0-634B4715428C}">
      <dgm:prSet phldrT="[Text]" custT="1"/>
      <dgm:spPr/>
      <dgm:t>
        <a:bodyPr/>
        <a:lstStyle/>
        <a:p>
          <a:r>
            <a:rPr lang="en-US" sz="2400">
              <a:solidFill>
                <a:schemeClr val="tx1">
                  <a:lumMod val="50000"/>
                </a:schemeClr>
              </a:solidFill>
            </a:rPr>
            <a:t>Labor &amp; Delivery </a:t>
          </a:r>
        </a:p>
      </dgm:t>
    </dgm:pt>
    <dgm:pt modelId="{48F5101D-6423-4892-859C-4EB24CD6667B}" type="parTrans" cxnId="{D99F1C83-381E-4CDA-B94E-FC29312791C0}">
      <dgm:prSet/>
      <dgm:spPr/>
      <dgm:t>
        <a:bodyPr/>
        <a:lstStyle/>
        <a:p>
          <a:endParaRPr lang="en-US"/>
        </a:p>
      </dgm:t>
    </dgm:pt>
    <dgm:pt modelId="{6E5EFA5B-178F-4743-A1D4-A0F22CB3E303}" type="sibTrans" cxnId="{D99F1C83-381E-4CDA-B94E-FC29312791C0}">
      <dgm:prSet/>
      <dgm:spPr/>
      <dgm:t>
        <a:bodyPr/>
        <a:lstStyle/>
        <a:p>
          <a:endParaRPr lang="en-US"/>
        </a:p>
      </dgm:t>
    </dgm:pt>
    <dgm:pt modelId="{82A3D805-75A9-44B4-983E-DF5D1AEC1958}">
      <dgm:prSet phldrT="[Text]"/>
      <dgm:spPr/>
      <dgm:t>
        <a:bodyPr/>
        <a:lstStyle/>
        <a:p>
          <a:r>
            <a:rPr lang="en-US">
              <a:solidFill>
                <a:schemeClr val="tx1">
                  <a:lumMod val="50000"/>
                </a:schemeClr>
              </a:solidFill>
            </a:rPr>
            <a:t>PREM</a:t>
          </a:r>
        </a:p>
      </dgm:t>
    </dgm:pt>
    <dgm:pt modelId="{63502C3A-C7A3-4299-8694-3238EADEA6C4}" type="parTrans" cxnId="{8BBF9F27-A3F5-4DFB-8370-A4A63254BDF5}">
      <dgm:prSet/>
      <dgm:spPr/>
      <dgm:t>
        <a:bodyPr/>
        <a:lstStyle/>
        <a:p>
          <a:endParaRPr lang="en-US"/>
        </a:p>
      </dgm:t>
    </dgm:pt>
    <dgm:pt modelId="{B3889D53-FEC9-481D-B352-D19F188792D9}" type="sibTrans" cxnId="{8BBF9F27-A3F5-4DFB-8370-A4A63254BDF5}">
      <dgm:prSet/>
      <dgm:spPr/>
      <dgm:t>
        <a:bodyPr/>
        <a:lstStyle/>
        <a:p>
          <a:endParaRPr lang="en-US"/>
        </a:p>
      </dgm:t>
    </dgm:pt>
    <dgm:pt modelId="{2DD77A87-18A7-43D5-80DF-0FB8D1B7AE23}">
      <dgm:prSet phldrT="[Text]" custT="1"/>
      <dgm:spPr/>
      <dgm:t>
        <a:bodyPr/>
        <a:lstStyle/>
        <a:p>
          <a:r>
            <a:rPr lang="en-US" sz="2400">
              <a:solidFill>
                <a:schemeClr val="tx1">
                  <a:lumMod val="50000"/>
                </a:schemeClr>
              </a:solidFill>
            </a:rPr>
            <a:t>Respectful Care Practices </a:t>
          </a:r>
        </a:p>
      </dgm:t>
    </dgm:pt>
    <dgm:pt modelId="{21D3EF52-BF5D-4DDC-B94E-B8A72A156F51}" type="parTrans" cxnId="{14963AF5-7C57-46DD-B2B1-CB2CF1B8A505}">
      <dgm:prSet/>
      <dgm:spPr/>
      <dgm:t>
        <a:bodyPr/>
        <a:lstStyle/>
        <a:p>
          <a:endParaRPr lang="en-US"/>
        </a:p>
      </dgm:t>
    </dgm:pt>
    <dgm:pt modelId="{01427838-3334-4FE8-87D5-DB42D550E0FA}" type="sibTrans" cxnId="{14963AF5-7C57-46DD-B2B1-CB2CF1B8A505}">
      <dgm:prSet/>
      <dgm:spPr/>
      <dgm:t>
        <a:bodyPr/>
        <a:lstStyle/>
        <a:p>
          <a:endParaRPr lang="en-US"/>
        </a:p>
      </dgm:t>
    </dgm:pt>
    <dgm:pt modelId="{77CEC275-571A-44A9-ACF7-CE82417FF0CD}" type="pres">
      <dgm:prSet presAssocID="{67A856DC-8F60-4981-8DC9-8577B8627221}" presName="Name0" presStyleCnt="0">
        <dgm:presLayoutVars>
          <dgm:dir/>
          <dgm:resizeHandles val="exact"/>
        </dgm:presLayoutVars>
      </dgm:prSet>
      <dgm:spPr/>
      <dgm:t>
        <a:bodyPr/>
        <a:lstStyle/>
        <a:p>
          <a:endParaRPr lang="en-US"/>
        </a:p>
      </dgm:t>
    </dgm:pt>
    <dgm:pt modelId="{D6223970-C539-4F63-B21E-908185F405DB}" type="pres">
      <dgm:prSet presAssocID="{7FDFEC49-7D41-4702-8FD0-634B4715428C}" presName="node" presStyleLbl="node1" presStyleIdx="0" presStyleCnt="3">
        <dgm:presLayoutVars>
          <dgm:bulletEnabled val="1"/>
        </dgm:presLayoutVars>
      </dgm:prSet>
      <dgm:spPr/>
      <dgm:t>
        <a:bodyPr/>
        <a:lstStyle/>
        <a:p>
          <a:endParaRPr lang="en-US"/>
        </a:p>
      </dgm:t>
    </dgm:pt>
    <dgm:pt modelId="{083BD16F-C8FD-4764-91BC-13FA6C606D0D}" type="pres">
      <dgm:prSet presAssocID="{6E5EFA5B-178F-4743-A1D4-A0F22CB3E303}" presName="sibTrans" presStyleLbl="sibTrans2D1" presStyleIdx="0" presStyleCnt="3"/>
      <dgm:spPr/>
      <dgm:t>
        <a:bodyPr/>
        <a:lstStyle/>
        <a:p>
          <a:endParaRPr lang="en-US"/>
        </a:p>
      </dgm:t>
    </dgm:pt>
    <dgm:pt modelId="{C05819E9-7090-45B4-BCF2-FBF119069DC2}" type="pres">
      <dgm:prSet presAssocID="{6E5EFA5B-178F-4743-A1D4-A0F22CB3E303}" presName="connectorText" presStyleLbl="sibTrans2D1" presStyleIdx="0" presStyleCnt="3"/>
      <dgm:spPr/>
      <dgm:t>
        <a:bodyPr/>
        <a:lstStyle/>
        <a:p>
          <a:endParaRPr lang="en-US"/>
        </a:p>
      </dgm:t>
    </dgm:pt>
    <dgm:pt modelId="{0AAFA28D-469D-4C14-80BE-45A0268C2907}" type="pres">
      <dgm:prSet presAssocID="{2DD77A87-18A7-43D5-80DF-0FB8D1B7AE23}" presName="node" presStyleLbl="node1" presStyleIdx="1" presStyleCnt="3">
        <dgm:presLayoutVars>
          <dgm:bulletEnabled val="1"/>
        </dgm:presLayoutVars>
      </dgm:prSet>
      <dgm:spPr/>
      <dgm:t>
        <a:bodyPr/>
        <a:lstStyle/>
        <a:p>
          <a:endParaRPr lang="en-US"/>
        </a:p>
      </dgm:t>
    </dgm:pt>
    <dgm:pt modelId="{22863F81-1BD0-4DC2-9EC9-426BC404DB37}" type="pres">
      <dgm:prSet presAssocID="{01427838-3334-4FE8-87D5-DB42D550E0FA}" presName="sibTrans" presStyleLbl="sibTrans2D1" presStyleIdx="1" presStyleCnt="3"/>
      <dgm:spPr/>
      <dgm:t>
        <a:bodyPr/>
        <a:lstStyle/>
        <a:p>
          <a:endParaRPr lang="en-US"/>
        </a:p>
      </dgm:t>
    </dgm:pt>
    <dgm:pt modelId="{D1EC9B27-D2FA-46A3-91AB-906471BD2C08}" type="pres">
      <dgm:prSet presAssocID="{01427838-3334-4FE8-87D5-DB42D550E0FA}" presName="connectorText" presStyleLbl="sibTrans2D1" presStyleIdx="1" presStyleCnt="3"/>
      <dgm:spPr/>
      <dgm:t>
        <a:bodyPr/>
        <a:lstStyle/>
        <a:p>
          <a:endParaRPr lang="en-US"/>
        </a:p>
      </dgm:t>
    </dgm:pt>
    <dgm:pt modelId="{8667D1F1-1774-4089-8F0C-C22AE1803772}" type="pres">
      <dgm:prSet presAssocID="{82A3D805-75A9-44B4-983E-DF5D1AEC1958}" presName="node" presStyleLbl="node1" presStyleIdx="2" presStyleCnt="3">
        <dgm:presLayoutVars>
          <dgm:bulletEnabled val="1"/>
        </dgm:presLayoutVars>
      </dgm:prSet>
      <dgm:spPr/>
      <dgm:t>
        <a:bodyPr/>
        <a:lstStyle/>
        <a:p>
          <a:endParaRPr lang="en-US"/>
        </a:p>
      </dgm:t>
    </dgm:pt>
    <dgm:pt modelId="{664989E0-1E5F-4335-99B7-EA0A5EFE56AC}" type="pres">
      <dgm:prSet presAssocID="{B3889D53-FEC9-481D-B352-D19F188792D9}" presName="sibTrans" presStyleLbl="sibTrans2D1" presStyleIdx="2" presStyleCnt="3"/>
      <dgm:spPr/>
      <dgm:t>
        <a:bodyPr/>
        <a:lstStyle/>
        <a:p>
          <a:endParaRPr lang="en-US"/>
        </a:p>
      </dgm:t>
    </dgm:pt>
    <dgm:pt modelId="{C857694D-1577-4F4F-A927-EBAEFFD92700}" type="pres">
      <dgm:prSet presAssocID="{B3889D53-FEC9-481D-B352-D19F188792D9}" presName="connectorText" presStyleLbl="sibTrans2D1" presStyleIdx="2" presStyleCnt="3"/>
      <dgm:spPr/>
      <dgm:t>
        <a:bodyPr/>
        <a:lstStyle/>
        <a:p>
          <a:endParaRPr lang="en-US"/>
        </a:p>
      </dgm:t>
    </dgm:pt>
  </dgm:ptLst>
  <dgm:cxnLst>
    <dgm:cxn modelId="{14AF8E05-38D9-4B36-827B-1C0255651130}" type="presOf" srcId="{2DD77A87-18A7-43D5-80DF-0FB8D1B7AE23}" destId="{0AAFA28D-469D-4C14-80BE-45A0268C2907}" srcOrd="0" destOrd="0" presId="urn:microsoft.com/office/officeart/2005/8/layout/cycle7"/>
    <dgm:cxn modelId="{8F00D1C1-F505-4087-BAAD-9CA1A8077395}" type="presOf" srcId="{6E5EFA5B-178F-4743-A1D4-A0F22CB3E303}" destId="{083BD16F-C8FD-4764-91BC-13FA6C606D0D}" srcOrd="0" destOrd="0" presId="urn:microsoft.com/office/officeart/2005/8/layout/cycle7"/>
    <dgm:cxn modelId="{D99F1C83-381E-4CDA-B94E-FC29312791C0}" srcId="{67A856DC-8F60-4981-8DC9-8577B8627221}" destId="{7FDFEC49-7D41-4702-8FD0-634B4715428C}" srcOrd="0" destOrd="0" parTransId="{48F5101D-6423-4892-859C-4EB24CD6667B}" sibTransId="{6E5EFA5B-178F-4743-A1D4-A0F22CB3E303}"/>
    <dgm:cxn modelId="{25AB8B71-8012-4358-8D18-C10C89BFFE98}" type="presOf" srcId="{6E5EFA5B-178F-4743-A1D4-A0F22CB3E303}" destId="{C05819E9-7090-45B4-BCF2-FBF119069DC2}" srcOrd="1" destOrd="0" presId="urn:microsoft.com/office/officeart/2005/8/layout/cycle7"/>
    <dgm:cxn modelId="{14963AF5-7C57-46DD-B2B1-CB2CF1B8A505}" srcId="{67A856DC-8F60-4981-8DC9-8577B8627221}" destId="{2DD77A87-18A7-43D5-80DF-0FB8D1B7AE23}" srcOrd="1" destOrd="0" parTransId="{21D3EF52-BF5D-4DDC-B94E-B8A72A156F51}" sibTransId="{01427838-3334-4FE8-87D5-DB42D550E0FA}"/>
    <dgm:cxn modelId="{D29FA0AB-9B84-4EE8-A8CD-BF82ADBEAE0D}" type="presOf" srcId="{82A3D805-75A9-44B4-983E-DF5D1AEC1958}" destId="{8667D1F1-1774-4089-8F0C-C22AE1803772}" srcOrd="0" destOrd="0" presId="urn:microsoft.com/office/officeart/2005/8/layout/cycle7"/>
    <dgm:cxn modelId="{8BBF9F27-A3F5-4DFB-8370-A4A63254BDF5}" srcId="{67A856DC-8F60-4981-8DC9-8577B8627221}" destId="{82A3D805-75A9-44B4-983E-DF5D1AEC1958}" srcOrd="2" destOrd="0" parTransId="{63502C3A-C7A3-4299-8694-3238EADEA6C4}" sibTransId="{B3889D53-FEC9-481D-B352-D19F188792D9}"/>
    <dgm:cxn modelId="{5A7F724A-C323-4FB9-AE88-D2277A1B005B}" type="presOf" srcId="{7FDFEC49-7D41-4702-8FD0-634B4715428C}" destId="{D6223970-C539-4F63-B21E-908185F405DB}" srcOrd="0" destOrd="0" presId="urn:microsoft.com/office/officeart/2005/8/layout/cycle7"/>
    <dgm:cxn modelId="{0B0E604B-7DE6-488F-9B41-E99B9BB46241}" type="presOf" srcId="{B3889D53-FEC9-481D-B352-D19F188792D9}" destId="{664989E0-1E5F-4335-99B7-EA0A5EFE56AC}" srcOrd="0" destOrd="0" presId="urn:microsoft.com/office/officeart/2005/8/layout/cycle7"/>
    <dgm:cxn modelId="{9ED8EFAB-FD02-4DD3-8069-6966F5820D10}" type="presOf" srcId="{01427838-3334-4FE8-87D5-DB42D550E0FA}" destId="{22863F81-1BD0-4DC2-9EC9-426BC404DB37}" srcOrd="0" destOrd="0" presId="urn:microsoft.com/office/officeart/2005/8/layout/cycle7"/>
    <dgm:cxn modelId="{5A030EA7-25E6-4BA0-8646-02041E7FE5C2}" type="presOf" srcId="{01427838-3334-4FE8-87D5-DB42D550E0FA}" destId="{D1EC9B27-D2FA-46A3-91AB-906471BD2C08}" srcOrd="1" destOrd="0" presId="urn:microsoft.com/office/officeart/2005/8/layout/cycle7"/>
    <dgm:cxn modelId="{52925540-0FDB-4E1E-B3DA-023CFDDE7D49}" type="presOf" srcId="{67A856DC-8F60-4981-8DC9-8577B8627221}" destId="{77CEC275-571A-44A9-ACF7-CE82417FF0CD}" srcOrd="0" destOrd="0" presId="urn:microsoft.com/office/officeart/2005/8/layout/cycle7"/>
    <dgm:cxn modelId="{7D880A02-9A1F-4A53-8886-0A5DA30D65D4}" type="presOf" srcId="{B3889D53-FEC9-481D-B352-D19F188792D9}" destId="{C857694D-1577-4F4F-A927-EBAEFFD92700}" srcOrd="1" destOrd="0" presId="urn:microsoft.com/office/officeart/2005/8/layout/cycle7"/>
    <dgm:cxn modelId="{0D65ED8C-C49B-416D-AE41-513A7A88467B}" type="presParOf" srcId="{77CEC275-571A-44A9-ACF7-CE82417FF0CD}" destId="{D6223970-C539-4F63-B21E-908185F405DB}" srcOrd="0" destOrd="0" presId="urn:microsoft.com/office/officeart/2005/8/layout/cycle7"/>
    <dgm:cxn modelId="{58A30C5C-D09D-4A6A-A417-351E71CD0372}" type="presParOf" srcId="{77CEC275-571A-44A9-ACF7-CE82417FF0CD}" destId="{083BD16F-C8FD-4764-91BC-13FA6C606D0D}" srcOrd="1" destOrd="0" presId="urn:microsoft.com/office/officeart/2005/8/layout/cycle7"/>
    <dgm:cxn modelId="{A151A15A-B07A-438E-9333-FF69F3DAFAFD}" type="presParOf" srcId="{083BD16F-C8FD-4764-91BC-13FA6C606D0D}" destId="{C05819E9-7090-45B4-BCF2-FBF119069DC2}" srcOrd="0" destOrd="0" presId="urn:microsoft.com/office/officeart/2005/8/layout/cycle7"/>
    <dgm:cxn modelId="{4FAC0CB2-EEE2-48F1-9397-136A8CB69F80}" type="presParOf" srcId="{77CEC275-571A-44A9-ACF7-CE82417FF0CD}" destId="{0AAFA28D-469D-4C14-80BE-45A0268C2907}" srcOrd="2" destOrd="0" presId="urn:microsoft.com/office/officeart/2005/8/layout/cycle7"/>
    <dgm:cxn modelId="{63470DEF-E999-41CD-9DF5-2964C1273EB5}" type="presParOf" srcId="{77CEC275-571A-44A9-ACF7-CE82417FF0CD}" destId="{22863F81-1BD0-4DC2-9EC9-426BC404DB37}" srcOrd="3" destOrd="0" presId="urn:microsoft.com/office/officeart/2005/8/layout/cycle7"/>
    <dgm:cxn modelId="{E271E276-A56E-481C-B233-21E1A2B89E28}" type="presParOf" srcId="{22863F81-1BD0-4DC2-9EC9-426BC404DB37}" destId="{D1EC9B27-D2FA-46A3-91AB-906471BD2C08}" srcOrd="0" destOrd="0" presId="urn:microsoft.com/office/officeart/2005/8/layout/cycle7"/>
    <dgm:cxn modelId="{DF4801CA-9AF3-40EF-B96D-6C18FE53457A}" type="presParOf" srcId="{77CEC275-571A-44A9-ACF7-CE82417FF0CD}" destId="{8667D1F1-1774-4089-8F0C-C22AE1803772}" srcOrd="4" destOrd="0" presId="urn:microsoft.com/office/officeart/2005/8/layout/cycle7"/>
    <dgm:cxn modelId="{F750F765-BF05-42D4-B155-BB68E2275577}" type="presParOf" srcId="{77CEC275-571A-44A9-ACF7-CE82417FF0CD}" destId="{664989E0-1E5F-4335-99B7-EA0A5EFE56AC}" srcOrd="5" destOrd="0" presId="urn:microsoft.com/office/officeart/2005/8/layout/cycle7"/>
    <dgm:cxn modelId="{C4278421-7DEB-4AFA-BF87-67266FF379A5}" type="presParOf" srcId="{664989E0-1E5F-4335-99B7-EA0A5EFE56AC}" destId="{C857694D-1577-4F4F-A927-EBAEFFD92700}"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9A1B43-5144-4826-B215-5AE586019979}" type="doc">
      <dgm:prSet loTypeId="urn:microsoft.com/office/officeart/2005/8/layout/cycle3" loCatId="cycle" qsTypeId="urn:microsoft.com/office/officeart/2005/8/quickstyle/simple1" qsCatId="simple" csTypeId="urn:microsoft.com/office/officeart/2005/8/colors/accent4_3" csCatId="accent4" phldr="1"/>
      <dgm:spPr/>
      <dgm:t>
        <a:bodyPr/>
        <a:lstStyle/>
        <a:p>
          <a:endParaRPr lang="en-US"/>
        </a:p>
      </dgm:t>
    </dgm:pt>
    <dgm:pt modelId="{EF6F5072-7492-4FF6-BC25-E1EB415084D3}">
      <dgm:prSet phldrT="[Text]"/>
      <dgm:spPr/>
      <dgm:t>
        <a:bodyPr/>
        <a:lstStyle/>
        <a:p>
          <a:r>
            <a:rPr lang="en-US" dirty="0"/>
            <a:t>Identify PREM procedures</a:t>
          </a:r>
        </a:p>
      </dgm:t>
    </dgm:pt>
    <dgm:pt modelId="{E9A8CE63-6BBF-48E9-80C5-8B2D2212B3D7}" type="parTrans" cxnId="{ABA902B6-9481-4D09-AC27-9DA4FF4E6E4D}">
      <dgm:prSet/>
      <dgm:spPr/>
      <dgm:t>
        <a:bodyPr/>
        <a:lstStyle/>
        <a:p>
          <a:endParaRPr lang="en-US"/>
        </a:p>
      </dgm:t>
    </dgm:pt>
    <dgm:pt modelId="{18E9B5DA-1680-46D5-BCDC-E9F5E1B3968E}" type="sibTrans" cxnId="{ABA902B6-9481-4D09-AC27-9DA4FF4E6E4D}">
      <dgm:prSet/>
      <dgm:spPr/>
      <dgm:t>
        <a:bodyPr/>
        <a:lstStyle/>
        <a:p>
          <a:endParaRPr lang="en-US"/>
        </a:p>
      </dgm:t>
    </dgm:pt>
    <dgm:pt modelId="{0CDCBBC1-B878-49C8-9376-676935933773}">
      <dgm:prSet phldrT="[Text]"/>
      <dgm:spPr/>
      <dgm:t>
        <a:bodyPr/>
        <a:lstStyle/>
        <a:p>
          <a:r>
            <a:rPr lang="en-US" dirty="0"/>
            <a:t>Examine current process</a:t>
          </a:r>
        </a:p>
      </dgm:t>
    </dgm:pt>
    <dgm:pt modelId="{C3220861-A86C-47A5-B7F0-54B0ABDF5BE1}" type="parTrans" cxnId="{4EC805CC-118E-4C9E-9905-A38740CCAA9E}">
      <dgm:prSet/>
      <dgm:spPr/>
      <dgm:t>
        <a:bodyPr/>
        <a:lstStyle/>
        <a:p>
          <a:endParaRPr lang="en-US"/>
        </a:p>
      </dgm:t>
    </dgm:pt>
    <dgm:pt modelId="{2575EC82-268C-4866-BB76-E7B43743C36B}" type="sibTrans" cxnId="{4EC805CC-118E-4C9E-9905-A38740CCAA9E}">
      <dgm:prSet/>
      <dgm:spPr/>
      <dgm:t>
        <a:bodyPr/>
        <a:lstStyle/>
        <a:p>
          <a:endParaRPr lang="en-US"/>
        </a:p>
      </dgm:t>
    </dgm:pt>
    <dgm:pt modelId="{9CCA5197-57E4-491F-B881-DC6DAFE1ABBE}">
      <dgm:prSet phldrT="[Text]"/>
      <dgm:spPr/>
      <dgm:t>
        <a:bodyPr/>
        <a:lstStyle/>
        <a:p>
          <a:r>
            <a:rPr lang="en-US" dirty="0"/>
            <a:t>Develop script for uniformity</a:t>
          </a:r>
        </a:p>
      </dgm:t>
    </dgm:pt>
    <dgm:pt modelId="{D886F4ED-C780-4401-8844-3829A1BE64BB}" type="parTrans" cxnId="{0DA92BAC-A37B-4861-B3BC-27BCFCDF0471}">
      <dgm:prSet/>
      <dgm:spPr/>
      <dgm:t>
        <a:bodyPr/>
        <a:lstStyle/>
        <a:p>
          <a:endParaRPr lang="en-US"/>
        </a:p>
      </dgm:t>
    </dgm:pt>
    <dgm:pt modelId="{ABE50B4D-1086-439C-BDF9-C16BEFC1B2FD}" type="sibTrans" cxnId="{0DA92BAC-A37B-4861-B3BC-27BCFCDF0471}">
      <dgm:prSet/>
      <dgm:spPr/>
      <dgm:t>
        <a:bodyPr/>
        <a:lstStyle/>
        <a:p>
          <a:endParaRPr lang="en-US"/>
        </a:p>
      </dgm:t>
    </dgm:pt>
    <dgm:pt modelId="{C5676934-AD61-4485-AF71-AE0DF0616DFD}">
      <dgm:prSet phldrT="[Text]"/>
      <dgm:spPr/>
      <dgm:t>
        <a:bodyPr/>
        <a:lstStyle/>
        <a:p>
          <a:r>
            <a:rPr lang="en-US" dirty="0"/>
            <a:t>Contingency planning</a:t>
          </a:r>
        </a:p>
      </dgm:t>
    </dgm:pt>
    <dgm:pt modelId="{6F67FEC7-B00E-4009-938A-8A8429294F14}" type="parTrans" cxnId="{DBAF2420-DF3A-4FD2-B8FE-46A5538B9B66}">
      <dgm:prSet/>
      <dgm:spPr/>
      <dgm:t>
        <a:bodyPr/>
        <a:lstStyle/>
        <a:p>
          <a:endParaRPr lang="en-US"/>
        </a:p>
      </dgm:t>
    </dgm:pt>
    <dgm:pt modelId="{42A4F795-4D45-4830-9753-88878D7424D4}" type="sibTrans" cxnId="{DBAF2420-DF3A-4FD2-B8FE-46A5538B9B66}">
      <dgm:prSet/>
      <dgm:spPr/>
      <dgm:t>
        <a:bodyPr/>
        <a:lstStyle/>
        <a:p>
          <a:endParaRPr lang="en-US"/>
        </a:p>
      </dgm:t>
    </dgm:pt>
    <dgm:pt modelId="{670F672C-C2C3-4A39-B511-37B22C7CC4CB}">
      <dgm:prSet phldrT="[Text]"/>
      <dgm:spPr/>
      <dgm:t>
        <a:bodyPr/>
        <a:lstStyle/>
        <a:p>
          <a:r>
            <a:rPr lang="en-US" dirty="0"/>
            <a:t>Develop tracking for non completeness</a:t>
          </a:r>
        </a:p>
      </dgm:t>
    </dgm:pt>
    <dgm:pt modelId="{ADC861AE-0D72-440E-8436-7F22A3515DDD}" type="parTrans" cxnId="{A6FF05EB-D329-4004-A3E7-14564B9C1E5A}">
      <dgm:prSet/>
      <dgm:spPr/>
      <dgm:t>
        <a:bodyPr/>
        <a:lstStyle/>
        <a:p>
          <a:endParaRPr lang="en-US"/>
        </a:p>
      </dgm:t>
    </dgm:pt>
    <dgm:pt modelId="{99F7DC2F-E587-47AA-840B-F1C93D65ACBC}" type="sibTrans" cxnId="{A6FF05EB-D329-4004-A3E7-14564B9C1E5A}">
      <dgm:prSet/>
      <dgm:spPr/>
      <dgm:t>
        <a:bodyPr/>
        <a:lstStyle/>
        <a:p>
          <a:endParaRPr lang="en-US"/>
        </a:p>
      </dgm:t>
    </dgm:pt>
    <dgm:pt modelId="{3B0C3190-5600-492F-BDE1-1B7ABABB4C40}">
      <dgm:prSet phldrT="[Text]"/>
      <dgm:spPr/>
      <dgm:t>
        <a:bodyPr/>
        <a:lstStyle/>
        <a:p>
          <a:r>
            <a:rPr lang="en-US" dirty="0"/>
            <a:t>Monthly reporting of results</a:t>
          </a:r>
        </a:p>
      </dgm:t>
    </dgm:pt>
    <dgm:pt modelId="{D51DC301-963C-40F6-86BA-65161C17CD5E}" type="parTrans" cxnId="{60BED40C-99DB-4F50-B618-CD2F62DF879A}">
      <dgm:prSet/>
      <dgm:spPr/>
      <dgm:t>
        <a:bodyPr/>
        <a:lstStyle/>
        <a:p>
          <a:endParaRPr lang="en-US"/>
        </a:p>
      </dgm:t>
    </dgm:pt>
    <dgm:pt modelId="{5BBAB3F2-E14A-4CAC-833C-79418B074853}" type="sibTrans" cxnId="{60BED40C-99DB-4F50-B618-CD2F62DF879A}">
      <dgm:prSet/>
      <dgm:spPr/>
      <dgm:t>
        <a:bodyPr/>
        <a:lstStyle/>
        <a:p>
          <a:endParaRPr lang="en-US"/>
        </a:p>
      </dgm:t>
    </dgm:pt>
    <dgm:pt modelId="{FE7F8961-AD4A-401F-BE42-613C0EDF8E47}" type="pres">
      <dgm:prSet presAssocID="{2D9A1B43-5144-4826-B215-5AE586019979}" presName="Name0" presStyleCnt="0">
        <dgm:presLayoutVars>
          <dgm:dir/>
          <dgm:resizeHandles val="exact"/>
        </dgm:presLayoutVars>
      </dgm:prSet>
      <dgm:spPr/>
      <dgm:t>
        <a:bodyPr/>
        <a:lstStyle/>
        <a:p>
          <a:endParaRPr lang="en-US"/>
        </a:p>
      </dgm:t>
    </dgm:pt>
    <dgm:pt modelId="{C1102A7F-7AAA-4059-9E78-26772445B7A6}" type="pres">
      <dgm:prSet presAssocID="{2D9A1B43-5144-4826-B215-5AE586019979}" presName="cycle" presStyleCnt="0"/>
      <dgm:spPr/>
    </dgm:pt>
    <dgm:pt modelId="{139CD2C8-CF25-431D-BC7A-79F810759ED3}" type="pres">
      <dgm:prSet presAssocID="{EF6F5072-7492-4FF6-BC25-E1EB415084D3}" presName="nodeFirstNode" presStyleLbl="node1" presStyleIdx="0" presStyleCnt="6">
        <dgm:presLayoutVars>
          <dgm:bulletEnabled val="1"/>
        </dgm:presLayoutVars>
      </dgm:prSet>
      <dgm:spPr/>
      <dgm:t>
        <a:bodyPr/>
        <a:lstStyle/>
        <a:p>
          <a:endParaRPr lang="en-US"/>
        </a:p>
      </dgm:t>
    </dgm:pt>
    <dgm:pt modelId="{F5224475-DAC9-4EC6-B86C-B49F06BCDB26}" type="pres">
      <dgm:prSet presAssocID="{18E9B5DA-1680-46D5-BCDC-E9F5E1B3968E}" presName="sibTransFirstNode" presStyleLbl="bgShp" presStyleIdx="0" presStyleCnt="1"/>
      <dgm:spPr/>
      <dgm:t>
        <a:bodyPr/>
        <a:lstStyle/>
        <a:p>
          <a:endParaRPr lang="en-US"/>
        </a:p>
      </dgm:t>
    </dgm:pt>
    <dgm:pt modelId="{2D427A02-12CB-468D-A681-343C91435A7C}" type="pres">
      <dgm:prSet presAssocID="{0CDCBBC1-B878-49C8-9376-676935933773}" presName="nodeFollowingNodes" presStyleLbl="node1" presStyleIdx="1" presStyleCnt="6" custRadScaleRad="99291" custRadScaleInc="23067">
        <dgm:presLayoutVars>
          <dgm:bulletEnabled val="1"/>
        </dgm:presLayoutVars>
      </dgm:prSet>
      <dgm:spPr/>
      <dgm:t>
        <a:bodyPr/>
        <a:lstStyle/>
        <a:p>
          <a:endParaRPr lang="en-US"/>
        </a:p>
      </dgm:t>
    </dgm:pt>
    <dgm:pt modelId="{0768A7AA-549A-4A2B-8C4E-82E5FB1D9738}" type="pres">
      <dgm:prSet presAssocID="{9CCA5197-57E4-491F-B881-DC6DAFE1ABBE}" presName="nodeFollowingNodes" presStyleLbl="node1" presStyleIdx="2" presStyleCnt="6" custRadScaleRad="111894" custRadScaleInc="-9420">
        <dgm:presLayoutVars>
          <dgm:bulletEnabled val="1"/>
        </dgm:presLayoutVars>
      </dgm:prSet>
      <dgm:spPr/>
      <dgm:t>
        <a:bodyPr/>
        <a:lstStyle/>
        <a:p>
          <a:endParaRPr lang="en-US"/>
        </a:p>
      </dgm:t>
    </dgm:pt>
    <dgm:pt modelId="{F0284C88-3CAF-4325-98DC-8CAB6311B826}" type="pres">
      <dgm:prSet presAssocID="{C5676934-AD61-4485-AF71-AE0DF0616DFD}" presName="nodeFollowingNodes" presStyleLbl="node1" presStyleIdx="3" presStyleCnt="6">
        <dgm:presLayoutVars>
          <dgm:bulletEnabled val="1"/>
        </dgm:presLayoutVars>
      </dgm:prSet>
      <dgm:spPr/>
      <dgm:t>
        <a:bodyPr/>
        <a:lstStyle/>
        <a:p>
          <a:endParaRPr lang="en-US"/>
        </a:p>
      </dgm:t>
    </dgm:pt>
    <dgm:pt modelId="{72083055-4805-4BFC-A26F-6FD65E682B2B}" type="pres">
      <dgm:prSet presAssocID="{670F672C-C2C3-4A39-B511-37B22C7CC4CB}" presName="nodeFollowingNodes" presStyleLbl="node1" presStyleIdx="4" presStyleCnt="6" custRadScaleRad="108219" custRadScaleInc="7636">
        <dgm:presLayoutVars>
          <dgm:bulletEnabled val="1"/>
        </dgm:presLayoutVars>
      </dgm:prSet>
      <dgm:spPr/>
      <dgm:t>
        <a:bodyPr/>
        <a:lstStyle/>
        <a:p>
          <a:endParaRPr lang="en-US"/>
        </a:p>
      </dgm:t>
    </dgm:pt>
    <dgm:pt modelId="{B3499119-9AB5-48E0-B5D5-E8AC8FEC500B}" type="pres">
      <dgm:prSet presAssocID="{3B0C3190-5600-492F-BDE1-1B7ABABB4C40}" presName="nodeFollowingNodes" presStyleLbl="node1" presStyleIdx="5" presStyleCnt="6" custRadScaleRad="93557" custRadScaleInc="-20823">
        <dgm:presLayoutVars>
          <dgm:bulletEnabled val="1"/>
        </dgm:presLayoutVars>
      </dgm:prSet>
      <dgm:spPr/>
      <dgm:t>
        <a:bodyPr/>
        <a:lstStyle/>
        <a:p>
          <a:endParaRPr lang="en-US"/>
        </a:p>
      </dgm:t>
    </dgm:pt>
  </dgm:ptLst>
  <dgm:cxnLst>
    <dgm:cxn modelId="{ABA902B6-9481-4D09-AC27-9DA4FF4E6E4D}" srcId="{2D9A1B43-5144-4826-B215-5AE586019979}" destId="{EF6F5072-7492-4FF6-BC25-E1EB415084D3}" srcOrd="0" destOrd="0" parTransId="{E9A8CE63-6BBF-48E9-80C5-8B2D2212B3D7}" sibTransId="{18E9B5DA-1680-46D5-BCDC-E9F5E1B3968E}"/>
    <dgm:cxn modelId="{A6FF05EB-D329-4004-A3E7-14564B9C1E5A}" srcId="{2D9A1B43-5144-4826-B215-5AE586019979}" destId="{670F672C-C2C3-4A39-B511-37B22C7CC4CB}" srcOrd="4" destOrd="0" parTransId="{ADC861AE-0D72-440E-8436-7F22A3515DDD}" sibTransId="{99F7DC2F-E587-47AA-840B-F1C93D65ACBC}"/>
    <dgm:cxn modelId="{47762F6E-8FA5-4BA1-AA33-801785165007}" type="presOf" srcId="{0CDCBBC1-B878-49C8-9376-676935933773}" destId="{2D427A02-12CB-468D-A681-343C91435A7C}" srcOrd="0" destOrd="0" presId="urn:microsoft.com/office/officeart/2005/8/layout/cycle3"/>
    <dgm:cxn modelId="{60BED40C-99DB-4F50-B618-CD2F62DF879A}" srcId="{2D9A1B43-5144-4826-B215-5AE586019979}" destId="{3B0C3190-5600-492F-BDE1-1B7ABABB4C40}" srcOrd="5" destOrd="0" parTransId="{D51DC301-963C-40F6-86BA-65161C17CD5E}" sibTransId="{5BBAB3F2-E14A-4CAC-833C-79418B074853}"/>
    <dgm:cxn modelId="{0DA92BAC-A37B-4861-B3BC-27BCFCDF0471}" srcId="{2D9A1B43-5144-4826-B215-5AE586019979}" destId="{9CCA5197-57E4-491F-B881-DC6DAFE1ABBE}" srcOrd="2" destOrd="0" parTransId="{D886F4ED-C780-4401-8844-3829A1BE64BB}" sibTransId="{ABE50B4D-1086-439C-BDF9-C16BEFC1B2FD}"/>
    <dgm:cxn modelId="{75FDEC9F-CAF4-46E2-B403-60660C869C0A}" type="presOf" srcId="{EF6F5072-7492-4FF6-BC25-E1EB415084D3}" destId="{139CD2C8-CF25-431D-BC7A-79F810759ED3}" srcOrd="0" destOrd="0" presId="urn:microsoft.com/office/officeart/2005/8/layout/cycle3"/>
    <dgm:cxn modelId="{4FD1745C-AAE2-4CC3-9963-9FEB841AD4B1}" type="presOf" srcId="{9CCA5197-57E4-491F-B881-DC6DAFE1ABBE}" destId="{0768A7AA-549A-4A2B-8C4E-82E5FB1D9738}" srcOrd="0" destOrd="0" presId="urn:microsoft.com/office/officeart/2005/8/layout/cycle3"/>
    <dgm:cxn modelId="{B384B85C-0A82-4128-90CD-D15862EAB477}" type="presOf" srcId="{2D9A1B43-5144-4826-B215-5AE586019979}" destId="{FE7F8961-AD4A-401F-BE42-613C0EDF8E47}" srcOrd="0" destOrd="0" presId="urn:microsoft.com/office/officeart/2005/8/layout/cycle3"/>
    <dgm:cxn modelId="{4EC805CC-118E-4C9E-9905-A38740CCAA9E}" srcId="{2D9A1B43-5144-4826-B215-5AE586019979}" destId="{0CDCBBC1-B878-49C8-9376-676935933773}" srcOrd="1" destOrd="0" parTransId="{C3220861-A86C-47A5-B7F0-54B0ABDF5BE1}" sibTransId="{2575EC82-268C-4866-BB76-E7B43743C36B}"/>
    <dgm:cxn modelId="{DBAF2420-DF3A-4FD2-B8FE-46A5538B9B66}" srcId="{2D9A1B43-5144-4826-B215-5AE586019979}" destId="{C5676934-AD61-4485-AF71-AE0DF0616DFD}" srcOrd="3" destOrd="0" parTransId="{6F67FEC7-B00E-4009-938A-8A8429294F14}" sibTransId="{42A4F795-4D45-4830-9753-88878D7424D4}"/>
    <dgm:cxn modelId="{C7EDBF6B-0C44-4D99-8328-7FDCCFA2C4A5}" type="presOf" srcId="{18E9B5DA-1680-46D5-BCDC-E9F5E1B3968E}" destId="{F5224475-DAC9-4EC6-B86C-B49F06BCDB26}" srcOrd="0" destOrd="0" presId="urn:microsoft.com/office/officeart/2005/8/layout/cycle3"/>
    <dgm:cxn modelId="{2854DFA4-5004-41F8-A668-3ECABEC42B0D}" type="presOf" srcId="{3B0C3190-5600-492F-BDE1-1B7ABABB4C40}" destId="{B3499119-9AB5-48E0-B5D5-E8AC8FEC500B}" srcOrd="0" destOrd="0" presId="urn:microsoft.com/office/officeart/2005/8/layout/cycle3"/>
    <dgm:cxn modelId="{344F8972-542C-4F08-B84A-1C9FDF1EDB82}" type="presOf" srcId="{C5676934-AD61-4485-AF71-AE0DF0616DFD}" destId="{F0284C88-3CAF-4325-98DC-8CAB6311B826}" srcOrd="0" destOrd="0" presId="urn:microsoft.com/office/officeart/2005/8/layout/cycle3"/>
    <dgm:cxn modelId="{098AF283-56C1-42ED-8BA3-54720D3BFFB6}" type="presOf" srcId="{670F672C-C2C3-4A39-B511-37B22C7CC4CB}" destId="{72083055-4805-4BFC-A26F-6FD65E682B2B}" srcOrd="0" destOrd="0" presId="urn:microsoft.com/office/officeart/2005/8/layout/cycle3"/>
    <dgm:cxn modelId="{3F01492D-F06B-4713-894F-857E98053EA5}" type="presParOf" srcId="{FE7F8961-AD4A-401F-BE42-613C0EDF8E47}" destId="{C1102A7F-7AAA-4059-9E78-26772445B7A6}" srcOrd="0" destOrd="0" presId="urn:microsoft.com/office/officeart/2005/8/layout/cycle3"/>
    <dgm:cxn modelId="{DF028BD5-23E7-4FB0-9A1B-AB0207896533}" type="presParOf" srcId="{C1102A7F-7AAA-4059-9E78-26772445B7A6}" destId="{139CD2C8-CF25-431D-BC7A-79F810759ED3}" srcOrd="0" destOrd="0" presId="urn:microsoft.com/office/officeart/2005/8/layout/cycle3"/>
    <dgm:cxn modelId="{58D7E591-32C2-4601-8622-732AE873EE65}" type="presParOf" srcId="{C1102A7F-7AAA-4059-9E78-26772445B7A6}" destId="{F5224475-DAC9-4EC6-B86C-B49F06BCDB26}" srcOrd="1" destOrd="0" presId="urn:microsoft.com/office/officeart/2005/8/layout/cycle3"/>
    <dgm:cxn modelId="{96E3827F-8B11-4D82-B93A-88942C77FE4D}" type="presParOf" srcId="{C1102A7F-7AAA-4059-9E78-26772445B7A6}" destId="{2D427A02-12CB-468D-A681-343C91435A7C}" srcOrd="2" destOrd="0" presId="urn:microsoft.com/office/officeart/2005/8/layout/cycle3"/>
    <dgm:cxn modelId="{5D12C9FC-3DC8-4082-B6A2-76235AD8D5C3}" type="presParOf" srcId="{C1102A7F-7AAA-4059-9E78-26772445B7A6}" destId="{0768A7AA-549A-4A2B-8C4E-82E5FB1D9738}" srcOrd="3" destOrd="0" presId="urn:microsoft.com/office/officeart/2005/8/layout/cycle3"/>
    <dgm:cxn modelId="{96D58C33-57F0-4A0E-9114-B7DAF4D648E2}" type="presParOf" srcId="{C1102A7F-7AAA-4059-9E78-26772445B7A6}" destId="{F0284C88-3CAF-4325-98DC-8CAB6311B826}" srcOrd="4" destOrd="0" presId="urn:microsoft.com/office/officeart/2005/8/layout/cycle3"/>
    <dgm:cxn modelId="{AADBDAAD-64AD-4A57-B58D-6C67D6886D17}" type="presParOf" srcId="{C1102A7F-7AAA-4059-9E78-26772445B7A6}" destId="{72083055-4805-4BFC-A26F-6FD65E682B2B}" srcOrd="5" destOrd="0" presId="urn:microsoft.com/office/officeart/2005/8/layout/cycle3"/>
    <dgm:cxn modelId="{23DB7E99-C68B-41F1-94E1-B1EDACF64BFD}" type="presParOf" srcId="{C1102A7F-7AAA-4059-9E78-26772445B7A6}" destId="{B3499119-9AB5-48E0-B5D5-E8AC8FEC500B}"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34895-D150-4E33-9DF9-05F4FF77A7AF}">
      <dsp:nvSpPr>
        <dsp:cNvPr id="0" name=""/>
        <dsp:cNvSpPr/>
      </dsp:nvSpPr>
      <dsp:spPr>
        <a:xfrm>
          <a:off x="1556143" y="23140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ln>
                <a:noFill/>
              </a:ln>
              <a:solidFill>
                <a:schemeClr val="tx1">
                  <a:lumMod val="50000"/>
                </a:schemeClr>
              </a:solidFill>
            </a:rPr>
            <a:t>Optimize race/ethnicity data</a:t>
          </a:r>
          <a:r>
            <a:rPr lang="en-US" sz="2000" kern="1200" dirty="0">
              <a:ln>
                <a:noFill/>
              </a:ln>
              <a:solidFill>
                <a:schemeClr val="tx1">
                  <a:lumMod val="50000"/>
                </a:schemeClr>
              </a:solidFill>
            </a:rPr>
            <a:t> collection &amp; review key maternal quality data by race, ethnicity &amp; Medicaid status</a:t>
          </a:r>
        </a:p>
      </dsp:txBody>
      <dsp:txXfrm>
        <a:off x="1556143" y="231408"/>
        <a:ext cx="4335200" cy="1354750"/>
      </dsp:txXfrm>
    </dsp:sp>
    <dsp:sp modelId="{CC54DB42-0225-4905-A8D7-EBF99D64265A}">
      <dsp:nvSpPr>
        <dsp:cNvPr id="0" name=""/>
        <dsp:cNvSpPr/>
      </dsp:nvSpPr>
      <dsp:spPr>
        <a:xfrm>
          <a:off x="1386947" y="115737"/>
          <a:ext cx="948325" cy="1422487"/>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9AFCCF3-3DDD-486F-B69F-0293F48BA1AE}">
      <dsp:nvSpPr>
        <dsp:cNvPr id="0" name=""/>
        <dsp:cNvSpPr/>
      </dsp:nvSpPr>
      <dsp:spPr>
        <a:xfrm>
          <a:off x="6362954" y="231408"/>
          <a:ext cx="4335200" cy="1354750"/>
        </a:xfrm>
        <a:prstGeom prst="rect">
          <a:avLst/>
        </a:prstGeom>
        <a:no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Universal </a:t>
          </a:r>
          <a:r>
            <a:rPr lang="en-US" sz="1900" b="1" kern="1200" dirty="0">
              <a:solidFill>
                <a:schemeClr val="tx1">
                  <a:lumMod val="50000"/>
                </a:schemeClr>
              </a:solidFill>
            </a:rPr>
            <a:t>social determinants of health screening</a:t>
          </a:r>
          <a:r>
            <a:rPr lang="en-US" sz="1900" kern="1200" dirty="0">
              <a:solidFill>
                <a:schemeClr val="tx1">
                  <a:lumMod val="50000"/>
                </a:schemeClr>
              </a:solidFill>
            </a:rPr>
            <a:t> tool (prenatal/L&amp;D) with system for linkage to appropriate resources </a:t>
          </a:r>
        </a:p>
      </dsp:txBody>
      <dsp:txXfrm>
        <a:off x="6362954" y="231408"/>
        <a:ext cx="4335200" cy="1354750"/>
      </dsp:txXfrm>
    </dsp:sp>
    <dsp:sp modelId="{E836AFA5-6591-4E14-8210-FEC8BF8E79BF}">
      <dsp:nvSpPr>
        <dsp:cNvPr id="0" name=""/>
        <dsp:cNvSpPr/>
      </dsp:nvSpPr>
      <dsp:spPr>
        <a:xfrm>
          <a:off x="6079584" y="35722"/>
          <a:ext cx="1153798" cy="1422487"/>
        </a:xfrm>
        <a:prstGeom prst="rect">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4F7C446-C5AF-419C-B1D8-F6A9C79DD675}">
      <dsp:nvSpPr>
        <dsp:cNvPr id="0" name=""/>
        <dsp:cNvSpPr/>
      </dsp:nvSpPr>
      <dsp:spPr>
        <a:xfrm>
          <a:off x="1529839" y="1936888"/>
          <a:ext cx="4335200" cy="1354750"/>
        </a:xfrm>
        <a:prstGeom prst="rect">
          <a:avLst/>
        </a:prstGeom>
        <a:solidFill>
          <a:schemeClr val="accent3">
            <a:lumMod val="20000"/>
            <a:lumOff val="80000"/>
            <a:alpha val="40000"/>
          </a:schemeClr>
        </a:solid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Share </a:t>
          </a:r>
          <a:r>
            <a:rPr lang="en-US" sz="1900" b="1" kern="1200" dirty="0">
              <a:solidFill>
                <a:schemeClr val="tx1">
                  <a:lumMod val="50000"/>
                </a:schemeClr>
              </a:solidFill>
            </a:rPr>
            <a:t>respectful care practices </a:t>
          </a:r>
          <a:r>
            <a:rPr lang="en-US" sz="1900" kern="1200" dirty="0">
              <a:solidFill>
                <a:schemeClr val="tx1">
                  <a:lumMod val="50000"/>
                </a:schemeClr>
              </a:solidFill>
            </a:rPr>
            <a:t>on L&amp;D and survey patients before discharge on their care experience (using the PREM) for feedback</a:t>
          </a:r>
        </a:p>
      </dsp:txBody>
      <dsp:txXfrm>
        <a:off x="1529839" y="1936888"/>
        <a:ext cx="4335200" cy="1354750"/>
      </dsp:txXfrm>
    </dsp:sp>
    <dsp:sp modelId="{1AF332FF-D205-4E81-886F-B0DEEB2FEE24}">
      <dsp:nvSpPr>
        <dsp:cNvPr id="0" name=""/>
        <dsp:cNvSpPr/>
      </dsp:nvSpPr>
      <dsp:spPr>
        <a:xfrm>
          <a:off x="1349206" y="1741202"/>
          <a:ext cx="948325" cy="142248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F77EB86-DC3A-4F49-9C1C-64F45674FB41}">
      <dsp:nvSpPr>
        <dsp:cNvPr id="0" name=""/>
        <dsp:cNvSpPr/>
      </dsp:nvSpPr>
      <dsp:spPr>
        <a:xfrm>
          <a:off x="6389258" y="193688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Engage patients and community members </a:t>
          </a:r>
          <a:r>
            <a:rPr lang="en-US" sz="2000" kern="1200" dirty="0">
              <a:solidFill>
                <a:schemeClr val="tx1">
                  <a:lumMod val="50000"/>
                </a:schemeClr>
              </a:solidFill>
            </a:rPr>
            <a:t>for input on quality improvement efforts</a:t>
          </a:r>
        </a:p>
      </dsp:txBody>
      <dsp:txXfrm>
        <a:off x="6389258" y="1936888"/>
        <a:ext cx="4335200" cy="1354750"/>
      </dsp:txXfrm>
    </dsp:sp>
    <dsp:sp modelId="{BC0ECF19-7FFA-4B14-87B4-72F35EE1B4A9}">
      <dsp:nvSpPr>
        <dsp:cNvPr id="0" name=""/>
        <dsp:cNvSpPr/>
      </dsp:nvSpPr>
      <dsp:spPr>
        <a:xfrm>
          <a:off x="6053280" y="1741202"/>
          <a:ext cx="1259015" cy="1422487"/>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0187994-DBE7-4A6A-B505-7DE43D8B5E24}">
      <dsp:nvSpPr>
        <dsp:cNvPr id="0" name=""/>
        <dsp:cNvSpPr/>
      </dsp:nvSpPr>
      <dsp:spPr>
        <a:xfrm>
          <a:off x="1607512" y="364236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b="1" kern="1200" dirty="0">
              <a:solidFill>
                <a:schemeClr val="tx1">
                  <a:lumMod val="50000"/>
                </a:schemeClr>
              </a:solidFill>
            </a:rPr>
            <a:t>Standardize postpartum safety </a:t>
          </a:r>
          <a:r>
            <a:rPr lang="en-US" sz="1900" kern="1200" dirty="0">
              <a:solidFill>
                <a:schemeClr val="tx1">
                  <a:lumMod val="50000"/>
                </a:schemeClr>
              </a:solidFill>
            </a:rPr>
            <a:t>education and schedule early postpartum follow up prior to hospital discharge</a:t>
          </a:r>
        </a:p>
      </dsp:txBody>
      <dsp:txXfrm>
        <a:off x="1607512" y="3642368"/>
        <a:ext cx="4335200" cy="1354750"/>
      </dsp:txXfrm>
    </dsp:sp>
    <dsp:sp modelId="{D00B39CB-6D1C-4FD9-83A3-2EDAA898AC44}">
      <dsp:nvSpPr>
        <dsp:cNvPr id="0" name=""/>
        <dsp:cNvSpPr/>
      </dsp:nvSpPr>
      <dsp:spPr>
        <a:xfrm>
          <a:off x="1381160" y="3469542"/>
          <a:ext cx="948325" cy="1422487"/>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97AA65D-CC75-4AFD-8AF6-BE49EB492D3A}">
      <dsp:nvSpPr>
        <dsp:cNvPr id="0" name=""/>
        <dsp:cNvSpPr/>
      </dsp:nvSpPr>
      <dsp:spPr>
        <a:xfrm>
          <a:off x="6311586" y="3642368"/>
          <a:ext cx="4335200" cy="1354750"/>
        </a:xfrm>
        <a:prstGeom prst="rect">
          <a:avLst/>
        </a:prstGeom>
        <a:solidFill>
          <a:schemeClr val="lt1">
            <a:alpha val="40000"/>
            <a:hueOff val="0"/>
            <a:satOff val="0"/>
            <a:lumOff val="0"/>
            <a:alphaOff val="0"/>
          </a:schemeClr>
        </a:solid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Implicit Bias / Respectful Care training </a:t>
          </a:r>
          <a:r>
            <a:rPr lang="en-US" sz="2000" kern="1200" dirty="0">
              <a:solidFill>
                <a:schemeClr val="tx1">
                  <a:lumMod val="50000"/>
                </a:schemeClr>
              </a:solidFill>
            </a:rPr>
            <a:t>for providers, nurses and other staff</a:t>
          </a:r>
        </a:p>
      </dsp:txBody>
      <dsp:txXfrm>
        <a:off x="6311586" y="3642368"/>
        <a:ext cx="4335200" cy="1354750"/>
      </dsp:txXfrm>
    </dsp:sp>
    <dsp:sp modelId="{F76C5C29-CF17-47A8-9710-3F8111C8DB01}">
      <dsp:nvSpPr>
        <dsp:cNvPr id="0" name=""/>
        <dsp:cNvSpPr/>
      </dsp:nvSpPr>
      <dsp:spPr>
        <a:xfrm>
          <a:off x="6227767" y="3478959"/>
          <a:ext cx="948325" cy="1422487"/>
        </a:xfrm>
        <a:prstGeom prst="rect">
          <a:avLst/>
        </a:prstGeom>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23970-C539-4F63-B21E-908185F405DB}">
      <dsp:nvSpPr>
        <dsp:cNvPr id="0" name=""/>
        <dsp:cNvSpPr/>
      </dsp:nvSpPr>
      <dsp:spPr>
        <a:xfrm>
          <a:off x="2513204" y="1116"/>
          <a:ext cx="1850067" cy="92503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solidFill>
                <a:schemeClr val="tx1">
                  <a:lumMod val="50000"/>
                </a:schemeClr>
              </a:solidFill>
            </a:rPr>
            <a:t>Labor &amp; Delivery </a:t>
          </a:r>
        </a:p>
      </dsp:txBody>
      <dsp:txXfrm>
        <a:off x="2540297" y="28209"/>
        <a:ext cx="1795881" cy="870847"/>
      </dsp:txXfrm>
    </dsp:sp>
    <dsp:sp modelId="{083BD16F-C8FD-4764-91BC-13FA6C606D0D}">
      <dsp:nvSpPr>
        <dsp:cNvPr id="0" name=""/>
        <dsp:cNvSpPr/>
      </dsp:nvSpPr>
      <dsp:spPr>
        <a:xfrm rot="3600000">
          <a:off x="3719921" y="1624877"/>
          <a:ext cx="964447" cy="323761"/>
        </a:xfrm>
        <a:prstGeom prst="lef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817049" y="1689629"/>
        <a:ext cx="770191" cy="194257"/>
      </dsp:txXfrm>
    </dsp:sp>
    <dsp:sp modelId="{0AAFA28D-469D-4C14-80BE-45A0268C2907}">
      <dsp:nvSpPr>
        <dsp:cNvPr id="0" name=""/>
        <dsp:cNvSpPr/>
      </dsp:nvSpPr>
      <dsp:spPr>
        <a:xfrm>
          <a:off x="4041017" y="2647366"/>
          <a:ext cx="1850067" cy="92503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solidFill>
                <a:schemeClr val="tx1">
                  <a:lumMod val="50000"/>
                </a:schemeClr>
              </a:solidFill>
            </a:rPr>
            <a:t>Respectful Care Practices </a:t>
          </a:r>
        </a:p>
      </dsp:txBody>
      <dsp:txXfrm>
        <a:off x="4068110" y="2674459"/>
        <a:ext cx="1795881" cy="870847"/>
      </dsp:txXfrm>
    </dsp:sp>
    <dsp:sp modelId="{22863F81-1BD0-4DC2-9EC9-426BC404DB37}">
      <dsp:nvSpPr>
        <dsp:cNvPr id="0" name=""/>
        <dsp:cNvSpPr/>
      </dsp:nvSpPr>
      <dsp:spPr>
        <a:xfrm rot="10800000">
          <a:off x="2956014" y="2948002"/>
          <a:ext cx="964447" cy="323761"/>
        </a:xfrm>
        <a:prstGeom prst="lef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053142" y="3012754"/>
        <a:ext cx="770191" cy="194257"/>
      </dsp:txXfrm>
    </dsp:sp>
    <dsp:sp modelId="{8667D1F1-1774-4089-8F0C-C22AE1803772}">
      <dsp:nvSpPr>
        <dsp:cNvPr id="0" name=""/>
        <dsp:cNvSpPr/>
      </dsp:nvSpPr>
      <dsp:spPr>
        <a:xfrm>
          <a:off x="985390" y="2647366"/>
          <a:ext cx="1850067" cy="92503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a:solidFill>
                <a:schemeClr val="tx1">
                  <a:lumMod val="50000"/>
                </a:schemeClr>
              </a:solidFill>
            </a:rPr>
            <a:t>PREM</a:t>
          </a:r>
        </a:p>
      </dsp:txBody>
      <dsp:txXfrm>
        <a:off x="1012483" y="2674459"/>
        <a:ext cx="1795881" cy="870847"/>
      </dsp:txXfrm>
    </dsp:sp>
    <dsp:sp modelId="{664989E0-1E5F-4335-99B7-EA0A5EFE56AC}">
      <dsp:nvSpPr>
        <dsp:cNvPr id="0" name=""/>
        <dsp:cNvSpPr/>
      </dsp:nvSpPr>
      <dsp:spPr>
        <a:xfrm rot="18000000">
          <a:off x="2192107" y="1624877"/>
          <a:ext cx="964447" cy="323761"/>
        </a:xfrm>
        <a:prstGeom prst="lef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289235" y="1689629"/>
        <a:ext cx="770191" cy="194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24475-DAC9-4EC6-B86C-B49F06BCDB26}">
      <dsp:nvSpPr>
        <dsp:cNvPr id="0" name=""/>
        <dsp:cNvSpPr/>
      </dsp:nvSpPr>
      <dsp:spPr>
        <a:xfrm>
          <a:off x="1013412" y="-3070"/>
          <a:ext cx="4069174" cy="4069174"/>
        </a:xfrm>
        <a:prstGeom prst="circularArrow">
          <a:avLst>
            <a:gd name="adj1" fmla="val 5274"/>
            <a:gd name="adj2" fmla="val 312630"/>
            <a:gd name="adj3" fmla="val 14264564"/>
            <a:gd name="adj4" fmla="val 17105730"/>
            <a:gd name="adj5" fmla="val 547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9CD2C8-CF25-431D-BC7A-79F810759ED3}">
      <dsp:nvSpPr>
        <dsp:cNvPr id="0" name=""/>
        <dsp:cNvSpPr/>
      </dsp:nvSpPr>
      <dsp:spPr>
        <a:xfrm>
          <a:off x="2290464" y="2451"/>
          <a:ext cx="1515070" cy="757535"/>
        </a:xfrm>
        <a:prstGeom prst="roundRect">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Identify PREM procedures</a:t>
          </a:r>
        </a:p>
      </dsp:txBody>
      <dsp:txXfrm>
        <a:off x="2327444" y="39431"/>
        <a:ext cx="1441110" cy="683575"/>
      </dsp:txXfrm>
    </dsp:sp>
    <dsp:sp modelId="{2D427A02-12CB-468D-A681-343C91435A7C}">
      <dsp:nvSpPr>
        <dsp:cNvPr id="0" name=""/>
        <dsp:cNvSpPr/>
      </dsp:nvSpPr>
      <dsp:spPr>
        <a:xfrm>
          <a:off x="3848104" y="1143004"/>
          <a:ext cx="1515070" cy="757535"/>
        </a:xfrm>
        <a:prstGeom prst="roundRect">
          <a:avLst/>
        </a:prstGeom>
        <a:solidFill>
          <a:schemeClr val="accent4">
            <a:shade val="80000"/>
            <a:hueOff val="151921"/>
            <a:satOff val="-16567"/>
            <a:lumOff val="82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Examine current process</a:t>
          </a:r>
        </a:p>
      </dsp:txBody>
      <dsp:txXfrm>
        <a:off x="3885084" y="1179984"/>
        <a:ext cx="1441110" cy="683575"/>
      </dsp:txXfrm>
    </dsp:sp>
    <dsp:sp modelId="{0768A7AA-549A-4A2B-8C4E-82E5FB1D9738}">
      <dsp:nvSpPr>
        <dsp:cNvPr id="0" name=""/>
        <dsp:cNvSpPr/>
      </dsp:nvSpPr>
      <dsp:spPr>
        <a:xfrm>
          <a:off x="3962404" y="2438399"/>
          <a:ext cx="1515070" cy="757535"/>
        </a:xfrm>
        <a:prstGeom prst="roundRect">
          <a:avLst/>
        </a:prstGeom>
        <a:solidFill>
          <a:schemeClr val="accent4">
            <a:shade val="80000"/>
            <a:hueOff val="303842"/>
            <a:satOff val="-33134"/>
            <a:lumOff val="165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Develop script for uniformity</a:t>
          </a:r>
        </a:p>
      </dsp:txBody>
      <dsp:txXfrm>
        <a:off x="3999384" y="2475379"/>
        <a:ext cx="1441110" cy="683575"/>
      </dsp:txXfrm>
    </dsp:sp>
    <dsp:sp modelId="{F0284C88-3CAF-4325-98DC-8CAB6311B826}">
      <dsp:nvSpPr>
        <dsp:cNvPr id="0" name=""/>
        <dsp:cNvSpPr/>
      </dsp:nvSpPr>
      <dsp:spPr>
        <a:xfrm>
          <a:off x="2290464" y="3304013"/>
          <a:ext cx="1515070" cy="757535"/>
        </a:xfrm>
        <a:prstGeom prst="roundRect">
          <a:avLst/>
        </a:prstGeom>
        <a:solidFill>
          <a:schemeClr val="accent4">
            <a:shade val="80000"/>
            <a:hueOff val="455763"/>
            <a:satOff val="-49700"/>
            <a:lumOff val="248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Contingency planning</a:t>
          </a:r>
        </a:p>
      </dsp:txBody>
      <dsp:txXfrm>
        <a:off x="2327444" y="3340993"/>
        <a:ext cx="1441110" cy="683575"/>
      </dsp:txXfrm>
    </dsp:sp>
    <dsp:sp modelId="{72083055-4805-4BFC-A26F-6FD65E682B2B}">
      <dsp:nvSpPr>
        <dsp:cNvPr id="0" name=""/>
        <dsp:cNvSpPr/>
      </dsp:nvSpPr>
      <dsp:spPr>
        <a:xfrm>
          <a:off x="685804" y="2438407"/>
          <a:ext cx="1515070" cy="757535"/>
        </a:xfrm>
        <a:prstGeom prst="roundRect">
          <a:avLst/>
        </a:prstGeom>
        <a:solidFill>
          <a:schemeClr val="accent4">
            <a:shade val="80000"/>
            <a:hueOff val="607685"/>
            <a:satOff val="-66267"/>
            <a:lumOff val="331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Develop tracking for non completeness</a:t>
          </a:r>
        </a:p>
      </dsp:txBody>
      <dsp:txXfrm>
        <a:off x="722784" y="2475387"/>
        <a:ext cx="1441110" cy="683575"/>
      </dsp:txXfrm>
    </dsp:sp>
    <dsp:sp modelId="{B3499119-9AB5-48E0-B5D5-E8AC8FEC500B}">
      <dsp:nvSpPr>
        <dsp:cNvPr id="0" name=""/>
        <dsp:cNvSpPr/>
      </dsp:nvSpPr>
      <dsp:spPr>
        <a:xfrm>
          <a:off x="832758" y="1143007"/>
          <a:ext cx="1515070" cy="757535"/>
        </a:xfrm>
        <a:prstGeom prst="roundRect">
          <a:avLst/>
        </a:prstGeom>
        <a:solidFill>
          <a:schemeClr val="accent4">
            <a:shade val="80000"/>
            <a:hueOff val="759606"/>
            <a:satOff val="-82834"/>
            <a:lumOff val="414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Monthly reporting of results</a:t>
          </a:r>
        </a:p>
      </dsp:txBody>
      <dsp:txXfrm>
        <a:off x="869738" y="1179987"/>
        <a:ext cx="1441110" cy="683575"/>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96F9D-2668-4094-8227-54635571F5D1}"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CC341-821B-413D-A8A4-39E7464FF4B0}" type="slidenum">
              <a:rPr lang="en-US" smtClean="0"/>
              <a:t>‹#›</a:t>
            </a:fld>
            <a:endParaRPr lang="en-US"/>
          </a:p>
        </p:txBody>
      </p:sp>
    </p:spTree>
    <p:extLst>
      <p:ext uri="{BB962C8B-B14F-4D97-AF65-F5344CB8AC3E}">
        <p14:creationId xmlns:p14="http://schemas.microsoft.com/office/powerpoint/2010/main" val="3244333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34364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40899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65559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051043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212803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743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references from</a:t>
            </a:r>
            <a:r>
              <a:rPr lang="en-US" baseline="0" dirty="0" smtClean="0"/>
              <a:t> grant for these articles at the bottom in italics </a:t>
            </a:r>
            <a:endParaRPr lang="en-US" dirty="0"/>
          </a:p>
        </p:txBody>
      </p:sp>
      <p:sp>
        <p:nvSpPr>
          <p:cNvPr id="4" name="Slide Number Placeholder 3"/>
          <p:cNvSpPr>
            <a:spLocks noGrp="1"/>
          </p:cNvSpPr>
          <p:nvPr>
            <p:ph type="sldNum" sz="quarter" idx="10"/>
          </p:nvPr>
        </p:nvSpPr>
        <p:spPr/>
        <p:txBody>
          <a:bodyPr/>
          <a:lstStyle/>
          <a:p>
            <a:fld id="{6D7CC341-821B-413D-A8A4-39E7464FF4B0}" type="slidenum">
              <a:rPr lang="en-US" smtClean="0"/>
              <a:t>16</a:t>
            </a:fld>
            <a:endParaRPr lang="en-US"/>
          </a:p>
        </p:txBody>
      </p:sp>
    </p:spTree>
    <p:extLst>
      <p:ext uri="{BB962C8B-B14F-4D97-AF65-F5344CB8AC3E}">
        <p14:creationId xmlns:p14="http://schemas.microsoft.com/office/powerpoint/2010/main" val="44010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r>
              <a:rPr lang="en-US" baseline="0" dirty="0" smtClean="0"/>
              <a:t> on the video to play it and I have provided the link for back up! </a:t>
            </a:r>
            <a:endParaRPr lang="en-US" dirty="0"/>
          </a:p>
        </p:txBody>
      </p:sp>
      <p:sp>
        <p:nvSpPr>
          <p:cNvPr id="4" name="Slide Number Placeholder 3"/>
          <p:cNvSpPr>
            <a:spLocks noGrp="1"/>
          </p:cNvSpPr>
          <p:nvPr>
            <p:ph type="sldNum" sz="quarter" idx="10"/>
          </p:nvPr>
        </p:nvSpPr>
        <p:spPr/>
        <p:txBody>
          <a:bodyPr/>
          <a:lstStyle/>
          <a:p>
            <a:fld id="{6D7CC341-821B-413D-A8A4-39E7464FF4B0}" type="slidenum">
              <a:rPr lang="en-US" smtClean="0"/>
              <a:t>18</a:t>
            </a:fld>
            <a:endParaRPr lang="en-US"/>
          </a:p>
        </p:txBody>
      </p:sp>
    </p:spTree>
    <p:extLst>
      <p:ext uri="{BB962C8B-B14F-4D97-AF65-F5344CB8AC3E}">
        <p14:creationId xmlns:p14="http://schemas.microsoft.com/office/powerpoint/2010/main" val="2158891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Communicating</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eff </a:t>
            </a:r>
            <a:r>
              <a:rPr kumimoji="0" lang="en-US" sz="600" b="1" i="0" u="none" strike="noStrike" kern="1200" cap="none" spc="0" normalizeH="0" baseline="0" noProof="0" dirty="0" err="1" smtClean="0">
                <a:ln>
                  <a:noFill/>
                </a:ln>
                <a:solidFill>
                  <a:srgbClr val="444C55"/>
                </a:solidFill>
                <a:effectLst/>
                <a:uLnTx/>
                <a:uFillTx/>
                <a:latin typeface="Arial" panose="020B0604020202020204"/>
              </a:rPr>
              <a:t>ectively</a:t>
            </a:r>
            <a:r>
              <a:rPr kumimoji="0" lang="en-US" sz="600" b="1" i="0" u="none" strike="noStrike" kern="1200" cap="none" spc="0" normalizeH="0" baseline="0" noProof="0" dirty="0" smtClean="0">
                <a:ln>
                  <a:noFill/>
                </a:ln>
                <a:solidFill>
                  <a:srgbClr val="444C55"/>
                </a:solidFill>
                <a:effectLst/>
                <a:uLnTx/>
                <a:uFillTx/>
                <a:latin typeface="Arial" panose="020B0604020202020204"/>
              </a:rPr>
              <a:t> </a:t>
            </a:r>
            <a:r>
              <a:rPr kumimoji="0" lang="en-US" sz="600" b="0" i="0" u="none" strike="noStrike" kern="1200" cap="none" spc="0" normalizeH="0" baseline="0" noProof="0" dirty="0" smtClean="0">
                <a:ln>
                  <a:noFill/>
                </a:ln>
                <a:solidFill>
                  <a:srgbClr val="444C55"/>
                </a:solidFill>
                <a:effectLst/>
                <a:uLnTx/>
                <a:uFillTx/>
                <a:latin typeface="Arial" panose="020B0604020202020204"/>
              </a:rPr>
              <a:t>across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health care team to ensure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the best care for you</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 </a:t>
            </a:r>
            <a:r>
              <a:rPr kumimoji="0" lang="en-US" sz="600" b="1" i="0" u="none" strike="noStrike" kern="1200" cap="none" spc="0" normalizeH="0" baseline="0" noProof="0" dirty="0" smtClean="0">
                <a:ln>
                  <a:noFill/>
                </a:ln>
                <a:solidFill>
                  <a:srgbClr val="444C55"/>
                </a:solidFill>
                <a:effectLst/>
                <a:uLnTx/>
                <a:uFillTx/>
                <a:latin typeface="Arial" panose="020B0604020202020204"/>
              </a:rPr>
              <a:t>Partnering with you for all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decisions </a:t>
            </a:r>
            <a:r>
              <a:rPr kumimoji="0" lang="en-US" sz="600" b="0" i="0" u="none" strike="noStrike" kern="1200" cap="none" spc="0" normalizeH="0" baseline="0" noProof="0" dirty="0" smtClean="0">
                <a:ln>
                  <a:noFill/>
                </a:ln>
                <a:solidFill>
                  <a:srgbClr val="444C55"/>
                </a:solidFill>
                <a:effectLst/>
                <a:uLnTx/>
                <a:uFillTx/>
                <a:latin typeface="Arial" panose="020B0604020202020204"/>
              </a:rPr>
              <a:t>so that you can</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make choices that are right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for you</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 </a:t>
            </a:r>
            <a:r>
              <a:rPr kumimoji="0" lang="en-US" sz="600" b="1" i="0" u="none" strike="noStrike" kern="1200" cap="none" spc="0" normalizeH="0" baseline="0" noProof="0" dirty="0" smtClean="0">
                <a:ln>
                  <a:noFill/>
                </a:ln>
                <a:solidFill>
                  <a:srgbClr val="444C55"/>
                </a:solidFill>
                <a:effectLst/>
                <a:uLnTx/>
                <a:uFillTx/>
                <a:latin typeface="Arial" panose="020B0604020202020204"/>
              </a:rPr>
              <a:t>Practicing “active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listening”</a:t>
            </a:r>
            <a:r>
              <a:rPr kumimoji="0" lang="en-US" sz="600" b="0" i="0" u="none" strike="noStrike" kern="1200" cap="none" spc="0" normalizeH="0" baseline="0" noProof="0" dirty="0" smtClean="0">
                <a:ln>
                  <a:noFill/>
                </a:ln>
                <a:solidFill>
                  <a:srgbClr val="444C55"/>
                </a:solidFill>
                <a:effectLst/>
                <a:uLnTx/>
                <a:uFillTx/>
                <a:latin typeface="Arial" panose="020B0604020202020204"/>
              </a:rPr>
              <a:t>—to ensure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that you, and your support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persons are heard</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 </a:t>
            </a:r>
            <a:r>
              <a:rPr kumimoji="0" lang="en-US" sz="600" b="1" i="0" u="none" strike="noStrike" kern="1200" cap="none" spc="0" normalizeH="0" baseline="0" noProof="0" dirty="0" smtClean="0">
                <a:ln>
                  <a:noFill/>
                </a:ln>
                <a:solidFill>
                  <a:srgbClr val="444C55"/>
                </a:solidFill>
                <a:effectLst/>
                <a:uLnTx/>
                <a:uFillTx/>
                <a:latin typeface="Arial" panose="020B0604020202020204"/>
              </a:rPr>
              <a:t>Valuing personal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boundaries and</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respecting your dignity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and modesty at all times</a:t>
            </a:r>
            <a:r>
              <a:rPr kumimoji="0" lang="en-US" sz="600" b="0" i="0" u="none" strike="noStrike" kern="1200" cap="none" spc="0" normalizeH="0" baseline="0" noProof="0" dirty="0" smtClean="0">
                <a:ln>
                  <a:noFill/>
                </a:ln>
                <a:solidFill>
                  <a:srgbClr val="444C55"/>
                </a:solidFill>
                <a:effectLst/>
                <a:uLnTx/>
                <a:uFillTx/>
                <a:latin typeface="Arial" panose="020B0604020202020204"/>
              </a:rPr>
              <a: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including asking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permission before entering a</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room or touching you</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 </a:t>
            </a:r>
            <a:r>
              <a:rPr kumimoji="0" lang="en-US" sz="600" b="1" i="0" u="none" strike="noStrike" kern="1200" cap="none" spc="0" normalizeH="0" baseline="0" noProof="0" dirty="0" smtClean="0">
                <a:ln>
                  <a:noFill/>
                </a:ln>
                <a:solidFill>
                  <a:srgbClr val="444C55"/>
                </a:solidFill>
                <a:effectLst/>
                <a:uLnTx/>
                <a:uFillTx/>
                <a:latin typeface="Arial" panose="020B0604020202020204"/>
              </a:rPr>
              <a:t>Recognizing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prior experiences with</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healthcare may </a:t>
            </a:r>
            <a:r>
              <a:rPr kumimoji="0" lang="en-US" sz="600" b="1" i="0" u="none" strike="noStrike" kern="1200" cap="none" spc="0" normalizeH="0" baseline="0" noProof="0" dirty="0" err="1" smtClean="0">
                <a:ln>
                  <a:noFill/>
                </a:ln>
                <a:solidFill>
                  <a:srgbClr val="444C55"/>
                </a:solidFill>
                <a:effectLst/>
                <a:uLnTx/>
                <a:uFillTx/>
                <a:latin typeface="Arial" panose="020B0604020202020204"/>
              </a:rPr>
              <a:t>aff</a:t>
            </a:r>
            <a:r>
              <a:rPr kumimoji="0" lang="en-US" sz="600" b="1" i="0" u="none" strike="noStrike" kern="1200" cap="none" spc="0" normalizeH="0" baseline="0" noProof="0" dirty="0" smtClean="0">
                <a:ln>
                  <a:noFill/>
                </a:ln>
                <a:solidFill>
                  <a:srgbClr val="444C55"/>
                </a:solidFill>
                <a:effectLst/>
                <a:uLnTx/>
                <a:uFillTx/>
                <a:latin typeface="Arial" panose="020B0604020202020204"/>
              </a:rPr>
              <a:t> </a:t>
            </a:r>
            <a:r>
              <a:rPr kumimoji="0" lang="en-US" sz="600" b="1" i="0" u="none" strike="noStrike" kern="1200" cap="none" spc="0" normalizeH="0" baseline="0" noProof="0" dirty="0" err="1" smtClean="0">
                <a:ln>
                  <a:noFill/>
                </a:ln>
                <a:solidFill>
                  <a:srgbClr val="444C55"/>
                </a:solidFill>
                <a:effectLst/>
                <a:uLnTx/>
                <a:uFillTx/>
                <a:latin typeface="Arial" panose="020B0604020202020204"/>
              </a:rPr>
              <a:t>ect</a:t>
            </a:r>
            <a:endParaRPr kumimoji="0" lang="en-US" sz="600" b="1" i="0" u="none" strike="noStrike" kern="1200" cap="none" spc="0" normalizeH="0" baseline="0" noProof="0" dirty="0" smtClean="0">
              <a:ln>
                <a:noFill/>
              </a:ln>
              <a:solidFill>
                <a:srgbClr val="444C55"/>
              </a:solidFill>
              <a:effectLst/>
              <a:uLnTx/>
              <a:uFillTx/>
              <a:latin typeface="Arial" panose="020B0604020202020204"/>
            </a:endParaRP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how you feel during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birth</a:t>
            </a:r>
            <a:r>
              <a:rPr kumimoji="0" lang="en-US" sz="600" b="0" i="0" u="none" strike="noStrike" kern="1200" cap="none" spc="0" normalizeH="0" baseline="0" noProof="0" dirty="0" smtClean="0">
                <a:ln>
                  <a:noFill/>
                </a:ln>
                <a:solidFill>
                  <a:srgbClr val="444C55"/>
                </a:solidFill>
                <a:effectLst/>
                <a:uLnTx/>
                <a:uFillTx/>
                <a:latin typeface="Arial" panose="020B0604020202020204"/>
              </a:rPr>
              <a:t>, we will strive at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all times to provide safe,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equitable and respectful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care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 </a:t>
            </a:r>
            <a:r>
              <a:rPr kumimoji="0" lang="en-US" sz="600" b="1" i="0" u="none" strike="noStrike" kern="1200" cap="none" spc="0" normalizeH="0" baseline="0" noProof="0" dirty="0" smtClean="0">
                <a:ln>
                  <a:noFill/>
                </a:ln>
                <a:solidFill>
                  <a:srgbClr val="444C55"/>
                </a:solidFill>
                <a:effectLst/>
                <a:uLnTx/>
                <a:uFillTx/>
                <a:latin typeface="Arial" panose="020B0604020202020204"/>
              </a:rPr>
              <a:t>Making sure you are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discharged a </a:t>
            </a:r>
            <a:r>
              <a:rPr kumimoji="0" lang="en-US" sz="600" b="1" i="0" u="none" strike="noStrike" kern="1200" cap="none" spc="0" normalizeH="0" baseline="0" noProof="0" dirty="0" err="1" smtClean="0">
                <a:ln>
                  <a:noFill/>
                </a:ln>
                <a:solidFill>
                  <a:srgbClr val="444C55"/>
                </a:solidFill>
                <a:effectLst/>
                <a:uLnTx/>
                <a:uFillTx/>
                <a:latin typeface="Arial" panose="020B0604020202020204"/>
              </a:rPr>
              <a:t>er</a:t>
            </a:r>
            <a:r>
              <a:rPr kumimoji="0" lang="en-US" sz="600" b="1" i="0" u="none" strike="noStrike" kern="1200" cap="none" spc="0" normalizeH="0" baseline="0" noProof="0" dirty="0" smtClean="0">
                <a:ln>
                  <a:noFill/>
                </a:ln>
                <a:solidFill>
                  <a:srgbClr val="444C55"/>
                </a:solidFill>
                <a:effectLst/>
                <a:uLnTx/>
                <a:uFillTx/>
                <a:latin typeface="Arial" panose="020B0604020202020204"/>
              </a:rPr>
              <a:t> delivery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with an understanding of</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postpartum warning signs</a:t>
            </a:r>
            <a:r>
              <a:rPr kumimoji="0" lang="en-US" sz="600" b="0" i="0" u="none" strike="noStrike" kern="1200" cap="none" spc="0" normalizeH="0" baseline="0" noProof="0" dirty="0" smtClean="0">
                <a:ln>
                  <a:noFill/>
                </a:ln>
                <a:solidFill>
                  <a:srgbClr val="444C55"/>
                </a:solidFill>
                <a:effectLst/>
                <a:uLnTx/>
                <a:uFillTx/>
                <a:latin typeface="Arial" panose="020B0604020202020204"/>
              </a:rPr>
              <a: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where to call with concerns,</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and with postpartum</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follow-up care visits</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arranged</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 </a:t>
            </a:r>
            <a:r>
              <a:rPr kumimoji="0" lang="en-US" sz="600" b="1" i="0" u="none" strike="noStrike" kern="1200" cap="none" spc="0" normalizeH="0" baseline="0" noProof="0" dirty="0" smtClean="0">
                <a:ln>
                  <a:noFill/>
                </a:ln>
                <a:solidFill>
                  <a:srgbClr val="444C55"/>
                </a:solidFill>
                <a:effectLst/>
                <a:uLnTx/>
                <a:uFillTx/>
                <a:latin typeface="Arial" panose="020B0604020202020204"/>
              </a:rPr>
              <a:t>Ensuring you are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discharged with the skills,</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support and resources </a:t>
            </a:r>
            <a:r>
              <a:rPr kumimoji="0" lang="en-US" sz="600" b="0" i="0" u="none" strike="noStrike" kern="1200" cap="none" spc="0" normalizeH="0" baseline="0" noProof="0" dirty="0" smtClean="0">
                <a:ln>
                  <a:noFill/>
                </a:ln>
                <a:solidFill>
                  <a:srgbClr val="444C55"/>
                </a:solidFill>
                <a:effectLst/>
                <a:uLnTx/>
                <a:uFillTx/>
                <a:latin typeface="Arial" panose="020B0604020202020204"/>
              </a:rPr>
              <a:t>to</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care for yourself and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baby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 </a:t>
            </a:r>
            <a:r>
              <a:rPr kumimoji="0" lang="en-US" sz="600" b="1" i="0" u="none" strike="noStrike" kern="1200" cap="none" spc="0" normalizeH="0" baseline="0" noProof="0" dirty="0" smtClean="0">
                <a:ln>
                  <a:noFill/>
                </a:ln>
                <a:solidFill>
                  <a:srgbClr val="444C55"/>
                </a:solidFill>
                <a:effectLst/>
                <a:uLnTx/>
                <a:uFillTx/>
                <a:latin typeface="Arial" panose="020B0604020202020204"/>
              </a:rPr>
              <a:t>Protecting your privacy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and keeping your medical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information </a:t>
            </a:r>
            <a:r>
              <a:rPr kumimoji="0" lang="en-US" sz="600" b="0" i="0" u="none" strike="noStrike" kern="1200" cap="none" spc="0" normalizeH="0" baseline="0" noProof="0" dirty="0" err="1" smtClean="0">
                <a:ln>
                  <a:noFill/>
                </a:ln>
                <a:solidFill>
                  <a:srgbClr val="444C55"/>
                </a:solidFill>
                <a:effectLst/>
                <a:uLnTx/>
                <a:uFillTx/>
                <a:latin typeface="Arial" panose="020B0604020202020204"/>
              </a:rPr>
              <a:t>confi</a:t>
            </a:r>
            <a:r>
              <a:rPr kumimoji="0" lang="en-US" sz="600" b="0" i="0" u="none" strike="noStrike" kern="1200" cap="none" spc="0" normalizeH="0" baseline="0" noProof="0" dirty="0" smtClean="0">
                <a:ln>
                  <a:noFill/>
                </a:ln>
                <a:solidFill>
                  <a:srgbClr val="444C55"/>
                </a:solidFill>
                <a:effectLst/>
                <a:uLnTx/>
                <a:uFillTx/>
                <a:latin typeface="Arial" panose="020B0604020202020204"/>
              </a:rPr>
              <a:t> </a:t>
            </a:r>
            <a:r>
              <a:rPr kumimoji="0" lang="en-US" sz="600" b="0" i="0" u="none" strike="noStrike" kern="1200" cap="none" spc="0" normalizeH="0" baseline="0" noProof="0" dirty="0" err="1" smtClean="0">
                <a:ln>
                  <a:noFill/>
                </a:ln>
                <a:solidFill>
                  <a:srgbClr val="444C55"/>
                </a:solidFill>
                <a:effectLst/>
                <a:uLnTx/>
                <a:uFillTx/>
                <a:latin typeface="Arial" panose="020B0604020202020204"/>
              </a:rPr>
              <a:t>dential</a:t>
            </a:r>
            <a:endParaRPr kumimoji="0" lang="en-US" sz="600" b="0" i="0" u="none" strike="noStrike" kern="1200" cap="none" spc="0" normalizeH="0" baseline="0" noProof="0" dirty="0" smtClean="0">
              <a:ln>
                <a:noFill/>
              </a:ln>
              <a:solidFill>
                <a:srgbClr val="444C55"/>
              </a:solidFill>
              <a:effectLst/>
              <a:uLnTx/>
              <a:uFillTx/>
              <a:latin typeface="Arial" panose="020B0604020202020204"/>
            </a:endParaRP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 </a:t>
            </a:r>
            <a:r>
              <a:rPr kumimoji="0" lang="en-US" sz="600" b="1" i="0" u="none" strike="noStrike" kern="1200" cap="none" spc="0" normalizeH="0" baseline="0" noProof="0" dirty="0" smtClean="0">
                <a:ln>
                  <a:noFill/>
                </a:ln>
                <a:solidFill>
                  <a:srgbClr val="444C55"/>
                </a:solidFill>
                <a:effectLst/>
                <a:uLnTx/>
                <a:uFillTx/>
                <a:latin typeface="Arial" panose="020B0604020202020204"/>
              </a:rPr>
              <a:t>Being ready to hear any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smtClean="0">
                <a:ln>
                  <a:noFill/>
                </a:ln>
                <a:solidFill>
                  <a:srgbClr val="444C55"/>
                </a:solidFill>
                <a:effectLst/>
                <a:uLnTx/>
                <a:uFillTx/>
                <a:latin typeface="Arial" panose="020B0604020202020204"/>
              </a:rPr>
              <a:t>concerns </a:t>
            </a:r>
            <a:r>
              <a:rPr kumimoji="0" lang="en-US" sz="600" b="0" i="0" u="none" strike="noStrike" kern="1200" cap="none" spc="0" normalizeH="0" baseline="0" noProof="0" dirty="0" smtClean="0">
                <a:ln>
                  <a:noFill/>
                </a:ln>
                <a:solidFill>
                  <a:srgbClr val="444C55"/>
                </a:solidFill>
                <a:effectLst/>
                <a:uLnTx/>
                <a:uFillTx/>
                <a:latin typeface="Arial" panose="020B0604020202020204"/>
              </a:rPr>
              <a:t>or ways that we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smtClean="0">
                <a:ln>
                  <a:noFill/>
                </a:ln>
                <a:solidFill>
                  <a:srgbClr val="444C55"/>
                </a:solidFill>
                <a:effectLst/>
                <a:uLnTx/>
                <a:uFillTx/>
                <a:latin typeface="Arial" panose="020B0604020202020204"/>
              </a:rPr>
              <a:t>can improve your care</a:t>
            </a:r>
          </a:p>
          <a:p>
            <a:endParaRPr lang="en-US" dirty="0"/>
          </a:p>
        </p:txBody>
      </p:sp>
      <p:sp>
        <p:nvSpPr>
          <p:cNvPr id="4" name="Slide Number Placeholder 3"/>
          <p:cNvSpPr>
            <a:spLocks noGrp="1"/>
          </p:cNvSpPr>
          <p:nvPr>
            <p:ph type="sldNum" sz="quarter" idx="10"/>
          </p:nvPr>
        </p:nvSpPr>
        <p:spPr/>
        <p:txBody>
          <a:bodyPr/>
          <a:lstStyle/>
          <a:p>
            <a:fld id="{6D7CC341-821B-413D-A8A4-39E7464FF4B0}" type="slidenum">
              <a:rPr lang="en-US" smtClean="0"/>
              <a:t>20</a:t>
            </a:fld>
            <a:endParaRPr lang="en-US"/>
          </a:p>
        </p:txBody>
      </p:sp>
    </p:spTree>
    <p:extLst>
      <p:ext uri="{BB962C8B-B14F-4D97-AF65-F5344CB8AC3E}">
        <p14:creationId xmlns:p14="http://schemas.microsoft.com/office/powerpoint/2010/main" val="1657942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Teams </a:t>
            </a:r>
            <a:r>
              <a:rPr lang="en-US" dirty="0"/>
              <a:t>will receive patient handout with QR code reports on patient feedback will be available in the ILPQC Data System</a:t>
            </a:r>
          </a:p>
          <a:p>
            <a:r>
              <a:rPr lang="en-US" dirty="0"/>
              <a:t>Available in English and Spanish </a:t>
            </a:r>
          </a:p>
          <a:p>
            <a:r>
              <a:rPr lang="en-US" dirty="0"/>
              <a:t>Additional 7 languages coming soon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EC867-692B-4954-BAD2-14D58E14F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644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CC341-821B-413D-A8A4-39E7464FF4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03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734048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CC341-821B-413D-A8A4-39E7464FF4B0}" type="slidenum">
              <a:rPr lang="en-US" smtClean="0"/>
              <a:t>23</a:t>
            </a:fld>
            <a:endParaRPr lang="en-US"/>
          </a:p>
        </p:txBody>
      </p:sp>
    </p:spTree>
    <p:extLst>
      <p:ext uri="{BB962C8B-B14F-4D97-AF65-F5344CB8AC3E}">
        <p14:creationId xmlns:p14="http://schemas.microsoft.com/office/powerpoint/2010/main" val="3453652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2019;</a:t>
            </a:r>
          </a:p>
          <a:p>
            <a:pPr marL="342900" indent="-342900">
              <a:buFont typeface="Arial" panose="020B0604020202020204" pitchFamily="34" charset="0"/>
              <a:buChar char="•"/>
            </a:pPr>
            <a:r>
              <a:rPr lang="en-US" dirty="0"/>
              <a:t>Level IV maternity care, Level III NICU</a:t>
            </a:r>
          </a:p>
          <a:p>
            <a:pPr marL="342900" indent="-342900">
              <a:buFont typeface="Arial" panose="020B0604020202020204" pitchFamily="34" charset="0"/>
              <a:buChar char="•"/>
            </a:pPr>
            <a:r>
              <a:rPr lang="en-US" dirty="0"/>
              <a:t>101 bed unit (between MBU and Labor), 95 bed NICU</a:t>
            </a:r>
          </a:p>
          <a:p>
            <a:pPr marL="342900" indent="-342900">
              <a:buFont typeface="Arial" panose="020B0604020202020204" pitchFamily="34" charset="0"/>
              <a:buChar char="•"/>
            </a:pPr>
            <a:r>
              <a:rPr lang="en-US" dirty="0"/>
              <a:t>5708 total deliveries</a:t>
            </a:r>
          </a:p>
          <a:p>
            <a:pPr marL="342900" indent="-342900">
              <a:buFont typeface="Arial" panose="020B0604020202020204" pitchFamily="34" charset="0"/>
              <a:buChar char="•"/>
            </a:pPr>
            <a:r>
              <a:rPr lang="en-US" dirty="0"/>
              <a:t>NTSV C/S rate of 23.7%</a:t>
            </a:r>
          </a:p>
          <a:p>
            <a:pPr marL="342900" indent="-342900">
              <a:buFont typeface="Arial" panose="020B0604020202020204" pitchFamily="34" charset="0"/>
              <a:buChar char="•"/>
            </a:pPr>
            <a:r>
              <a:rPr lang="en-US" dirty="0"/>
              <a:t>Average a 60% monthly Medi-Cal delivery rate. </a:t>
            </a:r>
          </a:p>
          <a:p>
            <a:pPr marL="342900" indent="-342900">
              <a:buFont typeface="Arial" panose="020B0604020202020204" pitchFamily="34" charset="0"/>
              <a:buChar char="•"/>
            </a:pPr>
            <a:r>
              <a:rPr lang="en-US" dirty="0"/>
              <a:t>Affiliated OB clinic; 590 total deliveries  (UCI residents)</a:t>
            </a:r>
          </a:p>
          <a:p>
            <a:pPr marL="342900" indent="-342900">
              <a:buFont typeface="Arial" panose="020B0604020202020204" pitchFamily="34" charset="0"/>
              <a:buChar char="•"/>
            </a:pPr>
            <a:r>
              <a:rPr lang="en-US" dirty="0"/>
              <a:t>Over 300 nurses, over 200 community Peds, OB’s, Fam. Practice physicians.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2C7C8-06FF-3246-9FC0-789F9ECCDF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006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Began in 2018 w/ more than a years worth of time and effort learning everything we could to help inform the effort </a:t>
            </a:r>
          </a:p>
          <a:p>
            <a:r>
              <a:rPr lang="en-US" sz="2400" dirty="0">
                <a:solidFill>
                  <a:srgbClr val="7030A0"/>
                </a:solidFill>
                <a:latin typeface="Open Sans"/>
              </a:rPr>
              <a:t>The California Birth Equity Collaborative is a CMQCC quality improvement initiative to improve birth care, experiences and outcomes for Black mothers and birthing people in California. Our team is comprised of partnerships among:</a:t>
            </a:r>
          </a:p>
          <a:p>
            <a:pPr lvl="1"/>
            <a:r>
              <a:rPr lang="en-US" sz="2400" dirty="0">
                <a:solidFill>
                  <a:srgbClr val="7030A0"/>
                </a:solidFill>
                <a:latin typeface="Open Sans"/>
              </a:rPr>
              <a:t>CMQCC  -  Elliott Main MD, Terri Deeds RN</a:t>
            </a:r>
          </a:p>
          <a:p>
            <a:pPr lvl="1"/>
            <a:r>
              <a:rPr lang="en-US" sz="2400" dirty="0">
                <a:solidFill>
                  <a:srgbClr val="7030A0"/>
                </a:solidFill>
                <a:latin typeface="Open Sans"/>
              </a:rPr>
              <a:t>Participating hospitals and their local communities</a:t>
            </a:r>
          </a:p>
          <a:p>
            <a:pPr lvl="2"/>
            <a:r>
              <a:rPr lang="en-US" sz="2400" dirty="0">
                <a:solidFill>
                  <a:srgbClr val="7030A0"/>
                </a:solidFill>
                <a:latin typeface="Open Sans"/>
              </a:rPr>
              <a:t>2 in Northern CA (Bay area) 3 Southern CA</a:t>
            </a:r>
          </a:p>
          <a:p>
            <a:pPr lvl="1"/>
            <a:r>
              <a:rPr lang="en-US" sz="2400" dirty="0">
                <a:solidFill>
                  <a:srgbClr val="7030A0"/>
                </a:solidFill>
                <a:latin typeface="Open Sans"/>
              </a:rPr>
              <a:t>State/national and local experts </a:t>
            </a:r>
          </a:p>
          <a:p>
            <a:pPr lvl="2"/>
            <a:r>
              <a:rPr lang="en-US" sz="2400" dirty="0">
                <a:solidFill>
                  <a:srgbClr val="7030A0"/>
                </a:solidFill>
                <a:latin typeface="Open Sans"/>
              </a:rPr>
              <a:t>including California Health Care Foundation (Hospital Quality Institute).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6296-EBF9-4812-A8E8-E51F125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014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prem questions …over 730 responses so far.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6296-EBF9-4812-A8E8-E51F125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603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series of short presentation via the electronic messaging boards over the course of 3-4 months.  Then launch of the three Diversity Science Modules over the course of 6 months including physicians.    </a:t>
            </a:r>
          </a:p>
          <a:p>
            <a:endParaRPr lang="en-US" dirty="0"/>
          </a:p>
          <a:p>
            <a:r>
              <a:rPr lang="en-US" dirty="0"/>
              <a:t>Examples of some staff responses to the initial 3 EMB’s : </a:t>
            </a:r>
          </a:p>
          <a:p>
            <a:pPr lvl="0"/>
            <a:r>
              <a:rPr lang="en-US" sz="1200" kern="1200" dirty="0">
                <a:solidFill>
                  <a:schemeClr val="tx1"/>
                </a:solidFill>
                <a:effectLst/>
                <a:latin typeface="+mn-lt"/>
                <a:ea typeface="+mn-ea"/>
                <a:cs typeface="+mn-cs"/>
              </a:rPr>
              <a:t>“I am not sure why we are doing this.  Where did this come from?  I treat all of my patients the same.”</a:t>
            </a:r>
          </a:p>
          <a:p>
            <a:pPr lvl="0"/>
            <a:r>
              <a:rPr lang="en-US" sz="1200" kern="1200" dirty="0">
                <a:solidFill>
                  <a:schemeClr val="tx1"/>
                </a:solidFill>
                <a:effectLst/>
                <a:latin typeface="+mn-lt"/>
                <a:ea typeface="+mn-ea"/>
                <a:cs typeface="+mn-cs"/>
              </a:rPr>
              <a:t>“It’s about time that we are looking at this issue,” it’s long overdue.”</a:t>
            </a:r>
          </a:p>
          <a:p>
            <a:pPr lvl="0"/>
            <a:r>
              <a:rPr lang="en-US" sz="1200" kern="1200" dirty="0">
                <a:solidFill>
                  <a:schemeClr val="tx1"/>
                </a:solidFill>
                <a:effectLst/>
                <a:latin typeface="+mn-lt"/>
                <a:ea typeface="+mn-ea"/>
                <a:cs typeface="+mn-cs"/>
              </a:rPr>
              <a:t>“How can we select Equity Champions to represent this really important topic on our units?”</a:t>
            </a:r>
          </a:p>
          <a:p>
            <a:pPr lvl="0"/>
            <a:r>
              <a:rPr lang="en-US" sz="1200" kern="1200" dirty="0">
                <a:solidFill>
                  <a:schemeClr val="tx1"/>
                </a:solidFill>
                <a:effectLst/>
                <a:latin typeface="+mn-lt"/>
                <a:ea typeface="+mn-ea"/>
                <a:cs typeface="+mn-cs"/>
              </a:rPr>
              <a:t>“This is really hard work. I hope we stick to it and it is not phased out.”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2C7C8-06FF-3246-9FC0-789F9ECCDF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58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connecting our </a:t>
            </a:r>
            <a:r>
              <a:rPr lang="en-US" dirty="0" err="1"/>
              <a:t>iABC’s</a:t>
            </a:r>
            <a:r>
              <a:rPr lang="en-US" dirty="0"/>
              <a:t> to the promise statement.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6296-EBF9-4812-A8E8-E51F125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448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connecting our </a:t>
            </a:r>
            <a:r>
              <a:rPr lang="en-US" dirty="0" err="1"/>
              <a:t>iABC’s</a:t>
            </a:r>
            <a:r>
              <a:rPr lang="en-US" dirty="0"/>
              <a:t> to the promise statement.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6296-EBF9-4812-A8E8-E51F125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222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Touches all 5 values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6296-EBF9-4812-A8E8-E51F125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552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Connecting to anti-bias strategies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6296-EBF9-4812-A8E8-E51F125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269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 to Sit</a:t>
            </a:r>
          </a:p>
          <a:p>
            <a:r>
              <a:rPr lang="en-US" dirty="0"/>
              <a:t>Words matter!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Connecting to anti-bias strategies </a:t>
            </a:r>
          </a:p>
          <a:p>
            <a:endParaRPr lang="en-US" dirty="0"/>
          </a:p>
          <a:p>
            <a:r>
              <a:rPr lang="en-US" dirty="0"/>
              <a:t>Examples of partnership on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6296-EBF9-4812-A8E8-E51F125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95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88145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share the promise document I want to tell you how important it is to get feedback not just from your own group but outside teams and organizations as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6296-EBF9-4812-A8E8-E51F125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895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system wide DEI initiative efforts.   Coming up shortly we are reviewing a potential presentation for all our employees throughout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6296-EBF9-4812-A8E8-E51F125694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73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CC341-821B-413D-A8A4-39E7464FF4B0}" type="slidenum">
              <a:rPr lang="en-US" smtClean="0"/>
              <a:t>43</a:t>
            </a:fld>
            <a:endParaRPr lang="en-US"/>
          </a:p>
        </p:txBody>
      </p:sp>
    </p:spTree>
    <p:extLst>
      <p:ext uri="{BB962C8B-B14F-4D97-AF65-F5344CB8AC3E}">
        <p14:creationId xmlns:p14="http://schemas.microsoft.com/office/powerpoint/2010/main" val="1530321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endParaRPr lang="en-US" dirty="0"/>
          </a:p>
        </p:txBody>
      </p:sp>
    </p:spTree>
    <p:extLst>
      <p:ext uri="{BB962C8B-B14F-4D97-AF65-F5344CB8AC3E}">
        <p14:creationId xmlns:p14="http://schemas.microsoft.com/office/powerpoint/2010/main" val="1829191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F9976-16FA-684A-9B34-75E0631715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9007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F9976-16FA-684A-9B34-75E0631715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5416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5513">
              <a:defRPr sz="2400">
                <a:solidFill>
                  <a:schemeClr val="tx1"/>
                </a:solidFill>
                <a:latin typeface="Times" panose="02020603050405020304" pitchFamily="18" charset="0"/>
              </a:defRPr>
            </a:lvl1pPr>
            <a:lvl2pPr marL="742950" indent="-285750" defTabSz="925513">
              <a:defRPr sz="2400">
                <a:solidFill>
                  <a:schemeClr val="tx1"/>
                </a:solidFill>
                <a:latin typeface="Times" panose="02020603050405020304" pitchFamily="18" charset="0"/>
              </a:defRPr>
            </a:lvl2pPr>
            <a:lvl3pPr marL="1143000" indent="-228600" defTabSz="925513">
              <a:defRPr sz="2400">
                <a:solidFill>
                  <a:schemeClr val="tx1"/>
                </a:solidFill>
                <a:latin typeface="Times" panose="02020603050405020304" pitchFamily="18" charset="0"/>
              </a:defRPr>
            </a:lvl3pPr>
            <a:lvl4pPr marL="1600200" indent="-228600" defTabSz="925513">
              <a:defRPr sz="2400">
                <a:solidFill>
                  <a:schemeClr val="tx1"/>
                </a:solidFill>
                <a:latin typeface="Times" panose="02020603050405020304" pitchFamily="18" charset="0"/>
              </a:defRPr>
            </a:lvl4pPr>
            <a:lvl5pPr marL="2057400" indent="-228600" defTabSz="925513">
              <a:defRPr sz="2400">
                <a:solidFill>
                  <a:schemeClr val="tx1"/>
                </a:solidFill>
                <a:latin typeface="Times" panose="02020603050405020304" pitchFamily="18" charset="0"/>
              </a:defRPr>
            </a:lvl5pPr>
            <a:lvl6pPr marL="2514600" indent="-228600" defTabSz="925513"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925513"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925513"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925513"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25513"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Lean Manufacturing 101 				   	5/21/98</a:t>
            </a:r>
          </a:p>
        </p:txBody>
      </p:sp>
      <p:sp>
        <p:nvSpPr>
          <p:cNvPr id="1638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5513">
              <a:defRPr sz="2400">
                <a:solidFill>
                  <a:schemeClr val="tx1"/>
                </a:solidFill>
                <a:latin typeface="Times" panose="02020603050405020304" pitchFamily="18" charset="0"/>
              </a:defRPr>
            </a:lvl1pPr>
            <a:lvl2pPr marL="742950" indent="-285750" defTabSz="925513">
              <a:defRPr sz="2400">
                <a:solidFill>
                  <a:schemeClr val="tx1"/>
                </a:solidFill>
                <a:latin typeface="Times" panose="02020603050405020304" pitchFamily="18" charset="0"/>
              </a:defRPr>
            </a:lvl2pPr>
            <a:lvl3pPr marL="1143000" indent="-228600" defTabSz="925513">
              <a:defRPr sz="2400">
                <a:solidFill>
                  <a:schemeClr val="tx1"/>
                </a:solidFill>
                <a:latin typeface="Times" panose="02020603050405020304" pitchFamily="18" charset="0"/>
              </a:defRPr>
            </a:lvl3pPr>
            <a:lvl4pPr marL="1600200" indent="-228600" defTabSz="925513">
              <a:defRPr sz="2400">
                <a:solidFill>
                  <a:schemeClr val="tx1"/>
                </a:solidFill>
                <a:latin typeface="Times" panose="02020603050405020304" pitchFamily="18" charset="0"/>
              </a:defRPr>
            </a:lvl4pPr>
            <a:lvl5pPr marL="2057400" indent="-228600" defTabSz="925513">
              <a:defRPr sz="2400">
                <a:solidFill>
                  <a:schemeClr val="tx1"/>
                </a:solidFill>
                <a:latin typeface="Times" panose="02020603050405020304" pitchFamily="18" charset="0"/>
              </a:defRPr>
            </a:lvl5pPr>
            <a:lvl6pPr marL="2514600" indent="-228600" defTabSz="925513"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925513"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925513"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925513"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25513"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©1998 NIST/MEP		Version 1</a:t>
            </a:r>
          </a:p>
        </p:txBody>
      </p:sp>
      <p:sp>
        <p:nvSpPr>
          <p:cNvPr id="16388" name="Rectangle 1026"/>
          <p:cNvSpPr>
            <a:spLocks noGrp="1" noRot="1" noChangeAspect="1" noChangeArrowheads="1" noTextEdit="1"/>
          </p:cNvSpPr>
          <p:nvPr>
            <p:ph type="sldImg"/>
          </p:nvPr>
        </p:nvSpPr>
        <p:spPr>
          <a:xfrm>
            <a:off x="-11113" y="614363"/>
            <a:ext cx="2743201" cy="1544637"/>
          </a:xfrm>
          <a:ln/>
        </p:spPr>
      </p:sp>
      <p:sp>
        <p:nvSpPr>
          <p:cNvPr id="16389" name="Rectangle 1027"/>
          <p:cNvSpPr>
            <a:spLocks noGrp="1" noChangeArrowheads="1"/>
          </p:cNvSpPr>
          <p:nvPr>
            <p:ph type="body" idx="1"/>
          </p:nvPr>
        </p:nvSpPr>
        <p:spPr>
          <a:xfrm>
            <a:off x="227013" y="2465388"/>
            <a:ext cx="6529387" cy="6008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5613" indent="-455613"/>
            <a:endParaRPr lang="en-US" altLang="en-US" smtClean="0">
              <a:latin typeface="Times" panose="02020603050405020304" pitchFamily="18" charset="0"/>
            </a:endParaRPr>
          </a:p>
        </p:txBody>
      </p:sp>
    </p:spTree>
    <p:extLst>
      <p:ext uri="{BB962C8B-B14F-4D97-AF65-F5344CB8AC3E}">
        <p14:creationId xmlns:p14="http://schemas.microsoft.com/office/powerpoint/2010/main" val="2408051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a:ln/>
        </p:spPr>
      </p:sp>
      <p:sp>
        <p:nvSpPr>
          <p:cNvPr id="1843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ndParaRPr>
          </a:p>
        </p:txBody>
      </p:sp>
      <p:sp>
        <p:nvSpPr>
          <p:cNvPr id="1843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B98037-6A71-4047-9B9E-88A7D74BC20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819890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34840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US" dirty="0" smtClean="0"/>
          </a:p>
        </p:txBody>
      </p:sp>
    </p:spTree>
    <p:extLst>
      <p:ext uri="{BB962C8B-B14F-4D97-AF65-F5344CB8AC3E}">
        <p14:creationId xmlns:p14="http://schemas.microsoft.com/office/powerpoint/2010/main" val="281962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973608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12700" marR="5080" lvl="0" indent="0" algn="l" defTabSz="914400" rtl="0" eaLnBrk="1" fontAlgn="auto" latinLnBrk="0" hangingPunct="1">
              <a:lnSpc>
                <a:spcPts val="2300"/>
              </a:lnSpc>
              <a:spcBef>
                <a:spcPts val="0"/>
              </a:spcBef>
              <a:spcAft>
                <a:spcPts val="0"/>
              </a:spcAft>
              <a:buClr>
                <a:srgbClr val="F5668F"/>
              </a:buClr>
              <a:buSzTx/>
              <a:buFontTx/>
              <a:buNone/>
              <a:tabLst>
                <a:tab pos="241300" algn="l"/>
              </a:tabLst>
              <a:defRPr/>
            </a:pPr>
            <a:endParaRPr kumimoji="0" lang="en-US" sz="1200" b="0" i="0" u="none" strike="noStrike" kern="1200" cap="none" spc="-5" normalizeH="0" baseline="0" noProof="0" dirty="0" smtClean="0">
              <a:ln>
                <a:noFill/>
              </a:ln>
              <a:solidFill>
                <a:srgbClr val="21252A"/>
              </a:solidFill>
              <a:effectLst/>
              <a:uLnTx/>
              <a:uFillTx/>
              <a:latin typeface="Arial"/>
              <a:ea typeface="+mn-ea"/>
              <a:cs typeface="Arial"/>
            </a:endParaRPr>
          </a:p>
          <a:p>
            <a:endParaRPr dirty="0"/>
          </a:p>
        </p:txBody>
      </p:sp>
    </p:spTree>
    <p:extLst>
      <p:ext uri="{BB962C8B-B14F-4D97-AF65-F5344CB8AC3E}">
        <p14:creationId xmlns:p14="http://schemas.microsoft.com/office/powerpoint/2010/main" val="2285353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720587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55825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1370876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US" dirty="0" smtClean="0"/>
          </a:p>
          <a:p>
            <a:endParaRPr lang="en-US" dirty="0" smtClean="0"/>
          </a:p>
          <a:p>
            <a:endParaRPr lang="en-US" dirty="0" smtClean="0"/>
          </a:p>
          <a:p>
            <a:r>
              <a:rPr lang="en-US" dirty="0" smtClean="0"/>
              <a:t>Additional support for your birth equity initiative! We want to help you succeed by:</a:t>
            </a:r>
          </a:p>
          <a:p>
            <a:r>
              <a:rPr lang="en-US" dirty="0" smtClean="0"/>
              <a:t>Partnering with you to arrange your Key Players meeting.</a:t>
            </a:r>
          </a:p>
          <a:p>
            <a:r>
              <a:rPr lang="en-US" dirty="0" smtClean="0"/>
              <a:t>Assist you with who to invite at each hospital for most effective meeting with representative from ILPQC</a:t>
            </a:r>
          </a:p>
          <a:p>
            <a:r>
              <a:rPr lang="en-US" dirty="0" smtClean="0"/>
              <a:t>Provide you with a Birth Equity champion from the BE speakers bureau to partner with you to problem solve, overcome  barriers  and move implementation forward</a:t>
            </a:r>
            <a:endParaRPr dirty="0"/>
          </a:p>
        </p:txBody>
      </p:sp>
    </p:spTree>
    <p:extLst>
      <p:ext uri="{BB962C8B-B14F-4D97-AF65-F5344CB8AC3E}">
        <p14:creationId xmlns:p14="http://schemas.microsoft.com/office/powerpoint/2010/main" val="4279650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47129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578424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001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98754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CC341-821B-413D-A8A4-39E7464FF4B0}" type="slidenum">
              <a:rPr lang="en-US" smtClean="0"/>
              <a:t>82</a:t>
            </a:fld>
            <a:endParaRPr lang="en-US"/>
          </a:p>
        </p:txBody>
      </p:sp>
    </p:spTree>
    <p:extLst>
      <p:ext uri="{BB962C8B-B14F-4D97-AF65-F5344CB8AC3E}">
        <p14:creationId xmlns:p14="http://schemas.microsoft.com/office/powerpoint/2010/main" val="4051274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63456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06863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700594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a:p>
            <a:r>
              <a:rPr lang="en-US" dirty="0"/>
              <a:t>Optimize race/ethnicity data collection and review key maternal quality data by race, ethnicity and Medicaid status</a:t>
            </a:r>
          </a:p>
          <a:p>
            <a:r>
              <a:rPr lang="en-US" dirty="0"/>
              <a:t>Universal social determinants of health screening tool (prenatal/L&amp;D) with system for linkage to appropriate resources </a:t>
            </a:r>
          </a:p>
          <a:p>
            <a:r>
              <a:rPr lang="en-US" dirty="0"/>
              <a:t>Share respectful care practices on L&amp;D and survey patients before discharge on their care experience (using the PREM tool) for feedback</a:t>
            </a:r>
          </a:p>
          <a:p>
            <a:r>
              <a:rPr lang="en-US" dirty="0"/>
              <a:t>Engage patients and community members for input on quality improvement efforts</a:t>
            </a:r>
          </a:p>
          <a:p>
            <a:r>
              <a:rPr lang="en-US" dirty="0"/>
              <a:t>Standardize postpartum safety education and schedule early postpartum follow up prior to hospital discharge</a:t>
            </a:r>
          </a:p>
          <a:p>
            <a:r>
              <a:rPr lang="en-US" dirty="0"/>
              <a:t>Implicit Bias / Respectful Care training for providers, nurses and other staff</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991457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340381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jpg"/><Relationship Id="rId1" Type="http://schemas.openxmlformats.org/officeDocument/2006/relationships/slideMaster" Target="../slideMasters/slideMaster16.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31.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3.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1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1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463900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15829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3673252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984786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082841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8094992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June 22, 2021</a:t>
            </a:r>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22862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June 22, 2021</a:t>
            </a:r>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9482914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June 22, 2021</a:t>
            </a:r>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7138876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667511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065619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63098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9811708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7158052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Agen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7" y="1373188"/>
            <a:ext cx="10972800" cy="796925"/>
          </a:xfrm>
        </p:spPr>
        <p:txBody>
          <a:bodyPr>
            <a:noAutofit/>
          </a:bodyPr>
          <a:lstStyle>
            <a:lvl1pPr>
              <a:defRPr sz="4400" b="0">
                <a:solidFill>
                  <a:schemeClr val="accent1"/>
                </a:solidFill>
              </a:defRPr>
            </a:lvl1pPr>
          </a:lstStyle>
          <a:p>
            <a:r>
              <a:rPr lang="en-US" dirty="0"/>
              <a:t>Today’s Agenda</a:t>
            </a:r>
          </a:p>
        </p:txBody>
      </p:sp>
      <p:sp>
        <p:nvSpPr>
          <p:cNvPr id="9" name="Content Placeholder 8"/>
          <p:cNvSpPr>
            <a:spLocks noGrp="1"/>
          </p:cNvSpPr>
          <p:nvPr>
            <p:ph sz="quarter" idx="12"/>
          </p:nvPr>
        </p:nvSpPr>
        <p:spPr>
          <a:xfrm>
            <a:off x="609600" y="2286000"/>
            <a:ext cx="10972800" cy="3657600"/>
          </a:xfrm>
        </p:spPr>
        <p:txBody>
          <a:bodyPr>
            <a:noAutofit/>
          </a:bodyPr>
          <a:lstStyle>
            <a:lvl1pPr marL="342891" indent="-342891">
              <a:buFont typeface="+mj-lt"/>
              <a:buAutoNum type="arabicPeriod"/>
              <a:defRPr sz="2800" baseline="0">
                <a:solidFill>
                  <a:schemeClr val="accent1"/>
                </a:solidFill>
              </a:defRPr>
            </a:lvl1pPr>
            <a:lvl2pPr marL="628635" indent="-284156">
              <a:buFont typeface="Arial" panose="020B0604020202020204" pitchFamily="34" charset="0"/>
              <a:buChar char="•"/>
              <a:defRPr sz="2800">
                <a:solidFill>
                  <a:schemeClr val="accent1"/>
                </a:solidFill>
              </a:defRPr>
            </a:lvl2pPr>
            <a:lvl3pPr marL="630920" indent="-283457">
              <a:buFont typeface="Arial" panose="020B0604020202020204" pitchFamily="34" charset="0"/>
              <a:buChar char="•"/>
              <a:defRPr sz="2800">
                <a:solidFill>
                  <a:schemeClr val="accent1"/>
                </a:solidFill>
              </a:defRPr>
            </a:lvl3pPr>
            <a:lvl4pPr marL="630920" indent="-283457">
              <a:buFont typeface="Arial" panose="020B0604020202020204" pitchFamily="34" charset="0"/>
              <a:buChar char="•"/>
              <a:defRPr sz="2800">
                <a:solidFill>
                  <a:srgbClr val="003CA5"/>
                </a:solidFill>
              </a:defRPr>
            </a:lvl4pPr>
            <a:lvl5pPr marL="630920" indent="-283457">
              <a:buFont typeface="Arial" panose="020B0604020202020204" pitchFamily="34" charset="0"/>
              <a:buChar char="•"/>
              <a:defRPr sz="2800">
                <a:solidFill>
                  <a:srgbClr val="003CA5"/>
                </a:solidFill>
              </a:defRPr>
            </a:lvl5pPr>
            <a:lvl6pPr marL="630920" indent="-283457">
              <a:buFont typeface="Arial" panose="020B0604020202020204" pitchFamily="34" charset="0"/>
              <a:buChar char="•"/>
              <a:defRPr sz="2800">
                <a:solidFill>
                  <a:schemeClr val="accent1"/>
                </a:solidFill>
              </a:defRPr>
            </a:lvl6pPr>
            <a:lvl7pPr marL="630920" indent="-283457">
              <a:buFont typeface="Arial" panose="020B0604020202020204" pitchFamily="34" charset="0"/>
              <a:buChar char="•"/>
              <a:defRPr sz="2800">
                <a:solidFill>
                  <a:srgbClr val="003CA5"/>
                </a:solidFill>
              </a:defRPr>
            </a:lvl7pPr>
            <a:lvl8pPr marL="630920" indent="-283457">
              <a:buFont typeface="Arial" panose="020B0604020202020204" pitchFamily="34" charset="0"/>
              <a:buChar char="•"/>
              <a:defRPr sz="2800">
                <a:solidFill>
                  <a:srgbClr val="003CA5"/>
                </a:solidFill>
              </a:defRPr>
            </a:lvl8pPr>
            <a:lvl9pPr marL="630920" indent="-283457">
              <a:buFont typeface="Arial" panose="020B0604020202020204" pitchFamily="34" charset="0"/>
              <a:buChar char="•"/>
              <a:defRPr sz="2800">
                <a:solidFill>
                  <a:srgbClr val="003CA5"/>
                </a:solidFill>
              </a:defRPr>
            </a:lvl9pPr>
          </a:lstStyle>
          <a:p>
            <a:pPr lvl="0"/>
            <a:r>
              <a:rPr lang="en-US"/>
              <a:t>Click to edit Master text styles</a:t>
            </a:r>
          </a:p>
          <a:p>
            <a:pPr lvl="1"/>
            <a:r>
              <a:rPr lang="en-US"/>
              <a:t>Second level</a:t>
            </a:r>
          </a:p>
        </p:txBody>
      </p:sp>
      <p:sp>
        <p:nvSpPr>
          <p:cNvPr id="4" name="Date Placeholder 3"/>
          <p:cNvSpPr>
            <a:spLocks noGrp="1"/>
          </p:cNvSpPr>
          <p:nvPr>
            <p:ph type="dt" sz="half" idx="13"/>
          </p:nvPr>
        </p:nvSpPr>
        <p:spPr/>
        <p:txBody>
          <a:bodyPr/>
          <a:lstStyle/>
          <a:p>
            <a:r>
              <a:rPr lang="en-US"/>
              <a:t>June 22, 2021</a:t>
            </a:r>
            <a:endParaRPr lang="en-US" dirty="0"/>
          </a:p>
        </p:txBody>
      </p:sp>
      <p:sp>
        <p:nvSpPr>
          <p:cNvPr id="5" name="Slide Number Placeholder 4"/>
          <p:cNvSpPr>
            <a:spLocks noGrp="1"/>
          </p:cNvSpPr>
          <p:nvPr>
            <p:ph type="sldNum" sz="quarter" idx="14"/>
          </p:nvPr>
        </p:nvSpPr>
        <p:spPr/>
        <p:txBody>
          <a:bodyPr/>
          <a:lstStyle/>
          <a:p>
            <a:fld id="{5E8BC936-0928-C346-B13E-04BD58031644}"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1106" y="6272785"/>
            <a:ext cx="3590167" cy="477033"/>
          </a:xfrm>
          <a:prstGeom prst="rect">
            <a:avLst/>
          </a:prstGeom>
        </p:spPr>
      </p:pic>
    </p:spTree>
    <p:extLst>
      <p:ext uri="{BB962C8B-B14F-4D97-AF65-F5344CB8AC3E}">
        <p14:creationId xmlns:p14="http://schemas.microsoft.com/office/powerpoint/2010/main" val="10838639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7"/>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C48C62-C3E0-4779-A1BA-3753C7A78F55}" type="datetime1">
              <a:rPr lang="en-US" smtClean="0"/>
              <a:t>12/20/2021</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3245322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B5682-C18A-4AF5-AEA0-0B3AF5998B83}" type="datetime1">
              <a:rPr lang="en-US" smtClean="0"/>
              <a:t>12/20/2021</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6666560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186"/>
            <a:ext cx="10363200" cy="1500716"/>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C634E2-6322-45F9-AB7F-A21DD9FD0250}" type="datetime1">
              <a:rPr lang="en-US" smtClean="0"/>
              <a:t>12/20/2021</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1332740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C1BB8-79CB-4B31-B1C3-855E02C6D138}" type="datetime1">
              <a:rPr lang="en-US" smtClean="0"/>
              <a:t>12/20/2021</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4544935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5"/>
            <a:ext cx="5386917"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5935"/>
            <a:ext cx="5386917"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4585"/>
            <a:ext cx="5389033"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5935"/>
            <a:ext cx="5389033"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36E99-A762-4AC1-9EC6-54E59BEE8347}" type="datetime1">
              <a:rPr lang="en-US" smtClean="0"/>
              <a:t>12/20/2021</a:t>
            </a:fld>
            <a:endParaRPr lang="en-US"/>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6231651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289533-57F2-4967-ACCC-C9755C981E92}" type="datetime1">
              <a:rPr lang="en-US" smtClean="0"/>
              <a:t>12/20/2021</a:t>
            </a:fld>
            <a:endParaRPr lang="en-US"/>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87311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A0657-451F-4A1D-AB0B-E276FA4613B6}" type="datetime1">
              <a:rPr lang="en-US" smtClean="0"/>
              <a:t>12/20/2021</a:t>
            </a:fld>
            <a:endParaRPr lang="en-US"/>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6930138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4"/>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05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C3069-D129-4249-8867-1C9B5141F586}" type="datetime1">
              <a:rPr lang="en-US" smtClean="0"/>
              <a:t>12/20/2021</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844224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6343435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B2A74C-C2C7-4659-B356-7AC813AC23F7}" type="datetime1">
              <a:rPr lang="en-US" smtClean="0"/>
              <a:t>12/20/2021</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5719357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0B49B-2A9B-4B91-BF58-9ECCA201C17D}" type="datetime1">
              <a:rPr lang="en-US" smtClean="0"/>
              <a:t>12/20/2021</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691348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9"/>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9"/>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F4994-C0BA-4140-8BBB-F7CD719B62CF}" type="datetime1">
              <a:rPr lang="en-US" smtClean="0"/>
              <a:t>12/20/2021</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8624420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5689600" y="1752600"/>
            <a:ext cx="5842000" cy="2425700"/>
          </a:xfrm>
        </p:spPr>
        <p:txBody>
          <a:bodyPr/>
          <a:lstStyle>
            <a:lvl1pPr algn="r">
              <a:defRPr sz="3800" b="1"/>
            </a:lvl1pPr>
          </a:lstStyle>
          <a:p>
            <a:r>
              <a:rPr lang="en-US" dirty="0"/>
              <a:t>Click to edit Master title style</a:t>
            </a:r>
          </a:p>
        </p:txBody>
      </p:sp>
      <p:sp>
        <p:nvSpPr>
          <p:cNvPr id="32772" name="Rectangle 4"/>
          <p:cNvSpPr>
            <a:spLocks noGrp="1" noChangeArrowheads="1"/>
          </p:cNvSpPr>
          <p:nvPr>
            <p:ph type="subTitle" idx="1"/>
          </p:nvPr>
        </p:nvSpPr>
        <p:spPr>
          <a:xfrm>
            <a:off x="5181600" y="4495800"/>
            <a:ext cx="6333067" cy="1270000"/>
          </a:xfrm>
        </p:spPr>
        <p:txBody>
          <a:bodyPr/>
          <a:lstStyle>
            <a:lvl1pPr marL="0" indent="0" algn="r">
              <a:buFontTx/>
              <a:buNone/>
              <a:defRPr sz="3000" b="1">
                <a:solidFill>
                  <a:srgbClr val="4E64BC"/>
                </a:solidFill>
              </a:defRPr>
            </a:lvl1pPr>
          </a:lstStyle>
          <a:p>
            <a:r>
              <a:rPr lang="en-US" dirty="0"/>
              <a:t>Click to edit Master subtitle style</a:t>
            </a:r>
          </a:p>
        </p:txBody>
      </p:sp>
    </p:spTree>
    <p:extLst>
      <p:ext uri="{BB962C8B-B14F-4D97-AF65-F5344CB8AC3E}">
        <p14:creationId xmlns:p14="http://schemas.microsoft.com/office/powerpoint/2010/main" val="370062810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
          <p:cNvSpPr>
            <a:spLocks noGrp="1"/>
          </p:cNvSpPr>
          <p:nvPr>
            <p:ph type="sldNum" sz="quarter" idx="10"/>
          </p:nvPr>
        </p:nvSpPr>
        <p:spPr/>
        <p:txBody>
          <a:bodyPr/>
          <a:lstStyle>
            <a:lvl1pPr>
              <a:defRPr/>
            </a:lvl1pPr>
          </a:lstStyle>
          <a:p>
            <a:fld id="{56F69AE3-47FE-4D27-B923-289E51B913C2}" type="slidenum">
              <a:rPr lang="en-US" altLang="en-US"/>
              <a:pPr/>
              <a:t>‹#›</a:t>
            </a:fld>
            <a:endParaRPr lang="en-US" altLang="en-US"/>
          </a:p>
        </p:txBody>
      </p:sp>
    </p:spTree>
    <p:extLst>
      <p:ext uri="{BB962C8B-B14F-4D97-AF65-F5344CB8AC3E}">
        <p14:creationId xmlns:p14="http://schemas.microsoft.com/office/powerpoint/2010/main" val="40028912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3334083"/>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343010"/>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3099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8041962"/>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86985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4075138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839436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55048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723627"/>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1800" dirty="0">
              <a:ln>
                <a:solidFill>
                  <a:schemeClr val="bg1"/>
                </a:solidFill>
              </a:ln>
              <a:latin typeface="Times" charset="0"/>
            </a:endParaRPr>
          </a:p>
        </p:txBody>
      </p:sp>
      <p:pic>
        <p:nvPicPr>
          <p:cNvPr id="3"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5703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1800" dirty="0">
              <a:ln>
                <a:solidFill>
                  <a:schemeClr val="bg1"/>
                </a:solidFill>
              </a:ln>
              <a:latin typeface="Times" charset="0"/>
            </a:endParaRPr>
          </a:p>
        </p:txBody>
      </p:sp>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1775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B492-3325-5543-94CF-DB3A9D94D7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C3A396-9362-6D40-9286-7032F25C2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4F446BF-9BD4-BF44-995E-B16A83A01199}"/>
              </a:ext>
            </a:extLst>
          </p:cNvPr>
          <p:cNvPicPr>
            <a:picLocks noChangeAspect="1"/>
          </p:cNvPicPr>
          <p:nvPr userDrawn="1"/>
        </p:nvPicPr>
        <p:blipFill>
          <a:blip r:embed="rId2"/>
          <a:stretch>
            <a:fillRect/>
          </a:stretch>
        </p:blipFill>
        <p:spPr>
          <a:xfrm>
            <a:off x="6350" y="14743"/>
            <a:ext cx="12179300" cy="6858000"/>
          </a:xfrm>
          <a:prstGeom prst="rect">
            <a:avLst/>
          </a:prstGeom>
        </p:spPr>
      </p:pic>
      <p:sp>
        <p:nvSpPr>
          <p:cNvPr id="9" name="Slide Number Placeholder 8">
            <a:extLst>
              <a:ext uri="{FF2B5EF4-FFF2-40B4-BE49-F238E27FC236}">
                <a16:creationId xmlns:a16="http://schemas.microsoft.com/office/drawing/2014/main" id="{D7E82D6A-42E9-624C-BAD4-043466497335}"/>
              </a:ext>
            </a:extLst>
          </p:cNvPr>
          <p:cNvSpPr>
            <a:spLocks noGrp="1"/>
          </p:cNvSpPr>
          <p:nvPr>
            <p:ph type="sldNum" sz="quarter" idx="10"/>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3710085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9073277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779A568-8679-1541-952B-B70970C53FBA}"/>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5" name="Footer Placeholder 4">
            <a:extLst>
              <a:ext uri="{FF2B5EF4-FFF2-40B4-BE49-F238E27FC236}">
                <a16:creationId xmlns:a16="http://schemas.microsoft.com/office/drawing/2014/main" id="{CC3F330A-42DA-304E-9A7A-E991CB3129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28D32A-CCA6-0F4D-B749-091BDF71CA2D}"/>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1282279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DF5D3C-9C89-434C-ABDD-C60745AB638B}"/>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6" name="Footer Placeholder 5">
            <a:extLst>
              <a:ext uri="{FF2B5EF4-FFF2-40B4-BE49-F238E27FC236}">
                <a16:creationId xmlns:a16="http://schemas.microsoft.com/office/drawing/2014/main" id="{63153BF6-00AF-794A-BE84-DB72D3154A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87D79F-5507-7345-B2C5-ADC183E93DD4}"/>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9305312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09A18A44-BED7-AF4D-9FFB-0CE091D49B66}"/>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8" name="Footer Placeholder 7">
            <a:extLst>
              <a:ext uri="{FF2B5EF4-FFF2-40B4-BE49-F238E27FC236}">
                <a16:creationId xmlns:a16="http://schemas.microsoft.com/office/drawing/2014/main" id="{1D82B1EC-34D0-934F-AD80-E1C2DC7B4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209AE8-B77E-EB48-9A12-AC45A7603677}"/>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123459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endParaRPr lang="en-US" dirty="0"/>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1561013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9A4FF4-34D7-DE41-B2A5-6AEF813FA4C1}"/>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4" name="Footer Placeholder 3">
            <a:extLst>
              <a:ext uri="{FF2B5EF4-FFF2-40B4-BE49-F238E27FC236}">
                <a16:creationId xmlns:a16="http://schemas.microsoft.com/office/drawing/2014/main" id="{BB46D6CC-E8AE-3147-8DDA-A61714E28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BD7D53-D81C-6540-93F1-6699DCEB2B7A}"/>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3228571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82D8BB-66B7-FA46-B8F9-EFE2B8FA29C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3" name="Footer Placeholder 2">
            <a:extLst>
              <a:ext uri="{FF2B5EF4-FFF2-40B4-BE49-F238E27FC236}">
                <a16:creationId xmlns:a16="http://schemas.microsoft.com/office/drawing/2014/main" id="{FAC7A278-C413-7D4F-8F13-B7456E3F05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E30F55-5B2E-8343-88CA-A6AD41B8DAF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8656302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86B314B-26D8-A542-8CB2-B1F4F241715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6" name="Footer Placeholder 5">
            <a:extLst>
              <a:ext uri="{FF2B5EF4-FFF2-40B4-BE49-F238E27FC236}">
                <a16:creationId xmlns:a16="http://schemas.microsoft.com/office/drawing/2014/main" id="{BCD37A71-DF8A-4F4F-861A-E476DE118D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970F9A-CBC1-4044-8347-EC8C3E06E4FB}"/>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1303682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B563FE6-8FB6-2548-9F1D-45C5F7770315}"/>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6" name="Footer Placeholder 5">
            <a:extLst>
              <a:ext uri="{FF2B5EF4-FFF2-40B4-BE49-F238E27FC236}">
                <a16:creationId xmlns:a16="http://schemas.microsoft.com/office/drawing/2014/main" id="{9F35F21F-79DF-474D-A77E-314A9E07B1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10D978-80E0-F64D-A307-0EA8DB12668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41802192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12F239-F7FF-1C41-9312-5422240A3EC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5" name="Footer Placeholder 4">
            <a:extLst>
              <a:ext uri="{FF2B5EF4-FFF2-40B4-BE49-F238E27FC236}">
                <a16:creationId xmlns:a16="http://schemas.microsoft.com/office/drawing/2014/main" id="{8F9F8F27-0E25-F445-9682-BDBD5890E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801CD4-E02C-364F-AA5D-0182BC0CE34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8485878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1F876F-2F41-BE4A-A0AE-BD624BEB2DB2}"/>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5" name="Footer Placeholder 4">
            <a:extLst>
              <a:ext uri="{FF2B5EF4-FFF2-40B4-BE49-F238E27FC236}">
                <a16:creationId xmlns:a16="http://schemas.microsoft.com/office/drawing/2014/main" id="{A6F56530-D097-7F42-BBDC-7D8A637FE0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1CF018-3737-3E40-9F2C-8DC2DC1B9337}"/>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8909298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938E-E47C-674B-B74E-CD970B2166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9EA11F-3DEA-894E-9058-E0D4EB226C8B}"/>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4" name="Footer Placeholder 3">
            <a:extLst>
              <a:ext uri="{FF2B5EF4-FFF2-40B4-BE49-F238E27FC236}">
                <a16:creationId xmlns:a16="http://schemas.microsoft.com/office/drawing/2014/main" id="{4EF0ECAC-BE00-B44A-9D82-73FAE9BEBB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907320-8FB5-194B-8E90-E43ACD571B91}"/>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355496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6280-E443-0445-8062-75F8955BBE8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3EF38E8-A1D3-E34D-8BBD-A01B559F64D5}"/>
              </a:ext>
            </a:extLst>
          </p:cNvPr>
          <p:cNvSpPr>
            <a:spLocks noGrp="1"/>
          </p:cNvSpPr>
          <p:nvPr>
            <p:ph type="sldNum" sz="quarter" idx="10"/>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23272187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283075" y="6070398"/>
            <a:ext cx="3609976" cy="368036"/>
          </a:xfrm>
          <a:prstGeom prst="rect">
            <a:avLst/>
          </a:prstGeom>
        </p:spPr>
        <p:txBody>
          <a:bodyPr/>
          <a:lstStyle/>
          <a:p>
            <a:r>
              <a:rPr lang="en-US"/>
              <a:t>Presentation Title</a:t>
            </a:r>
          </a:p>
        </p:txBody>
      </p:sp>
      <p:sp>
        <p:nvSpPr>
          <p:cNvPr id="4" name="Slide Number Placeholder 3"/>
          <p:cNvSpPr>
            <a:spLocks noGrp="1"/>
          </p:cNvSpPr>
          <p:nvPr>
            <p:ph type="sldNum" sz="quarter" idx="11"/>
          </p:nvPr>
        </p:nvSpPr>
        <p:spPr>
          <a:xfrm>
            <a:off x="449263" y="6070399"/>
            <a:ext cx="1684337" cy="368036"/>
          </a:xfrm>
          <a:prstGeom prst="rect">
            <a:avLst/>
          </a:prstGeom>
        </p:spPr>
        <p:txBody>
          <a:bodyPr/>
          <a:lstStyle/>
          <a:p>
            <a:fld id="{FB2B8EC1-6F45-9F41-A99F-DC91EFBF1972}" type="slidenum">
              <a:rPr lang="en-US" smtClean="0"/>
              <a:pPr/>
              <a:t>‹#›</a:t>
            </a:fld>
            <a:endParaRPr lang="en-US"/>
          </a:p>
        </p:txBody>
      </p:sp>
    </p:spTree>
    <p:extLst>
      <p:ext uri="{BB962C8B-B14F-4D97-AF65-F5344CB8AC3E}">
        <p14:creationId xmlns:p14="http://schemas.microsoft.com/office/powerpoint/2010/main" val="33824930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content 1 colum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283075" y="6070398"/>
            <a:ext cx="3609976" cy="368036"/>
          </a:xfrm>
          <a:prstGeom prst="rect">
            <a:avLst/>
          </a:prstGeom>
        </p:spPr>
        <p:txBody>
          <a:bodyPr/>
          <a:lstStyle/>
          <a:p>
            <a:r>
              <a:rPr lang="en-US"/>
              <a:t>Presentation Title</a:t>
            </a:r>
          </a:p>
        </p:txBody>
      </p:sp>
      <p:sp>
        <p:nvSpPr>
          <p:cNvPr id="4" name="Slide Number Placeholder 3"/>
          <p:cNvSpPr>
            <a:spLocks noGrp="1"/>
          </p:cNvSpPr>
          <p:nvPr>
            <p:ph type="sldNum" sz="quarter" idx="11"/>
          </p:nvPr>
        </p:nvSpPr>
        <p:spPr>
          <a:xfrm>
            <a:off x="449263" y="6070399"/>
            <a:ext cx="1684337" cy="368036"/>
          </a:xfrm>
          <a:prstGeom prst="rect">
            <a:avLst/>
          </a:prstGeom>
        </p:spPr>
        <p:txBody>
          <a:bodyPr/>
          <a:lstStyle/>
          <a:p>
            <a:fld id="{FB2B8EC1-6F45-9F41-A99F-DC91EFBF1972}" type="slidenum">
              <a:rPr lang="en-US" smtClean="0"/>
              <a:pPr/>
              <a:t>‹#›</a:t>
            </a:fld>
            <a:endParaRPr lang="en-US"/>
          </a:p>
        </p:txBody>
      </p:sp>
      <p:sp>
        <p:nvSpPr>
          <p:cNvPr id="5" name="Title 4"/>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449264" y="2054224"/>
            <a:ext cx="9367836" cy="357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674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251438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B492-3325-5543-94CF-DB3A9D94D7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C3A396-9362-6D40-9286-7032F25C2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4F446BF-9BD4-BF44-995E-B16A83A01199}"/>
              </a:ext>
            </a:extLst>
          </p:cNvPr>
          <p:cNvPicPr>
            <a:picLocks noChangeAspect="1"/>
          </p:cNvPicPr>
          <p:nvPr userDrawn="1"/>
        </p:nvPicPr>
        <p:blipFill>
          <a:blip r:embed="rId2"/>
          <a:stretch>
            <a:fillRect/>
          </a:stretch>
        </p:blipFill>
        <p:spPr>
          <a:xfrm>
            <a:off x="6350" y="14743"/>
            <a:ext cx="12179300" cy="6858000"/>
          </a:xfrm>
          <a:prstGeom prst="rect">
            <a:avLst/>
          </a:prstGeom>
        </p:spPr>
      </p:pic>
      <p:sp>
        <p:nvSpPr>
          <p:cNvPr id="9" name="Slide Number Placeholder 8">
            <a:extLst>
              <a:ext uri="{FF2B5EF4-FFF2-40B4-BE49-F238E27FC236}">
                <a16:creationId xmlns:a16="http://schemas.microsoft.com/office/drawing/2014/main" id="{D7E82D6A-42E9-624C-BAD4-043466497335}"/>
              </a:ext>
            </a:extLst>
          </p:cNvPr>
          <p:cNvSpPr>
            <a:spLocks noGrp="1"/>
          </p:cNvSpPr>
          <p:nvPr>
            <p:ph type="sldNum" sz="quarter" idx="10"/>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0043331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BEB8DEE-8580-C74A-B89D-0256F410D5C3}"/>
              </a:ext>
            </a:extLst>
          </p:cNvPr>
          <p:cNvSpPr>
            <a:spLocks noGrp="1"/>
          </p:cNvSpPr>
          <p:nvPr>
            <p:ph sz="quarter" idx="13"/>
          </p:nvPr>
        </p:nvSpPr>
        <p:spPr>
          <a:xfrm>
            <a:off x="838200" y="1663700"/>
            <a:ext cx="10820400" cy="3517900"/>
          </a:xfrm>
        </p:spPr>
        <p:txBody>
          <a:bodyPr>
            <a:normAutofit/>
          </a:bodyPr>
          <a:lstStyle>
            <a:lvl1pPr>
              <a:defRPr sz="1800">
                <a:solidFill>
                  <a:srgbClr val="452D88"/>
                </a:solidFill>
                <a:latin typeface="+mn-lt"/>
              </a:defRPr>
            </a:lvl1pPr>
            <a:lvl2pPr>
              <a:defRPr sz="1800">
                <a:solidFill>
                  <a:srgbClr val="452D88"/>
                </a:solidFill>
                <a:latin typeface="+mn-lt"/>
              </a:defRPr>
            </a:lvl2pPr>
            <a:lvl3pPr>
              <a:defRPr sz="1800">
                <a:solidFill>
                  <a:srgbClr val="452D88"/>
                </a:solidFill>
                <a:latin typeface="+mn-lt"/>
              </a:defRPr>
            </a:lvl3pPr>
            <a:lvl4pPr>
              <a:defRPr sz="1800">
                <a:solidFill>
                  <a:srgbClr val="452D88"/>
                </a:solidFill>
                <a:latin typeface="+mn-lt"/>
              </a:defRPr>
            </a:lvl4pPr>
            <a:lvl5pPr>
              <a:defRPr sz="1800">
                <a:solidFill>
                  <a:srgbClr val="452D88"/>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B3DCAC82-A48B-5D41-8DBF-000839C571BB}"/>
              </a:ext>
            </a:extLst>
          </p:cNvPr>
          <p:cNvSpPr>
            <a:spLocks noGrp="1"/>
          </p:cNvSpPr>
          <p:nvPr>
            <p:ph type="title"/>
          </p:nvPr>
        </p:nvSpPr>
        <p:spPr/>
        <p:txBody>
          <a:bodyPr>
            <a:normAutofit/>
          </a:bodyPr>
          <a:lstStyle>
            <a:lvl1pPr>
              <a:defRPr sz="3200" b="1">
                <a:solidFill>
                  <a:srgbClr val="452D88"/>
                </a:solidFill>
                <a:latin typeface="+mn-lt"/>
              </a:defRPr>
            </a:lvl1pPr>
          </a:lstStyle>
          <a:p>
            <a:r>
              <a:rPr lang="en-US" dirty="0"/>
              <a:t>Click to edit Master title style</a:t>
            </a:r>
          </a:p>
        </p:txBody>
      </p:sp>
    </p:spTree>
    <p:extLst>
      <p:ext uri="{BB962C8B-B14F-4D97-AF65-F5344CB8AC3E}">
        <p14:creationId xmlns:p14="http://schemas.microsoft.com/office/powerpoint/2010/main" val="26274354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779A568-8679-1541-952B-B70970C53FBA}"/>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5" name="Footer Placeholder 4">
            <a:extLst>
              <a:ext uri="{FF2B5EF4-FFF2-40B4-BE49-F238E27FC236}">
                <a16:creationId xmlns:a16="http://schemas.microsoft.com/office/drawing/2014/main" id="{CC3F330A-42DA-304E-9A7A-E991CB3129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28D32A-CCA6-0F4D-B749-091BDF71CA2D}"/>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22205928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DF5D3C-9C89-434C-ABDD-C60745AB638B}"/>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6" name="Footer Placeholder 5">
            <a:extLst>
              <a:ext uri="{FF2B5EF4-FFF2-40B4-BE49-F238E27FC236}">
                <a16:creationId xmlns:a16="http://schemas.microsoft.com/office/drawing/2014/main" id="{63153BF6-00AF-794A-BE84-DB72D3154A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87D79F-5507-7345-B2C5-ADC183E93DD4}"/>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9538143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09A18A44-BED7-AF4D-9FFB-0CE091D49B66}"/>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8" name="Footer Placeholder 7">
            <a:extLst>
              <a:ext uri="{FF2B5EF4-FFF2-40B4-BE49-F238E27FC236}">
                <a16:creationId xmlns:a16="http://schemas.microsoft.com/office/drawing/2014/main" id="{1D82B1EC-34D0-934F-AD80-E1C2DC7B4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209AE8-B77E-EB48-9A12-AC45A7603677}"/>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6667288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9A4FF4-34D7-DE41-B2A5-6AEF813FA4C1}"/>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4" name="Footer Placeholder 3">
            <a:extLst>
              <a:ext uri="{FF2B5EF4-FFF2-40B4-BE49-F238E27FC236}">
                <a16:creationId xmlns:a16="http://schemas.microsoft.com/office/drawing/2014/main" id="{BB46D6CC-E8AE-3147-8DDA-A61714E28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BD7D53-D81C-6540-93F1-6699DCEB2B7A}"/>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8549692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82D8BB-66B7-FA46-B8F9-EFE2B8FA29C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3" name="Footer Placeholder 2">
            <a:extLst>
              <a:ext uri="{FF2B5EF4-FFF2-40B4-BE49-F238E27FC236}">
                <a16:creationId xmlns:a16="http://schemas.microsoft.com/office/drawing/2014/main" id="{FAC7A278-C413-7D4F-8F13-B7456E3F05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E30F55-5B2E-8343-88CA-A6AD41B8DAF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4907949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86B314B-26D8-A542-8CB2-B1F4F241715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6" name="Footer Placeholder 5">
            <a:extLst>
              <a:ext uri="{FF2B5EF4-FFF2-40B4-BE49-F238E27FC236}">
                <a16:creationId xmlns:a16="http://schemas.microsoft.com/office/drawing/2014/main" id="{BCD37A71-DF8A-4F4F-861A-E476DE118D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970F9A-CBC1-4044-8347-EC8C3E06E4FB}"/>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26591545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B563FE6-8FB6-2548-9F1D-45C5F7770315}"/>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6" name="Footer Placeholder 5">
            <a:extLst>
              <a:ext uri="{FF2B5EF4-FFF2-40B4-BE49-F238E27FC236}">
                <a16:creationId xmlns:a16="http://schemas.microsoft.com/office/drawing/2014/main" id="{9F35F21F-79DF-474D-A77E-314A9E07B1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10D978-80E0-F64D-A307-0EA8DB12668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4025111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12F239-F7FF-1C41-9312-5422240A3EC4}"/>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5" name="Footer Placeholder 4">
            <a:extLst>
              <a:ext uri="{FF2B5EF4-FFF2-40B4-BE49-F238E27FC236}">
                <a16:creationId xmlns:a16="http://schemas.microsoft.com/office/drawing/2014/main" id="{8F9F8F27-0E25-F445-9682-BDBD5890E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801CD4-E02C-364F-AA5D-0182BC0CE349}"/>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2836400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4294437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1F876F-2F41-BE4A-A0AE-BD624BEB2DB2}"/>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5" name="Footer Placeholder 4">
            <a:extLst>
              <a:ext uri="{FF2B5EF4-FFF2-40B4-BE49-F238E27FC236}">
                <a16:creationId xmlns:a16="http://schemas.microsoft.com/office/drawing/2014/main" id="{A6F56530-D097-7F42-BBDC-7D8A637FE0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1CF018-3737-3E40-9F2C-8DC2DC1B9337}"/>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36448473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938E-E47C-674B-B74E-CD970B2166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9EA11F-3DEA-894E-9058-E0D4EB226C8B}"/>
              </a:ext>
            </a:extLst>
          </p:cNvPr>
          <p:cNvSpPr>
            <a:spLocks noGrp="1"/>
          </p:cNvSpPr>
          <p:nvPr>
            <p:ph type="dt" sz="half" idx="10"/>
          </p:nvPr>
        </p:nvSpPr>
        <p:spPr>
          <a:xfrm>
            <a:off x="838200" y="6356350"/>
            <a:ext cx="2743200" cy="365125"/>
          </a:xfrm>
          <a:prstGeom prst="rect">
            <a:avLst/>
          </a:prstGeom>
        </p:spPr>
        <p:txBody>
          <a:bodyPr/>
          <a:lstStyle/>
          <a:p>
            <a:fld id="{71A32B58-8C1C-954F-BDF2-720B711FE909}" type="datetimeFigureOut">
              <a:rPr lang="en-US" smtClean="0"/>
              <a:t>12/20/2021</a:t>
            </a:fld>
            <a:endParaRPr lang="en-US"/>
          </a:p>
        </p:txBody>
      </p:sp>
      <p:sp>
        <p:nvSpPr>
          <p:cNvPr id="4" name="Footer Placeholder 3">
            <a:extLst>
              <a:ext uri="{FF2B5EF4-FFF2-40B4-BE49-F238E27FC236}">
                <a16:creationId xmlns:a16="http://schemas.microsoft.com/office/drawing/2014/main" id="{4EF0ECAC-BE00-B44A-9D82-73FAE9BEBB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907320-8FB5-194B-8E90-E43ACD571B91}"/>
              </a:ext>
            </a:extLst>
          </p:cNvPr>
          <p:cNvSpPr>
            <a:spLocks noGrp="1"/>
          </p:cNvSpPr>
          <p:nvPr>
            <p:ph type="sldNum" sz="quarter" idx="12"/>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41833580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6280-E443-0445-8062-75F8955BBE8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3EF38E8-A1D3-E34D-8BBD-A01B559F64D5}"/>
              </a:ext>
            </a:extLst>
          </p:cNvPr>
          <p:cNvSpPr>
            <a:spLocks noGrp="1"/>
          </p:cNvSpPr>
          <p:nvPr>
            <p:ph type="sldNum" sz="quarter" idx="10"/>
          </p:nvPr>
        </p:nvSpPr>
        <p:spPr/>
        <p:txBody>
          <a:bodyPr/>
          <a:lstStyle/>
          <a:p>
            <a:fld id="{A7F4D33C-FC36-4844-81D2-FC506EAE1687}" type="slidenum">
              <a:rPr lang="en-US" smtClean="0"/>
              <a:t>‹#›</a:t>
            </a:fld>
            <a:endParaRPr lang="en-US"/>
          </a:p>
        </p:txBody>
      </p:sp>
    </p:spTree>
    <p:extLst>
      <p:ext uri="{BB962C8B-B14F-4D97-AF65-F5344CB8AC3E}">
        <p14:creationId xmlns:p14="http://schemas.microsoft.com/office/powerpoint/2010/main" val="17344271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25A6EEA6-02B4-DC4F-BD4B-FD472F6E7852}"/>
              </a:ext>
            </a:extLst>
          </p:cNvPr>
          <p:cNvSpPr>
            <a:spLocks noGrp="1"/>
          </p:cNvSpPr>
          <p:nvPr>
            <p:ph type="title"/>
          </p:nvPr>
        </p:nvSpPr>
        <p:spPr>
          <a:xfrm>
            <a:off x="838200" y="2689225"/>
            <a:ext cx="10515600" cy="1325563"/>
          </a:xfrm>
        </p:spPr>
        <p:txBody>
          <a:bodyPr>
            <a:normAutofit/>
          </a:bodyPr>
          <a:lstStyle>
            <a:lvl1pPr algn="ctr">
              <a:defRPr sz="48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089665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3860-BE4F-0847-8210-08D095266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C09B6-7151-0543-A270-360A9A19B1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8987B-2492-AB4F-8D31-1850EDE048FD}"/>
              </a:ext>
            </a:extLst>
          </p:cNvPr>
          <p:cNvSpPr>
            <a:spLocks noGrp="1"/>
          </p:cNvSpPr>
          <p:nvPr>
            <p:ph type="dt" sz="half" idx="10"/>
          </p:nvPr>
        </p:nvSpPr>
        <p:spPr/>
        <p:txBody>
          <a:bodyPr/>
          <a:lstStyle/>
          <a:p>
            <a:fld id="{FBB855C3-BFA0-0645-B58F-64AA25CC9B4C}" type="datetimeFigureOut">
              <a:rPr lang="en-US" smtClean="0"/>
              <a:t>12/20/2021</a:t>
            </a:fld>
            <a:endParaRPr lang="en-US"/>
          </a:p>
        </p:txBody>
      </p:sp>
      <p:sp>
        <p:nvSpPr>
          <p:cNvPr id="5" name="Footer Placeholder 4">
            <a:extLst>
              <a:ext uri="{FF2B5EF4-FFF2-40B4-BE49-F238E27FC236}">
                <a16:creationId xmlns:a16="http://schemas.microsoft.com/office/drawing/2014/main" id="{FF7616A9-1276-BC42-A7C5-88E7C9F6E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D74FA-78E5-C147-8A63-132761E467B2}"/>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1195918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3C91-6B9D-7849-B893-5BD7EDF0D5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DE597E-CFCC-0146-A0C6-8EE0B09F83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96E032-3794-6343-B974-87A7A1ECA3CC}"/>
              </a:ext>
            </a:extLst>
          </p:cNvPr>
          <p:cNvSpPr>
            <a:spLocks noGrp="1"/>
          </p:cNvSpPr>
          <p:nvPr>
            <p:ph type="dt" sz="half" idx="10"/>
          </p:nvPr>
        </p:nvSpPr>
        <p:spPr/>
        <p:txBody>
          <a:bodyPr/>
          <a:lstStyle/>
          <a:p>
            <a:fld id="{FBB855C3-BFA0-0645-B58F-64AA25CC9B4C}" type="datetimeFigureOut">
              <a:rPr lang="en-US" smtClean="0"/>
              <a:t>12/20/2021</a:t>
            </a:fld>
            <a:endParaRPr lang="en-US"/>
          </a:p>
        </p:txBody>
      </p:sp>
      <p:sp>
        <p:nvSpPr>
          <p:cNvPr id="5" name="Footer Placeholder 4">
            <a:extLst>
              <a:ext uri="{FF2B5EF4-FFF2-40B4-BE49-F238E27FC236}">
                <a16:creationId xmlns:a16="http://schemas.microsoft.com/office/drawing/2014/main" id="{63E672DF-921D-E84E-A4B2-8E3580134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E6F45-CAB7-1647-91B7-0DDA6C46DB1A}"/>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0549842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58E7-55E4-2C46-8681-1921AF4F0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2E3E-4287-A046-B3AE-8F4BCD6C09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75851-02FB-8548-B88B-D2853597D2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263559-5F1E-9F4A-82D2-89B1A8836F6D}"/>
              </a:ext>
            </a:extLst>
          </p:cNvPr>
          <p:cNvSpPr>
            <a:spLocks noGrp="1"/>
          </p:cNvSpPr>
          <p:nvPr>
            <p:ph type="dt" sz="half" idx="10"/>
          </p:nvPr>
        </p:nvSpPr>
        <p:spPr/>
        <p:txBody>
          <a:bodyPr/>
          <a:lstStyle/>
          <a:p>
            <a:fld id="{FBB855C3-BFA0-0645-B58F-64AA25CC9B4C}" type="datetimeFigureOut">
              <a:rPr lang="en-US" smtClean="0"/>
              <a:t>12/20/2021</a:t>
            </a:fld>
            <a:endParaRPr lang="en-US"/>
          </a:p>
        </p:txBody>
      </p:sp>
      <p:sp>
        <p:nvSpPr>
          <p:cNvPr id="6" name="Footer Placeholder 5">
            <a:extLst>
              <a:ext uri="{FF2B5EF4-FFF2-40B4-BE49-F238E27FC236}">
                <a16:creationId xmlns:a16="http://schemas.microsoft.com/office/drawing/2014/main" id="{E54603CF-1FC1-A64E-A92B-F0940081D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6819B-859E-0B4F-8746-0DCCB9B97ADA}"/>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9265350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CBDE-52DA-3848-8CCF-1B01925FE2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AD2C25-2D02-FF4D-81AD-0AEA6367A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8BBA7F-3592-5F4E-B5B6-FDA3C293A1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3374C0-B5AA-EF41-B145-6D91F6AC2F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3A1F83-A3CC-AA4E-A897-E3F156E3A3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E8F59-F298-7245-B305-6F68D9341451}"/>
              </a:ext>
            </a:extLst>
          </p:cNvPr>
          <p:cNvSpPr>
            <a:spLocks noGrp="1"/>
          </p:cNvSpPr>
          <p:nvPr>
            <p:ph type="dt" sz="half" idx="10"/>
          </p:nvPr>
        </p:nvSpPr>
        <p:spPr/>
        <p:txBody>
          <a:bodyPr/>
          <a:lstStyle/>
          <a:p>
            <a:fld id="{FBB855C3-BFA0-0645-B58F-64AA25CC9B4C}" type="datetimeFigureOut">
              <a:rPr lang="en-US" smtClean="0"/>
              <a:t>12/20/2021</a:t>
            </a:fld>
            <a:endParaRPr lang="en-US"/>
          </a:p>
        </p:txBody>
      </p:sp>
      <p:sp>
        <p:nvSpPr>
          <p:cNvPr id="8" name="Footer Placeholder 7">
            <a:extLst>
              <a:ext uri="{FF2B5EF4-FFF2-40B4-BE49-F238E27FC236}">
                <a16:creationId xmlns:a16="http://schemas.microsoft.com/office/drawing/2014/main" id="{43667DDA-96B3-8A4F-B6D3-3D22625444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C77A03-EEC3-F740-8C5F-AEC85A33ACB8}"/>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7539822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5426-0BFF-1648-98A5-6E1BE8EF95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5DC888-3627-5A4D-9254-7F299BEF0782}"/>
              </a:ext>
            </a:extLst>
          </p:cNvPr>
          <p:cNvSpPr>
            <a:spLocks noGrp="1"/>
          </p:cNvSpPr>
          <p:nvPr>
            <p:ph type="dt" sz="half" idx="10"/>
          </p:nvPr>
        </p:nvSpPr>
        <p:spPr/>
        <p:txBody>
          <a:bodyPr/>
          <a:lstStyle/>
          <a:p>
            <a:fld id="{FBB855C3-BFA0-0645-B58F-64AA25CC9B4C}" type="datetimeFigureOut">
              <a:rPr lang="en-US" smtClean="0"/>
              <a:t>12/20/2021</a:t>
            </a:fld>
            <a:endParaRPr lang="en-US"/>
          </a:p>
        </p:txBody>
      </p:sp>
      <p:sp>
        <p:nvSpPr>
          <p:cNvPr id="4" name="Footer Placeholder 3">
            <a:extLst>
              <a:ext uri="{FF2B5EF4-FFF2-40B4-BE49-F238E27FC236}">
                <a16:creationId xmlns:a16="http://schemas.microsoft.com/office/drawing/2014/main" id="{3A8F903F-C790-5F4C-8DF4-8615CC5922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43FCAC-5D28-F543-B5DB-D554751D7015}"/>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9719753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29FFF-9828-E04E-A488-469D6096F7EB}"/>
              </a:ext>
            </a:extLst>
          </p:cNvPr>
          <p:cNvSpPr>
            <a:spLocks noGrp="1"/>
          </p:cNvSpPr>
          <p:nvPr>
            <p:ph type="dt" sz="half" idx="10"/>
          </p:nvPr>
        </p:nvSpPr>
        <p:spPr/>
        <p:txBody>
          <a:bodyPr/>
          <a:lstStyle/>
          <a:p>
            <a:fld id="{FBB855C3-BFA0-0645-B58F-64AA25CC9B4C}" type="datetimeFigureOut">
              <a:rPr lang="en-US" smtClean="0"/>
              <a:t>12/20/2021</a:t>
            </a:fld>
            <a:endParaRPr lang="en-US"/>
          </a:p>
        </p:txBody>
      </p:sp>
      <p:sp>
        <p:nvSpPr>
          <p:cNvPr id="3" name="Footer Placeholder 2">
            <a:extLst>
              <a:ext uri="{FF2B5EF4-FFF2-40B4-BE49-F238E27FC236}">
                <a16:creationId xmlns:a16="http://schemas.microsoft.com/office/drawing/2014/main" id="{31E58380-361A-804B-8A5D-0915F75902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CAF1D7-B7EC-3546-85C2-31F675241707}"/>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991997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 Slide V1">
    <p:spTree>
      <p:nvGrpSpPr>
        <p:cNvPr id="1" name=""/>
        <p:cNvGrpSpPr/>
        <p:nvPr/>
      </p:nvGrpSpPr>
      <p:grpSpPr>
        <a:xfrm>
          <a:off x="0" y="0"/>
          <a:ext cx="0" cy="0"/>
          <a:chOff x="0" y="0"/>
          <a:chExt cx="0" cy="0"/>
        </a:xfrm>
      </p:grpSpPr>
      <p:sp>
        <p:nvSpPr>
          <p:cNvPr id="11" name="Rectangle 10"/>
          <p:cNvSpPr/>
          <p:nvPr userDrawn="1"/>
        </p:nvSpPr>
        <p:spPr>
          <a:xfrm>
            <a:off x="0" y="0"/>
            <a:ext cx="12192000" cy="4571662"/>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12" name="Picture 11"/>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a:stretch/>
        </p:blipFill>
        <p:spPr>
          <a:xfrm>
            <a:off x="0" y="0"/>
            <a:ext cx="5032619" cy="4571662"/>
          </a:xfrm>
          <a:prstGeom prst="rect">
            <a:avLst/>
          </a:prstGeom>
        </p:spPr>
      </p:pic>
      <p:pic>
        <p:nvPicPr>
          <p:cNvPr id="14" name="Picture 13"/>
          <p:cNvPicPr>
            <a:picLocks noChangeAspect="1"/>
          </p:cNvPicPr>
          <p:nvPr userDrawn="1"/>
        </p:nvPicPr>
        <p:blipFill rotWithShape="1">
          <a:blip r:embed="rId3" cstate="email">
            <a:alphaModFix amt="11000"/>
            <a:extLst>
              <a:ext uri="{28A0092B-C50C-407E-A947-70E740481C1C}">
                <a14:useLocalDpi xmlns:a14="http://schemas.microsoft.com/office/drawing/2010/main"/>
              </a:ext>
            </a:extLst>
          </a:blip>
          <a:srcRect/>
          <a:stretch/>
        </p:blipFill>
        <p:spPr>
          <a:xfrm>
            <a:off x="0" y="4571662"/>
            <a:ext cx="5029200" cy="2286338"/>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6" name="Title 9"/>
          <p:cNvSpPr>
            <a:spLocks noGrp="1"/>
          </p:cNvSpPr>
          <p:nvPr>
            <p:ph type="title" hasCustomPrompt="1"/>
          </p:nvPr>
        </p:nvSpPr>
        <p:spPr>
          <a:xfrm>
            <a:off x="4241800" y="1660526"/>
            <a:ext cx="7594600" cy="607204"/>
          </a:xfrm>
          <a:prstGeom prst="rect">
            <a:avLst/>
          </a:prstGeom>
        </p:spPr>
        <p:txBody>
          <a:bodyPr lIns="82058" tIns="41029" rIns="82058" bIns="41029"/>
          <a:lstStyle>
            <a:lvl1pPr>
              <a:defRPr sz="3600">
                <a:solidFill>
                  <a:schemeClr val="bg1"/>
                </a:solidFill>
                <a:latin typeface="Arial" charset="0"/>
                <a:ea typeface="Arial" charset="0"/>
                <a:cs typeface="Arial" charset="0"/>
              </a:defRPr>
            </a:lvl1pPr>
          </a:lstStyle>
          <a:p>
            <a:r>
              <a:rPr lang="en-US" dirty="0" smtClean="0"/>
              <a:t>Title of Presentation</a:t>
            </a:r>
            <a:endParaRPr lang="en-US" dirty="0"/>
          </a:p>
        </p:txBody>
      </p:sp>
      <p:sp>
        <p:nvSpPr>
          <p:cNvPr id="17" name="Content Placeholder 12"/>
          <p:cNvSpPr>
            <a:spLocks noGrp="1"/>
          </p:cNvSpPr>
          <p:nvPr>
            <p:ph sz="quarter" idx="10" hasCustomPrompt="1"/>
          </p:nvPr>
        </p:nvSpPr>
        <p:spPr>
          <a:xfrm>
            <a:off x="4241802" y="2448443"/>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smtClean="0"/>
              <a:t>Name of Presenter</a:t>
            </a:r>
            <a:endParaRPr lang="en-US" dirty="0"/>
          </a:p>
        </p:txBody>
      </p:sp>
      <p:sp>
        <p:nvSpPr>
          <p:cNvPr id="18" name="Content Placeholder 12"/>
          <p:cNvSpPr>
            <a:spLocks noGrp="1"/>
          </p:cNvSpPr>
          <p:nvPr>
            <p:ph sz="quarter" idx="11" hasCustomPrompt="1"/>
          </p:nvPr>
        </p:nvSpPr>
        <p:spPr>
          <a:xfrm>
            <a:off x="4241802" y="3048001"/>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smtClean="0"/>
              <a:t>Date</a:t>
            </a:r>
            <a:endParaRPr lang="en-US" dirty="0"/>
          </a:p>
        </p:txBody>
      </p:sp>
      <p:sp>
        <p:nvSpPr>
          <p:cNvPr id="9" name="Text Box 10"/>
          <p:cNvSpPr txBox="1">
            <a:spLocks noChangeArrowheads="1"/>
          </p:cNvSpPr>
          <p:nvPr userDrawn="1"/>
        </p:nvSpPr>
        <p:spPr bwMode="auto">
          <a:xfrm rot="5400000">
            <a:off x="-471557" y="6198821"/>
            <a:ext cx="1143170" cy="17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600" dirty="0" smtClean="0">
                <a:solidFill>
                  <a:schemeClr val="tx1">
                    <a:lumMod val="65000"/>
                    <a:lumOff val="35000"/>
                  </a:schemeClr>
                </a:solidFill>
              </a:rPr>
              <a:t>#2772</a:t>
            </a:r>
            <a:r>
              <a:rPr lang="en-US" altLang="en-US" sz="600" baseline="0" dirty="0" smtClean="0">
                <a:solidFill>
                  <a:schemeClr val="tx1">
                    <a:lumMod val="65000"/>
                    <a:lumOff val="35000"/>
                  </a:schemeClr>
                </a:solidFill>
              </a:rPr>
              <a:t> </a:t>
            </a:r>
            <a:r>
              <a:rPr lang="en-US" altLang="en-US" sz="600" dirty="0" smtClean="0">
                <a:solidFill>
                  <a:schemeClr val="tx1">
                    <a:lumMod val="65000"/>
                    <a:lumOff val="35000"/>
                  </a:schemeClr>
                </a:solidFill>
              </a:rPr>
              <a:t>Rev</a:t>
            </a:r>
            <a:r>
              <a:rPr lang="en-US" altLang="en-US" sz="600" dirty="0">
                <a:solidFill>
                  <a:schemeClr val="tx1">
                    <a:lumMod val="65000"/>
                    <a:lumOff val="35000"/>
                  </a:schemeClr>
                </a:solidFill>
              </a:rPr>
              <a:t>. </a:t>
            </a:r>
            <a:r>
              <a:rPr lang="en-US" altLang="en-US" sz="600" dirty="0" smtClean="0">
                <a:solidFill>
                  <a:schemeClr val="tx1">
                    <a:lumMod val="65000"/>
                    <a:lumOff val="35000"/>
                  </a:schemeClr>
                </a:solidFill>
              </a:rPr>
              <a:t>01/17</a:t>
            </a:r>
            <a:endParaRPr lang="en-US" altLang="en-US" sz="600" dirty="0">
              <a:solidFill>
                <a:schemeClr val="tx1">
                  <a:lumMod val="65000"/>
                  <a:lumOff val="35000"/>
                </a:schemeClr>
              </a:solidFill>
            </a:endParaRPr>
          </a:p>
        </p:txBody>
      </p:sp>
    </p:spTree>
    <p:extLst>
      <p:ext uri="{BB962C8B-B14F-4D97-AF65-F5344CB8AC3E}">
        <p14:creationId xmlns:p14="http://schemas.microsoft.com/office/powerpoint/2010/main" val="4210113354"/>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0069-5EA9-144B-B0CA-F8185BE60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0A990A-1AA6-3944-84E4-7E0565982C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0A0779-51CD-7940-B349-C24AA1AEA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E72A13-E1C1-E945-A527-7BD57B786354}"/>
              </a:ext>
            </a:extLst>
          </p:cNvPr>
          <p:cNvSpPr>
            <a:spLocks noGrp="1"/>
          </p:cNvSpPr>
          <p:nvPr>
            <p:ph type="dt" sz="half" idx="10"/>
          </p:nvPr>
        </p:nvSpPr>
        <p:spPr/>
        <p:txBody>
          <a:bodyPr/>
          <a:lstStyle/>
          <a:p>
            <a:fld id="{FBB855C3-BFA0-0645-B58F-64AA25CC9B4C}" type="datetimeFigureOut">
              <a:rPr lang="en-US" smtClean="0"/>
              <a:t>12/20/2021</a:t>
            </a:fld>
            <a:endParaRPr lang="en-US"/>
          </a:p>
        </p:txBody>
      </p:sp>
      <p:sp>
        <p:nvSpPr>
          <p:cNvPr id="6" name="Footer Placeholder 5">
            <a:extLst>
              <a:ext uri="{FF2B5EF4-FFF2-40B4-BE49-F238E27FC236}">
                <a16:creationId xmlns:a16="http://schemas.microsoft.com/office/drawing/2014/main" id="{90E6E5C5-02D4-B344-9C8B-F6B46A293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F214F-827A-E64D-A6AE-B19B1DCCE5C0}"/>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1892211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76D7-7F40-D147-AE19-94B5EAAA4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858B1C-E554-9047-B0D1-384008F29E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1A05CE-48CD-CA47-AA81-78A3DF43B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954200-9918-3A48-9F31-DE06663ACD47}"/>
              </a:ext>
            </a:extLst>
          </p:cNvPr>
          <p:cNvSpPr>
            <a:spLocks noGrp="1"/>
          </p:cNvSpPr>
          <p:nvPr>
            <p:ph type="dt" sz="half" idx="10"/>
          </p:nvPr>
        </p:nvSpPr>
        <p:spPr/>
        <p:txBody>
          <a:bodyPr/>
          <a:lstStyle/>
          <a:p>
            <a:fld id="{FBB855C3-BFA0-0645-B58F-64AA25CC9B4C}" type="datetimeFigureOut">
              <a:rPr lang="en-US" smtClean="0"/>
              <a:t>12/20/2021</a:t>
            </a:fld>
            <a:endParaRPr lang="en-US"/>
          </a:p>
        </p:txBody>
      </p:sp>
      <p:sp>
        <p:nvSpPr>
          <p:cNvPr id="6" name="Footer Placeholder 5">
            <a:extLst>
              <a:ext uri="{FF2B5EF4-FFF2-40B4-BE49-F238E27FC236}">
                <a16:creationId xmlns:a16="http://schemas.microsoft.com/office/drawing/2014/main" id="{8D675F09-5856-814D-9EC4-B56163232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04F95C-9954-B847-97DA-CC36CD163524}"/>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4522168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14E1-407F-9C4B-865D-D9AAA66E51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CD781C-ABCC-3144-9659-D4725268F9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A0E94F-7906-CF48-A498-7954AD2FA54B}"/>
              </a:ext>
            </a:extLst>
          </p:cNvPr>
          <p:cNvSpPr>
            <a:spLocks noGrp="1"/>
          </p:cNvSpPr>
          <p:nvPr>
            <p:ph type="dt" sz="half" idx="10"/>
          </p:nvPr>
        </p:nvSpPr>
        <p:spPr/>
        <p:txBody>
          <a:bodyPr/>
          <a:lstStyle/>
          <a:p>
            <a:fld id="{FBB855C3-BFA0-0645-B58F-64AA25CC9B4C}" type="datetimeFigureOut">
              <a:rPr lang="en-US" smtClean="0"/>
              <a:t>12/20/2021</a:t>
            </a:fld>
            <a:endParaRPr lang="en-US"/>
          </a:p>
        </p:txBody>
      </p:sp>
      <p:sp>
        <p:nvSpPr>
          <p:cNvPr id="5" name="Footer Placeholder 4">
            <a:extLst>
              <a:ext uri="{FF2B5EF4-FFF2-40B4-BE49-F238E27FC236}">
                <a16:creationId xmlns:a16="http://schemas.microsoft.com/office/drawing/2014/main" id="{B9917387-C5BE-FA48-8BB7-EE4B258BE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1FA78-9286-7642-8522-569F76CF887F}"/>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1949755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C5890-3634-6145-BA79-9241AA7629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61711-E7D5-294C-B817-54527A8E34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AE1CD-E7EB-B54D-83FE-1A70B174AEFC}"/>
              </a:ext>
            </a:extLst>
          </p:cNvPr>
          <p:cNvSpPr>
            <a:spLocks noGrp="1"/>
          </p:cNvSpPr>
          <p:nvPr>
            <p:ph type="dt" sz="half" idx="10"/>
          </p:nvPr>
        </p:nvSpPr>
        <p:spPr/>
        <p:txBody>
          <a:bodyPr/>
          <a:lstStyle/>
          <a:p>
            <a:fld id="{FBB855C3-BFA0-0645-B58F-64AA25CC9B4C}" type="datetimeFigureOut">
              <a:rPr lang="en-US" smtClean="0"/>
              <a:t>12/20/2021</a:t>
            </a:fld>
            <a:endParaRPr lang="en-US"/>
          </a:p>
        </p:txBody>
      </p:sp>
      <p:sp>
        <p:nvSpPr>
          <p:cNvPr id="5" name="Footer Placeholder 4">
            <a:extLst>
              <a:ext uri="{FF2B5EF4-FFF2-40B4-BE49-F238E27FC236}">
                <a16:creationId xmlns:a16="http://schemas.microsoft.com/office/drawing/2014/main" id="{5E2BE965-DBD8-DB42-8835-1F75ADCEE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45434-B2A5-F948-B92F-CCE7EE9BBC85}"/>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37570323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9"/>
          </a:xfrm>
          <a:prstGeom prst="rect">
            <a:avLst/>
          </a:prstGeom>
        </p:spPr>
      </p:pic>
      <p:pic>
        <p:nvPicPr>
          <p:cNvPr id="17" name="bg object 17"/>
          <p:cNvPicPr/>
          <p:nvPr/>
        </p:nvPicPr>
        <p:blipFill>
          <a:blip r:embed="rId3" cstate="print"/>
          <a:stretch>
            <a:fillRect/>
          </a:stretch>
        </p:blipFill>
        <p:spPr>
          <a:xfrm>
            <a:off x="9440496" y="5842552"/>
            <a:ext cx="174094" cy="201958"/>
          </a:xfrm>
          <a:prstGeom prst="rect">
            <a:avLst/>
          </a:prstGeom>
        </p:spPr>
      </p:pic>
      <p:pic>
        <p:nvPicPr>
          <p:cNvPr id="18" name="bg object 18"/>
          <p:cNvPicPr/>
          <p:nvPr/>
        </p:nvPicPr>
        <p:blipFill>
          <a:blip r:embed="rId4" cstate="print"/>
          <a:stretch>
            <a:fillRect/>
          </a:stretch>
        </p:blipFill>
        <p:spPr>
          <a:xfrm>
            <a:off x="9662585" y="5842546"/>
            <a:ext cx="204180" cy="201969"/>
          </a:xfrm>
          <a:prstGeom prst="rect">
            <a:avLst/>
          </a:prstGeom>
        </p:spPr>
      </p:pic>
      <p:pic>
        <p:nvPicPr>
          <p:cNvPr id="19" name="bg object 19"/>
          <p:cNvPicPr/>
          <p:nvPr/>
        </p:nvPicPr>
        <p:blipFill>
          <a:blip r:embed="rId5" cstate="print"/>
          <a:stretch>
            <a:fillRect/>
          </a:stretch>
        </p:blipFill>
        <p:spPr>
          <a:xfrm>
            <a:off x="9918168" y="5842546"/>
            <a:ext cx="204180" cy="201969"/>
          </a:xfrm>
          <a:prstGeom prst="rect">
            <a:avLst/>
          </a:prstGeom>
        </p:spPr>
      </p:pic>
      <p:pic>
        <p:nvPicPr>
          <p:cNvPr id="20" name="bg object 20"/>
          <p:cNvPicPr/>
          <p:nvPr/>
        </p:nvPicPr>
        <p:blipFill>
          <a:blip r:embed="rId6" cstate="print"/>
          <a:stretch>
            <a:fillRect/>
          </a:stretch>
        </p:blipFill>
        <p:spPr>
          <a:xfrm>
            <a:off x="10187951" y="5845354"/>
            <a:ext cx="156761" cy="196358"/>
          </a:xfrm>
          <a:prstGeom prst="rect">
            <a:avLst/>
          </a:prstGeom>
        </p:spPr>
      </p:pic>
      <p:pic>
        <p:nvPicPr>
          <p:cNvPr id="21" name="bg object 21"/>
          <p:cNvPicPr/>
          <p:nvPr/>
        </p:nvPicPr>
        <p:blipFill>
          <a:blip r:embed="rId7" cstate="print"/>
          <a:stretch>
            <a:fillRect/>
          </a:stretch>
        </p:blipFill>
        <p:spPr>
          <a:xfrm>
            <a:off x="10479027" y="5842552"/>
            <a:ext cx="174095" cy="201958"/>
          </a:xfrm>
          <a:prstGeom prst="rect">
            <a:avLst/>
          </a:prstGeom>
        </p:spPr>
      </p:pic>
      <p:pic>
        <p:nvPicPr>
          <p:cNvPr id="22" name="bg object 22"/>
          <p:cNvPicPr/>
          <p:nvPr/>
        </p:nvPicPr>
        <p:blipFill>
          <a:blip r:embed="rId8" cstate="print"/>
          <a:stretch>
            <a:fillRect/>
          </a:stretch>
        </p:blipFill>
        <p:spPr>
          <a:xfrm>
            <a:off x="10701111" y="5842546"/>
            <a:ext cx="204180" cy="201969"/>
          </a:xfrm>
          <a:prstGeom prst="rect">
            <a:avLst/>
          </a:prstGeom>
        </p:spPr>
      </p:pic>
      <p:pic>
        <p:nvPicPr>
          <p:cNvPr id="23" name="bg object 23"/>
          <p:cNvPicPr/>
          <p:nvPr/>
        </p:nvPicPr>
        <p:blipFill>
          <a:blip r:embed="rId9" cstate="print"/>
          <a:stretch>
            <a:fillRect/>
          </a:stretch>
        </p:blipFill>
        <p:spPr>
          <a:xfrm>
            <a:off x="10968049" y="5845358"/>
            <a:ext cx="158175" cy="199152"/>
          </a:xfrm>
          <a:prstGeom prst="rect">
            <a:avLst/>
          </a:prstGeom>
        </p:spPr>
      </p:pic>
      <p:pic>
        <p:nvPicPr>
          <p:cNvPr id="24" name="bg object 24"/>
          <p:cNvPicPr/>
          <p:nvPr/>
        </p:nvPicPr>
        <p:blipFill>
          <a:blip r:embed="rId10" cstate="print"/>
          <a:stretch>
            <a:fillRect/>
          </a:stretch>
        </p:blipFill>
        <p:spPr>
          <a:xfrm>
            <a:off x="11203476" y="5842556"/>
            <a:ext cx="167836" cy="201958"/>
          </a:xfrm>
          <a:prstGeom prst="rect">
            <a:avLst/>
          </a:prstGeom>
        </p:spPr>
      </p:pic>
      <p:pic>
        <p:nvPicPr>
          <p:cNvPr id="25" name="bg object 25"/>
          <p:cNvPicPr/>
          <p:nvPr/>
        </p:nvPicPr>
        <p:blipFill>
          <a:blip r:embed="rId11" cstate="print"/>
          <a:stretch>
            <a:fillRect/>
          </a:stretch>
        </p:blipFill>
        <p:spPr>
          <a:xfrm>
            <a:off x="11429245" y="5845359"/>
            <a:ext cx="134898" cy="196346"/>
          </a:xfrm>
          <a:prstGeom prst="rect">
            <a:avLst/>
          </a:prstGeom>
        </p:spPr>
      </p:pic>
      <p:pic>
        <p:nvPicPr>
          <p:cNvPr id="26" name="bg object 26"/>
          <p:cNvPicPr/>
          <p:nvPr/>
        </p:nvPicPr>
        <p:blipFill>
          <a:blip r:embed="rId12" cstate="print"/>
          <a:stretch>
            <a:fillRect/>
          </a:stretch>
        </p:blipFill>
        <p:spPr>
          <a:xfrm>
            <a:off x="11602474" y="5845351"/>
            <a:ext cx="171804" cy="196358"/>
          </a:xfrm>
          <a:prstGeom prst="rect">
            <a:avLst/>
          </a:prstGeom>
        </p:spPr>
      </p:pic>
      <p:sp>
        <p:nvSpPr>
          <p:cNvPr id="27" name="bg object 27"/>
          <p:cNvSpPr/>
          <p:nvPr/>
        </p:nvSpPr>
        <p:spPr>
          <a:xfrm>
            <a:off x="9284729" y="5818187"/>
            <a:ext cx="2479675" cy="722630"/>
          </a:xfrm>
          <a:custGeom>
            <a:avLst/>
            <a:gdLst/>
            <a:ahLst/>
            <a:cxnLst/>
            <a:rect l="l" t="t" r="r" b="b"/>
            <a:pathLst>
              <a:path w="2479675" h="722629">
                <a:moveTo>
                  <a:pt x="6705" y="1498"/>
                </a:moveTo>
                <a:lnTo>
                  <a:pt x="5207" y="0"/>
                </a:lnTo>
                <a:lnTo>
                  <a:pt x="1498" y="0"/>
                </a:lnTo>
                <a:lnTo>
                  <a:pt x="0" y="1498"/>
                </a:lnTo>
                <a:lnTo>
                  <a:pt x="0" y="720839"/>
                </a:lnTo>
                <a:lnTo>
                  <a:pt x="1498" y="722312"/>
                </a:lnTo>
                <a:lnTo>
                  <a:pt x="3352" y="722312"/>
                </a:lnTo>
                <a:lnTo>
                  <a:pt x="5207" y="722312"/>
                </a:lnTo>
                <a:lnTo>
                  <a:pt x="6705" y="720839"/>
                </a:lnTo>
                <a:lnTo>
                  <a:pt x="6705" y="1498"/>
                </a:lnTo>
                <a:close/>
              </a:path>
              <a:path w="2479675" h="722629">
                <a:moveTo>
                  <a:pt x="498348" y="310413"/>
                </a:moveTo>
                <a:lnTo>
                  <a:pt x="493229" y="305358"/>
                </a:lnTo>
                <a:lnTo>
                  <a:pt x="429018" y="305358"/>
                </a:lnTo>
                <a:lnTo>
                  <a:pt x="424472" y="310413"/>
                </a:lnTo>
                <a:lnTo>
                  <a:pt x="424472" y="464769"/>
                </a:lnTo>
                <a:lnTo>
                  <a:pt x="239204" y="464769"/>
                </a:lnTo>
                <a:lnTo>
                  <a:pt x="239204" y="310413"/>
                </a:lnTo>
                <a:lnTo>
                  <a:pt x="234657" y="305358"/>
                </a:lnTo>
                <a:lnTo>
                  <a:pt x="169875" y="305358"/>
                </a:lnTo>
                <a:lnTo>
                  <a:pt x="164769" y="310413"/>
                </a:lnTo>
                <a:lnTo>
                  <a:pt x="164769" y="316014"/>
                </a:lnTo>
                <a:lnTo>
                  <a:pt x="164769" y="693229"/>
                </a:lnTo>
                <a:lnTo>
                  <a:pt x="169875" y="698284"/>
                </a:lnTo>
                <a:lnTo>
                  <a:pt x="234657" y="698284"/>
                </a:lnTo>
                <a:lnTo>
                  <a:pt x="239204" y="693229"/>
                </a:lnTo>
                <a:lnTo>
                  <a:pt x="239204" y="532688"/>
                </a:lnTo>
                <a:lnTo>
                  <a:pt x="424472" y="532688"/>
                </a:lnTo>
                <a:lnTo>
                  <a:pt x="424472" y="693229"/>
                </a:lnTo>
                <a:lnTo>
                  <a:pt x="429018" y="698284"/>
                </a:lnTo>
                <a:lnTo>
                  <a:pt x="493229" y="698284"/>
                </a:lnTo>
                <a:lnTo>
                  <a:pt x="498348" y="693229"/>
                </a:lnTo>
                <a:lnTo>
                  <a:pt x="498348" y="310413"/>
                </a:lnTo>
                <a:close/>
              </a:path>
              <a:path w="2479675" h="722629">
                <a:moveTo>
                  <a:pt x="891082" y="310413"/>
                </a:moveTo>
                <a:lnTo>
                  <a:pt x="886548" y="305358"/>
                </a:lnTo>
                <a:lnTo>
                  <a:pt x="642747" y="305358"/>
                </a:lnTo>
                <a:lnTo>
                  <a:pt x="638200" y="310413"/>
                </a:lnTo>
                <a:lnTo>
                  <a:pt x="638200" y="316014"/>
                </a:lnTo>
                <a:lnTo>
                  <a:pt x="638200" y="693229"/>
                </a:lnTo>
                <a:lnTo>
                  <a:pt x="642747" y="698284"/>
                </a:lnTo>
                <a:lnTo>
                  <a:pt x="886548" y="698284"/>
                </a:lnTo>
                <a:lnTo>
                  <a:pt x="891082" y="693229"/>
                </a:lnTo>
                <a:lnTo>
                  <a:pt x="891082" y="635965"/>
                </a:lnTo>
                <a:lnTo>
                  <a:pt x="886548" y="630923"/>
                </a:lnTo>
                <a:lnTo>
                  <a:pt x="712076" y="630923"/>
                </a:lnTo>
                <a:lnTo>
                  <a:pt x="712076" y="532688"/>
                </a:lnTo>
                <a:lnTo>
                  <a:pt x="858126" y="532688"/>
                </a:lnTo>
                <a:lnTo>
                  <a:pt x="863244" y="528205"/>
                </a:lnTo>
                <a:lnTo>
                  <a:pt x="863244" y="469823"/>
                </a:lnTo>
                <a:lnTo>
                  <a:pt x="858126" y="464769"/>
                </a:lnTo>
                <a:lnTo>
                  <a:pt x="712076" y="464769"/>
                </a:lnTo>
                <a:lnTo>
                  <a:pt x="712076" y="372719"/>
                </a:lnTo>
                <a:lnTo>
                  <a:pt x="886548" y="372719"/>
                </a:lnTo>
                <a:lnTo>
                  <a:pt x="891082" y="367665"/>
                </a:lnTo>
                <a:lnTo>
                  <a:pt x="891082" y="310413"/>
                </a:lnTo>
                <a:close/>
              </a:path>
              <a:path w="2479675" h="722629">
                <a:moveTo>
                  <a:pt x="1377950" y="690968"/>
                </a:moveTo>
                <a:lnTo>
                  <a:pt x="1374546" y="683691"/>
                </a:lnTo>
                <a:lnTo>
                  <a:pt x="1348016" y="626427"/>
                </a:lnTo>
                <a:lnTo>
                  <a:pt x="1319149" y="564121"/>
                </a:lnTo>
                <a:lnTo>
                  <a:pt x="1261935" y="440639"/>
                </a:lnTo>
                <a:lnTo>
                  <a:pt x="1243266" y="400354"/>
                </a:lnTo>
                <a:lnTo>
                  <a:pt x="1243266" y="564121"/>
                </a:lnTo>
                <a:lnTo>
                  <a:pt x="1129042" y="564121"/>
                </a:lnTo>
                <a:lnTo>
                  <a:pt x="1184744" y="440639"/>
                </a:lnTo>
                <a:lnTo>
                  <a:pt x="1186434" y="440639"/>
                </a:lnTo>
                <a:lnTo>
                  <a:pt x="1243266" y="564121"/>
                </a:lnTo>
                <a:lnTo>
                  <a:pt x="1243266" y="400354"/>
                </a:lnTo>
                <a:lnTo>
                  <a:pt x="1199515" y="305917"/>
                </a:lnTo>
                <a:lnTo>
                  <a:pt x="1197813" y="302552"/>
                </a:lnTo>
                <a:lnTo>
                  <a:pt x="1195539" y="299732"/>
                </a:lnTo>
                <a:lnTo>
                  <a:pt x="1179068" y="299732"/>
                </a:lnTo>
                <a:lnTo>
                  <a:pt x="1176210" y="302552"/>
                </a:lnTo>
                <a:lnTo>
                  <a:pt x="1174508" y="305917"/>
                </a:lnTo>
                <a:lnTo>
                  <a:pt x="994359" y="690968"/>
                </a:lnTo>
                <a:lnTo>
                  <a:pt x="998918" y="698284"/>
                </a:lnTo>
                <a:lnTo>
                  <a:pt x="1065974" y="698284"/>
                </a:lnTo>
                <a:lnTo>
                  <a:pt x="1071079" y="692670"/>
                </a:lnTo>
                <a:lnTo>
                  <a:pt x="1073353" y="687044"/>
                </a:lnTo>
                <a:lnTo>
                  <a:pt x="1101204" y="626427"/>
                </a:lnTo>
                <a:lnTo>
                  <a:pt x="1271117" y="626427"/>
                </a:lnTo>
                <a:lnTo>
                  <a:pt x="1298956" y="687044"/>
                </a:lnTo>
                <a:lnTo>
                  <a:pt x="1302943" y="694905"/>
                </a:lnTo>
                <a:lnTo>
                  <a:pt x="1306931" y="698284"/>
                </a:lnTo>
                <a:lnTo>
                  <a:pt x="1373403" y="698284"/>
                </a:lnTo>
                <a:lnTo>
                  <a:pt x="1377950" y="690968"/>
                </a:lnTo>
                <a:close/>
              </a:path>
              <a:path w="2479675" h="722629">
                <a:moveTo>
                  <a:pt x="1712620" y="635965"/>
                </a:moveTo>
                <a:lnTo>
                  <a:pt x="1708073" y="630923"/>
                </a:lnTo>
                <a:lnTo>
                  <a:pt x="1556905" y="630923"/>
                </a:lnTo>
                <a:lnTo>
                  <a:pt x="1556905" y="310413"/>
                </a:lnTo>
                <a:lnTo>
                  <a:pt x="1551800" y="305358"/>
                </a:lnTo>
                <a:lnTo>
                  <a:pt x="1487576" y="305358"/>
                </a:lnTo>
                <a:lnTo>
                  <a:pt x="1483042" y="310413"/>
                </a:lnTo>
                <a:lnTo>
                  <a:pt x="1483042" y="316014"/>
                </a:lnTo>
                <a:lnTo>
                  <a:pt x="1483042" y="693229"/>
                </a:lnTo>
                <a:lnTo>
                  <a:pt x="1487576" y="698284"/>
                </a:lnTo>
                <a:lnTo>
                  <a:pt x="1708073" y="698284"/>
                </a:lnTo>
                <a:lnTo>
                  <a:pt x="1712620" y="693229"/>
                </a:lnTo>
                <a:lnTo>
                  <a:pt x="1712620" y="635965"/>
                </a:lnTo>
                <a:close/>
              </a:path>
              <a:path w="2479675" h="722629">
                <a:moveTo>
                  <a:pt x="2041906" y="310413"/>
                </a:moveTo>
                <a:lnTo>
                  <a:pt x="2037359" y="305358"/>
                </a:lnTo>
                <a:lnTo>
                  <a:pt x="1776514" y="305358"/>
                </a:lnTo>
                <a:lnTo>
                  <a:pt x="1771967" y="310413"/>
                </a:lnTo>
                <a:lnTo>
                  <a:pt x="1771967" y="367665"/>
                </a:lnTo>
                <a:lnTo>
                  <a:pt x="1776514" y="372719"/>
                </a:lnTo>
                <a:lnTo>
                  <a:pt x="1869706" y="372719"/>
                </a:lnTo>
                <a:lnTo>
                  <a:pt x="1869706" y="693229"/>
                </a:lnTo>
                <a:lnTo>
                  <a:pt x="1874824" y="698284"/>
                </a:lnTo>
                <a:lnTo>
                  <a:pt x="1939048" y="698284"/>
                </a:lnTo>
                <a:lnTo>
                  <a:pt x="1944154" y="693229"/>
                </a:lnTo>
                <a:lnTo>
                  <a:pt x="1944154" y="372719"/>
                </a:lnTo>
                <a:lnTo>
                  <a:pt x="2037359" y="372719"/>
                </a:lnTo>
                <a:lnTo>
                  <a:pt x="2041906" y="367665"/>
                </a:lnTo>
                <a:lnTo>
                  <a:pt x="2041906" y="310413"/>
                </a:lnTo>
                <a:close/>
              </a:path>
              <a:path w="2479675" h="722629">
                <a:moveTo>
                  <a:pt x="2479179" y="310413"/>
                </a:moveTo>
                <a:lnTo>
                  <a:pt x="2474049" y="305358"/>
                </a:lnTo>
                <a:lnTo>
                  <a:pt x="2409837" y="305358"/>
                </a:lnTo>
                <a:lnTo>
                  <a:pt x="2405291" y="310413"/>
                </a:lnTo>
                <a:lnTo>
                  <a:pt x="2405291" y="464769"/>
                </a:lnTo>
                <a:lnTo>
                  <a:pt x="2220023" y="464769"/>
                </a:lnTo>
                <a:lnTo>
                  <a:pt x="2220023" y="310413"/>
                </a:lnTo>
                <a:lnTo>
                  <a:pt x="2215477" y="305358"/>
                </a:lnTo>
                <a:lnTo>
                  <a:pt x="2150694" y="305358"/>
                </a:lnTo>
                <a:lnTo>
                  <a:pt x="2145588" y="310413"/>
                </a:lnTo>
                <a:lnTo>
                  <a:pt x="2145588" y="316014"/>
                </a:lnTo>
                <a:lnTo>
                  <a:pt x="2145588" y="693229"/>
                </a:lnTo>
                <a:lnTo>
                  <a:pt x="2150694" y="698284"/>
                </a:lnTo>
                <a:lnTo>
                  <a:pt x="2215477" y="698284"/>
                </a:lnTo>
                <a:lnTo>
                  <a:pt x="2220023" y="693229"/>
                </a:lnTo>
                <a:lnTo>
                  <a:pt x="2220023" y="532688"/>
                </a:lnTo>
                <a:lnTo>
                  <a:pt x="2405291" y="532688"/>
                </a:lnTo>
                <a:lnTo>
                  <a:pt x="2405291" y="693229"/>
                </a:lnTo>
                <a:lnTo>
                  <a:pt x="2409837" y="698284"/>
                </a:lnTo>
                <a:lnTo>
                  <a:pt x="2474049" y="698284"/>
                </a:lnTo>
                <a:lnTo>
                  <a:pt x="2479179" y="693229"/>
                </a:lnTo>
                <a:lnTo>
                  <a:pt x="2479179" y="310413"/>
                </a:lnTo>
                <a:close/>
              </a:path>
            </a:pathLst>
          </a:custGeom>
          <a:solidFill>
            <a:srgbClr val="FFFFFF"/>
          </a:solidFill>
        </p:spPr>
        <p:txBody>
          <a:bodyPr wrap="square" lIns="0" tIns="0" rIns="0" bIns="0" rtlCol="0"/>
          <a:lstStyle/>
          <a:p>
            <a:endParaRPr/>
          </a:p>
        </p:txBody>
      </p:sp>
      <p:pic>
        <p:nvPicPr>
          <p:cNvPr id="28" name="bg object 28"/>
          <p:cNvPicPr/>
          <p:nvPr/>
        </p:nvPicPr>
        <p:blipFill>
          <a:blip r:embed="rId13" cstate="print"/>
          <a:stretch>
            <a:fillRect/>
          </a:stretch>
        </p:blipFill>
        <p:spPr>
          <a:xfrm>
            <a:off x="8448671" y="5840569"/>
            <a:ext cx="685984" cy="677562"/>
          </a:xfrm>
          <a:prstGeom prst="rect">
            <a:avLst/>
          </a:prstGeom>
        </p:spPr>
      </p:pic>
      <p:pic>
        <p:nvPicPr>
          <p:cNvPr id="29" name="bg object 29"/>
          <p:cNvPicPr/>
          <p:nvPr/>
        </p:nvPicPr>
        <p:blipFill>
          <a:blip r:embed="rId14" cstate="print"/>
          <a:stretch>
            <a:fillRect/>
          </a:stretch>
        </p:blipFill>
        <p:spPr>
          <a:xfrm>
            <a:off x="567090" y="1679718"/>
            <a:ext cx="6411691" cy="2954655"/>
          </a:xfrm>
          <a:prstGeom prst="rect">
            <a:avLst/>
          </a:prstGeom>
        </p:spPr>
      </p:pic>
      <p:sp>
        <p:nvSpPr>
          <p:cNvPr id="2" name="Holder 2"/>
          <p:cNvSpPr>
            <a:spLocks noGrp="1"/>
          </p:cNvSpPr>
          <p:nvPr>
            <p:ph type="ctrTitle"/>
          </p:nvPr>
        </p:nvSpPr>
        <p:spPr>
          <a:xfrm>
            <a:off x="645830" y="2550667"/>
            <a:ext cx="10900338" cy="106807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6" name="Holder 6"/>
          <p:cNvSpPr>
            <a:spLocks noGrp="1"/>
          </p:cNvSpPr>
          <p:nvPr>
            <p:ph type="sldNum" sz="quarter" idx="7"/>
          </p:nvPr>
        </p:nvSpPr>
        <p:spPr/>
        <p:txBody>
          <a:bodyPr lIns="0" tIns="0" rIns="0" bIns="0"/>
          <a:lstStyle>
            <a:lvl1pPr>
              <a:defRPr sz="1150" b="1" i="0">
                <a:solidFill>
                  <a:srgbClr val="0C2340"/>
                </a:solidFill>
                <a:latin typeface="Arial Narrow"/>
                <a:cs typeface="Arial Narrow"/>
              </a:defRPr>
            </a:lvl1pPr>
          </a:lstStyle>
          <a:p>
            <a:pPr marL="38100">
              <a:lnSpc>
                <a:spcPct val="100000"/>
              </a:lnSpc>
              <a:spcBef>
                <a:spcPts val="100"/>
              </a:spcBef>
            </a:pPr>
            <a:fld id="{81D60167-4931-47E6-BA6A-407CBD079E47}" type="slidenum">
              <a:rPr spc="190" dirty="0"/>
              <a:t>‹#›</a:t>
            </a:fld>
            <a:endParaRPr spc="190" dirty="0"/>
          </a:p>
        </p:txBody>
      </p:sp>
    </p:spTree>
    <p:extLst>
      <p:ext uri="{BB962C8B-B14F-4D97-AF65-F5344CB8AC3E}">
        <p14:creationId xmlns:p14="http://schemas.microsoft.com/office/powerpoint/2010/main" val="3594417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C234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6" name="Holder 6"/>
          <p:cNvSpPr>
            <a:spLocks noGrp="1"/>
          </p:cNvSpPr>
          <p:nvPr>
            <p:ph type="sldNum" sz="quarter" idx="7"/>
          </p:nvPr>
        </p:nvSpPr>
        <p:spPr/>
        <p:txBody>
          <a:bodyPr lIns="0" tIns="0" rIns="0" bIns="0"/>
          <a:lstStyle>
            <a:lvl1pPr>
              <a:defRPr sz="1150" b="1" i="0">
                <a:solidFill>
                  <a:srgbClr val="0C2340"/>
                </a:solidFill>
                <a:latin typeface="Arial Narrow"/>
                <a:cs typeface="Arial Narrow"/>
              </a:defRPr>
            </a:lvl1pPr>
          </a:lstStyle>
          <a:p>
            <a:pPr marL="38100">
              <a:lnSpc>
                <a:spcPct val="100000"/>
              </a:lnSpc>
              <a:spcBef>
                <a:spcPts val="100"/>
              </a:spcBef>
            </a:pPr>
            <a:fld id="{81D60167-4931-47E6-BA6A-407CBD079E47}" type="slidenum">
              <a:rPr spc="190" dirty="0"/>
              <a:t>‹#›</a:t>
            </a:fld>
            <a:endParaRPr spc="190" dirty="0"/>
          </a:p>
        </p:txBody>
      </p:sp>
    </p:spTree>
    <p:extLst>
      <p:ext uri="{BB962C8B-B14F-4D97-AF65-F5344CB8AC3E}">
        <p14:creationId xmlns:p14="http://schemas.microsoft.com/office/powerpoint/2010/main" val="12114711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C2340"/>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7" name="Holder 7"/>
          <p:cNvSpPr>
            <a:spLocks noGrp="1"/>
          </p:cNvSpPr>
          <p:nvPr>
            <p:ph type="sldNum" sz="quarter" idx="7"/>
          </p:nvPr>
        </p:nvSpPr>
        <p:spPr/>
        <p:txBody>
          <a:bodyPr lIns="0" tIns="0" rIns="0" bIns="0"/>
          <a:lstStyle>
            <a:lvl1pPr>
              <a:defRPr sz="1150" b="1" i="0">
                <a:solidFill>
                  <a:srgbClr val="0C2340"/>
                </a:solidFill>
                <a:latin typeface="Arial Narrow"/>
                <a:cs typeface="Arial Narrow"/>
              </a:defRPr>
            </a:lvl1pPr>
          </a:lstStyle>
          <a:p>
            <a:pPr marL="38100">
              <a:lnSpc>
                <a:spcPct val="100000"/>
              </a:lnSpc>
              <a:spcBef>
                <a:spcPts val="100"/>
              </a:spcBef>
            </a:pPr>
            <a:fld id="{81D60167-4931-47E6-BA6A-407CBD079E47}" type="slidenum">
              <a:rPr spc="190" dirty="0"/>
              <a:t>‹#›</a:t>
            </a:fld>
            <a:endParaRPr spc="190" dirty="0"/>
          </a:p>
        </p:txBody>
      </p:sp>
    </p:spTree>
    <p:extLst>
      <p:ext uri="{BB962C8B-B14F-4D97-AF65-F5344CB8AC3E}">
        <p14:creationId xmlns:p14="http://schemas.microsoft.com/office/powerpoint/2010/main" val="6436272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C234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5" name="Holder 5"/>
          <p:cNvSpPr>
            <a:spLocks noGrp="1"/>
          </p:cNvSpPr>
          <p:nvPr>
            <p:ph type="sldNum" sz="quarter" idx="7"/>
          </p:nvPr>
        </p:nvSpPr>
        <p:spPr/>
        <p:txBody>
          <a:bodyPr lIns="0" tIns="0" rIns="0" bIns="0"/>
          <a:lstStyle>
            <a:lvl1pPr>
              <a:defRPr sz="1150" b="1" i="0">
                <a:solidFill>
                  <a:srgbClr val="0C2340"/>
                </a:solidFill>
                <a:latin typeface="Arial Narrow"/>
                <a:cs typeface="Arial Narrow"/>
              </a:defRPr>
            </a:lvl1pPr>
          </a:lstStyle>
          <a:p>
            <a:pPr marL="38100">
              <a:lnSpc>
                <a:spcPct val="100000"/>
              </a:lnSpc>
              <a:spcBef>
                <a:spcPts val="100"/>
              </a:spcBef>
            </a:pPr>
            <a:fld id="{81D60167-4931-47E6-BA6A-407CBD079E47}" type="slidenum">
              <a:rPr spc="190" dirty="0"/>
              <a:t>‹#›</a:t>
            </a:fld>
            <a:endParaRPr spc="190" dirty="0"/>
          </a:p>
        </p:txBody>
      </p:sp>
    </p:spTree>
    <p:extLst>
      <p:ext uri="{BB962C8B-B14F-4D97-AF65-F5344CB8AC3E}">
        <p14:creationId xmlns:p14="http://schemas.microsoft.com/office/powerpoint/2010/main" val="18534100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4" name="Holder 4"/>
          <p:cNvSpPr>
            <a:spLocks noGrp="1"/>
          </p:cNvSpPr>
          <p:nvPr>
            <p:ph type="sldNum" sz="quarter" idx="7"/>
          </p:nvPr>
        </p:nvSpPr>
        <p:spPr/>
        <p:txBody>
          <a:bodyPr lIns="0" tIns="0" rIns="0" bIns="0"/>
          <a:lstStyle>
            <a:lvl1pPr>
              <a:defRPr sz="1150" b="1" i="0">
                <a:solidFill>
                  <a:srgbClr val="0C2340"/>
                </a:solidFill>
                <a:latin typeface="Arial Narrow"/>
                <a:cs typeface="Arial Narrow"/>
              </a:defRPr>
            </a:lvl1pPr>
          </a:lstStyle>
          <a:p>
            <a:pPr marL="38100">
              <a:lnSpc>
                <a:spcPct val="100000"/>
              </a:lnSpc>
              <a:spcBef>
                <a:spcPts val="100"/>
              </a:spcBef>
            </a:pPr>
            <a:fld id="{81D60167-4931-47E6-BA6A-407CBD079E47}" type="slidenum">
              <a:rPr spc="190" dirty="0"/>
              <a:t>‹#›</a:t>
            </a:fld>
            <a:endParaRPr spc="190" dirty="0"/>
          </a:p>
        </p:txBody>
      </p:sp>
    </p:spTree>
    <p:extLst>
      <p:ext uri="{BB962C8B-B14F-4D97-AF65-F5344CB8AC3E}">
        <p14:creationId xmlns:p14="http://schemas.microsoft.com/office/powerpoint/2010/main" val="2281537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ody V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455400" y="6267452"/>
            <a:ext cx="5588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5" name="Rectangle 4"/>
          <p:cNvSpPr/>
          <p:nvPr userDrawn="1"/>
        </p:nvSpPr>
        <p:spPr>
          <a:xfrm>
            <a:off x="1" y="0"/>
            <a:ext cx="1285875" cy="6858000"/>
          </a:xfrm>
          <a:prstGeom prst="rect">
            <a:avLst/>
          </a:prstGeom>
          <a:solidFill>
            <a:srgbClr val="4BACD4"/>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0" name="Title 7"/>
          <p:cNvSpPr>
            <a:spLocks noGrp="1"/>
          </p:cNvSpPr>
          <p:nvPr>
            <p:ph type="title" hasCustomPrompt="1"/>
          </p:nvPr>
        </p:nvSpPr>
        <p:spPr>
          <a:xfrm>
            <a:off x="1460500" y="212727"/>
            <a:ext cx="105536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smtClean="0"/>
              <a:t>Title Goes Here</a:t>
            </a:r>
            <a:endParaRPr lang="en-US" dirty="0"/>
          </a:p>
        </p:txBody>
      </p:sp>
      <p:sp>
        <p:nvSpPr>
          <p:cNvPr id="12" name="Text Placeholder 11"/>
          <p:cNvSpPr>
            <a:spLocks noGrp="1"/>
          </p:cNvSpPr>
          <p:nvPr>
            <p:ph type="body" sz="quarter" idx="13" hasCustomPrompt="1"/>
          </p:nvPr>
        </p:nvSpPr>
        <p:spPr>
          <a:xfrm>
            <a:off x="1460499" y="1196975"/>
            <a:ext cx="10553700" cy="4735347"/>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smtClean="0">
                <a:solidFill>
                  <a:schemeClr val="bg1">
                    <a:lumMod val="65000"/>
                  </a:schemeClr>
                </a:solidFill>
                <a:latin typeface="Arial"/>
                <a:ea typeface="Gotham-Book" charset="0"/>
                <a:cs typeface="Arial"/>
              </a:rPr>
              <a:t>Body copy…</a:t>
            </a:r>
            <a:endParaRPr lang="en-US" dirty="0"/>
          </a:p>
        </p:txBody>
      </p:sp>
    </p:spTree>
    <p:extLst>
      <p:ext uri="{BB962C8B-B14F-4D97-AF65-F5344CB8AC3E}">
        <p14:creationId xmlns:p14="http://schemas.microsoft.com/office/powerpoint/2010/main" val="15955708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ody with object">
    <p:spTree>
      <p:nvGrpSpPr>
        <p:cNvPr id="1" name=""/>
        <p:cNvGrpSpPr/>
        <p:nvPr/>
      </p:nvGrpSpPr>
      <p:grpSpPr>
        <a:xfrm>
          <a:off x="0" y="0"/>
          <a:ext cx="0" cy="0"/>
          <a:chOff x="0" y="0"/>
          <a:chExt cx="0" cy="0"/>
        </a:xfrm>
      </p:grpSpPr>
      <p:sp>
        <p:nvSpPr>
          <p:cNvPr id="3" name="Rectangle 2"/>
          <p:cNvSpPr/>
          <p:nvPr userDrawn="1"/>
        </p:nvSpPr>
        <p:spPr>
          <a:xfrm>
            <a:off x="1" y="0"/>
            <a:ext cx="1285875" cy="6858000"/>
          </a:xfrm>
          <a:prstGeom prst="rect">
            <a:avLst/>
          </a:prstGeom>
          <a:solidFill>
            <a:srgbClr val="1B6C96"/>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6" name="Title 7"/>
          <p:cNvSpPr>
            <a:spLocks noGrp="1"/>
          </p:cNvSpPr>
          <p:nvPr>
            <p:ph type="title" hasCustomPrompt="1"/>
          </p:nvPr>
        </p:nvSpPr>
        <p:spPr>
          <a:xfrm>
            <a:off x="1446045" y="155577"/>
            <a:ext cx="9880600" cy="463549"/>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smtClean="0"/>
              <a:t>Title Goes Here</a:t>
            </a:r>
            <a:endParaRPr lang="en-US" dirty="0"/>
          </a:p>
        </p:txBody>
      </p:sp>
      <p:sp>
        <p:nvSpPr>
          <p:cNvPr id="7" name="Text Placeholder 11"/>
          <p:cNvSpPr>
            <a:spLocks noGrp="1"/>
          </p:cNvSpPr>
          <p:nvPr>
            <p:ph type="body" sz="quarter" idx="13" hasCustomPrompt="1"/>
          </p:nvPr>
        </p:nvSpPr>
        <p:spPr>
          <a:xfrm>
            <a:off x="1446045" y="882650"/>
            <a:ext cx="4851400" cy="4737101"/>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smtClean="0">
                <a:solidFill>
                  <a:schemeClr val="bg1">
                    <a:lumMod val="65000"/>
                  </a:schemeClr>
                </a:solidFill>
                <a:latin typeface="Arial"/>
                <a:ea typeface="Gotham-Book" charset="0"/>
                <a:cs typeface="Arial"/>
              </a:rPr>
              <a:t>Body copy…</a:t>
            </a:r>
            <a:endParaRPr lang="en-US" dirty="0"/>
          </a:p>
        </p:txBody>
      </p:sp>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10" name="Chart Placeholder 9"/>
          <p:cNvSpPr>
            <a:spLocks noGrp="1"/>
          </p:cNvSpPr>
          <p:nvPr>
            <p:ph type="chart" sz="quarter" idx="14"/>
          </p:nvPr>
        </p:nvSpPr>
        <p:spPr>
          <a:xfrm>
            <a:off x="6591299" y="882650"/>
            <a:ext cx="4876800" cy="4737100"/>
          </a:xfrm>
          <a:prstGeom prst="rect">
            <a:avLst/>
          </a:prstGeom>
        </p:spPr>
        <p:txBody>
          <a:bodyPr lIns="82058" tIns="41029" rIns="82058" bIns="41029"/>
          <a:lstStyle>
            <a:lvl1pPr>
              <a:defRPr sz="2000">
                <a:solidFill>
                  <a:schemeClr val="bg1">
                    <a:lumMod val="50000"/>
                  </a:schemeClr>
                </a:solidFill>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17560002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2267251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ody V2">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1473200" y="146051"/>
            <a:ext cx="103250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smtClean="0"/>
              <a:t>Title Goes Here</a:t>
            </a:r>
            <a:endParaRPr lang="en-US" dirty="0"/>
          </a:p>
        </p:txBody>
      </p:sp>
      <p:sp>
        <p:nvSpPr>
          <p:cNvPr id="4" name="Text Placeholder 11"/>
          <p:cNvSpPr>
            <a:spLocks noGrp="1"/>
          </p:cNvSpPr>
          <p:nvPr>
            <p:ph type="body" sz="quarter" idx="13" hasCustomPrompt="1"/>
          </p:nvPr>
        </p:nvSpPr>
        <p:spPr>
          <a:xfrm>
            <a:off x="1473199" y="1044575"/>
            <a:ext cx="10325100" cy="4594225"/>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smtClean="0">
                <a:solidFill>
                  <a:schemeClr val="bg1">
                    <a:lumMod val="65000"/>
                  </a:schemeClr>
                </a:solidFill>
                <a:latin typeface="Arial"/>
                <a:ea typeface="Gotham-Book" charset="0"/>
                <a:cs typeface="Arial"/>
              </a:rPr>
              <a:t>Body copy…</a:t>
            </a:r>
            <a:endParaRPr lang="en-US" dirty="0"/>
          </a:p>
        </p:txBody>
      </p:sp>
      <p:sp>
        <p:nvSpPr>
          <p:cNvPr id="5" name="Rectangle 4"/>
          <p:cNvSpPr/>
          <p:nvPr userDrawn="1"/>
        </p:nvSpPr>
        <p:spPr>
          <a:xfrm>
            <a:off x="1" y="0"/>
            <a:ext cx="1285875"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184562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age Divider V1">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
        <p:nvSpPr>
          <p:cNvPr id="2" name="Title 1"/>
          <p:cNvSpPr>
            <a:spLocks noGrp="1"/>
          </p:cNvSpPr>
          <p:nvPr>
            <p:ph type="title" hasCustomPrompt="1"/>
          </p:nvPr>
        </p:nvSpPr>
        <p:spPr>
          <a:xfrm>
            <a:off x="3644901" y="2803527"/>
            <a:ext cx="8216900" cy="625475"/>
          </a:xfrm>
          <a:prstGeom prst="rect">
            <a:avLst/>
          </a:prstGeom>
        </p:spPr>
        <p:txBody>
          <a:bodyPr lIns="82058" tIns="41029" rIns="82058" bIns="41029"/>
          <a:lstStyle>
            <a:lvl1pPr>
              <a:defRPr sz="3200">
                <a:solidFill>
                  <a:schemeClr val="bg1"/>
                </a:solidFill>
                <a:latin typeface="Arial" charset="0"/>
                <a:ea typeface="Arial" charset="0"/>
                <a:cs typeface="Arial" charset="0"/>
              </a:defRPr>
            </a:lvl1pPr>
          </a:lstStyle>
          <a:p>
            <a:r>
              <a:rPr lang="en-US" dirty="0" smtClean="0"/>
              <a:t>Page Divider Title</a:t>
            </a:r>
            <a:endParaRPr lang="en-US" dirty="0"/>
          </a:p>
        </p:txBody>
      </p:sp>
      <p:sp>
        <p:nvSpPr>
          <p:cNvPr id="6" name="Slide Number Placeholder 5"/>
          <p:cNvSpPr>
            <a:spLocks noGrp="1"/>
          </p:cNvSpPr>
          <p:nvPr>
            <p:ph type="sldNum" sz="quarter" idx="12"/>
          </p:nvPr>
        </p:nvSpPr>
        <p:spPr>
          <a:xfrm>
            <a:off x="11442699" y="6267452"/>
            <a:ext cx="571500" cy="365125"/>
          </a:xfrm>
          <a:prstGeom prst="rect">
            <a:avLst/>
          </a:prstGeom>
        </p:spPr>
        <p:txBody>
          <a:bodyPr lIns="82058" tIns="41029" rIns="82058" bIns="41029"/>
          <a:lstStyle>
            <a:lvl1pPr algn="r">
              <a:defRPr sz="1100">
                <a:solidFill>
                  <a:schemeClr val="bg1"/>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118643436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 name="Rectangle 2"/>
          <p:cNvSpPr/>
          <p:nvPr userDrawn="1"/>
        </p:nvSpPr>
        <p:spPr>
          <a:xfrm>
            <a:off x="0" y="-12699"/>
            <a:ext cx="12192000" cy="6870700"/>
          </a:xfrm>
          <a:prstGeom prst="rect">
            <a:avLst/>
          </a:prstGeom>
          <a:solidFill>
            <a:srgbClr val="1B6C96"/>
          </a:solidFill>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sp>
        <p:nvSpPr>
          <p:cNvPr id="4" name="TextBox 3"/>
          <p:cNvSpPr txBox="1"/>
          <p:nvPr userDrawn="1"/>
        </p:nvSpPr>
        <p:spPr>
          <a:xfrm>
            <a:off x="0" y="2906497"/>
            <a:ext cx="12192000" cy="814703"/>
          </a:xfrm>
          <a:prstGeom prst="rect">
            <a:avLst/>
          </a:prstGeom>
          <a:noFill/>
        </p:spPr>
        <p:txBody>
          <a:bodyPr wrap="square" lIns="82058" tIns="41029" rIns="82058" bIns="41029" rtlCol="0">
            <a:spAutoFit/>
          </a:bodyPr>
          <a:lstStyle/>
          <a:p>
            <a:pPr algn="ctr"/>
            <a:r>
              <a:rPr lang="en-US" sz="4800" b="1" dirty="0" smtClean="0">
                <a:solidFill>
                  <a:schemeClr val="bg1"/>
                </a:solidFill>
                <a:latin typeface="Arial" charset="0"/>
                <a:ea typeface="Arial" charset="0"/>
                <a:cs typeface="Arial" charset="0"/>
              </a:rPr>
              <a:t>Thank You</a:t>
            </a:r>
            <a:endParaRPr lang="en-US" sz="4800" b="1" dirty="0">
              <a:solidFill>
                <a:schemeClr val="bg1"/>
              </a:solidFill>
              <a:latin typeface="Arial" charset="0"/>
              <a:ea typeface="Arial" charset="0"/>
              <a:cs typeface="Arial" charset="0"/>
            </a:endParaRPr>
          </a:p>
        </p:txBody>
      </p:sp>
      <p:pic>
        <p:nvPicPr>
          <p:cNvPr id="5" name="Picture 4"/>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Tree>
    <p:extLst>
      <p:ext uri="{BB962C8B-B14F-4D97-AF65-F5344CB8AC3E}">
        <p14:creationId xmlns:p14="http://schemas.microsoft.com/office/powerpoint/2010/main" val="74868778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36647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5"/>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2" y="1561333"/>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2" y="3766864"/>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50"/>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743427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9"/>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1" y="701750"/>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1" y="3081641"/>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079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1"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8"/>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419599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7"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3" cy="2036762"/>
          </a:xfrm>
          <a:prstGeom prst="rect">
            <a:avLst/>
          </a:prstGeom>
        </p:spPr>
      </p:pic>
    </p:spTree>
    <p:extLst>
      <p:ext uri="{BB962C8B-B14F-4D97-AF65-F5344CB8AC3E}">
        <p14:creationId xmlns:p14="http://schemas.microsoft.com/office/powerpoint/2010/main" val="480544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57562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1"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9"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02604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264396" y="228600"/>
            <a:ext cx="2025383" cy="911351"/>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19" name="bg object 19"/>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20" name="bg object 20"/>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7" name="Holder 7"/>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170446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7"/>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2"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2"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55230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14881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9"/>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7"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2" y="3429002"/>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1" y="1887490"/>
            <a:ext cx="5582652" cy="1078262"/>
          </a:xfrm>
        </p:spPr>
        <p:txBody>
          <a:bodyPr>
            <a:normAutofit/>
          </a:bodyPr>
          <a:lstStyle>
            <a:lvl1pPr>
              <a:defRPr sz="6000"/>
            </a:lvl1pPr>
          </a:lstStyle>
          <a:p>
            <a:r>
              <a:rPr lang="en-US"/>
              <a:t>Click to edit Master title style</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968465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863411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9"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9" y="5400327"/>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sz="180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9" y="136525"/>
            <a:ext cx="1945207" cy="879974"/>
          </a:xfrm>
          <a:prstGeom prst="rect">
            <a:avLst/>
          </a:prstGeom>
        </p:spPr>
      </p:pic>
    </p:spTree>
    <p:extLst>
      <p:ext uri="{BB962C8B-B14F-4D97-AF65-F5344CB8AC3E}">
        <p14:creationId xmlns:p14="http://schemas.microsoft.com/office/powerpoint/2010/main" val="1286744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12/20/2021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353387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562496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201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004163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17215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9264395" y="228599"/>
            <a:ext cx="2025395" cy="911351"/>
          </a:xfrm>
          <a:prstGeom prst="rect">
            <a:avLst/>
          </a:prstGeom>
        </p:spPr>
      </p:pic>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7191755" y="0"/>
            <a:ext cx="5000243" cy="1426459"/>
          </a:xfrm>
          <a:prstGeom prst="rect">
            <a:avLst/>
          </a:prstGeom>
        </p:spPr>
      </p:pic>
      <p:sp>
        <p:nvSpPr>
          <p:cNvPr id="19" name="bg object 19"/>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5" name="Holder 5"/>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82960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486557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64164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290559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271533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08175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825341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478272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email">
            <a:extLst>
              <a:ext uri="{28A0092B-C50C-407E-A947-70E740481C1C}">
                <a14:useLocalDpi xmlns:a14="http://schemas.microsoft.com/office/drawing/2010/main"/>
              </a:ext>
            </a:extLst>
          </a:blip>
          <a:stretch>
            <a:fillRect/>
          </a:stretch>
        </p:blipFill>
        <p:spPr>
          <a:xfrm>
            <a:off x="313943" y="5564123"/>
            <a:ext cx="2025395"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916938" y="1977179"/>
            <a:ext cx="10358122" cy="1995170"/>
          </a:xfrm>
          <a:prstGeom prst="rect">
            <a:avLst/>
          </a:prstGeom>
        </p:spPr>
        <p:txBody>
          <a:bodyPr wrap="square" lIns="0" tIns="0" rIns="0" bIns="0">
            <a:spAutoFit/>
          </a:bodyPr>
          <a:lstStyle>
            <a:lvl1pPr>
              <a:defRPr sz="68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3765783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991673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486536" y="1651198"/>
            <a:ext cx="4343400" cy="4017645"/>
          </a:xfrm>
          <a:prstGeom prst="rect">
            <a:avLst/>
          </a:prstGeom>
        </p:spPr>
        <p:txBody>
          <a:bodyPr wrap="square" lIns="0" tIns="0" rIns="0" bIns="0">
            <a:spAutoFit/>
          </a:bodyPr>
          <a:lstStyle>
            <a:lvl1pPr>
              <a:defRPr sz="2400" b="1" i="0">
                <a:solidFill>
                  <a:srgbClr val="21252A"/>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7" name="Holder 7"/>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639056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264396" y="228600"/>
            <a:ext cx="2025383" cy="911351"/>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19" name="bg object 19"/>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20" name="bg object 20"/>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4" name="Holder 4"/>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4281432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5" name="Holder 5"/>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625171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4" name="Holder 4"/>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203199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442552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3168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1688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62837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930132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185849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333746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91772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028233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8075590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71149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458295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508000" y="2067340"/>
            <a:ext cx="5588000" cy="4084983"/>
          </a:xfrm>
          <a:prstGeom prst="rect">
            <a:avLst/>
          </a:prstGeom>
        </p:spPr>
        <p:txBody>
          <a:bodyPr wrap="square" lIns="121869" tIns="60933" rIns="121869" bIns="60933" rtlCol="0" anchor="t">
            <a:noAutofit/>
          </a:bodyPr>
          <a:lstStyle/>
          <a:p>
            <a:pPr marL="0" indent="0">
              <a:spcBef>
                <a:spcPts val="0"/>
              </a:spcBef>
              <a:buNone/>
            </a:pPr>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877283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6461761" y="1271016"/>
            <a:ext cx="5214907"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Tree>
    <p:custDataLst>
      <p:tags r:id="rId1"/>
    </p:custDataLst>
    <p:extLst>
      <p:ext uri="{BB962C8B-B14F-4D97-AF65-F5344CB8AC3E}">
        <p14:creationId xmlns:p14="http://schemas.microsoft.com/office/powerpoint/2010/main" val="2577578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4548362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0723724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608849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624418" y="1746753"/>
            <a:ext cx="5249333" cy="4746122"/>
          </a:xfrm>
        </p:spPr>
        <p:txBody>
          <a:bodyPr/>
          <a:lstStyle/>
          <a:p>
            <a:endParaRPr lang="en-US" dirty="0"/>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6293698" y="1746753"/>
            <a:ext cx="5249333" cy="4746122"/>
          </a:xfrm>
        </p:spPr>
        <p:txBody>
          <a:bodyPr/>
          <a:lstStyle/>
          <a:p>
            <a:endParaRPr lang="en-US" dirty="0"/>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544013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516512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endParaRPr lang="en-US" dirty="0"/>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705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0362025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147946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648200"/>
          </a:xfrm>
        </p:spPr>
        <p:txBody>
          <a:bodyPr/>
          <a:lstStyle/>
          <a:p>
            <a:endParaRPr lang="en-US" dirty="0"/>
          </a:p>
        </p:txBody>
      </p:sp>
    </p:spTree>
    <p:custDataLst>
      <p:tags r:id="rId1"/>
    </p:custDataLst>
    <p:extLst>
      <p:ext uri="{BB962C8B-B14F-4D97-AF65-F5344CB8AC3E}">
        <p14:creationId xmlns:p14="http://schemas.microsoft.com/office/powerpoint/2010/main" val="29631407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dirty="0"/>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6996727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912285" y="1233488"/>
            <a:ext cx="10367433" cy="190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5" name="Straight Connector 4"/>
          <p:cNvCxnSpPr>
            <a:cxnSpLocks noChangeShapeType="1"/>
          </p:cNvCxnSpPr>
          <p:nvPr userDrawn="1"/>
        </p:nvCxnSpPr>
        <p:spPr bwMode="auto">
          <a:xfrm>
            <a:off x="880534" y="1074739"/>
            <a:ext cx="10380133" cy="1587"/>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895349" y="195263"/>
            <a:ext cx="10363200" cy="898525"/>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6"/>
          <p:cNvSpPr>
            <a:spLocks noGrp="1" noChangeArrowheads="1"/>
          </p:cNvSpPr>
          <p:nvPr>
            <p:ph type="sldNum" sz="quarter" idx="10"/>
          </p:nvPr>
        </p:nvSpPr>
        <p:spPr/>
        <p:txBody>
          <a:bodyPr/>
          <a:lstStyle>
            <a:lvl1pPr>
              <a:defRPr>
                <a:latin typeface="Arial" pitchFamily="34" charset="0"/>
              </a:defRPr>
            </a:lvl1pPr>
          </a:lstStyle>
          <a:p>
            <a:pPr>
              <a:defRPr/>
            </a:pPr>
            <a:endParaRPr lang="en-US" altLang="en-US"/>
          </a:p>
          <a:p>
            <a:pPr>
              <a:defRPr/>
            </a:pPr>
            <a:endParaRPr lang="en-US" altLang="en-US"/>
          </a:p>
          <a:p>
            <a:pPr>
              <a:defRPr/>
            </a:pPr>
            <a:fld id="{DFED7F62-6E64-431D-A1A0-F4F048945513}" type="slidenum">
              <a:rPr lang="en-US" altLang="en-US"/>
              <a:pPr>
                <a:defRPr/>
              </a:pPr>
              <a:t>‹#›</a:t>
            </a:fld>
            <a:r>
              <a:rPr lang="en-US" altLang="en-US"/>
              <a:t>    |    AAU Study Highlights    |    NorthShore    |    April  21, 2010</a:t>
            </a:r>
          </a:p>
        </p:txBody>
      </p:sp>
    </p:spTree>
    <p:extLst>
      <p:ext uri="{BB962C8B-B14F-4D97-AF65-F5344CB8AC3E}">
        <p14:creationId xmlns:p14="http://schemas.microsoft.com/office/powerpoint/2010/main" val="3265889191"/>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EVERYDAY - CONTENT ONLY">
  <p:cSld name="1_EVERYDAY - CONTENT ONLY">
    <p:spTree>
      <p:nvGrpSpPr>
        <p:cNvPr id="1" name="Shape 44"/>
        <p:cNvGrpSpPr/>
        <p:nvPr/>
      </p:nvGrpSpPr>
      <p:grpSpPr>
        <a:xfrm>
          <a:off x="0" y="0"/>
          <a:ext cx="0" cy="0"/>
          <a:chOff x="0" y="0"/>
          <a:chExt cx="0" cy="0"/>
        </a:xfrm>
      </p:grpSpPr>
      <p:sp>
        <p:nvSpPr>
          <p:cNvPr id="45" name="Google Shape;45;p46"/>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46"/>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00A8E1">
                  <a:alpha val="0"/>
                </a:srgbClr>
              </a:gs>
              <a:gs pos="100000">
                <a:srgbClr val="00A8E1">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47" name="Google Shape;47;p46"/>
          <p:cNvSpPr txBox="1">
            <a:spLocks noGrp="1"/>
          </p:cNvSpPr>
          <p:nvPr>
            <p:ph type="body" idx="1"/>
          </p:nvPr>
        </p:nvSpPr>
        <p:spPr>
          <a:xfrm>
            <a:off x="508540" y="1707786"/>
            <a:ext cx="11203664" cy="4648568"/>
          </a:xfrm>
          <a:prstGeom prst="rect">
            <a:avLst/>
          </a:prstGeom>
          <a:noFill/>
          <a:ln>
            <a:noFill/>
          </a:ln>
        </p:spPr>
        <p:txBody>
          <a:bodyPr spcFirstLastPara="1" wrap="square" lIns="121925" tIns="60950" rIns="121925" bIns="60950" anchor="t" anchorCtr="0">
            <a:normAutofit/>
          </a:bodyPr>
          <a:lstStyle>
            <a:lvl1pPr marL="457200" lvl="0" indent="-387286" algn="l">
              <a:spcBef>
                <a:spcPts val="500"/>
              </a:spcBef>
              <a:spcAft>
                <a:spcPts val="0"/>
              </a:spcAft>
              <a:buClr>
                <a:srgbClr val="4B4C4B"/>
              </a:buClr>
              <a:buSzPts val="2499"/>
              <a:buChar char="•"/>
              <a:defRPr>
                <a:solidFill>
                  <a:srgbClr val="4B4C4B"/>
                </a:solidFill>
              </a:defRPr>
            </a:lvl1pPr>
            <a:lvl2pPr marL="914400" lvl="1" indent="-374586" algn="l">
              <a:spcBef>
                <a:spcPts val="460"/>
              </a:spcBef>
              <a:spcAft>
                <a:spcPts val="0"/>
              </a:spcAft>
              <a:buClr>
                <a:srgbClr val="4B4C4B"/>
              </a:buClr>
              <a:buSzPts val="2299"/>
              <a:buChar char="–"/>
              <a:defRPr>
                <a:solidFill>
                  <a:srgbClr val="4B4C4B"/>
                </a:solidFill>
              </a:defRPr>
            </a:lvl2pPr>
            <a:lvl3pPr marL="1371600" lvl="2" indent="-355536" algn="l">
              <a:spcBef>
                <a:spcPts val="400"/>
              </a:spcBef>
              <a:spcAft>
                <a:spcPts val="0"/>
              </a:spcAft>
              <a:buClr>
                <a:srgbClr val="4B4C4B"/>
              </a:buClr>
              <a:buSzPts val="1999"/>
              <a:buChar char="•"/>
              <a:defRPr>
                <a:solidFill>
                  <a:srgbClr val="4B4C4B"/>
                </a:solidFill>
              </a:defRPr>
            </a:lvl3pPr>
            <a:lvl4pPr marL="1828800" lvl="3" indent="-336486" algn="l">
              <a:spcBef>
                <a:spcPts val="340"/>
              </a:spcBef>
              <a:spcAft>
                <a:spcPts val="0"/>
              </a:spcAft>
              <a:buClr>
                <a:srgbClr val="4B4C4B"/>
              </a:buClr>
              <a:buSzPts val="1699"/>
              <a:buChar char="–"/>
              <a:defRPr>
                <a:solidFill>
                  <a:srgbClr val="4B4C4B"/>
                </a:solidFill>
              </a:defRPr>
            </a:lvl4pPr>
            <a:lvl5pPr marL="2286000" lvl="4" indent="-336486" algn="l">
              <a:spcBef>
                <a:spcPts val="340"/>
              </a:spcBef>
              <a:spcAft>
                <a:spcPts val="0"/>
              </a:spcAft>
              <a:buClr>
                <a:srgbClr val="4B4C4B"/>
              </a:buClr>
              <a:buSzPts val="1699"/>
              <a:buChar char="»"/>
              <a:defRPr>
                <a:solidFill>
                  <a:srgbClr val="4B4C4B"/>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46"/>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00A8E1">
                  <a:alpha val="0"/>
                </a:srgbClr>
              </a:gs>
              <a:gs pos="100000">
                <a:srgbClr val="00A8E1">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49" name="Google Shape;49;p46"/>
          <p:cNvSpPr txBox="1">
            <a:spLocks noGrp="1"/>
          </p:cNvSpPr>
          <p:nvPr>
            <p:ph type="title"/>
          </p:nvPr>
        </p:nvSpPr>
        <p:spPr>
          <a:xfrm>
            <a:off x="304800" y="170056"/>
            <a:ext cx="11430000" cy="1143000"/>
          </a:xfrm>
          <a:prstGeom prst="rect">
            <a:avLst/>
          </a:prstGeom>
          <a:noFill/>
          <a:ln>
            <a:noFill/>
          </a:ln>
        </p:spPr>
        <p:txBody>
          <a:bodyPr spcFirstLastPara="1" wrap="square" lIns="121925" tIns="60950" rIns="121925" bIns="60950" anchor="ctr" anchorCtr="0">
            <a:noAutofit/>
          </a:bodyPr>
          <a:lstStyle>
            <a:lvl1pPr lvl="0" algn="l">
              <a:spcBef>
                <a:spcPts val="0"/>
              </a:spcBef>
              <a:spcAft>
                <a:spcPts val="0"/>
              </a:spcAft>
              <a:buClr>
                <a:schemeClr val="lt1"/>
              </a:buClr>
              <a:buSzPts val="3200"/>
              <a:buFont typeface="Arial"/>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6"/>
          <p:cNvSpPr txBox="1">
            <a:spLocks noGrp="1"/>
          </p:cNvSpPr>
          <p:nvPr>
            <p:ph type="body" idx="2"/>
          </p:nvPr>
        </p:nvSpPr>
        <p:spPr>
          <a:xfrm>
            <a:off x="332187" y="953346"/>
            <a:ext cx="11430112" cy="415925"/>
          </a:xfrm>
          <a:prstGeom prst="rect">
            <a:avLst/>
          </a:prstGeom>
          <a:noFill/>
          <a:ln>
            <a:noFill/>
          </a:ln>
        </p:spPr>
        <p:txBody>
          <a:bodyPr spcFirstLastPara="1" wrap="square" lIns="121925" tIns="60950" rIns="121925" bIns="60950" anchor="t" anchorCtr="0">
            <a:normAutofit/>
          </a:bodyPr>
          <a:lstStyle>
            <a:lvl1pPr marL="457200" lvl="0" indent="-228600" algn="l">
              <a:spcBef>
                <a:spcPts val="280"/>
              </a:spcBef>
              <a:spcAft>
                <a:spcPts val="0"/>
              </a:spcAft>
              <a:buClr>
                <a:schemeClr val="lt1"/>
              </a:buClr>
              <a:buSzPts val="1400"/>
              <a:buNone/>
              <a:defRPr sz="1400">
                <a:solidFill>
                  <a:schemeClr val="lt1"/>
                </a:solidFill>
              </a:defRPr>
            </a:lvl1pPr>
            <a:lvl2pPr marL="914400" lvl="1" indent="-342900" algn="l">
              <a:spcBef>
                <a:spcPts val="360"/>
              </a:spcBef>
              <a:spcAft>
                <a:spcPts val="0"/>
              </a:spcAft>
              <a:buClr>
                <a:srgbClr val="5D5F5D"/>
              </a:buClr>
              <a:buSzPts val="1800"/>
              <a:buChar char="–"/>
              <a:defRPr/>
            </a:lvl2pPr>
            <a:lvl3pPr marL="1371600" lvl="2" indent="-342900" algn="l">
              <a:spcBef>
                <a:spcPts val="360"/>
              </a:spcBef>
              <a:spcAft>
                <a:spcPts val="0"/>
              </a:spcAft>
              <a:buClr>
                <a:srgbClr val="5D5F5D"/>
              </a:buClr>
              <a:buSzPts val="1800"/>
              <a:buChar char="•"/>
              <a:defRPr/>
            </a:lvl3pPr>
            <a:lvl4pPr marL="1828800" lvl="3" indent="-342900" algn="l">
              <a:spcBef>
                <a:spcPts val="360"/>
              </a:spcBef>
              <a:spcAft>
                <a:spcPts val="0"/>
              </a:spcAft>
              <a:buClr>
                <a:srgbClr val="5D5F5D"/>
              </a:buClr>
              <a:buSzPts val="1800"/>
              <a:buChar char="–"/>
              <a:defRPr/>
            </a:lvl4pPr>
            <a:lvl5pPr marL="2286000" lvl="4" indent="-342900" algn="l">
              <a:spcBef>
                <a:spcPts val="360"/>
              </a:spcBef>
              <a:spcAft>
                <a:spcPts val="0"/>
              </a:spcAft>
              <a:buClr>
                <a:srgbClr val="5D5F5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51" name="Google Shape;51;p46"/>
          <p:cNvCxnSpPr/>
          <p:nvPr/>
        </p:nvCxnSpPr>
        <p:spPr>
          <a:xfrm>
            <a:off x="11311725" y="6447272"/>
            <a:ext cx="0" cy="267883"/>
          </a:xfrm>
          <a:prstGeom prst="straightConnector1">
            <a:avLst/>
          </a:prstGeom>
          <a:noFill/>
          <a:ln w="9525" cap="flat" cmpd="sng">
            <a:solidFill>
              <a:srgbClr val="7F7F7F"/>
            </a:solidFill>
            <a:prstDash val="solid"/>
            <a:round/>
            <a:headEnd type="none" w="sm" len="sm"/>
            <a:tailEnd type="none" w="sm" len="sm"/>
          </a:ln>
        </p:spPr>
      </p:cxnSp>
      <p:sp>
        <p:nvSpPr>
          <p:cNvPr id="52" name="Google Shape;52;p46"/>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a:solidFill>
                  <a:srgbClr val="7F7F7F"/>
                </a:solidFill>
                <a:latin typeface="Arial"/>
                <a:ea typeface="Arial"/>
                <a:cs typeface="Arial"/>
                <a:sym typeface="Arial"/>
              </a:defRPr>
            </a:lvl1pPr>
            <a:lvl2pPr marL="0" lvl="1" indent="0" algn="r">
              <a:spcBef>
                <a:spcPts val="0"/>
              </a:spcBef>
              <a:buNone/>
              <a:defRPr sz="1000">
                <a:solidFill>
                  <a:srgbClr val="7F7F7F"/>
                </a:solidFill>
                <a:latin typeface="Arial"/>
                <a:ea typeface="Arial"/>
                <a:cs typeface="Arial"/>
                <a:sym typeface="Arial"/>
              </a:defRPr>
            </a:lvl2pPr>
            <a:lvl3pPr marL="0" lvl="2" indent="0" algn="r">
              <a:spcBef>
                <a:spcPts val="0"/>
              </a:spcBef>
              <a:buNone/>
              <a:defRPr sz="1000">
                <a:solidFill>
                  <a:srgbClr val="7F7F7F"/>
                </a:solidFill>
                <a:latin typeface="Arial"/>
                <a:ea typeface="Arial"/>
                <a:cs typeface="Arial"/>
                <a:sym typeface="Arial"/>
              </a:defRPr>
            </a:lvl3pPr>
            <a:lvl4pPr marL="0" lvl="3" indent="0" algn="r">
              <a:spcBef>
                <a:spcPts val="0"/>
              </a:spcBef>
              <a:buNone/>
              <a:defRPr sz="1000">
                <a:solidFill>
                  <a:srgbClr val="7F7F7F"/>
                </a:solidFill>
                <a:latin typeface="Arial"/>
                <a:ea typeface="Arial"/>
                <a:cs typeface="Arial"/>
                <a:sym typeface="Arial"/>
              </a:defRPr>
            </a:lvl4pPr>
            <a:lvl5pPr marL="0" lvl="4" indent="0" algn="r">
              <a:spcBef>
                <a:spcPts val="0"/>
              </a:spcBef>
              <a:buNone/>
              <a:defRPr sz="1000">
                <a:solidFill>
                  <a:srgbClr val="7F7F7F"/>
                </a:solidFill>
                <a:latin typeface="Arial"/>
                <a:ea typeface="Arial"/>
                <a:cs typeface="Arial"/>
                <a:sym typeface="Arial"/>
              </a:defRPr>
            </a:lvl5pPr>
            <a:lvl6pPr marL="0" lvl="5" indent="0" algn="r">
              <a:spcBef>
                <a:spcPts val="0"/>
              </a:spcBef>
              <a:buNone/>
              <a:defRPr sz="1000">
                <a:solidFill>
                  <a:srgbClr val="7F7F7F"/>
                </a:solidFill>
                <a:latin typeface="Arial"/>
                <a:ea typeface="Arial"/>
                <a:cs typeface="Arial"/>
                <a:sym typeface="Arial"/>
              </a:defRPr>
            </a:lvl6pPr>
            <a:lvl7pPr marL="0" lvl="6" indent="0" algn="r">
              <a:spcBef>
                <a:spcPts val="0"/>
              </a:spcBef>
              <a:buNone/>
              <a:defRPr sz="1000">
                <a:solidFill>
                  <a:srgbClr val="7F7F7F"/>
                </a:solidFill>
                <a:latin typeface="Arial"/>
                <a:ea typeface="Arial"/>
                <a:cs typeface="Arial"/>
                <a:sym typeface="Arial"/>
              </a:defRPr>
            </a:lvl7pPr>
            <a:lvl8pPr marL="0" lvl="7" indent="0" algn="r">
              <a:spcBef>
                <a:spcPts val="0"/>
              </a:spcBef>
              <a:buNone/>
              <a:defRPr sz="1000">
                <a:solidFill>
                  <a:srgbClr val="7F7F7F"/>
                </a:solidFill>
                <a:latin typeface="Arial"/>
                <a:ea typeface="Arial"/>
                <a:cs typeface="Arial"/>
                <a:sym typeface="Arial"/>
              </a:defRPr>
            </a:lvl8pPr>
            <a:lvl9pPr marL="0" lvl="8" indent="0" algn="r">
              <a:spcBef>
                <a:spcPts val="0"/>
              </a:spcBef>
              <a:buNone/>
              <a:defRPr sz="1000">
                <a:solidFill>
                  <a:srgbClr val="7F7F7F"/>
                </a:solidFill>
                <a:latin typeface="Arial"/>
                <a:ea typeface="Arial"/>
                <a:cs typeface="Arial"/>
                <a:sym typeface="Arial"/>
              </a:defRPr>
            </a:lvl9pPr>
          </a:lstStyle>
          <a:p>
            <a:fld id="{00000000-1234-1234-1234-123412341234}" type="slidenum">
              <a:rPr lang="en-US" smtClean="0"/>
              <a:pPr/>
              <a:t>‹#›</a:t>
            </a:fld>
            <a:endParaRPr lang="en-US"/>
          </a:p>
        </p:txBody>
      </p:sp>
      <p:pic>
        <p:nvPicPr>
          <p:cNvPr id="53" name="Google Shape;53;p4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596461" y="6492240"/>
            <a:ext cx="1606135" cy="229238"/>
          </a:xfrm>
          <a:prstGeom prst="rect">
            <a:avLst/>
          </a:prstGeom>
          <a:noFill/>
          <a:ln>
            <a:noFill/>
          </a:ln>
        </p:spPr>
      </p:pic>
    </p:spTree>
    <p:extLst>
      <p:ext uri="{BB962C8B-B14F-4D97-AF65-F5344CB8AC3E}">
        <p14:creationId xmlns:p14="http://schemas.microsoft.com/office/powerpoint/2010/main" val="32559069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5334000"/>
          </a:xfrm>
          <a:prstGeom prst="rect">
            <a:avLst/>
          </a:prstGeom>
          <a:solidFill>
            <a:srgbClr val="007EA3"/>
          </a:solidFill>
          <a:ln>
            <a:noFill/>
          </a:ln>
        </p:spPr>
        <p:txBody>
          <a:bodyPr/>
          <a:lstStyle>
            <a:lvl1pPr>
              <a:defRPr sz="2400">
                <a:solidFill>
                  <a:schemeClr val="tx1"/>
                </a:solidFill>
                <a:latin typeface="Lucida Grande" charset="0"/>
                <a:ea typeface="MS PGothic" charset="-128"/>
              </a:defRPr>
            </a:lvl1pPr>
            <a:lvl2pPr marL="742950" indent="-285750">
              <a:defRPr sz="2400">
                <a:solidFill>
                  <a:schemeClr val="tx1"/>
                </a:solidFill>
                <a:latin typeface="Lucida Grande" charset="0"/>
                <a:ea typeface="MS PGothic" charset="-128"/>
              </a:defRPr>
            </a:lvl2pPr>
            <a:lvl3pPr marL="1143000" indent="-228600">
              <a:defRPr sz="2400">
                <a:solidFill>
                  <a:schemeClr val="tx1"/>
                </a:solidFill>
                <a:latin typeface="Lucida Grande" charset="0"/>
                <a:ea typeface="MS PGothic" charset="-128"/>
              </a:defRPr>
            </a:lvl3pPr>
            <a:lvl4pPr marL="1600200" indent="-228600">
              <a:defRPr sz="2400">
                <a:solidFill>
                  <a:schemeClr val="tx1"/>
                </a:solidFill>
                <a:latin typeface="Lucida Grande" charset="0"/>
                <a:ea typeface="MS PGothic" charset="-128"/>
              </a:defRPr>
            </a:lvl4pPr>
            <a:lvl5pPr marL="2057400" indent="-228600">
              <a:defRPr sz="2400">
                <a:solidFill>
                  <a:schemeClr val="tx1"/>
                </a:solidFill>
                <a:latin typeface="Lucida Grande" charset="0"/>
                <a:ea typeface="MS PGothic" charset="-128"/>
              </a:defRPr>
            </a:lvl5pPr>
            <a:lvl6pPr marL="2514600" indent="-228600" eaLnBrk="0" fontAlgn="base" hangingPunct="0">
              <a:spcBef>
                <a:spcPct val="0"/>
              </a:spcBef>
              <a:spcAft>
                <a:spcPct val="0"/>
              </a:spcAft>
              <a:defRPr sz="2400">
                <a:solidFill>
                  <a:schemeClr val="tx1"/>
                </a:solidFill>
                <a:latin typeface="Lucida Grande" charset="0"/>
                <a:ea typeface="MS PGothic" charset="-128"/>
              </a:defRPr>
            </a:lvl6pPr>
            <a:lvl7pPr marL="2971800" indent="-228600" eaLnBrk="0" fontAlgn="base" hangingPunct="0">
              <a:spcBef>
                <a:spcPct val="0"/>
              </a:spcBef>
              <a:spcAft>
                <a:spcPct val="0"/>
              </a:spcAft>
              <a:defRPr sz="2400">
                <a:solidFill>
                  <a:schemeClr val="tx1"/>
                </a:solidFill>
                <a:latin typeface="Lucida Grande" charset="0"/>
                <a:ea typeface="MS PGothic" charset="-128"/>
              </a:defRPr>
            </a:lvl7pPr>
            <a:lvl8pPr marL="3429000" indent="-228600" eaLnBrk="0" fontAlgn="base" hangingPunct="0">
              <a:spcBef>
                <a:spcPct val="0"/>
              </a:spcBef>
              <a:spcAft>
                <a:spcPct val="0"/>
              </a:spcAft>
              <a:defRPr sz="2400">
                <a:solidFill>
                  <a:schemeClr val="tx1"/>
                </a:solidFill>
                <a:latin typeface="Lucida Grande" charset="0"/>
                <a:ea typeface="MS PGothic" charset="-128"/>
              </a:defRPr>
            </a:lvl8pPr>
            <a:lvl9pPr marL="3886200" indent="-228600" eaLnBrk="0" fontAlgn="base" hangingPunct="0">
              <a:spcBef>
                <a:spcPct val="0"/>
              </a:spcBef>
              <a:spcAft>
                <a:spcPct val="0"/>
              </a:spcAft>
              <a:defRPr sz="2400">
                <a:solidFill>
                  <a:schemeClr val="tx1"/>
                </a:solidFill>
                <a:latin typeface="Lucida Grande" charset="0"/>
                <a:ea typeface="MS PGothic" charset="-128"/>
              </a:defRPr>
            </a:lvl9pPr>
          </a:lstStyle>
          <a:p>
            <a:pPr>
              <a:defRPr/>
            </a:pPr>
            <a:endParaRPr lang="x-none" altLang="x-none" sz="1800"/>
          </a:p>
        </p:txBody>
      </p:sp>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88" y="5556250"/>
            <a:ext cx="408622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ifs2\obfnd4$\Logos\Logos\HMS LOGO WITH TEX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21638" y="5688013"/>
            <a:ext cx="3763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405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0793023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277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68478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3"/>
            <a:ext cx="10363200" cy="1362075"/>
          </a:xfrm>
        </p:spPr>
        <p:txBody>
          <a:bodyPr anchor="t"/>
          <a:lstStyle>
            <a:lvl1pPr algn="l">
              <a:defRPr sz="3000" b="1" cap="all">
                <a:solidFill>
                  <a:srgbClr val="007EA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638451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7526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87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3463029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52400"/>
            <a:ext cx="7721600" cy="9144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5269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p>
            <a:r>
              <a:rPr lang="en-US" dirty="0"/>
              <a:t>Click to edit Master title style</a:t>
            </a:r>
          </a:p>
        </p:txBody>
      </p:sp>
    </p:spTree>
    <p:extLst>
      <p:ext uri="{BB962C8B-B14F-4D97-AF65-F5344CB8AC3E}">
        <p14:creationId xmlns:p14="http://schemas.microsoft.com/office/powerpoint/2010/main" val="2651881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06668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675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2" y="273050"/>
            <a:ext cx="4011084" cy="793750"/>
          </a:xfrm>
        </p:spPr>
        <p:txBody>
          <a:bodyPr anchor="b"/>
          <a:lstStyle>
            <a:lvl1pPr algn="l">
              <a:defRPr sz="1500" b="1"/>
            </a:lvl1pPr>
          </a:lstStyle>
          <a:p>
            <a:r>
              <a:rPr lang="en-US" dirty="0"/>
              <a:t>Click to edit Master title style</a:t>
            </a:r>
          </a:p>
        </p:txBody>
      </p:sp>
      <p:sp>
        <p:nvSpPr>
          <p:cNvPr id="3" name="Content Placeholder 2"/>
          <p:cNvSpPr>
            <a:spLocks noGrp="1"/>
          </p:cNvSpPr>
          <p:nvPr>
            <p:ph idx="1"/>
          </p:nvPr>
        </p:nvSpPr>
        <p:spPr>
          <a:xfrm>
            <a:off x="4766733" y="1143003"/>
            <a:ext cx="6815667" cy="4983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143003"/>
            <a:ext cx="4011084" cy="49831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994353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5200" y="6134100"/>
            <a:ext cx="21780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819388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296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6172200"/>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64600" y="228600"/>
            <a:ext cx="2819400" cy="5867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4669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5"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a:xfrm>
            <a:off x="0" y="0"/>
            <a:ext cx="0" cy="0"/>
          </a:xfrm>
        </p:spPr>
        <p:txBody>
          <a:bodyPr/>
          <a:lstStyle>
            <a:lvl1pPr>
              <a:defRPr>
                <a:latin typeface="Lucida Grande"/>
                <a:ea typeface="MS PGothic" panose="020B0600070205080204" pitchFamily="34" charset="-128"/>
              </a:defRPr>
            </a:lvl1pPr>
          </a:lstStyle>
          <a:p>
            <a:pPr>
              <a:defRPr/>
            </a:pPr>
            <a:fld id="{425C9FDA-9CA5-493D-8B5F-98F907FDD5D4}" type="datetimeFigureOut">
              <a:rPr lang="en-US"/>
              <a:pPr>
                <a:defRPr/>
              </a:pPr>
              <a:t>12/20/2021</a:t>
            </a:fld>
            <a:endParaRPr lang="en-US"/>
          </a:p>
        </p:txBody>
      </p:sp>
      <p:sp>
        <p:nvSpPr>
          <p:cNvPr id="6" name="Footer Placeholder 4"/>
          <p:cNvSpPr>
            <a:spLocks noGrp="1"/>
          </p:cNvSpPr>
          <p:nvPr>
            <p:ph type="ftr" sz="quarter" idx="15"/>
          </p:nvPr>
        </p:nvSpPr>
        <p:spPr>
          <a:xfrm>
            <a:off x="0" y="0"/>
            <a:ext cx="0" cy="0"/>
          </a:xfrm>
        </p:spPr>
        <p:txBody>
          <a:bodyPr/>
          <a:lstStyle>
            <a:lvl1pPr>
              <a:defRPr>
                <a:latin typeface="Lucida Grande"/>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6297D2C0-12DF-4DF8-BAD0-3FC644ACBE83}" type="slidenum">
              <a:rPr lang="en-US" altLang="en-US"/>
              <a:pPr/>
              <a:t>‹#›</a:t>
            </a:fld>
            <a:endParaRPr lang="en-US" altLang="en-US"/>
          </a:p>
        </p:txBody>
      </p:sp>
    </p:spTree>
    <p:extLst>
      <p:ext uri="{BB962C8B-B14F-4D97-AF65-F5344CB8AC3E}">
        <p14:creationId xmlns:p14="http://schemas.microsoft.com/office/powerpoint/2010/main" val="15141165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20109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713577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9744445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3030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2540783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June 22, 2021</a:t>
            </a:r>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9960518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June 22, 2021</a:t>
            </a:r>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462182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June 22, 2021</a:t>
            </a:r>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5303691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0536466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1501480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2296382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095268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4.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23.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4.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6.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image" Target="../media/image30.jpg"/><Relationship Id="rId2" Type="http://schemas.openxmlformats.org/officeDocument/2006/relationships/slideLayout" Target="../slideLayouts/slideLayout136.xml"/><Relationship Id="rId16" Type="http://schemas.openxmlformats.org/officeDocument/2006/relationships/theme" Target="../theme/theme13.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30.jp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32.jp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slideLayout" Target="../slideLayouts/slideLayout176.xml"/><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slideLayout" Target="../slideLayouts/slideLayout175.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74.xml"/><Relationship Id="rId6" Type="http://schemas.openxmlformats.org/officeDocument/2006/relationships/theme" Target="../theme/theme16.xml"/><Relationship Id="rId11" Type="http://schemas.openxmlformats.org/officeDocument/2006/relationships/image" Target="../media/image37.png"/><Relationship Id="rId5" Type="http://schemas.openxmlformats.org/officeDocument/2006/relationships/slideLayout" Target="../slideLayouts/slideLayout178.xml"/><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slideLayout" Target="../slideLayouts/slideLayout177.xml"/><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5.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4.png"/><Relationship Id="rId2" Type="http://schemas.openxmlformats.org/officeDocument/2006/relationships/slideLayout" Target="../slideLayouts/slideLayout64.xml"/><Relationship Id="rId16" Type="http://schemas.openxmlformats.org/officeDocument/2006/relationships/tags" Target="../tags/tag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customXml" Target="../../customXml/item1.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18.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264396" y="228600"/>
            <a:ext cx="2025383" cy="911351"/>
          </a:xfrm>
          <a:prstGeom prst="rect">
            <a:avLst/>
          </a:prstGeom>
        </p:spPr>
      </p:pic>
      <p:pic>
        <p:nvPicPr>
          <p:cNvPr id="17" name="bg object 17"/>
          <p:cNvPicPr/>
          <p:nvPr/>
        </p:nvPicPr>
        <p:blipFill>
          <a:blip r:embed="rId8"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2" name="Holder 2"/>
          <p:cNvSpPr>
            <a:spLocks noGrp="1"/>
          </p:cNvSpPr>
          <p:nvPr>
            <p:ph type="title"/>
          </p:nvPr>
        </p:nvSpPr>
        <p:spPr>
          <a:xfrm>
            <a:off x="529116" y="180190"/>
            <a:ext cx="6682740" cy="574040"/>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a:xfrm>
            <a:off x="603250" y="1993900"/>
            <a:ext cx="10731500" cy="29432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6" name="Holder 6"/>
          <p:cNvSpPr>
            <a:spLocks noGrp="1"/>
          </p:cNvSpPr>
          <p:nvPr>
            <p:ph type="sldNum" sz="quarter" idx="7"/>
          </p:nvPr>
        </p:nvSpPr>
        <p:spPr>
          <a:xfrm>
            <a:off x="11280647" y="6444636"/>
            <a:ext cx="247015" cy="196215"/>
          </a:xfrm>
          <a:prstGeom prst="rect">
            <a:avLst/>
          </a:prstGeom>
        </p:spPr>
        <p:txBody>
          <a:bodyPr wrap="square" lIns="0" tIns="0" rIns="0" bIns="0">
            <a:spAutoFit/>
          </a:bodyPr>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2073580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June 22, 2021</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069368" y="5969000"/>
            <a:ext cx="1122633" cy="512064"/>
          </a:xfrm>
          <a:prstGeom prst="rect">
            <a:avLst/>
          </a:prstGeom>
        </p:spPr>
      </p:pic>
    </p:spTree>
    <p:extLst>
      <p:ext uri="{BB962C8B-B14F-4D97-AF65-F5344CB8AC3E}">
        <p14:creationId xmlns:p14="http://schemas.microsoft.com/office/powerpoint/2010/main" val="284403105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83CABE15-44AF-4AC9-972E-389AF041679F}" type="datetime1">
              <a:rPr lang="en-US" smtClean="0"/>
              <a:t>12/20/2021</a:t>
            </a:fld>
            <a:endParaRPr lang="en-US"/>
          </a:p>
        </p:txBody>
      </p:sp>
      <p:sp>
        <p:nvSpPr>
          <p:cNvPr id="5" name="Footer Placeholder 4"/>
          <p:cNvSpPr>
            <a:spLocks noGrp="1"/>
          </p:cNvSpPr>
          <p:nvPr>
            <p:ph type="ftr" sz="quarter" idx="3"/>
          </p:nvPr>
        </p:nvSpPr>
        <p:spPr>
          <a:xfrm>
            <a:off x="4165600" y="6356354"/>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4"/>
            <a:ext cx="28448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9"/>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3"/>
          <p:cNvSpPr txBox="1">
            <a:spLocks/>
          </p:cNvSpPr>
          <p:nvPr userDrawn="1"/>
        </p:nvSpPr>
        <p:spPr>
          <a:xfrm>
            <a:off x="11074400" y="117476"/>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a:p>
        </p:txBody>
      </p:sp>
      <p:sp>
        <p:nvSpPr>
          <p:cNvPr id="10" name="Rectangle 9"/>
          <p:cNvSpPr/>
          <p:nvPr userDrawn="1"/>
        </p:nvSpPr>
        <p:spPr>
          <a:xfrm>
            <a:off x="0" y="-25398"/>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70" y="5969000"/>
            <a:ext cx="1122633" cy="512064"/>
          </a:xfrm>
          <a:prstGeom prst="rect">
            <a:avLst/>
          </a:prstGeom>
        </p:spPr>
      </p:pic>
    </p:spTree>
    <p:extLst>
      <p:ext uri="{BB962C8B-B14F-4D97-AF65-F5344CB8AC3E}">
        <p14:creationId xmlns:p14="http://schemas.microsoft.com/office/powerpoint/2010/main" val="34904987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sldNum="0" hdr="0" ftr="0" dt="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5"/>
          <p:cNvSpPr>
            <a:spLocks noGrp="1" noChangeArrowheads="1"/>
          </p:cNvSpPr>
          <p:nvPr>
            <p:ph type="title"/>
          </p:nvPr>
        </p:nvSpPr>
        <p:spPr bwMode="auto">
          <a:xfrm>
            <a:off x="590552" y="103188"/>
            <a:ext cx="10991849"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8" name="Rectangle 46"/>
          <p:cNvSpPr>
            <a:spLocks noGrp="1" noChangeArrowheads="1"/>
          </p:cNvSpPr>
          <p:nvPr>
            <p:ph type="body" idx="1"/>
          </p:nvPr>
        </p:nvSpPr>
        <p:spPr bwMode="auto">
          <a:xfrm>
            <a:off x="609600" y="1600201"/>
            <a:ext cx="109728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Slide Number Placeholder 1"/>
          <p:cNvSpPr>
            <a:spLocks noGrp="1"/>
          </p:cNvSpPr>
          <p:nvPr>
            <p:ph type="sldNum" sz="quarter" idx="4"/>
          </p:nvPr>
        </p:nvSpPr>
        <p:spPr>
          <a:xfrm>
            <a:off x="46568" y="6400800"/>
            <a:ext cx="664633" cy="457200"/>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36236F0C-0AA2-46B1-B61E-F008F5532765}" type="slidenum">
              <a:rPr lang="en-US" altLang="en-US"/>
              <a:pPr/>
              <a:t>‹#›</a:t>
            </a:fld>
            <a:endParaRPr lang="en-US" altLang="en-US"/>
          </a:p>
        </p:txBody>
      </p:sp>
    </p:spTree>
    <p:extLst>
      <p:ext uri="{BB962C8B-B14F-4D97-AF65-F5344CB8AC3E}">
        <p14:creationId xmlns:p14="http://schemas.microsoft.com/office/powerpoint/2010/main" val="262359120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ransition>
    <p:fade/>
  </p:transition>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4000">
          <a:solidFill>
            <a:srgbClr val="070780"/>
          </a:solidFill>
          <a:latin typeface="+mj-lt"/>
          <a:ea typeface="+mj-ea"/>
          <a:cs typeface="+mj-cs"/>
        </a:defRPr>
      </a:lvl1pPr>
      <a:lvl2pPr algn="l" rtl="0" eaLnBrk="0" fontAlgn="base" hangingPunct="0">
        <a:lnSpc>
          <a:spcPct val="90000"/>
        </a:lnSpc>
        <a:spcBef>
          <a:spcPct val="0"/>
        </a:spcBef>
        <a:spcAft>
          <a:spcPct val="0"/>
        </a:spcAft>
        <a:defRPr sz="4000">
          <a:solidFill>
            <a:srgbClr val="070780"/>
          </a:solidFill>
          <a:latin typeface="Helvetica" charset="0"/>
        </a:defRPr>
      </a:lvl2pPr>
      <a:lvl3pPr algn="l" rtl="0" eaLnBrk="0" fontAlgn="base" hangingPunct="0">
        <a:lnSpc>
          <a:spcPct val="90000"/>
        </a:lnSpc>
        <a:spcBef>
          <a:spcPct val="0"/>
        </a:spcBef>
        <a:spcAft>
          <a:spcPct val="0"/>
        </a:spcAft>
        <a:defRPr sz="4000">
          <a:solidFill>
            <a:srgbClr val="070780"/>
          </a:solidFill>
          <a:latin typeface="Helvetica" charset="0"/>
        </a:defRPr>
      </a:lvl3pPr>
      <a:lvl4pPr algn="l" rtl="0" eaLnBrk="0" fontAlgn="base" hangingPunct="0">
        <a:lnSpc>
          <a:spcPct val="90000"/>
        </a:lnSpc>
        <a:spcBef>
          <a:spcPct val="0"/>
        </a:spcBef>
        <a:spcAft>
          <a:spcPct val="0"/>
        </a:spcAft>
        <a:defRPr sz="4000">
          <a:solidFill>
            <a:srgbClr val="070780"/>
          </a:solidFill>
          <a:latin typeface="Helvetica" charset="0"/>
        </a:defRPr>
      </a:lvl4pPr>
      <a:lvl5pPr algn="l" rtl="0" eaLnBrk="0" fontAlgn="base" hangingPunct="0">
        <a:lnSpc>
          <a:spcPct val="90000"/>
        </a:lnSpc>
        <a:spcBef>
          <a:spcPct val="0"/>
        </a:spcBef>
        <a:spcAft>
          <a:spcPct val="0"/>
        </a:spcAft>
        <a:defRPr sz="4000">
          <a:solidFill>
            <a:srgbClr val="070780"/>
          </a:solidFill>
          <a:latin typeface="Helvetica" charset="0"/>
        </a:defRPr>
      </a:lvl5pPr>
      <a:lvl6pPr marL="457200" algn="l" rtl="0" fontAlgn="base">
        <a:lnSpc>
          <a:spcPct val="90000"/>
        </a:lnSpc>
        <a:spcBef>
          <a:spcPct val="0"/>
        </a:spcBef>
        <a:spcAft>
          <a:spcPct val="0"/>
        </a:spcAft>
        <a:defRPr sz="4400">
          <a:solidFill>
            <a:srgbClr val="070780"/>
          </a:solidFill>
          <a:latin typeface="Helvetica" charset="0"/>
        </a:defRPr>
      </a:lvl6pPr>
      <a:lvl7pPr marL="914400" algn="l" rtl="0" fontAlgn="base">
        <a:lnSpc>
          <a:spcPct val="90000"/>
        </a:lnSpc>
        <a:spcBef>
          <a:spcPct val="0"/>
        </a:spcBef>
        <a:spcAft>
          <a:spcPct val="0"/>
        </a:spcAft>
        <a:defRPr sz="4400">
          <a:solidFill>
            <a:srgbClr val="070780"/>
          </a:solidFill>
          <a:latin typeface="Helvetica" charset="0"/>
        </a:defRPr>
      </a:lvl7pPr>
      <a:lvl8pPr marL="1371600" algn="l" rtl="0" fontAlgn="base">
        <a:lnSpc>
          <a:spcPct val="90000"/>
        </a:lnSpc>
        <a:spcBef>
          <a:spcPct val="0"/>
        </a:spcBef>
        <a:spcAft>
          <a:spcPct val="0"/>
        </a:spcAft>
        <a:defRPr sz="4400">
          <a:solidFill>
            <a:srgbClr val="070780"/>
          </a:solidFill>
          <a:latin typeface="Helvetica" charset="0"/>
        </a:defRPr>
      </a:lvl8pPr>
      <a:lvl9pPr marL="1828800" algn="l" rtl="0" fontAlgn="base">
        <a:lnSpc>
          <a:spcPct val="90000"/>
        </a:lnSpc>
        <a:spcBef>
          <a:spcPct val="0"/>
        </a:spcBef>
        <a:spcAft>
          <a:spcPct val="0"/>
        </a:spcAft>
        <a:defRPr sz="4400">
          <a:solidFill>
            <a:srgbClr val="070780"/>
          </a:solidFill>
          <a:latin typeface="Helvetica"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BFC1A-ABEE-BB46-BA94-FC0F6DAC0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6DA395-47C5-9B43-944F-CA0821C6B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88F737C-F26B-A645-822E-C76F5F3A1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4D33C-FC36-4844-81D2-FC506EAE1687}" type="slidenum">
              <a:rPr lang="en-US" smtClean="0"/>
              <a:t>‹#›</a:t>
            </a:fld>
            <a:endParaRPr lang="en-US"/>
          </a:p>
        </p:txBody>
      </p:sp>
      <p:pic>
        <p:nvPicPr>
          <p:cNvPr id="8" name="Picture 7">
            <a:extLst>
              <a:ext uri="{FF2B5EF4-FFF2-40B4-BE49-F238E27FC236}">
                <a16:creationId xmlns:a16="http://schemas.microsoft.com/office/drawing/2014/main" id="{0ECDAFE6-786C-0841-8A70-4B38F78D0E5A}"/>
              </a:ext>
            </a:extLst>
          </p:cNvPr>
          <p:cNvPicPr>
            <a:picLocks noChangeAspect="1"/>
          </p:cNvPicPr>
          <p:nvPr userDrawn="1"/>
        </p:nvPicPr>
        <p:blipFill>
          <a:blip r:embed="rId17"/>
          <a:stretch>
            <a:fillRect/>
          </a:stretch>
        </p:blipFill>
        <p:spPr>
          <a:xfrm>
            <a:off x="6350" y="0"/>
            <a:ext cx="12179300" cy="6858000"/>
          </a:xfrm>
          <a:prstGeom prst="rect">
            <a:avLst/>
          </a:prstGeom>
        </p:spPr>
      </p:pic>
    </p:spTree>
    <p:extLst>
      <p:ext uri="{BB962C8B-B14F-4D97-AF65-F5344CB8AC3E}">
        <p14:creationId xmlns:p14="http://schemas.microsoft.com/office/powerpoint/2010/main" val="409025787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BFC1A-ABEE-BB46-BA94-FC0F6DAC0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6DA395-47C5-9B43-944F-CA0821C6B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88F737C-F26B-A645-822E-C76F5F3A1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4D33C-FC36-4844-81D2-FC506EAE1687}" type="slidenum">
              <a:rPr lang="en-US" smtClean="0"/>
              <a:t>‹#›</a:t>
            </a:fld>
            <a:endParaRPr lang="en-US"/>
          </a:p>
        </p:txBody>
      </p:sp>
      <p:pic>
        <p:nvPicPr>
          <p:cNvPr id="8" name="Picture 7">
            <a:extLst>
              <a:ext uri="{FF2B5EF4-FFF2-40B4-BE49-F238E27FC236}">
                <a16:creationId xmlns:a16="http://schemas.microsoft.com/office/drawing/2014/main" id="{0ECDAFE6-786C-0841-8A70-4B38F78D0E5A}"/>
              </a:ext>
            </a:extLst>
          </p:cNvPr>
          <p:cNvPicPr>
            <a:picLocks noChangeAspect="1"/>
          </p:cNvPicPr>
          <p:nvPr userDrawn="1"/>
        </p:nvPicPr>
        <p:blipFill>
          <a:blip r:embed="rId15"/>
          <a:stretch>
            <a:fillRect/>
          </a:stretch>
        </p:blipFill>
        <p:spPr>
          <a:xfrm>
            <a:off x="6350" y="0"/>
            <a:ext cx="12179300" cy="6858000"/>
          </a:xfrm>
          <a:prstGeom prst="rect">
            <a:avLst/>
          </a:prstGeom>
        </p:spPr>
      </p:pic>
    </p:spTree>
    <p:extLst>
      <p:ext uri="{BB962C8B-B14F-4D97-AF65-F5344CB8AC3E}">
        <p14:creationId xmlns:p14="http://schemas.microsoft.com/office/powerpoint/2010/main" val="364353081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D9537C-C354-B441-8AD3-3C0E6BCC6C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56264F-E461-1348-AFAE-DF48AA03DE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FD9DB-3D62-854A-AD45-757D75A94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855C3-BFA0-0645-B58F-64AA25CC9B4C}" type="datetimeFigureOut">
              <a:rPr lang="en-US" smtClean="0"/>
              <a:t>12/20/2021</a:t>
            </a:fld>
            <a:endParaRPr lang="en-US"/>
          </a:p>
        </p:txBody>
      </p:sp>
      <p:sp>
        <p:nvSpPr>
          <p:cNvPr id="5" name="Footer Placeholder 4">
            <a:extLst>
              <a:ext uri="{FF2B5EF4-FFF2-40B4-BE49-F238E27FC236}">
                <a16:creationId xmlns:a16="http://schemas.microsoft.com/office/drawing/2014/main" id="{E8634BB7-5CA7-9D46-B6C8-6D63E04576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9532F-7597-1B48-AD9F-C63224EB8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A774FD-95B4-064E-B98F-3100EE321584}" type="slidenum">
              <a:rPr lang="en-US" smtClean="0"/>
              <a:t>‹#›</a:t>
            </a:fld>
            <a:endParaRPr lang="en-US"/>
          </a:p>
        </p:txBody>
      </p:sp>
      <p:pic>
        <p:nvPicPr>
          <p:cNvPr id="8" name="Picture 7">
            <a:extLst>
              <a:ext uri="{FF2B5EF4-FFF2-40B4-BE49-F238E27FC236}">
                <a16:creationId xmlns:a16="http://schemas.microsoft.com/office/drawing/2014/main" id="{AF0D56EA-11F4-9045-96FD-A7B3255E114A}"/>
              </a:ext>
            </a:extLst>
          </p:cNvPr>
          <p:cNvPicPr>
            <a:picLocks noChangeAspect="1"/>
          </p:cNvPicPr>
          <p:nvPr userDrawn="1"/>
        </p:nvPicPr>
        <p:blipFill>
          <a:blip r:embed="rId13"/>
          <a:stretch>
            <a:fillRect/>
          </a:stretch>
        </p:blipFill>
        <p:spPr>
          <a:xfrm>
            <a:off x="6350" y="0"/>
            <a:ext cx="12179300" cy="6858000"/>
          </a:xfrm>
          <a:prstGeom prst="rect">
            <a:avLst/>
          </a:prstGeom>
        </p:spPr>
      </p:pic>
    </p:spTree>
    <p:extLst>
      <p:ext uri="{BB962C8B-B14F-4D97-AF65-F5344CB8AC3E}">
        <p14:creationId xmlns:p14="http://schemas.microsoft.com/office/powerpoint/2010/main" val="4426000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0837862" y="3951287"/>
            <a:ext cx="1354137" cy="2624137"/>
          </a:xfrm>
          <a:prstGeom prst="rect">
            <a:avLst/>
          </a:prstGeom>
        </p:spPr>
      </p:pic>
      <p:pic>
        <p:nvPicPr>
          <p:cNvPr id="17" name="bg object 17"/>
          <p:cNvPicPr/>
          <p:nvPr/>
        </p:nvPicPr>
        <p:blipFill>
          <a:blip r:embed="rId8" cstate="print"/>
          <a:stretch>
            <a:fillRect/>
          </a:stretch>
        </p:blipFill>
        <p:spPr>
          <a:xfrm>
            <a:off x="1372222" y="6239025"/>
            <a:ext cx="91785" cy="106527"/>
          </a:xfrm>
          <a:prstGeom prst="rect">
            <a:avLst/>
          </a:prstGeom>
        </p:spPr>
      </p:pic>
      <p:pic>
        <p:nvPicPr>
          <p:cNvPr id="18" name="bg object 18"/>
          <p:cNvPicPr/>
          <p:nvPr/>
        </p:nvPicPr>
        <p:blipFill>
          <a:blip r:embed="rId9" cstate="print"/>
          <a:stretch>
            <a:fillRect/>
          </a:stretch>
        </p:blipFill>
        <p:spPr>
          <a:xfrm>
            <a:off x="1489308" y="6239023"/>
            <a:ext cx="107647" cy="106533"/>
          </a:xfrm>
          <a:prstGeom prst="rect">
            <a:avLst/>
          </a:prstGeom>
        </p:spPr>
      </p:pic>
      <p:pic>
        <p:nvPicPr>
          <p:cNvPr id="19" name="bg object 19"/>
          <p:cNvPicPr/>
          <p:nvPr/>
        </p:nvPicPr>
        <p:blipFill>
          <a:blip r:embed="rId10" cstate="print"/>
          <a:stretch>
            <a:fillRect/>
          </a:stretch>
        </p:blipFill>
        <p:spPr>
          <a:xfrm>
            <a:off x="1624056" y="6239023"/>
            <a:ext cx="107649" cy="106533"/>
          </a:xfrm>
          <a:prstGeom prst="rect">
            <a:avLst/>
          </a:prstGeom>
        </p:spPr>
      </p:pic>
      <p:pic>
        <p:nvPicPr>
          <p:cNvPr id="20" name="bg object 20"/>
          <p:cNvPicPr/>
          <p:nvPr/>
        </p:nvPicPr>
        <p:blipFill>
          <a:blip r:embed="rId11" cstate="print"/>
          <a:stretch>
            <a:fillRect/>
          </a:stretch>
        </p:blipFill>
        <p:spPr>
          <a:xfrm>
            <a:off x="1766291" y="6240504"/>
            <a:ext cx="82647" cy="103573"/>
          </a:xfrm>
          <a:prstGeom prst="rect">
            <a:avLst/>
          </a:prstGeom>
        </p:spPr>
      </p:pic>
      <p:pic>
        <p:nvPicPr>
          <p:cNvPr id="21" name="bg object 21"/>
          <p:cNvPicPr/>
          <p:nvPr/>
        </p:nvPicPr>
        <p:blipFill>
          <a:blip r:embed="rId12" cstate="print"/>
          <a:stretch>
            <a:fillRect/>
          </a:stretch>
        </p:blipFill>
        <p:spPr>
          <a:xfrm>
            <a:off x="1919757" y="6239025"/>
            <a:ext cx="91785" cy="106527"/>
          </a:xfrm>
          <a:prstGeom prst="rect">
            <a:avLst/>
          </a:prstGeom>
        </p:spPr>
      </p:pic>
      <p:pic>
        <p:nvPicPr>
          <p:cNvPr id="22" name="bg object 22"/>
          <p:cNvPicPr/>
          <p:nvPr/>
        </p:nvPicPr>
        <p:blipFill>
          <a:blip r:embed="rId13" cstate="print"/>
          <a:stretch>
            <a:fillRect/>
          </a:stretch>
        </p:blipFill>
        <p:spPr>
          <a:xfrm>
            <a:off x="2036843" y="6239023"/>
            <a:ext cx="107649" cy="106533"/>
          </a:xfrm>
          <a:prstGeom prst="rect">
            <a:avLst/>
          </a:prstGeom>
        </p:spPr>
      </p:pic>
      <p:pic>
        <p:nvPicPr>
          <p:cNvPr id="23" name="bg object 23"/>
          <p:cNvPicPr/>
          <p:nvPr/>
        </p:nvPicPr>
        <p:blipFill>
          <a:blip r:embed="rId14" cstate="print"/>
          <a:stretch>
            <a:fillRect/>
          </a:stretch>
        </p:blipFill>
        <p:spPr>
          <a:xfrm>
            <a:off x="2177580" y="6240502"/>
            <a:ext cx="83393" cy="105053"/>
          </a:xfrm>
          <a:prstGeom prst="rect">
            <a:avLst/>
          </a:prstGeom>
        </p:spPr>
      </p:pic>
      <p:pic>
        <p:nvPicPr>
          <p:cNvPr id="24" name="bg object 24"/>
          <p:cNvPicPr/>
          <p:nvPr/>
        </p:nvPicPr>
        <p:blipFill>
          <a:blip r:embed="rId15" cstate="print"/>
          <a:stretch>
            <a:fillRect/>
          </a:stretch>
        </p:blipFill>
        <p:spPr>
          <a:xfrm>
            <a:off x="2301701" y="6239024"/>
            <a:ext cx="88487" cy="106527"/>
          </a:xfrm>
          <a:prstGeom prst="rect">
            <a:avLst/>
          </a:prstGeom>
        </p:spPr>
      </p:pic>
      <p:pic>
        <p:nvPicPr>
          <p:cNvPr id="25" name="bg object 25"/>
          <p:cNvPicPr/>
          <p:nvPr/>
        </p:nvPicPr>
        <p:blipFill>
          <a:blip r:embed="rId16" cstate="print"/>
          <a:stretch>
            <a:fillRect/>
          </a:stretch>
        </p:blipFill>
        <p:spPr>
          <a:xfrm>
            <a:off x="2420731" y="6240506"/>
            <a:ext cx="71121" cy="103567"/>
          </a:xfrm>
          <a:prstGeom prst="rect">
            <a:avLst/>
          </a:prstGeom>
        </p:spPr>
      </p:pic>
      <p:pic>
        <p:nvPicPr>
          <p:cNvPr id="26" name="bg object 26"/>
          <p:cNvPicPr/>
          <p:nvPr/>
        </p:nvPicPr>
        <p:blipFill>
          <a:blip r:embed="rId17" cstate="print"/>
          <a:stretch>
            <a:fillRect/>
          </a:stretch>
        </p:blipFill>
        <p:spPr>
          <a:xfrm>
            <a:off x="2512061" y="6240502"/>
            <a:ext cx="90578" cy="103573"/>
          </a:xfrm>
          <a:prstGeom prst="rect">
            <a:avLst/>
          </a:prstGeom>
        </p:spPr>
      </p:pic>
      <p:pic>
        <p:nvPicPr>
          <p:cNvPr id="27" name="bg object 27"/>
          <p:cNvPicPr/>
          <p:nvPr/>
        </p:nvPicPr>
        <p:blipFill>
          <a:blip r:embed="rId18" cstate="print"/>
          <a:stretch>
            <a:fillRect/>
          </a:stretch>
        </p:blipFill>
        <p:spPr>
          <a:xfrm>
            <a:off x="1376969" y="6387240"/>
            <a:ext cx="175868" cy="207253"/>
          </a:xfrm>
          <a:prstGeom prst="rect">
            <a:avLst/>
          </a:prstGeom>
        </p:spPr>
      </p:pic>
      <p:pic>
        <p:nvPicPr>
          <p:cNvPr id="28" name="bg object 28"/>
          <p:cNvPicPr/>
          <p:nvPr/>
        </p:nvPicPr>
        <p:blipFill>
          <a:blip r:embed="rId19" cstate="print"/>
          <a:stretch>
            <a:fillRect/>
          </a:stretch>
        </p:blipFill>
        <p:spPr>
          <a:xfrm>
            <a:off x="1626575" y="6387240"/>
            <a:ext cx="133325" cy="207253"/>
          </a:xfrm>
          <a:prstGeom prst="rect">
            <a:avLst/>
          </a:prstGeom>
        </p:spPr>
      </p:pic>
      <p:pic>
        <p:nvPicPr>
          <p:cNvPr id="29" name="bg object 29"/>
          <p:cNvPicPr/>
          <p:nvPr/>
        </p:nvPicPr>
        <p:blipFill>
          <a:blip r:embed="rId20" cstate="print"/>
          <a:stretch>
            <a:fillRect/>
          </a:stretch>
        </p:blipFill>
        <p:spPr>
          <a:xfrm>
            <a:off x="1814347" y="6384275"/>
            <a:ext cx="202239" cy="210219"/>
          </a:xfrm>
          <a:prstGeom prst="rect">
            <a:avLst/>
          </a:prstGeom>
        </p:spPr>
      </p:pic>
      <p:pic>
        <p:nvPicPr>
          <p:cNvPr id="30" name="bg object 30"/>
          <p:cNvPicPr/>
          <p:nvPr/>
        </p:nvPicPr>
        <p:blipFill>
          <a:blip r:embed="rId21" cstate="print"/>
          <a:stretch>
            <a:fillRect/>
          </a:stretch>
        </p:blipFill>
        <p:spPr>
          <a:xfrm>
            <a:off x="2071992" y="6387240"/>
            <a:ext cx="121032" cy="207253"/>
          </a:xfrm>
          <a:prstGeom prst="rect">
            <a:avLst/>
          </a:prstGeom>
        </p:spPr>
      </p:pic>
      <p:pic>
        <p:nvPicPr>
          <p:cNvPr id="31" name="bg object 31"/>
          <p:cNvPicPr/>
          <p:nvPr/>
        </p:nvPicPr>
        <p:blipFill>
          <a:blip r:embed="rId22" cstate="print"/>
          <a:stretch>
            <a:fillRect/>
          </a:stretch>
        </p:blipFill>
        <p:spPr>
          <a:xfrm>
            <a:off x="2224318" y="6387241"/>
            <a:ext cx="142311" cy="207253"/>
          </a:xfrm>
          <a:prstGeom prst="rect">
            <a:avLst/>
          </a:prstGeom>
        </p:spPr>
      </p:pic>
      <p:pic>
        <p:nvPicPr>
          <p:cNvPr id="32" name="bg object 32"/>
          <p:cNvPicPr/>
          <p:nvPr/>
        </p:nvPicPr>
        <p:blipFill>
          <a:blip r:embed="rId18" cstate="print"/>
          <a:stretch>
            <a:fillRect/>
          </a:stretch>
        </p:blipFill>
        <p:spPr>
          <a:xfrm>
            <a:off x="2421298" y="6387240"/>
            <a:ext cx="175868" cy="207253"/>
          </a:xfrm>
          <a:prstGeom prst="rect">
            <a:avLst/>
          </a:prstGeom>
        </p:spPr>
      </p:pic>
      <p:sp>
        <p:nvSpPr>
          <p:cNvPr id="33" name="bg object 33"/>
          <p:cNvSpPr/>
          <p:nvPr/>
        </p:nvSpPr>
        <p:spPr>
          <a:xfrm>
            <a:off x="1290101" y="6226178"/>
            <a:ext cx="3810" cy="381000"/>
          </a:xfrm>
          <a:custGeom>
            <a:avLst/>
            <a:gdLst/>
            <a:ahLst/>
            <a:cxnLst/>
            <a:rect l="l" t="t" r="r" b="b"/>
            <a:pathLst>
              <a:path w="3809" h="381000">
                <a:moveTo>
                  <a:pt x="2741" y="0"/>
                </a:moveTo>
                <a:lnTo>
                  <a:pt x="789" y="0"/>
                </a:lnTo>
                <a:lnTo>
                  <a:pt x="0" y="780"/>
                </a:lnTo>
                <a:lnTo>
                  <a:pt x="0" y="380215"/>
                </a:lnTo>
                <a:lnTo>
                  <a:pt x="789" y="380995"/>
                </a:lnTo>
                <a:lnTo>
                  <a:pt x="1769" y="380995"/>
                </a:lnTo>
                <a:lnTo>
                  <a:pt x="2741" y="380995"/>
                </a:lnTo>
                <a:lnTo>
                  <a:pt x="3531" y="380215"/>
                </a:lnTo>
                <a:lnTo>
                  <a:pt x="3531" y="780"/>
                </a:lnTo>
                <a:lnTo>
                  <a:pt x="2741" y="0"/>
                </a:lnTo>
                <a:close/>
              </a:path>
            </a:pathLst>
          </a:custGeom>
          <a:solidFill>
            <a:srgbClr val="00223F"/>
          </a:solidFill>
        </p:spPr>
        <p:txBody>
          <a:bodyPr wrap="square" lIns="0" tIns="0" rIns="0" bIns="0" rtlCol="0"/>
          <a:lstStyle/>
          <a:p>
            <a:endParaRPr/>
          </a:p>
        </p:txBody>
      </p:sp>
      <p:pic>
        <p:nvPicPr>
          <p:cNvPr id="34" name="bg object 34"/>
          <p:cNvPicPr/>
          <p:nvPr/>
        </p:nvPicPr>
        <p:blipFill>
          <a:blip r:embed="rId23" cstate="print"/>
          <a:stretch>
            <a:fillRect/>
          </a:stretch>
        </p:blipFill>
        <p:spPr>
          <a:xfrm>
            <a:off x="849314" y="6237976"/>
            <a:ext cx="361665" cy="357395"/>
          </a:xfrm>
          <a:prstGeom prst="rect">
            <a:avLst/>
          </a:prstGeom>
        </p:spPr>
      </p:pic>
      <p:sp>
        <p:nvSpPr>
          <p:cNvPr id="2" name="Holder 2"/>
          <p:cNvSpPr>
            <a:spLocks noGrp="1"/>
          </p:cNvSpPr>
          <p:nvPr>
            <p:ph type="title"/>
          </p:nvPr>
        </p:nvSpPr>
        <p:spPr>
          <a:xfrm>
            <a:off x="5036502" y="4381500"/>
            <a:ext cx="2118995" cy="513079"/>
          </a:xfrm>
          <a:prstGeom prst="rect">
            <a:avLst/>
          </a:prstGeom>
        </p:spPr>
        <p:txBody>
          <a:bodyPr wrap="square" lIns="0" tIns="0" rIns="0" bIns="0">
            <a:spAutoFit/>
          </a:bodyPr>
          <a:lstStyle>
            <a:lvl1pPr>
              <a:defRPr sz="3200" b="0" i="0">
                <a:solidFill>
                  <a:srgbClr val="0C2340"/>
                </a:solidFill>
                <a:latin typeface="Calibri"/>
                <a:cs typeface="Calibri"/>
              </a:defRPr>
            </a:lvl1pPr>
          </a:lstStyle>
          <a:p>
            <a:endParaRPr/>
          </a:p>
        </p:txBody>
      </p:sp>
      <p:sp>
        <p:nvSpPr>
          <p:cNvPr id="3" name="Holder 3"/>
          <p:cNvSpPr>
            <a:spLocks noGrp="1"/>
          </p:cNvSpPr>
          <p:nvPr>
            <p:ph type="body" idx="1"/>
          </p:nvPr>
        </p:nvSpPr>
        <p:spPr>
          <a:xfrm>
            <a:off x="910963" y="1880108"/>
            <a:ext cx="10370072" cy="31318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6" name="Holder 6"/>
          <p:cNvSpPr>
            <a:spLocks noGrp="1"/>
          </p:cNvSpPr>
          <p:nvPr>
            <p:ph type="sldNum" sz="quarter" idx="7"/>
          </p:nvPr>
        </p:nvSpPr>
        <p:spPr>
          <a:xfrm>
            <a:off x="11132502" y="6352214"/>
            <a:ext cx="180340" cy="218440"/>
          </a:xfrm>
          <a:prstGeom prst="rect">
            <a:avLst/>
          </a:prstGeom>
        </p:spPr>
        <p:txBody>
          <a:bodyPr wrap="square" lIns="0" tIns="0" rIns="0" bIns="0">
            <a:spAutoFit/>
          </a:bodyPr>
          <a:lstStyle>
            <a:lvl1pPr>
              <a:defRPr sz="1150" b="1" i="0">
                <a:solidFill>
                  <a:srgbClr val="0C2340"/>
                </a:solidFill>
                <a:latin typeface="Arial Narrow"/>
                <a:cs typeface="Arial Narrow"/>
              </a:defRPr>
            </a:lvl1pPr>
          </a:lstStyle>
          <a:p>
            <a:pPr marL="38100">
              <a:lnSpc>
                <a:spcPct val="100000"/>
              </a:lnSpc>
              <a:spcBef>
                <a:spcPts val="100"/>
              </a:spcBef>
            </a:pPr>
            <a:fld id="{81D60167-4931-47E6-BA6A-407CBD079E47}" type="slidenum">
              <a:rPr spc="190" dirty="0"/>
              <a:t>‹#›</a:t>
            </a:fld>
            <a:endParaRPr spc="190" dirty="0"/>
          </a:p>
        </p:txBody>
      </p:sp>
    </p:spTree>
    <p:extLst>
      <p:ext uri="{BB962C8B-B14F-4D97-AF65-F5344CB8AC3E}">
        <p14:creationId xmlns:p14="http://schemas.microsoft.com/office/powerpoint/2010/main" val="90735839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7575972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728" r:id="rId18"/>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7"/>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9582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23162981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7682" y="53528"/>
            <a:ext cx="6934834" cy="1731645"/>
          </a:xfrm>
          <a:prstGeom prst="rect">
            <a:avLst/>
          </a:prstGeom>
        </p:spPr>
        <p:txBody>
          <a:bodyPr wrap="square" lIns="0" tIns="0" rIns="0" bIns="0">
            <a:spAutoFit/>
          </a:bodyPr>
          <a:lstStyle>
            <a:lvl1pPr>
              <a:defRPr sz="4000" b="1" i="0">
                <a:solidFill>
                  <a:srgbClr val="F58466"/>
                </a:solidFill>
                <a:latin typeface="Arial"/>
                <a:cs typeface="Arial"/>
              </a:defRPr>
            </a:lvl1pPr>
          </a:lstStyle>
          <a:p>
            <a:endParaRPr/>
          </a:p>
        </p:txBody>
      </p:sp>
      <p:sp>
        <p:nvSpPr>
          <p:cNvPr id="3" name="Holder 3"/>
          <p:cNvSpPr>
            <a:spLocks noGrp="1"/>
          </p:cNvSpPr>
          <p:nvPr>
            <p:ph type="body" idx="1"/>
          </p:nvPr>
        </p:nvSpPr>
        <p:spPr>
          <a:xfrm>
            <a:off x="780606" y="1784106"/>
            <a:ext cx="10471150" cy="41059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12/20/2021</a:t>
            </a:fld>
            <a:endParaRPr lang="en-US"/>
          </a:p>
        </p:txBody>
      </p:sp>
      <p:sp>
        <p:nvSpPr>
          <p:cNvPr id="6" name="Holder 6"/>
          <p:cNvSpPr>
            <a:spLocks noGrp="1"/>
          </p:cNvSpPr>
          <p:nvPr>
            <p:ph type="sldNum" sz="quarter" idx="7"/>
          </p:nvPr>
        </p:nvSpPr>
        <p:spPr>
          <a:xfrm>
            <a:off x="11280647" y="6444639"/>
            <a:ext cx="247015" cy="196215"/>
          </a:xfrm>
          <a:prstGeom prst="rect">
            <a:avLst/>
          </a:prstGeom>
        </p:spPr>
        <p:txBody>
          <a:bodyPr wrap="square" lIns="0" tIns="0" rIns="0" bIns="0">
            <a:spAutoFit/>
          </a:bodyPr>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6410877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13276373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5"/>
      <p:tags r:id="rId16"/>
    </p:custDataLst>
    <p:extLst>
      <p:ext uri="{BB962C8B-B14F-4D97-AF65-F5344CB8AC3E}">
        <p14:creationId xmlns:p14="http://schemas.microsoft.com/office/powerpoint/2010/main" val="268365246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06400" y="0"/>
            <a:ext cx="843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406400" y="1295400"/>
            <a:ext cx="1127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cxnSp>
        <p:nvCxnSpPr>
          <p:cNvPr id="14340" name="Straight Connector 6"/>
          <p:cNvCxnSpPr>
            <a:cxnSpLocks noChangeShapeType="1"/>
          </p:cNvCxnSpPr>
          <p:nvPr/>
        </p:nvCxnSpPr>
        <p:spPr bwMode="auto">
          <a:xfrm>
            <a:off x="406400" y="1066800"/>
            <a:ext cx="11277600" cy="1588"/>
          </a:xfrm>
          <a:prstGeom prst="line">
            <a:avLst/>
          </a:prstGeom>
          <a:noFill/>
          <a:ln w="9525">
            <a:solidFill>
              <a:srgbClr val="007CA4"/>
            </a:solidFill>
            <a:round/>
            <a:headEnd/>
            <a:tailEnd/>
          </a:ln>
          <a:extLst>
            <a:ext uri="{909E8E84-426E-40DD-AFC4-6F175D3DCCD1}">
              <a14:hiddenFill xmlns:a14="http://schemas.microsoft.com/office/drawing/2010/main">
                <a:noFill/>
              </a14:hiddenFill>
            </a:ext>
          </a:extLst>
        </p:spPr>
      </p:cxnSp>
      <p:pic>
        <p:nvPicPr>
          <p:cNvPr id="14341" name="Picture 7" descr="VincentOBGYN color 2009 fin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77723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hdr="0" ftr="0" dt="0"/>
  <p:txStyles>
    <p:titleStyle>
      <a:lvl1pPr algn="l" rtl="0" eaLnBrk="0" fontAlgn="base" hangingPunct="0">
        <a:spcBef>
          <a:spcPct val="0"/>
        </a:spcBef>
        <a:spcAft>
          <a:spcPct val="0"/>
        </a:spcAft>
        <a:defRPr sz="2100">
          <a:solidFill>
            <a:srgbClr val="007EA3"/>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2pPr>
      <a:lvl3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3pPr>
      <a:lvl4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4pPr>
      <a:lvl5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5pPr>
      <a:lvl6pPr marL="342900" algn="l" rtl="0" eaLnBrk="1" fontAlgn="base" hangingPunct="1">
        <a:spcBef>
          <a:spcPct val="0"/>
        </a:spcBef>
        <a:spcAft>
          <a:spcPct val="0"/>
        </a:spcAft>
        <a:defRPr sz="2700">
          <a:solidFill>
            <a:schemeClr val="tx2"/>
          </a:solidFill>
          <a:latin typeface="Palatino" charset="0"/>
          <a:ea typeface="ＭＳ Ｐゴシック" charset="-128"/>
        </a:defRPr>
      </a:lvl6pPr>
      <a:lvl7pPr marL="685800" algn="l" rtl="0" eaLnBrk="1" fontAlgn="base" hangingPunct="1">
        <a:spcBef>
          <a:spcPct val="0"/>
        </a:spcBef>
        <a:spcAft>
          <a:spcPct val="0"/>
        </a:spcAft>
        <a:defRPr sz="2700">
          <a:solidFill>
            <a:schemeClr val="tx2"/>
          </a:solidFill>
          <a:latin typeface="Palatino" charset="0"/>
          <a:ea typeface="ＭＳ Ｐゴシック" charset="-128"/>
        </a:defRPr>
      </a:lvl7pPr>
      <a:lvl8pPr marL="1028700" algn="l" rtl="0" eaLnBrk="1" fontAlgn="base" hangingPunct="1">
        <a:spcBef>
          <a:spcPct val="0"/>
        </a:spcBef>
        <a:spcAft>
          <a:spcPct val="0"/>
        </a:spcAft>
        <a:defRPr sz="2700">
          <a:solidFill>
            <a:schemeClr val="tx2"/>
          </a:solidFill>
          <a:latin typeface="Palatino" charset="0"/>
          <a:ea typeface="ＭＳ Ｐゴシック" charset="-128"/>
        </a:defRPr>
      </a:lvl8pPr>
      <a:lvl9pPr marL="1371600" algn="l" rtl="0" eaLnBrk="1" fontAlgn="base" hangingPunct="1">
        <a:spcBef>
          <a:spcPct val="0"/>
        </a:spcBef>
        <a:spcAft>
          <a:spcPct val="0"/>
        </a:spcAft>
        <a:defRPr sz="2700">
          <a:solidFill>
            <a:schemeClr val="tx2"/>
          </a:solidFill>
          <a:latin typeface="Palatino" charset="0"/>
          <a:ea typeface="ＭＳ Ｐゴシック" charset="-128"/>
        </a:defRPr>
      </a:lvl9pPr>
    </p:titleStyle>
    <p:bodyStyle>
      <a:lvl1pPr marL="257175" indent="-257175" algn="l" rtl="0" eaLnBrk="0" fontAlgn="base" hangingPunct="0">
        <a:spcBef>
          <a:spcPct val="0"/>
        </a:spcBef>
        <a:spcAft>
          <a:spcPts val="900"/>
        </a:spcAft>
        <a:buClr>
          <a:srgbClr val="003366"/>
        </a:buClr>
        <a:buSzPct val="85000"/>
        <a:buFont typeface="Times" panose="02020603050405020304" pitchFamily="18" charset="0"/>
        <a:buChar char="•"/>
        <a:defRPr sz="1500">
          <a:solidFill>
            <a:schemeClr val="tx1"/>
          </a:solidFill>
          <a:latin typeface="Arial" pitchFamily="34" charset="0"/>
          <a:ea typeface="MS PGothic" pitchFamily="34" charset="-128"/>
          <a:cs typeface="Arial" pitchFamily="34" charset="0"/>
        </a:defRPr>
      </a:lvl1pPr>
      <a:lvl2pPr marL="557213" indent="-214313" algn="l" rtl="0" eaLnBrk="0" fontAlgn="base" hangingPunct="0">
        <a:spcBef>
          <a:spcPct val="0"/>
        </a:spcBef>
        <a:spcAft>
          <a:spcPts val="900"/>
        </a:spcAft>
        <a:buClr>
          <a:srgbClr val="003366"/>
        </a:buClr>
        <a:buSzPct val="85000"/>
        <a:buChar char="–"/>
        <a:defRPr sz="1500">
          <a:solidFill>
            <a:schemeClr val="tx1"/>
          </a:solidFill>
          <a:latin typeface="Arial" pitchFamily="34" charset="0"/>
          <a:ea typeface="MS PGothic" pitchFamily="34" charset="-128"/>
          <a:cs typeface="Arial" pitchFamily="34" charset="0"/>
        </a:defRPr>
      </a:lvl2pPr>
      <a:lvl3pPr marL="857250" indent="-171450" algn="l" rtl="0" eaLnBrk="0" fontAlgn="base" hangingPunct="0">
        <a:spcBef>
          <a:spcPct val="0"/>
        </a:spcBef>
        <a:spcAft>
          <a:spcPts val="900"/>
        </a:spcAft>
        <a:buClr>
          <a:srgbClr val="003366"/>
        </a:buClr>
        <a:buSzPct val="85000"/>
        <a:buFont typeface="Times" panose="02020603050405020304" pitchFamily="18" charset="0"/>
        <a:buChar char="•"/>
        <a:defRPr sz="1500">
          <a:solidFill>
            <a:schemeClr val="tx1"/>
          </a:solidFill>
          <a:latin typeface="Arial" pitchFamily="34" charset="0"/>
          <a:ea typeface="MS PGothic" pitchFamily="34" charset="-128"/>
          <a:cs typeface="Arial" pitchFamily="34" charset="0"/>
        </a:defRPr>
      </a:lvl3pPr>
      <a:lvl4pPr marL="1200150" indent="-171450" algn="l" rtl="0" eaLnBrk="0" fontAlgn="base" hangingPunct="0">
        <a:spcBef>
          <a:spcPct val="0"/>
        </a:spcBef>
        <a:spcAft>
          <a:spcPts val="900"/>
        </a:spcAft>
        <a:buClr>
          <a:srgbClr val="003366"/>
        </a:buClr>
        <a:buChar char="–"/>
        <a:defRPr sz="1500">
          <a:solidFill>
            <a:schemeClr val="tx1"/>
          </a:solidFill>
          <a:latin typeface="Arial" pitchFamily="34" charset="0"/>
          <a:ea typeface="MS PGothic" pitchFamily="34" charset="-128"/>
          <a:cs typeface="Arial" pitchFamily="34" charset="0"/>
        </a:defRPr>
      </a:lvl4pPr>
      <a:lvl5pPr marL="1543050" indent="-171450" algn="l" rtl="0" eaLnBrk="0" fontAlgn="base" hangingPunct="0">
        <a:spcBef>
          <a:spcPct val="0"/>
        </a:spcBef>
        <a:spcAft>
          <a:spcPts val="900"/>
        </a:spcAft>
        <a:buClr>
          <a:srgbClr val="003366"/>
        </a:buClr>
        <a:buChar char="»"/>
        <a:defRPr sz="1500">
          <a:solidFill>
            <a:schemeClr val="tx1"/>
          </a:solidFill>
          <a:latin typeface="Arial" pitchFamily="34" charset="0"/>
          <a:ea typeface="MS PGothic" pitchFamily="34" charset="-128"/>
          <a:cs typeface="Arial" pitchFamily="34" charset="0"/>
        </a:defRPr>
      </a:lvl5pPr>
      <a:lvl6pPr marL="1885950" indent="-171450" algn="l" rtl="0" eaLnBrk="1" fontAlgn="base" hangingPunct="1">
        <a:spcBef>
          <a:spcPct val="0"/>
        </a:spcBef>
        <a:spcAft>
          <a:spcPct val="20000"/>
        </a:spcAft>
        <a:defRPr sz="2100">
          <a:solidFill>
            <a:schemeClr val="tx1"/>
          </a:solidFill>
          <a:latin typeface="+mn-lt"/>
          <a:ea typeface="+mn-ea"/>
        </a:defRPr>
      </a:lvl6pPr>
      <a:lvl7pPr marL="2228850" indent="-171450" algn="l" rtl="0" eaLnBrk="1" fontAlgn="base" hangingPunct="1">
        <a:spcBef>
          <a:spcPct val="0"/>
        </a:spcBef>
        <a:spcAft>
          <a:spcPct val="20000"/>
        </a:spcAft>
        <a:defRPr sz="2100">
          <a:solidFill>
            <a:schemeClr val="tx1"/>
          </a:solidFill>
          <a:latin typeface="+mn-lt"/>
          <a:ea typeface="+mn-ea"/>
        </a:defRPr>
      </a:lvl7pPr>
      <a:lvl8pPr marL="2571750" indent="-171450" algn="l" rtl="0" eaLnBrk="1" fontAlgn="base" hangingPunct="1">
        <a:spcBef>
          <a:spcPct val="0"/>
        </a:spcBef>
        <a:spcAft>
          <a:spcPct val="20000"/>
        </a:spcAft>
        <a:defRPr sz="2100">
          <a:solidFill>
            <a:schemeClr val="tx1"/>
          </a:solidFill>
          <a:latin typeface="+mn-lt"/>
          <a:ea typeface="+mn-ea"/>
        </a:defRPr>
      </a:lvl8pPr>
      <a:lvl9pPr marL="2914650" indent="-171450" algn="l" rtl="0" eaLnBrk="1" fontAlgn="base" hangingPunct="1">
        <a:spcBef>
          <a:spcPct val="0"/>
        </a:spcBef>
        <a:spcAft>
          <a:spcPct val="20000"/>
        </a:spcAft>
        <a:defRPr sz="21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June 22, 2021</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68" y="5969000"/>
            <a:ext cx="1122633" cy="512064"/>
          </a:xfrm>
          <a:prstGeom prst="rect">
            <a:avLst/>
          </a:prstGeom>
        </p:spPr>
      </p:pic>
    </p:spTree>
    <p:extLst>
      <p:ext uri="{BB962C8B-B14F-4D97-AF65-F5344CB8AC3E}">
        <p14:creationId xmlns:p14="http://schemas.microsoft.com/office/powerpoint/2010/main" val="268992475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65.jpg"/><Relationship Id="rId4" Type="http://schemas.openxmlformats.org/officeDocument/2006/relationships/image" Target="../media/image64.png"/></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video" Target="https://www.youtube.com/embed/nxGz3naF_JQ" TargetMode="External"/><Relationship Id="rId6" Type="http://schemas.openxmlformats.org/officeDocument/2006/relationships/image" Target="../media/image93.jpeg"/><Relationship Id="rId5" Type="http://schemas.openxmlformats.org/officeDocument/2006/relationships/hyperlink" Target="https://youtu.be/nxGz3naF_JQ" TargetMode="External"/><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6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95.png"/><Relationship Id="rId7" Type="http://schemas.openxmlformats.org/officeDocument/2006/relationships/image" Target="../media/image99.png"/><Relationship Id="rId12"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98.png"/><Relationship Id="rId11" Type="http://schemas.openxmlformats.org/officeDocument/2006/relationships/diagramColors" Target="../diagrams/colors2.xml"/><Relationship Id="rId5" Type="http://schemas.openxmlformats.org/officeDocument/2006/relationships/image" Target="../media/image97.png"/><Relationship Id="rId10" Type="http://schemas.openxmlformats.org/officeDocument/2006/relationships/diagramQuickStyle" Target="../diagrams/quickStyle2.xml"/><Relationship Id="rId4" Type="http://schemas.openxmlformats.org/officeDocument/2006/relationships/image" Target="../media/image96.png"/><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3" Type="http://schemas.openxmlformats.org/officeDocument/2006/relationships/hyperlink" Target="http://northerninsights.blogspot.com/2016/03/dots-that-may-connect.html" TargetMode="External"/><Relationship Id="rId2" Type="http://schemas.openxmlformats.org/officeDocument/2006/relationships/image" Target="../media/image102.jpg"/><Relationship Id="rId1" Type="http://schemas.openxmlformats.org/officeDocument/2006/relationships/slideLayout" Target="../slideLayouts/slideLayout141.xm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136.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66.png"/></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148.xml"/><Relationship Id="rId6" Type="http://schemas.openxmlformats.org/officeDocument/2006/relationships/image" Target="../media/image108.jpg"/><Relationship Id="rId5" Type="http://schemas.openxmlformats.org/officeDocument/2006/relationships/image" Target="../media/image107.png"/><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138.xml"/><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6.xml"/><Relationship Id="rId1" Type="http://schemas.openxmlformats.org/officeDocument/2006/relationships/slideLayout" Target="../slideLayouts/slideLayout138.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153.xml"/><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153.xml"/><Relationship Id="rId6" Type="http://schemas.openxmlformats.org/officeDocument/2006/relationships/chart" Target="../charts/chart5.xml"/><Relationship Id="rId5" Type="http://schemas.openxmlformats.org/officeDocument/2006/relationships/hyperlink" Target="https://www.pictofigo.com/freehand-free-image/1" TargetMode="External"/><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38.xml"/><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9.xml"/><Relationship Id="rId1" Type="http://schemas.openxmlformats.org/officeDocument/2006/relationships/slideLayout" Target="../slideLayouts/slideLayout138.xml"/><Relationship Id="rId5" Type="http://schemas.openxmlformats.org/officeDocument/2006/relationships/chart" Target="../charts/chart7.xml"/><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hyperlink" Target="mailto:skelly@memorialcare.org" TargetMode="External"/><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4.xml"/></Relationships>
</file>

<file path=ppt/slides/_rels/slide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71.png"/><Relationship Id="rId4" Type="http://schemas.openxmlformats.org/officeDocument/2006/relationships/image" Target="../media/image70.png"/></Relationships>
</file>

<file path=ppt/slides/_rels/slide4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56.xml"/><Relationship Id="rId5" Type="http://schemas.openxmlformats.org/officeDocument/2006/relationships/image" Target="../media/image124.png"/><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133.xml"/><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134.xml"/><Relationship Id="rId5" Type="http://schemas.openxmlformats.org/officeDocument/2006/relationships/image" Target="../media/image129.png"/><Relationship Id="rId4" Type="http://schemas.openxmlformats.org/officeDocument/2006/relationships/image" Target="../media/image128.pn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7.png"/><Relationship Id="rId1" Type="http://schemas.openxmlformats.org/officeDocument/2006/relationships/slideLayout" Target="../slideLayouts/slideLayout134.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134.xml"/><Relationship Id="rId1" Type="http://schemas.openxmlformats.org/officeDocument/2006/relationships/vmlDrawing" Target="../drawings/vmlDrawing1.vml"/><Relationship Id="rId6" Type="http://schemas.openxmlformats.org/officeDocument/2006/relationships/image" Target="../media/image130.emf"/><Relationship Id="rId5" Type="http://schemas.openxmlformats.org/officeDocument/2006/relationships/oleObject" Target="../embeddings/oleObject1.bin"/><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6.png"/><Relationship Id="rId7" Type="http://schemas.openxmlformats.org/officeDocument/2006/relationships/diagramColors" Target="../diagrams/colors3.xml"/><Relationship Id="rId2" Type="http://schemas.openxmlformats.org/officeDocument/2006/relationships/image" Target="../media/image127.png"/><Relationship Id="rId1" Type="http://schemas.openxmlformats.org/officeDocument/2006/relationships/slideLayout" Target="../slideLayouts/slideLayout13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7.png"/><Relationship Id="rId1" Type="http://schemas.openxmlformats.org/officeDocument/2006/relationships/slideLayout" Target="../slideLayouts/slideLayout134.xml"/><Relationship Id="rId4" Type="http://schemas.openxmlformats.org/officeDocument/2006/relationships/image" Target="../media/image131.emf"/></Relationships>
</file>

<file path=ppt/slides/_rels/slide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7.png"/><Relationship Id="rId1" Type="http://schemas.openxmlformats.org/officeDocument/2006/relationships/slideLayout" Target="../slideLayouts/slideLayout134.xml"/><Relationship Id="rId4" Type="http://schemas.openxmlformats.org/officeDocument/2006/relationships/image" Target="../media/image132.emf"/></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7.png"/><Relationship Id="rId1" Type="http://schemas.openxmlformats.org/officeDocument/2006/relationships/slideLayout" Target="../slideLayouts/slideLayout134.xml"/><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7.png"/><Relationship Id="rId1" Type="http://schemas.openxmlformats.org/officeDocument/2006/relationships/slideLayout" Target="../slideLayouts/slideLayout134.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6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7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6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135.jpg"/><Relationship Id="rId1" Type="http://schemas.openxmlformats.org/officeDocument/2006/relationships/slideLayout" Target="../slideLayouts/slideLayout17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6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78.xml"/></Relationships>
</file>

<file path=ppt/slides/_rels/slide6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50.xml"/><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hyperlink" Target="https://ilpqc.org/ILPQC%202020+/Birth%20Equity/SPEAK%20UP%20IL%20Jan%202022%20Flyer%20V3.pdf" TargetMode="External"/><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138.png"/><Relationship Id="rId5" Type="http://schemas.openxmlformats.org/officeDocument/2006/relationships/hyperlink" Target="mailto:Ieshia.Johnson@northwestern.edu" TargetMode="External"/><Relationship Id="rId4" Type="http://schemas.openxmlformats.org/officeDocument/2006/relationships/hyperlink" Target="https://urldefense.com/v3/__https:/www.perinatalqi.org/event/SPEAKUPILJAN2022CONFERENCE__;!!Dq0X2DkFhyF93HkjWTBQKhk!Ba0I5C7_C7ytFgA5tfb8wi2TGisMCMy3v3nFTKCwhE-ec5hqCGOK4JS4A2OYPS_hQsuQ97_jEw$"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8.xml"/><Relationship Id="rId6" Type="http://schemas.openxmlformats.org/officeDocument/2006/relationships/image" Target="../media/image139.png"/><Relationship Id="rId5" Type="http://schemas.openxmlformats.org/officeDocument/2006/relationships/hyperlink" Target="https://www.diversityscience.org/ilpqc-new/" TargetMode="Externa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1.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hyperlink" Target="https://www.diversityscience.org/ilpqc-2/!" TargetMode="Externa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48.xml"/><Relationship Id="rId6" Type="http://schemas.openxmlformats.org/officeDocument/2006/relationships/image" Target="../media/image142.png"/><Relationship Id="rId5" Type="http://schemas.openxmlformats.org/officeDocument/2006/relationships/hyperlink" Target="https://ilpqc.org/birthequity/" TargetMode="External"/><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8" Type="http://schemas.openxmlformats.org/officeDocument/2006/relationships/hyperlink" Target="https://ilpqc.org/ILPQC%202020+/Birth%20Equity/ILPQC_Spanish_respectfulcare_poster_11x17_PRINT_bleeds.pdf" TargetMode="External"/><Relationship Id="rId13" Type="http://schemas.openxmlformats.org/officeDocument/2006/relationships/hyperlink" Target="https://cdn.ymaws.com/www.perinatalqi.org/resource/resmgr/images/speak_up/speak_up_flyers.jpg" TargetMode="External"/><Relationship Id="rId18" Type="http://schemas.openxmlformats.org/officeDocument/2006/relationships/hyperlink" Target="https://ilpqc.org/ILPQC%202020%2B/Birth%20Equity/ILPQC%20PREM%20QR%20Code%20Spanish.pdf?customize_changeset_uuid=8808b4db-1daf-469c-b267-af2960ebaf84&amp;customize_autosaved=on&amp;customize_messenger_channel=preview-10" TargetMode="External"/><Relationship Id="rId3" Type="http://schemas.openxmlformats.org/officeDocument/2006/relationships/image" Target="../media/image66.png"/><Relationship Id="rId7" Type="http://schemas.openxmlformats.org/officeDocument/2006/relationships/hyperlink" Target="https://ilpqc.org/ILPQC%202020+/Birth%20Equity/ILPQC_respectfulcare_bifold_PRINT_bleeds.pdf" TargetMode="External"/><Relationship Id="rId12" Type="http://schemas.openxmlformats.org/officeDocument/2006/relationships/hyperlink" Target="https://ilpqc.org/ILPQC%202020+/Birth%20Equity/ILPQC%20CDC%20Hear%20Her%20Information%20Sheet_FINAL_w_Links.docx" TargetMode="External"/><Relationship Id="rId17" Type="http://schemas.openxmlformats.org/officeDocument/2006/relationships/hyperlink" Target="https://redcap.healthlnk.org/surveys/?s=77KHJALXXN" TargetMode="External"/><Relationship Id="rId2" Type="http://schemas.openxmlformats.org/officeDocument/2006/relationships/notesSlide" Target="../notesSlides/notesSlide43.xml"/><Relationship Id="rId16" Type="http://schemas.openxmlformats.org/officeDocument/2006/relationships/hyperlink" Target="https://ilpqc.org/ILPQC%202020%2B/Birth%20Equity/ILPQC%20PREM%20QR%20Code%20English-1.pdf?customize_changeset_uuid=8808b4db-1daf-469c-b267-af2960ebaf84&amp;customize_autosaved=on&amp;customize_messenger_channel=preview-10" TargetMode="External"/><Relationship Id="rId1" Type="http://schemas.openxmlformats.org/officeDocument/2006/relationships/slideLayout" Target="../slideLayouts/slideLayout10.xml"/><Relationship Id="rId6" Type="http://schemas.openxmlformats.org/officeDocument/2006/relationships/hyperlink" Target="https://ilpqc.org/ILPQC%202020+/Birth%20Equity/ILPQC_respectfulcare_factsheet_PRINT.pdf" TargetMode="External"/><Relationship Id="rId11" Type="http://schemas.openxmlformats.org/officeDocument/2006/relationships/hyperlink" Target="https://ilpqc.org/ILPQC%202020+/Birth%20Equity/Listen%20Campaign%20from%20Her%20Birth%20Right.pdf" TargetMode="External"/><Relationship Id="rId5" Type="http://schemas.openxmlformats.org/officeDocument/2006/relationships/hyperlink" Target="https://ilpqc.org/ILPQC%202020+/Birth%20Equity/ILPQC_respectfulcare_poster_11x17_PRINT_bleeds.pdf" TargetMode="External"/><Relationship Id="rId15" Type="http://schemas.openxmlformats.org/officeDocument/2006/relationships/hyperlink" Target="https://ilpqc.org/ILPQC%202020%2B/Birth%20Equity/ILPQC%20PREMTool%20for%20Teams_FINAL%281%29.pdf?customize_changeset_uuid=8808b4db-1daf-469c-b267-af2960ebaf84&amp;customize_autosaved=on&amp;customize_messenger_channel=preview-10" TargetMode="External"/><Relationship Id="rId10" Type="http://schemas.openxmlformats.org/officeDocument/2006/relationships/hyperlink" Target="https://ilpqc.org/ILPQC%202020+/Birth%20Equity/ILPQC_Spanish_respectfulcare_bifold_PRINT_bleeds.pdf" TargetMode="External"/><Relationship Id="rId4" Type="http://schemas.openxmlformats.org/officeDocument/2006/relationships/image" Target="../media/image67.png"/><Relationship Id="rId9" Type="http://schemas.openxmlformats.org/officeDocument/2006/relationships/hyperlink" Target="https://ilpqc.org/ILPQC%202020+/Birth%20Equity/ILPQC_Spanish_respectfulcare_factsheet_PRINT.pdf" TargetMode="External"/><Relationship Id="rId14" Type="http://schemas.openxmlformats.org/officeDocument/2006/relationships/hyperlink" Target="https://redcap.healthlnk.org/surveys/?s=JKYFMWNRWM"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143.png"/><Relationship Id="rId5" Type="http://schemas.openxmlformats.org/officeDocument/2006/relationships/hyperlink" Target="https://redcap.healthlnk.org/surveys/?s=C9TKXKJNMD" TargetMode="Externa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48.xml"/><Relationship Id="rId5" Type="http://schemas.openxmlformats.org/officeDocument/2006/relationships/image" Target="../media/image144.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7.xml"/><Relationship Id="rId1" Type="http://schemas.openxmlformats.org/officeDocument/2006/relationships/slideLayout" Target="../slideLayouts/slideLayout56.xml"/><Relationship Id="rId5" Type="http://schemas.openxmlformats.org/officeDocument/2006/relationships/hyperlink" Target="https://redcap.healthlnk.org/surveys/?s=RN9D4H9AMD" TargetMode="External"/><Relationship Id="rId4" Type="http://schemas.openxmlformats.org/officeDocument/2006/relationships/image" Target="../media/image146.png"/></Relationships>
</file>

<file path=ppt/slides/_rels/slide81.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3" Type="http://schemas.openxmlformats.org/officeDocument/2006/relationships/image" Target="../media/image147.jpg"/><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notesSlide" Target="../notesSlides/notesSlide48.xml"/><Relationship Id="rId1" Type="http://schemas.openxmlformats.org/officeDocument/2006/relationships/slideLayout" Target="../slideLayouts/slideLayout48.xml"/><Relationship Id="rId6" Type="http://schemas.openxmlformats.org/officeDocument/2006/relationships/image" Target="../media/image148.png"/><Relationship Id="rId11" Type="http://schemas.openxmlformats.org/officeDocument/2006/relationships/image" Target="../media/image153.jpg"/><Relationship Id="rId5" Type="http://schemas.openxmlformats.org/officeDocument/2006/relationships/image" Target="../media/image64.png"/><Relationship Id="rId10" Type="http://schemas.openxmlformats.org/officeDocument/2006/relationships/image" Target="../media/image152.png"/><Relationship Id="rId4" Type="http://schemas.openxmlformats.org/officeDocument/2006/relationships/image" Target="../media/image63.png"/><Relationship Id="rId9" Type="http://schemas.openxmlformats.org/officeDocument/2006/relationships/image" Target="../media/image151.png"/><Relationship Id="rId14" Type="http://schemas.openxmlformats.org/officeDocument/2006/relationships/image" Target="../media/image156.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1030" y="5142738"/>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0"/>
            <a:ext cx="6419215" cy="1510665"/>
            <a:chOff x="0" y="0"/>
            <a:chExt cx="6419215" cy="1510665"/>
          </a:xfrm>
        </p:grpSpPr>
        <p:pic>
          <p:nvPicPr>
            <p:cNvPr id="4" name="object 4"/>
            <p:cNvPicPr/>
            <p:nvPr/>
          </p:nvPicPr>
          <p:blipFill>
            <a:blip r:embed="rId3" cstate="print"/>
            <a:stretch>
              <a:fillRect/>
            </a:stretch>
          </p:blipFill>
          <p:spPr>
            <a:xfrm>
              <a:off x="0" y="0"/>
              <a:ext cx="6419088" cy="1510282"/>
            </a:xfrm>
            <a:prstGeom prst="rect">
              <a:avLst/>
            </a:prstGeom>
          </p:spPr>
        </p:pic>
        <p:sp>
          <p:nvSpPr>
            <p:cNvPr id="5" name="object 5"/>
            <p:cNvSpPr/>
            <p:nvPr/>
          </p:nvSpPr>
          <p:spPr>
            <a:xfrm>
              <a:off x="0" y="0"/>
              <a:ext cx="6243955" cy="1351915"/>
            </a:xfrm>
            <a:custGeom>
              <a:avLst/>
              <a:gdLst/>
              <a:ahLst/>
              <a:cxnLst/>
              <a:rect l="l" t="t" r="r" b="b"/>
              <a:pathLst>
                <a:path w="6243955" h="1351915">
                  <a:moveTo>
                    <a:pt x="6243828" y="0"/>
                  </a:moveTo>
                  <a:lnTo>
                    <a:pt x="0" y="0"/>
                  </a:lnTo>
                  <a:lnTo>
                    <a:pt x="0" y="1315821"/>
                  </a:lnTo>
                  <a:lnTo>
                    <a:pt x="43941" y="1320965"/>
                  </a:lnTo>
                  <a:lnTo>
                    <a:pt x="98320" y="1325452"/>
                  </a:lnTo>
                  <a:lnTo>
                    <a:pt x="152504" y="1329575"/>
                  </a:lnTo>
                  <a:lnTo>
                    <a:pt x="206495" y="1333337"/>
                  </a:lnTo>
                  <a:lnTo>
                    <a:pt x="260297" y="1336740"/>
                  </a:lnTo>
                  <a:lnTo>
                    <a:pt x="313912" y="1339788"/>
                  </a:lnTo>
                  <a:lnTo>
                    <a:pt x="367342" y="1342484"/>
                  </a:lnTo>
                  <a:lnTo>
                    <a:pt x="420590" y="1344831"/>
                  </a:lnTo>
                  <a:lnTo>
                    <a:pt x="473658" y="1346831"/>
                  </a:lnTo>
                  <a:lnTo>
                    <a:pt x="526549" y="1348489"/>
                  </a:lnTo>
                  <a:lnTo>
                    <a:pt x="579265" y="1349808"/>
                  </a:lnTo>
                  <a:lnTo>
                    <a:pt x="631809" y="1350789"/>
                  </a:lnTo>
                  <a:lnTo>
                    <a:pt x="684183" y="1351437"/>
                  </a:lnTo>
                  <a:lnTo>
                    <a:pt x="736391" y="1351754"/>
                  </a:lnTo>
                  <a:lnTo>
                    <a:pt x="788433" y="1351744"/>
                  </a:lnTo>
                  <a:lnTo>
                    <a:pt x="840314" y="1351409"/>
                  </a:lnTo>
                  <a:lnTo>
                    <a:pt x="892035" y="1350754"/>
                  </a:lnTo>
                  <a:lnTo>
                    <a:pt x="943598" y="1349780"/>
                  </a:lnTo>
                  <a:lnTo>
                    <a:pt x="995007" y="1348490"/>
                  </a:lnTo>
                  <a:lnTo>
                    <a:pt x="1046264" y="1346889"/>
                  </a:lnTo>
                  <a:lnTo>
                    <a:pt x="1097371" y="1344979"/>
                  </a:lnTo>
                  <a:lnTo>
                    <a:pt x="1148331" y="1342763"/>
                  </a:lnTo>
                  <a:lnTo>
                    <a:pt x="1199147" y="1340244"/>
                  </a:lnTo>
                  <a:lnTo>
                    <a:pt x="1249820" y="1337426"/>
                  </a:lnTo>
                  <a:lnTo>
                    <a:pt x="1300354" y="1334311"/>
                  </a:lnTo>
                  <a:lnTo>
                    <a:pt x="1350751" y="1330902"/>
                  </a:lnTo>
                  <a:lnTo>
                    <a:pt x="1401013" y="1327203"/>
                  </a:lnTo>
                  <a:lnTo>
                    <a:pt x="1451143" y="1323217"/>
                  </a:lnTo>
                  <a:lnTo>
                    <a:pt x="1501143" y="1318946"/>
                  </a:lnTo>
                  <a:lnTo>
                    <a:pt x="1551017" y="1314394"/>
                  </a:lnTo>
                  <a:lnTo>
                    <a:pt x="1600765" y="1309564"/>
                  </a:lnTo>
                  <a:lnTo>
                    <a:pt x="1650392" y="1304459"/>
                  </a:lnTo>
                  <a:lnTo>
                    <a:pt x="1699899" y="1299082"/>
                  </a:lnTo>
                  <a:lnTo>
                    <a:pt x="1749289" y="1293437"/>
                  </a:lnTo>
                  <a:lnTo>
                    <a:pt x="1798565" y="1287525"/>
                  </a:lnTo>
                  <a:lnTo>
                    <a:pt x="1847728" y="1281351"/>
                  </a:lnTo>
                  <a:lnTo>
                    <a:pt x="1896782" y="1274917"/>
                  </a:lnTo>
                  <a:lnTo>
                    <a:pt x="1945729" y="1268227"/>
                  </a:lnTo>
                  <a:lnTo>
                    <a:pt x="1994571" y="1261284"/>
                  </a:lnTo>
                  <a:lnTo>
                    <a:pt x="2043311" y="1254090"/>
                  </a:lnTo>
                  <a:lnTo>
                    <a:pt x="2091952" y="1246649"/>
                  </a:lnTo>
                  <a:lnTo>
                    <a:pt x="2188945" y="1231037"/>
                  </a:lnTo>
                  <a:lnTo>
                    <a:pt x="2285570" y="1214473"/>
                  </a:lnTo>
                  <a:lnTo>
                    <a:pt x="2381847" y="1196982"/>
                  </a:lnTo>
                  <a:lnTo>
                    <a:pt x="2477796" y="1178589"/>
                  </a:lnTo>
                  <a:lnTo>
                    <a:pt x="2573436" y="1159317"/>
                  </a:lnTo>
                  <a:lnTo>
                    <a:pt x="2668790" y="1139193"/>
                  </a:lnTo>
                  <a:lnTo>
                    <a:pt x="2763875" y="1118239"/>
                  </a:lnTo>
                  <a:lnTo>
                    <a:pt x="2858712" y="1096482"/>
                  </a:lnTo>
                  <a:lnTo>
                    <a:pt x="2953322" y="1073946"/>
                  </a:lnTo>
                  <a:lnTo>
                    <a:pt x="3047723" y="1050655"/>
                  </a:lnTo>
                  <a:lnTo>
                    <a:pt x="3141938" y="1026635"/>
                  </a:lnTo>
                  <a:lnTo>
                    <a:pt x="3235984" y="1001909"/>
                  </a:lnTo>
                  <a:lnTo>
                    <a:pt x="3329883" y="976503"/>
                  </a:lnTo>
                  <a:lnTo>
                    <a:pt x="3423654" y="950442"/>
                  </a:lnTo>
                  <a:lnTo>
                    <a:pt x="3517318" y="923749"/>
                  </a:lnTo>
                  <a:lnTo>
                    <a:pt x="3610894" y="896450"/>
                  </a:lnTo>
                  <a:lnTo>
                    <a:pt x="3704403" y="868569"/>
                  </a:lnTo>
                  <a:lnTo>
                    <a:pt x="3797864" y="840131"/>
                  </a:lnTo>
                  <a:lnTo>
                    <a:pt x="3938011" y="796483"/>
                  </a:lnTo>
                  <a:lnTo>
                    <a:pt x="4078164" y="751722"/>
                  </a:lnTo>
                  <a:lnTo>
                    <a:pt x="4218391" y="705929"/>
                  </a:lnTo>
                  <a:lnTo>
                    <a:pt x="4358759" y="659188"/>
                  </a:lnTo>
                  <a:lnTo>
                    <a:pt x="4546252" y="595537"/>
                  </a:lnTo>
                  <a:lnTo>
                    <a:pt x="4781386" y="514112"/>
                  </a:lnTo>
                  <a:lnTo>
                    <a:pt x="5639587" y="209613"/>
                  </a:lnTo>
                  <a:lnTo>
                    <a:pt x="624382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513588" y="137160"/>
              <a:ext cx="1944623" cy="879347"/>
            </a:xfrm>
            <a:prstGeom prst="rect">
              <a:avLst/>
            </a:prstGeom>
          </p:spPr>
        </p:pic>
      </p:grpSp>
      <p:sp>
        <p:nvSpPr>
          <p:cNvPr id="7" name="object 7"/>
          <p:cNvSpPr txBox="1"/>
          <p:nvPr/>
        </p:nvSpPr>
        <p:spPr>
          <a:xfrm>
            <a:off x="592089" y="3069906"/>
            <a:ext cx="5060315" cy="1321516"/>
          </a:xfrm>
          <a:prstGeom prst="rect">
            <a:avLst/>
          </a:prstGeom>
        </p:spPr>
        <p:txBody>
          <a:bodyPr vert="horz" wrap="square" lIns="0" tIns="89535" rIns="0" bIns="0" rtlCol="0">
            <a:spAutoFit/>
          </a:bodyPr>
          <a:lstStyle/>
          <a:p>
            <a:pPr marL="12700" marR="5080" lvl="0" indent="0" algn="l" defTabSz="914400" rtl="0" eaLnBrk="1" fontAlgn="auto" latinLnBrk="0" hangingPunct="1">
              <a:lnSpc>
                <a:spcPts val="4750"/>
              </a:lnSpc>
              <a:spcBef>
                <a:spcPts val="705"/>
              </a:spcBef>
              <a:spcAft>
                <a:spcPts val="0"/>
              </a:spcAft>
              <a:buClrTx/>
              <a:buSzTx/>
              <a:buFontTx/>
              <a:buNone/>
              <a:tabLst/>
              <a:defRPr/>
            </a:pPr>
            <a:r>
              <a:rPr kumimoji="0" sz="4400" b="1" i="0" u="none" strike="noStrike" kern="1200" cap="none" spc="0" normalizeH="0" baseline="0" noProof="0" dirty="0">
                <a:ln>
                  <a:noFill/>
                </a:ln>
                <a:solidFill>
                  <a:srgbClr val="004890"/>
                </a:solidFill>
                <a:effectLst/>
                <a:uLnTx/>
                <a:uFillTx/>
                <a:latin typeface="Arial"/>
                <a:ea typeface="+mn-ea"/>
                <a:cs typeface="Arial"/>
              </a:rPr>
              <a:t>Birth </a:t>
            </a:r>
            <a:r>
              <a:rPr kumimoji="0" sz="4400" b="1" i="0" u="none" strike="noStrike" kern="1200" cap="none" spc="-5" normalizeH="0" baseline="0" noProof="0" dirty="0">
                <a:ln>
                  <a:noFill/>
                </a:ln>
                <a:solidFill>
                  <a:srgbClr val="004890"/>
                </a:solidFill>
                <a:effectLst/>
                <a:uLnTx/>
                <a:uFillTx/>
                <a:latin typeface="Arial"/>
                <a:ea typeface="+mn-ea"/>
                <a:cs typeface="Arial"/>
              </a:rPr>
              <a:t>Equity </a:t>
            </a:r>
            <a:r>
              <a:rPr kumimoji="0" sz="4400" b="1" i="0" u="none" strike="noStrike" kern="1200" cap="none" spc="0" normalizeH="0" baseline="0" noProof="0" dirty="0">
                <a:ln>
                  <a:noFill/>
                </a:ln>
                <a:solidFill>
                  <a:srgbClr val="004890"/>
                </a:solidFill>
                <a:effectLst/>
                <a:uLnTx/>
                <a:uFillTx/>
                <a:latin typeface="Arial"/>
                <a:ea typeface="+mn-ea"/>
                <a:cs typeface="Arial"/>
              </a:rPr>
              <a:t>(BE) </a:t>
            </a:r>
            <a:r>
              <a:rPr kumimoji="0" sz="4400" b="1" i="0" u="none" strike="noStrike" kern="1200" cap="none" spc="5" normalizeH="0" baseline="0" noProof="0" dirty="0">
                <a:ln>
                  <a:noFill/>
                </a:ln>
                <a:solidFill>
                  <a:srgbClr val="004890"/>
                </a:solidFill>
                <a:effectLst/>
                <a:uLnTx/>
                <a:uFillTx/>
                <a:latin typeface="Arial"/>
                <a:ea typeface="+mn-ea"/>
                <a:cs typeface="Arial"/>
              </a:rPr>
              <a:t> </a:t>
            </a:r>
            <a:r>
              <a:rPr kumimoji="0" lang="en-US" sz="4400" b="1" i="0" u="none" strike="noStrike" kern="1200" cap="none" spc="0" normalizeH="0" baseline="0" noProof="0" dirty="0" smtClean="0">
                <a:ln>
                  <a:noFill/>
                </a:ln>
                <a:solidFill>
                  <a:srgbClr val="004890"/>
                </a:solidFill>
                <a:effectLst/>
                <a:uLnTx/>
                <a:uFillTx/>
                <a:latin typeface="Arial"/>
                <a:ea typeface="+mn-ea"/>
                <a:cs typeface="Arial"/>
              </a:rPr>
              <a:t>Monthly Webinar </a:t>
            </a:r>
            <a:endParaRPr kumimoji="0" sz="44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566434" y="5299806"/>
            <a:ext cx="3830320" cy="419089"/>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31500"/>
              </a:lnSpc>
              <a:spcBef>
                <a:spcPts val="100"/>
              </a:spcBef>
              <a:spcAft>
                <a:spcPts val="0"/>
              </a:spcAft>
              <a:buClrTx/>
              <a:buSzTx/>
              <a:buFontTx/>
              <a:buNone/>
              <a:tabLst/>
              <a:defRPr/>
            </a:pPr>
            <a:r>
              <a:rPr kumimoji="0" lang="en-US" sz="2000" b="0" i="0" u="none" strike="noStrike" kern="1200" cap="none" spc="0" normalizeH="0" baseline="0" noProof="0" dirty="0" smtClean="0">
                <a:ln>
                  <a:noFill/>
                </a:ln>
                <a:solidFill>
                  <a:srgbClr val="888888"/>
                </a:solidFill>
                <a:effectLst/>
                <a:uLnTx/>
                <a:uFillTx/>
                <a:latin typeface="Arial"/>
                <a:ea typeface="+mn-ea"/>
                <a:cs typeface="Arial"/>
              </a:rPr>
              <a:t>December </a:t>
            </a:r>
            <a:r>
              <a:rPr kumimoji="0" lang="en-US" sz="2000" b="0" i="0" u="none" strike="noStrike" kern="1200" cap="none" spc="5" normalizeH="0" baseline="0" noProof="0" dirty="0" smtClean="0">
                <a:ln>
                  <a:noFill/>
                </a:ln>
                <a:solidFill>
                  <a:srgbClr val="888888"/>
                </a:solidFill>
                <a:effectLst/>
                <a:uLnTx/>
                <a:uFillTx/>
                <a:latin typeface="Arial"/>
                <a:ea typeface="+mn-ea"/>
                <a:cs typeface="Arial"/>
              </a:rPr>
              <a:t>20</a:t>
            </a:r>
            <a:r>
              <a:rPr kumimoji="0" sz="1950" b="0" i="0" u="none" strike="noStrike" kern="1200" cap="none" spc="7" normalizeH="0" baseline="25641" noProof="0" dirty="0" smtClean="0">
                <a:ln>
                  <a:noFill/>
                </a:ln>
                <a:solidFill>
                  <a:srgbClr val="888888"/>
                </a:solidFill>
                <a:effectLst/>
                <a:uLnTx/>
                <a:uFillTx/>
                <a:latin typeface="Arial"/>
                <a:ea typeface="+mn-ea"/>
                <a:cs typeface="Arial"/>
              </a:rPr>
              <a:t>th</a:t>
            </a:r>
            <a:r>
              <a:rPr kumimoji="0" sz="2000" b="0" i="0" u="none" strike="noStrike" kern="1200" cap="none" spc="5" normalizeH="0" baseline="0" noProof="0" dirty="0">
                <a:ln>
                  <a:noFill/>
                </a:ln>
                <a:solidFill>
                  <a:srgbClr val="888888"/>
                </a:solidFill>
                <a:effectLst/>
                <a:uLnTx/>
                <a:uFillTx/>
                <a:latin typeface="Arial"/>
                <a:ea typeface="+mn-ea"/>
                <a:cs typeface="Arial"/>
              </a:rPr>
              <a:t>,</a:t>
            </a:r>
            <a:r>
              <a:rPr kumimoji="0" sz="2000" b="0" i="0" u="none" strike="noStrike" kern="1200" cap="none" spc="-25" normalizeH="0" baseline="0" noProof="0" dirty="0">
                <a:ln>
                  <a:noFill/>
                </a:ln>
                <a:solidFill>
                  <a:srgbClr val="888888"/>
                </a:solidFill>
                <a:effectLst/>
                <a:uLnTx/>
                <a:uFillTx/>
                <a:latin typeface="Arial"/>
                <a:ea typeface="+mn-ea"/>
                <a:cs typeface="Arial"/>
              </a:rPr>
              <a:t> </a:t>
            </a:r>
            <a:r>
              <a:rPr kumimoji="0" sz="2000" b="0" i="0" u="none" strike="noStrike" kern="1200" cap="none" spc="0" normalizeH="0" baseline="0" noProof="0" dirty="0">
                <a:ln>
                  <a:noFill/>
                </a:ln>
                <a:solidFill>
                  <a:srgbClr val="888888"/>
                </a:solidFill>
                <a:effectLst/>
                <a:uLnTx/>
                <a:uFillTx/>
                <a:latin typeface="Arial"/>
                <a:ea typeface="+mn-ea"/>
                <a:cs typeface="Arial"/>
              </a:rPr>
              <a:t>2021</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 name="object 9"/>
          <p:cNvPicPr/>
          <p:nvPr/>
        </p:nvPicPr>
        <p:blipFill>
          <a:blip r:embed="rId5" cstate="print"/>
          <a:stretch>
            <a:fillRect/>
          </a:stretch>
        </p:blipFill>
        <p:spPr>
          <a:xfrm>
            <a:off x="6867144" y="1679448"/>
            <a:ext cx="5026138" cy="4280915"/>
          </a:xfrm>
          <a:prstGeom prst="rect">
            <a:avLst/>
          </a:prstGeom>
        </p:spPr>
      </p:pic>
    </p:spTree>
    <p:extLst>
      <p:ext uri="{BB962C8B-B14F-4D97-AF65-F5344CB8AC3E}">
        <p14:creationId xmlns:p14="http://schemas.microsoft.com/office/powerpoint/2010/main" val="32203969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4476016"/>
            <a:ext cx="5424978" cy="2328154"/>
          </a:xfrm>
          <a:prstGeom prst="rect">
            <a:avLst/>
          </a:prstGeom>
        </p:spPr>
      </p:pic>
      <p:sp>
        <p:nvSpPr>
          <p:cNvPr id="2" name="Title 1"/>
          <p:cNvSpPr>
            <a:spLocks noGrp="1"/>
          </p:cNvSpPr>
          <p:nvPr>
            <p:ph type="title"/>
          </p:nvPr>
        </p:nvSpPr>
        <p:spPr>
          <a:xfrm>
            <a:off x="213823" y="213231"/>
            <a:ext cx="7614524" cy="1132840"/>
          </a:xfrm>
          <a:noFill/>
        </p:spPr>
        <p:txBody>
          <a:bodyPr>
            <a:normAutofit/>
          </a:bodyPr>
          <a:lstStyle/>
          <a:p>
            <a:pPr defTabSz="457200" eaLnBrk="0" fontAlgn="base" hangingPunct="0">
              <a:spcAft>
                <a:spcPct val="0"/>
              </a:spcAft>
            </a:pPr>
            <a:r>
              <a:rPr lang="en-US" dirty="0"/>
              <a:t>Structure Measures:</a:t>
            </a:r>
            <a:br>
              <a:rPr lang="en-US" dirty="0"/>
            </a:br>
            <a:r>
              <a:rPr lang="en-US" dirty="0"/>
              <a:t>Implementing Systems Changes</a:t>
            </a:r>
            <a:endParaRPr kumimoji="1" lang="en-US" dirty="0">
              <a:latin typeface="Goudy Old Style"/>
              <a:ea typeface="MS PGothic" pitchFamily="34" charset="-128"/>
              <a:cs typeface="Goudy Old Style"/>
            </a:endParaRPr>
          </a:p>
        </p:txBody>
      </p:sp>
      <p:sp>
        <p:nvSpPr>
          <p:cNvPr id="14" name="Rectangle 13"/>
          <p:cNvSpPr/>
          <p:nvPr/>
        </p:nvSpPr>
        <p:spPr>
          <a:xfrm>
            <a:off x="33227" y="4183628"/>
            <a:ext cx="5072173" cy="338554"/>
          </a:xfrm>
          <a:prstGeom prst="rect">
            <a:avLst/>
          </a:prstGeom>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Engaged patients and/or </a:t>
            </a:r>
            <a:r>
              <a:rPr kumimoji="0" lang="en-US" sz="1600" b="1" i="0" u="none" strike="noStrike" kern="1200" cap="none" spc="0" normalizeH="0" baseline="0" noProof="0" dirty="0" smtClean="0">
                <a:ln>
                  <a:noFill/>
                </a:ln>
                <a:solidFill>
                  <a:srgbClr val="444C55"/>
                </a:solidFill>
                <a:effectLst/>
                <a:uLnTx/>
                <a:uFillTx/>
                <a:latin typeface="Calibri" panose="020F0502020204030204" pitchFamily="34" charset="0"/>
                <a:ea typeface="+mn-ea"/>
                <a:cs typeface="Calibri" panose="020F0502020204030204" pitchFamily="34" charset="0"/>
              </a:rPr>
              <a:t>community</a:t>
            </a:r>
            <a:endParaRPr kumimoji="0" lang="en-US" sz="1600" b="1"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4676577" y="406268"/>
            <a:ext cx="3174468" cy="401748"/>
          </a:xfrm>
          <a:prstGeom prst="rect">
            <a:avLst/>
          </a:prstGeom>
        </p:spPr>
      </p:pic>
      <p:pic>
        <p:nvPicPr>
          <p:cNvPr id="5" name="Picture 4"/>
          <p:cNvPicPr>
            <a:picLocks noChangeAspect="1"/>
          </p:cNvPicPr>
          <p:nvPr/>
        </p:nvPicPr>
        <p:blipFill rotWithShape="1">
          <a:blip r:embed="rId5"/>
          <a:srcRect l="1349" t="4175" r="1522"/>
          <a:stretch/>
        </p:blipFill>
        <p:spPr>
          <a:xfrm>
            <a:off x="33228" y="1897967"/>
            <a:ext cx="5072172" cy="2285661"/>
          </a:xfrm>
          <a:prstGeom prst="rect">
            <a:avLst/>
          </a:prstGeom>
        </p:spPr>
      </p:pic>
      <p:sp>
        <p:nvSpPr>
          <p:cNvPr id="7" name="Rectangle 6"/>
          <p:cNvSpPr/>
          <p:nvPr/>
        </p:nvSpPr>
        <p:spPr>
          <a:xfrm>
            <a:off x="457200" y="1346071"/>
            <a:ext cx="1935352" cy="23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p:cNvSpPr/>
          <p:nvPr/>
        </p:nvSpPr>
        <p:spPr>
          <a:xfrm>
            <a:off x="33227" y="1290531"/>
            <a:ext cx="4957143" cy="584775"/>
          </a:xfrm>
          <a:prstGeom prst="rect">
            <a:avLst/>
          </a:prstGeom>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Process to review maternal health quality data stratified by race/ethnicity and Medicaid status</a:t>
            </a:r>
          </a:p>
        </p:txBody>
      </p:sp>
      <p:pic>
        <p:nvPicPr>
          <p:cNvPr id="8" name="Picture 7"/>
          <p:cNvPicPr>
            <a:picLocks noChangeAspect="1"/>
          </p:cNvPicPr>
          <p:nvPr/>
        </p:nvPicPr>
        <p:blipFill rotWithShape="1">
          <a:blip r:embed="rId6"/>
          <a:srcRect t="6044"/>
          <a:stretch/>
        </p:blipFill>
        <p:spPr>
          <a:xfrm>
            <a:off x="6843200" y="1841259"/>
            <a:ext cx="5004898" cy="2310449"/>
          </a:xfrm>
          <a:prstGeom prst="rect">
            <a:avLst/>
          </a:prstGeom>
        </p:spPr>
      </p:pic>
      <p:sp>
        <p:nvSpPr>
          <p:cNvPr id="16" name="Rectangle 15"/>
          <p:cNvSpPr/>
          <p:nvPr/>
        </p:nvSpPr>
        <p:spPr>
          <a:xfrm>
            <a:off x="6705600" y="1256484"/>
            <a:ext cx="5280098" cy="584775"/>
          </a:xfrm>
          <a:prstGeom prst="rect">
            <a:avLst/>
          </a:prstGeom>
          <a:ln>
            <a:solidFill>
              <a:schemeClr val="tx1">
                <a:lumMod val="5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Sharing expected respectful care practices with delivery staff and patients</a:t>
            </a:r>
          </a:p>
        </p:txBody>
      </p:sp>
      <p:pic>
        <p:nvPicPr>
          <p:cNvPr id="9" name="Picture 8"/>
          <p:cNvPicPr>
            <a:picLocks noChangeAspect="1"/>
          </p:cNvPicPr>
          <p:nvPr/>
        </p:nvPicPr>
        <p:blipFill rotWithShape="1">
          <a:blip r:embed="rId7"/>
          <a:srcRect l="1363" t="4024" b="1724"/>
          <a:stretch/>
        </p:blipFill>
        <p:spPr>
          <a:xfrm>
            <a:off x="6655372" y="4708792"/>
            <a:ext cx="5399027" cy="2149208"/>
          </a:xfrm>
          <a:prstGeom prst="rect">
            <a:avLst/>
          </a:prstGeom>
        </p:spPr>
      </p:pic>
      <p:sp>
        <p:nvSpPr>
          <p:cNvPr id="19" name="Rectangle 18"/>
          <p:cNvSpPr/>
          <p:nvPr/>
        </p:nvSpPr>
        <p:spPr>
          <a:xfrm>
            <a:off x="6705601" y="4124017"/>
            <a:ext cx="5280098" cy="584775"/>
          </a:xfrm>
          <a:prstGeom prst="rect">
            <a:avLst/>
          </a:prstGeom>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System to provide patients postpartum safety education, where to call, and early follow-up </a:t>
            </a:r>
          </a:p>
        </p:txBody>
      </p:sp>
    </p:spTree>
    <p:extLst>
      <p:ext uri="{BB962C8B-B14F-4D97-AF65-F5344CB8AC3E}">
        <p14:creationId xmlns:p14="http://schemas.microsoft.com/office/powerpoint/2010/main" val="569980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6547"/>
            <a:ext cx="8332061" cy="1132840"/>
          </a:xfrm>
          <a:noFill/>
        </p:spPr>
        <p:txBody>
          <a:bodyPr>
            <a:normAutofit fontScale="90000"/>
          </a:bodyPr>
          <a:lstStyle/>
          <a:p>
            <a:pPr defTabSz="457200" eaLnBrk="0" fontAlgn="base" hangingPunct="0">
              <a:spcAft>
                <a:spcPct val="0"/>
              </a:spcAft>
            </a:pPr>
            <a:r>
              <a:rPr lang="en-US" dirty="0"/>
              <a:t>Process Measures:</a:t>
            </a:r>
            <a:br>
              <a:rPr lang="en-US" dirty="0"/>
            </a:br>
            <a:r>
              <a:rPr lang="en-US" dirty="0" smtClean="0"/>
              <a:t>Social Determinants of Health Screening</a:t>
            </a:r>
            <a:endParaRPr kumimoji="1" lang="en-US" dirty="0">
              <a:latin typeface="Goudy Old Style"/>
              <a:ea typeface="MS PGothic" pitchFamily="34" charset="-128"/>
              <a:cs typeface="Goudy Old Style"/>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graphicFrame>
        <p:nvGraphicFramePr>
          <p:cNvPr id="6" name="Chart 5"/>
          <p:cNvGraphicFramePr>
            <a:graphicFrameLocks/>
          </p:cNvGraphicFramePr>
          <p:nvPr>
            <p:extLst>
              <p:ext uri="{D42A27DB-BD31-4B8C-83A1-F6EECF244321}">
                <p14:modId xmlns:p14="http://schemas.microsoft.com/office/powerpoint/2010/main" val="2883214090"/>
              </p:ext>
            </p:extLst>
          </p:nvPr>
        </p:nvGraphicFramePr>
        <p:xfrm>
          <a:off x="838200" y="1814832"/>
          <a:ext cx="10363200" cy="4541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6543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883557" cy="1132840"/>
          </a:xfrm>
          <a:noFill/>
          <a:ln>
            <a:noFill/>
          </a:ln>
        </p:spPr>
        <p:txBody>
          <a:bodyPr>
            <a:normAutofit/>
          </a:bodyPr>
          <a:lstStyle/>
          <a:p>
            <a:pPr defTabSz="457200" eaLnBrk="0" fontAlgn="base" hangingPunct="0">
              <a:spcAft>
                <a:spcPct val="0"/>
              </a:spcAft>
            </a:pPr>
            <a:r>
              <a:rPr lang="en-US" dirty="0" smtClean="0"/>
              <a:t>Process Measures: </a:t>
            </a:r>
            <a:br>
              <a:rPr lang="en-US" dirty="0" smtClean="0"/>
            </a:br>
            <a:r>
              <a:rPr lang="en-US" dirty="0" smtClean="0"/>
              <a:t>Postpartum Safety </a:t>
            </a:r>
            <a:endParaRPr kumimoji="1" lang="en-US" dirty="0">
              <a:latin typeface="Goudy Old Style"/>
              <a:ea typeface="MS PGothic" pitchFamily="34" charset="-128"/>
              <a:cs typeface="Goudy Old Style"/>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16" name="Rectangle 15"/>
          <p:cNvSpPr/>
          <p:nvPr/>
        </p:nvSpPr>
        <p:spPr>
          <a:xfrm>
            <a:off x="1174582" y="1623885"/>
            <a:ext cx="10152398" cy="646331"/>
          </a:xfrm>
          <a:prstGeom prst="rect">
            <a:avLst/>
          </a:prstGeom>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Patients </a:t>
            </a:r>
            <a:r>
              <a:rPr kumimoji="0" lang="en-US" sz="1800" b="0" i="0" u="none" strike="noStrike" kern="1200" cap="none" spc="0" normalizeH="0" baseline="0" noProof="0" dirty="0" smtClean="0">
                <a:ln>
                  <a:noFill/>
                </a:ln>
                <a:solidFill>
                  <a:srgbClr val="444C55"/>
                </a:solidFill>
                <a:effectLst/>
                <a:uLnTx/>
                <a:uFillTx/>
                <a:latin typeface="Arial" panose="020B0604020202020204"/>
                <a:ea typeface="+mn-ea"/>
                <a:cs typeface="+mn-cs"/>
              </a:rPr>
              <a:t>receiving </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postpartum safety education </a:t>
            </a:r>
            <a:r>
              <a:rPr kumimoji="0" lang="en-US" sz="1800" b="0" i="0" u="none" strike="noStrike" kern="1200" cap="none" spc="0" normalizeH="0" baseline="0" noProof="0" dirty="0" smtClean="0">
                <a:ln>
                  <a:noFill/>
                </a:ln>
                <a:solidFill>
                  <a:srgbClr val="444C55"/>
                </a:solidFill>
                <a:effectLst/>
                <a:uLnTx/>
                <a:uFillTx/>
                <a:latin typeface="Arial" panose="020B0604020202020204"/>
                <a:ea typeface="+mn-ea"/>
                <a:cs typeface="+mn-cs"/>
              </a:rPr>
              <a:t>prior </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to hospital discharge including urgent maternal warning </a:t>
            </a:r>
            <a:r>
              <a:rPr kumimoji="0" lang="en-US" sz="1800" b="0" i="0" u="none" strike="noStrike" kern="1200" cap="none" spc="0" normalizeH="0" baseline="0" noProof="0" dirty="0" smtClean="0">
                <a:ln>
                  <a:noFill/>
                </a:ln>
                <a:solidFill>
                  <a:srgbClr val="444C55"/>
                </a:solidFill>
                <a:effectLst/>
                <a:uLnTx/>
                <a:uFillTx/>
                <a:latin typeface="Arial" panose="020B0604020202020204"/>
                <a:ea typeface="+mn-ea"/>
                <a:cs typeface="+mn-cs"/>
              </a:rPr>
              <a:t>signs, where to call with concerns, and scheduling </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early postpartum follow-up</a:t>
            </a:r>
          </a:p>
        </p:txBody>
      </p:sp>
      <p:pic>
        <p:nvPicPr>
          <p:cNvPr id="6" name="Picture 5"/>
          <p:cNvPicPr>
            <a:picLocks noChangeAspect="1"/>
          </p:cNvPicPr>
          <p:nvPr/>
        </p:nvPicPr>
        <p:blipFill rotWithShape="1">
          <a:blip r:embed="rId3"/>
          <a:srcRect t="3108"/>
          <a:stretch/>
        </p:blipFill>
        <p:spPr>
          <a:xfrm>
            <a:off x="228600" y="2362200"/>
            <a:ext cx="11801789" cy="3707323"/>
          </a:xfrm>
          <a:prstGeom prst="rect">
            <a:avLst/>
          </a:prstGeom>
        </p:spPr>
      </p:pic>
    </p:spTree>
    <p:extLst>
      <p:ext uri="{BB962C8B-B14F-4D97-AF65-F5344CB8AC3E}">
        <p14:creationId xmlns:p14="http://schemas.microsoft.com/office/powerpoint/2010/main" val="2324313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62" y="325319"/>
            <a:ext cx="6629400" cy="1132840"/>
          </a:xfrm>
          <a:noFill/>
        </p:spPr>
        <p:txBody>
          <a:bodyPr>
            <a:normAutofit/>
          </a:bodyPr>
          <a:lstStyle/>
          <a:p>
            <a:pPr defTabSz="457200" eaLnBrk="0" fontAlgn="base" hangingPunct="0">
              <a:spcAft>
                <a:spcPct val="0"/>
              </a:spcAft>
            </a:pPr>
            <a:r>
              <a:rPr lang="en-US" dirty="0" smtClean="0"/>
              <a:t>Process Measures:</a:t>
            </a:r>
            <a:br>
              <a:rPr lang="en-US" dirty="0" smtClean="0"/>
            </a:br>
            <a:r>
              <a:rPr lang="en-US" dirty="0" smtClean="0"/>
              <a:t>Staff Training </a:t>
            </a:r>
            <a:endParaRPr kumimoji="1" lang="en-US" dirty="0">
              <a:latin typeface="Goudy Old Style"/>
              <a:ea typeface="MS PGothic" pitchFamily="34" charset="-128"/>
              <a:cs typeface="Goudy Old Style"/>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13" name="Rectangle 12"/>
          <p:cNvSpPr/>
          <p:nvPr/>
        </p:nvSpPr>
        <p:spPr>
          <a:xfrm>
            <a:off x="2758334" y="1554719"/>
            <a:ext cx="6514973" cy="707886"/>
          </a:xfrm>
          <a:prstGeom prst="rect">
            <a:avLst/>
          </a:prstGeom>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4C55"/>
                </a:solidFill>
                <a:effectLst/>
                <a:uLnTx/>
                <a:uFillTx/>
                <a:latin typeface="Arial" panose="020B0604020202020204"/>
                <a:ea typeface="+mn-ea"/>
                <a:cs typeface="+mn-cs"/>
              </a:rPr>
              <a:t>P</a:t>
            </a:r>
            <a:r>
              <a:rPr kumimoji="0" lang="en-US" sz="2000" b="0" i="0" u="none" strike="noStrike" kern="1200" cap="none" spc="0" normalizeH="0" baseline="0" noProof="0" dirty="0" smtClean="0">
                <a:ln>
                  <a:noFill/>
                </a:ln>
                <a:solidFill>
                  <a:srgbClr val="444C55"/>
                </a:solidFill>
                <a:effectLst/>
                <a:uLnTx/>
                <a:uFillTx/>
                <a:latin typeface="Arial" panose="020B0604020202020204"/>
                <a:ea typeface="+mn-ea"/>
                <a:cs typeface="+mn-cs"/>
              </a:rPr>
              <a:t>roviders</a:t>
            </a:r>
            <a:r>
              <a:rPr kumimoji="0" lang="en-US" sz="2000" b="0" i="0" u="none" strike="noStrike" kern="1200" cap="none" spc="0" normalizeH="0" baseline="0" noProof="0" dirty="0">
                <a:ln>
                  <a:noFill/>
                </a:ln>
                <a:solidFill>
                  <a:srgbClr val="444C55"/>
                </a:solidFill>
                <a:effectLst/>
                <a:uLnTx/>
                <a:uFillTx/>
                <a:latin typeface="Arial" panose="020B0604020202020204"/>
                <a:ea typeface="+mn-ea"/>
                <a:cs typeface="+mn-cs"/>
              </a:rPr>
              <a:t>, nurses, and other staff completing education </a:t>
            </a:r>
            <a:r>
              <a:rPr kumimoji="0" lang="en-US" sz="2000" b="0" i="0" u="none" strike="noStrike" kern="1200" cap="none" spc="0" normalizeH="0" baseline="0" noProof="0" dirty="0" smtClean="0">
                <a:ln>
                  <a:noFill/>
                </a:ln>
                <a:solidFill>
                  <a:srgbClr val="444C55"/>
                </a:solidFill>
                <a:effectLst/>
                <a:uLnTx/>
                <a:uFillTx/>
                <a:latin typeface="Arial" panose="020B0604020202020204"/>
                <a:ea typeface="+mn-ea"/>
                <a:cs typeface="+mn-cs"/>
              </a:rPr>
              <a:t>addressing implicit bias and respectful care</a:t>
            </a:r>
            <a:endParaRPr kumimoji="0" lang="en-US" sz="20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pic>
        <p:nvPicPr>
          <p:cNvPr id="3" name="Picture 2"/>
          <p:cNvPicPr>
            <a:picLocks noChangeAspect="1"/>
          </p:cNvPicPr>
          <p:nvPr/>
        </p:nvPicPr>
        <p:blipFill>
          <a:blip r:embed="rId3"/>
          <a:stretch>
            <a:fillRect/>
          </a:stretch>
        </p:blipFill>
        <p:spPr>
          <a:xfrm>
            <a:off x="275753" y="2348608"/>
            <a:ext cx="11480137" cy="4372869"/>
          </a:xfrm>
          <a:prstGeom prst="rect">
            <a:avLst/>
          </a:prstGeom>
        </p:spPr>
      </p:pic>
    </p:spTree>
    <p:extLst>
      <p:ext uri="{BB962C8B-B14F-4D97-AF65-F5344CB8AC3E}">
        <p14:creationId xmlns:p14="http://schemas.microsoft.com/office/powerpoint/2010/main" val="2644538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extLst/>
          </p:nvPr>
        </p:nvGraphicFramePr>
        <p:xfrm>
          <a:off x="264779" y="2189799"/>
          <a:ext cx="8839200" cy="3056889"/>
        </p:xfrm>
        <a:graphic>
          <a:graphicData uri="http://schemas.openxmlformats.org/drawingml/2006/table">
            <a:tbl>
              <a:tblPr firstRow="1" bandRow="1">
                <a:tableStyleId>{E8B1032C-EA38-4F05-BA0D-38AFFFC7BED3}</a:tableStyleId>
              </a:tblPr>
              <a:tblGrid>
                <a:gridCol w="4396178">
                  <a:extLst>
                    <a:ext uri="{9D8B030D-6E8A-4147-A177-3AD203B41FA5}">
                      <a16:colId xmlns:a16="http://schemas.microsoft.com/office/drawing/2014/main" val="20000"/>
                    </a:ext>
                  </a:extLst>
                </a:gridCol>
                <a:gridCol w="4443022">
                  <a:extLst>
                    <a:ext uri="{9D8B030D-6E8A-4147-A177-3AD203B41FA5}">
                      <a16:colId xmlns:a16="http://schemas.microsoft.com/office/drawing/2014/main" val="20002"/>
                    </a:ext>
                  </a:extLst>
                </a:gridCol>
              </a:tblGrid>
              <a:tr h="578816">
                <a:tc>
                  <a:txBody>
                    <a:bodyPr/>
                    <a:lstStyle/>
                    <a:p>
                      <a:pPr marL="91440">
                        <a:lnSpc>
                          <a:spcPct val="100000"/>
                        </a:lnSpc>
                        <a:spcBef>
                          <a:spcPts val="204"/>
                        </a:spcBef>
                      </a:pPr>
                      <a:r>
                        <a:rPr sz="2400" spc="-10" dirty="0"/>
                        <a:t>Month</a:t>
                      </a:r>
                      <a:endParaRPr sz="2400" dirty="0">
                        <a:latin typeface="Calibri"/>
                        <a:cs typeface="Calibri"/>
                      </a:endParaRPr>
                    </a:p>
                  </a:txBody>
                  <a:tcPr marL="0" marR="0" marT="26034" marB="0"/>
                </a:tc>
                <a:tc>
                  <a:txBody>
                    <a:bodyPr/>
                    <a:lstStyle/>
                    <a:p>
                      <a:pPr marL="92075" marR="760730" algn="ctr">
                        <a:lnSpc>
                          <a:spcPct val="100000"/>
                        </a:lnSpc>
                        <a:spcBef>
                          <a:spcPts val="204"/>
                        </a:spcBef>
                      </a:pPr>
                      <a:r>
                        <a:rPr sz="2400" spc="-45" dirty="0"/>
                        <a:t>Teams </a:t>
                      </a:r>
                      <a:r>
                        <a:rPr sz="2400" spc="-10" dirty="0"/>
                        <a:t>Reporting  </a:t>
                      </a:r>
                      <a:r>
                        <a:rPr sz="2400" spc="-5" dirty="0"/>
                        <a:t>Hospital</a:t>
                      </a:r>
                      <a:r>
                        <a:rPr sz="2400" spc="-15" dirty="0"/>
                        <a:t> </a:t>
                      </a:r>
                      <a:r>
                        <a:rPr sz="2400" spc="-20" dirty="0"/>
                        <a:t>Data</a:t>
                      </a:r>
                      <a:endParaRPr sz="2400" dirty="0">
                        <a:latin typeface="Calibri"/>
                        <a:cs typeface="Calibri"/>
                      </a:endParaRPr>
                    </a:p>
                  </a:txBody>
                  <a:tcPr marL="0" marR="0" marT="26034" marB="0"/>
                </a:tc>
                <a:extLst>
                  <a:ext uri="{0D108BD9-81ED-4DB2-BD59-A6C34878D82A}">
                    <a16:rowId xmlns:a16="http://schemas.microsoft.com/office/drawing/2014/main" val="10000"/>
                  </a:ext>
                </a:extLst>
              </a:tr>
              <a:tr h="544109">
                <a:tc>
                  <a:txBody>
                    <a:bodyPr/>
                    <a:lstStyle/>
                    <a:p>
                      <a:pPr marL="91440" marR="271145">
                        <a:lnSpc>
                          <a:spcPct val="100000"/>
                        </a:lnSpc>
                        <a:spcBef>
                          <a:spcPts val="209"/>
                        </a:spcBef>
                      </a:pPr>
                      <a:r>
                        <a:rPr sz="2400" spc="-5" dirty="0"/>
                        <a:t>Baseline  </a:t>
                      </a:r>
                      <a:r>
                        <a:rPr sz="2400" dirty="0"/>
                        <a:t>(Q4</a:t>
                      </a:r>
                      <a:r>
                        <a:rPr sz="2400" spc="-105" dirty="0"/>
                        <a:t> </a:t>
                      </a:r>
                      <a:r>
                        <a:rPr sz="2400" spc="-5" dirty="0" smtClean="0"/>
                        <a:t>20</a:t>
                      </a:r>
                      <a:r>
                        <a:rPr lang="en-US" sz="2400" spc="-5" dirty="0" smtClean="0"/>
                        <a:t>20</a:t>
                      </a:r>
                      <a:r>
                        <a:rPr sz="2400" spc="-5" dirty="0" smtClean="0"/>
                        <a:t>)</a:t>
                      </a:r>
                      <a:endParaRPr sz="2400" dirty="0">
                        <a:latin typeface="Calibri"/>
                        <a:cs typeface="Calibri"/>
                      </a:endParaRPr>
                    </a:p>
                  </a:txBody>
                  <a:tcPr marL="0" marR="0" marT="26669" marB="0"/>
                </a:tc>
                <a:tc>
                  <a:txBody>
                    <a:bodyPr/>
                    <a:lstStyle/>
                    <a:p>
                      <a:pPr marL="1270" algn="ctr">
                        <a:lnSpc>
                          <a:spcPct val="100000"/>
                        </a:lnSpc>
                        <a:spcBef>
                          <a:spcPts val="1650"/>
                        </a:spcBef>
                      </a:pPr>
                      <a:r>
                        <a:rPr lang="en-US" sz="2400" dirty="0" smtClean="0"/>
                        <a:t>47</a:t>
                      </a:r>
                      <a:endParaRPr sz="2400" dirty="0">
                        <a:latin typeface="Calibri"/>
                        <a:cs typeface="Calibri"/>
                      </a:endParaRPr>
                    </a:p>
                  </a:txBody>
                  <a:tcPr marL="0" marR="0" marT="209550" marB="0"/>
                </a:tc>
                <a:extLst>
                  <a:ext uri="{0D108BD9-81ED-4DB2-BD59-A6C34878D82A}">
                    <a16:rowId xmlns:a16="http://schemas.microsoft.com/office/drawing/2014/main" val="10001"/>
                  </a:ext>
                </a:extLst>
              </a:tr>
              <a:tr h="543437">
                <a:tc>
                  <a:txBody>
                    <a:bodyPr/>
                    <a:lstStyle/>
                    <a:p>
                      <a:pPr marL="91440" marR="544195">
                        <a:lnSpc>
                          <a:spcPct val="100000"/>
                        </a:lnSpc>
                        <a:spcBef>
                          <a:spcPts val="209"/>
                        </a:spcBef>
                      </a:pPr>
                      <a:r>
                        <a:rPr lang="en-US" sz="2400" dirty="0" smtClean="0"/>
                        <a:t>August 2021</a:t>
                      </a:r>
                      <a:endParaRPr sz="2400" dirty="0">
                        <a:latin typeface="Calibri"/>
                        <a:cs typeface="Calibri"/>
                      </a:endParaRPr>
                    </a:p>
                  </a:txBody>
                  <a:tcPr marL="0" marR="0" marT="26669" marB="0"/>
                </a:tc>
                <a:tc>
                  <a:txBody>
                    <a:bodyPr/>
                    <a:lstStyle/>
                    <a:p>
                      <a:pPr marL="1270" algn="ctr">
                        <a:lnSpc>
                          <a:spcPct val="100000"/>
                        </a:lnSpc>
                        <a:spcBef>
                          <a:spcPts val="1645"/>
                        </a:spcBef>
                      </a:pPr>
                      <a:r>
                        <a:rPr lang="en-US" sz="2400" dirty="0" smtClean="0"/>
                        <a:t>48</a:t>
                      </a:r>
                      <a:endParaRPr lang="en-US" sz="2400" dirty="0" smtClean="0">
                        <a:latin typeface="Calibri"/>
                        <a:cs typeface="Calibri"/>
                      </a:endParaRPr>
                    </a:p>
                  </a:txBody>
                  <a:tcPr marL="0" marR="0" marT="208915" marB="0"/>
                </a:tc>
                <a:extLst>
                  <a:ext uri="{0D108BD9-81ED-4DB2-BD59-A6C34878D82A}">
                    <a16:rowId xmlns:a16="http://schemas.microsoft.com/office/drawing/2014/main" val="3400391030"/>
                  </a:ext>
                </a:extLst>
              </a:tr>
              <a:tr h="543437">
                <a:tc>
                  <a:txBody>
                    <a:bodyPr/>
                    <a:lstStyle/>
                    <a:p>
                      <a:pPr marL="91440" marR="544195">
                        <a:lnSpc>
                          <a:spcPct val="100000"/>
                        </a:lnSpc>
                        <a:spcBef>
                          <a:spcPts val="209"/>
                        </a:spcBef>
                      </a:pPr>
                      <a:r>
                        <a:rPr lang="en-US" sz="2400" dirty="0" smtClean="0">
                          <a:latin typeface="Calibri"/>
                          <a:cs typeface="Calibri"/>
                        </a:rPr>
                        <a:t>September 2021</a:t>
                      </a:r>
                      <a:endParaRPr sz="2400" dirty="0">
                        <a:latin typeface="Calibri"/>
                        <a:cs typeface="Calibri"/>
                      </a:endParaRPr>
                    </a:p>
                  </a:txBody>
                  <a:tcPr marL="0" marR="0" marT="26669" marB="0"/>
                </a:tc>
                <a:tc>
                  <a:txBody>
                    <a:bodyPr/>
                    <a:lstStyle/>
                    <a:p>
                      <a:pPr marL="1270" algn="ctr">
                        <a:lnSpc>
                          <a:spcPct val="100000"/>
                        </a:lnSpc>
                        <a:spcBef>
                          <a:spcPts val="1645"/>
                        </a:spcBef>
                      </a:pPr>
                      <a:r>
                        <a:rPr lang="en-US" sz="2400" dirty="0" smtClean="0">
                          <a:latin typeface="Calibri"/>
                          <a:cs typeface="Calibri"/>
                        </a:rPr>
                        <a:t>47</a:t>
                      </a:r>
                    </a:p>
                  </a:txBody>
                  <a:tcPr marL="0" marR="0" marT="208915" marB="0"/>
                </a:tc>
                <a:extLst>
                  <a:ext uri="{0D108BD9-81ED-4DB2-BD59-A6C34878D82A}">
                    <a16:rowId xmlns:a16="http://schemas.microsoft.com/office/drawing/2014/main" val="1523629650"/>
                  </a:ext>
                </a:extLst>
              </a:tr>
              <a:tr h="543437">
                <a:tc>
                  <a:txBody>
                    <a:bodyPr/>
                    <a:lstStyle/>
                    <a:p>
                      <a:pPr marL="91440" marR="544195">
                        <a:lnSpc>
                          <a:spcPct val="100000"/>
                        </a:lnSpc>
                        <a:spcBef>
                          <a:spcPts val="209"/>
                        </a:spcBef>
                      </a:pPr>
                      <a:r>
                        <a:rPr lang="en-US" sz="2400" dirty="0" smtClean="0">
                          <a:latin typeface="Calibri"/>
                          <a:cs typeface="Calibri"/>
                        </a:rPr>
                        <a:t>October 2021 </a:t>
                      </a:r>
                      <a:endParaRPr sz="2400" dirty="0">
                        <a:latin typeface="Calibri"/>
                        <a:cs typeface="Calibri"/>
                      </a:endParaRPr>
                    </a:p>
                  </a:txBody>
                  <a:tcPr marL="0" marR="0" marT="26669" marB="0"/>
                </a:tc>
                <a:tc>
                  <a:txBody>
                    <a:bodyPr/>
                    <a:lstStyle/>
                    <a:p>
                      <a:pPr marL="1270" algn="ctr">
                        <a:lnSpc>
                          <a:spcPct val="100000"/>
                        </a:lnSpc>
                        <a:spcBef>
                          <a:spcPts val="1645"/>
                        </a:spcBef>
                      </a:pPr>
                      <a:r>
                        <a:rPr lang="en-US" sz="2400" dirty="0" smtClean="0">
                          <a:latin typeface="Calibri"/>
                          <a:cs typeface="Calibri"/>
                        </a:rPr>
                        <a:t>43</a:t>
                      </a:r>
                    </a:p>
                  </a:txBody>
                  <a:tcPr marL="0" marR="0" marT="208915" marB="0"/>
                </a:tc>
                <a:extLst>
                  <a:ext uri="{0D108BD9-81ED-4DB2-BD59-A6C34878D82A}">
                    <a16:rowId xmlns:a16="http://schemas.microsoft.com/office/drawing/2014/main" val="1607882840"/>
                  </a:ext>
                </a:extLst>
              </a:tr>
            </a:tbl>
          </a:graphicData>
        </a:graphic>
      </p:graphicFrame>
      <p:sp>
        <p:nvSpPr>
          <p:cNvPr id="10" name="object 10"/>
          <p:cNvSpPr txBox="1">
            <a:spLocks noGrp="1"/>
          </p:cNvSpPr>
          <p:nvPr>
            <p:ph type="sldNum" sz="quarter" idx="4294967295"/>
          </p:nvPr>
        </p:nvSpPr>
        <p:spPr>
          <a:xfrm>
            <a:off x="10363200" y="6449144"/>
            <a:ext cx="2743200" cy="179536"/>
          </a:xfrm>
          <a:prstGeom prst="rect">
            <a:avLst/>
          </a:prstGeom>
        </p:spPr>
        <p:txBody>
          <a:bodyPr vert="horz" wrap="square" lIns="0" tIns="0" rIns="0" bIns="0" rtlCol="0" anchor="ctr">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srgbClr val="AEB3B8"/>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14</a:t>
            </a:fld>
            <a:endParaRPr kumimoji="0" sz="1200" b="0" i="0" u="none" strike="noStrike" kern="1200" cap="none" spc="-5" normalizeH="0" baseline="0" noProof="0" dirty="0">
              <a:ln>
                <a:noFill/>
              </a:ln>
              <a:solidFill>
                <a:srgbClr val="AEB3B8"/>
              </a:solidFill>
              <a:effectLst/>
              <a:uLnTx/>
              <a:uFillTx/>
              <a:latin typeface="Arial"/>
              <a:ea typeface="+mn-ea"/>
              <a:cs typeface="Arial"/>
            </a:endParaRPr>
          </a:p>
        </p:txBody>
      </p:sp>
      <p:sp>
        <p:nvSpPr>
          <p:cNvPr id="9" name="object 9"/>
          <p:cNvSpPr txBox="1"/>
          <p:nvPr/>
        </p:nvSpPr>
        <p:spPr>
          <a:xfrm>
            <a:off x="9243059" y="2832954"/>
            <a:ext cx="2948941" cy="2242279"/>
          </a:xfrm>
          <a:prstGeom prst="rect">
            <a:avLst/>
          </a:prstGeom>
          <a:solidFill>
            <a:schemeClr val="bg1"/>
          </a:solidFill>
          <a:ln w="25907">
            <a:solidFill>
              <a:srgbClr val="F79546"/>
            </a:solidFill>
          </a:ln>
        </p:spPr>
        <p:txBody>
          <a:bodyPr vert="horz" wrap="square" lIns="0" tIns="26034" rIns="0" bIns="0" rtlCol="0">
            <a:spAutoFit/>
          </a:bodyPr>
          <a:lstStyle/>
          <a:p>
            <a:pPr marL="90170" marR="586105" lvl="0" indent="0" algn="ctr" defTabSz="914400" rtl="0" eaLnBrk="1" fontAlgn="auto" latinLnBrk="0" hangingPunct="1">
              <a:lnSpc>
                <a:spcPct val="100000"/>
              </a:lnSpc>
              <a:spcBef>
                <a:spcPts val="204"/>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Calibri"/>
              </a:rPr>
              <a:t>Use  your hospital data form as a QI team meeting roadmap to guide your efforts. </a:t>
            </a:r>
            <a:r>
              <a:rPr kumimoji="0" sz="1800" b="0" i="0" u="none" strike="noStrike" kern="1200" cap="none" spc="0" normalizeH="0" baseline="0" noProof="0" dirty="0">
                <a:ln>
                  <a:noFill/>
                </a:ln>
                <a:solidFill>
                  <a:prstClr val="black"/>
                </a:solidFill>
                <a:effectLst/>
                <a:uLnTx/>
                <a:uFillTx/>
                <a:latin typeface="Calibri"/>
                <a:ea typeface="+mn-ea"/>
                <a:cs typeface="Calibri"/>
              </a:rPr>
              <a:t>Please </a:t>
            </a:r>
            <a:r>
              <a:rPr kumimoji="0" sz="1800" b="0" i="0" u="none" strike="noStrike" kern="1200" cap="none" spc="-10" normalizeH="0" baseline="0" noProof="0" dirty="0">
                <a:ln>
                  <a:noFill/>
                </a:ln>
                <a:solidFill>
                  <a:prstClr val="black"/>
                </a:solidFill>
                <a:effectLst/>
                <a:uLnTx/>
                <a:uFillTx/>
                <a:latin typeface="Calibri"/>
                <a:ea typeface="+mn-ea"/>
                <a:cs typeface="Calibri"/>
              </a:rPr>
              <a:t>contact </a:t>
            </a:r>
            <a:r>
              <a:rPr kumimoji="0" sz="1800" b="0" i="0" u="none" strike="noStrike" kern="1200" cap="none" spc="-5" normalizeH="0" baseline="0" noProof="0" dirty="0">
                <a:ln>
                  <a:noFill/>
                </a:ln>
                <a:solidFill>
                  <a:prstClr val="black"/>
                </a:solidFill>
                <a:effectLst/>
                <a:uLnTx/>
                <a:uFillTx/>
                <a:latin typeface="Calibri"/>
                <a:ea typeface="+mn-ea"/>
                <a:cs typeface="Calibri"/>
              </a:rPr>
              <a:t>us </a:t>
            </a:r>
            <a:r>
              <a:rPr kumimoji="0" sz="1800" b="0" i="0" u="none" strike="noStrike" kern="1200" cap="none" spc="0" normalizeH="0" baseline="0" noProof="0" dirty="0">
                <a:ln>
                  <a:noFill/>
                </a:ln>
                <a:solidFill>
                  <a:prstClr val="black"/>
                </a:solidFill>
                <a:effectLst/>
                <a:uLnTx/>
                <a:uFillTx/>
                <a:latin typeface="Calibri"/>
                <a:ea typeface="+mn-ea"/>
                <a:cs typeface="Calibri"/>
              </a:rPr>
              <a:t>if </a:t>
            </a:r>
            <a:r>
              <a:rPr kumimoji="0" sz="1800" b="0" i="0" u="none" strike="noStrike" kern="1200" cap="none" spc="-10" normalizeH="0" baseline="0" noProof="0" dirty="0">
                <a:ln>
                  <a:noFill/>
                </a:ln>
                <a:solidFill>
                  <a:prstClr val="black"/>
                </a:solidFill>
                <a:effectLst/>
                <a:uLnTx/>
                <a:uFillTx/>
                <a:latin typeface="Calibri"/>
                <a:ea typeface="+mn-ea"/>
                <a:cs typeface="Calibri"/>
              </a:rPr>
              <a:t>you</a:t>
            </a:r>
            <a:r>
              <a:rPr kumimoji="0" sz="1800" b="0" i="0" u="none" strike="noStrike" kern="1200" cap="none" spc="-1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need</a:t>
            </a:r>
            <a:r>
              <a:rPr kumimoji="0" lang="en-US"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help </a:t>
            </a:r>
            <a:r>
              <a:rPr kumimoji="0" sz="1800" b="0" i="0" u="none" strike="noStrike" kern="1200" cap="none" spc="-10" normalizeH="0" baseline="0" noProof="0" dirty="0">
                <a:ln>
                  <a:noFill/>
                </a:ln>
                <a:solidFill>
                  <a:prstClr val="black"/>
                </a:solidFill>
                <a:effectLst/>
                <a:uLnTx/>
                <a:uFillTx/>
                <a:latin typeface="Calibri"/>
                <a:ea typeface="+mn-ea"/>
                <a:cs typeface="Calibri"/>
              </a:rPr>
              <a:t>getting </a:t>
            </a:r>
            <a:r>
              <a:rPr kumimoji="0" sz="1800" b="0" i="0" u="none" strike="noStrike" kern="1200" cap="none" spc="-15" normalizeH="0" baseline="0" noProof="0" dirty="0">
                <a:ln>
                  <a:noFill/>
                </a:ln>
                <a:solidFill>
                  <a:prstClr val="black"/>
                </a:solidFill>
                <a:effectLst/>
                <a:uLnTx/>
                <a:uFillTx/>
                <a:latin typeface="Calibri"/>
                <a:ea typeface="+mn-ea"/>
                <a:cs typeface="Calibri"/>
              </a:rPr>
              <a:t>started </a:t>
            </a:r>
            <a:r>
              <a:rPr kumimoji="0" sz="1800" b="0" i="0" u="none" strike="noStrike" kern="1200" cap="none" spc="0" normalizeH="0" baseline="0" noProof="0" dirty="0">
                <a:ln>
                  <a:noFill/>
                </a:ln>
                <a:solidFill>
                  <a:prstClr val="black"/>
                </a:solidFill>
                <a:effectLst/>
                <a:uLnTx/>
                <a:uFillTx/>
                <a:latin typeface="Calibri"/>
                <a:ea typeface="+mn-ea"/>
                <a:cs typeface="Calibri"/>
              </a:rPr>
              <a:t>with </a:t>
            </a:r>
            <a:r>
              <a:rPr kumimoji="0" sz="1800" b="0" i="0" u="none" strike="noStrike" kern="1200" cap="none" spc="-5" normalizeH="0" baseline="0" noProof="0" dirty="0" smtClean="0">
                <a:ln>
                  <a:noFill/>
                </a:ln>
                <a:solidFill>
                  <a:prstClr val="black"/>
                </a:solidFill>
                <a:effectLst/>
                <a:uLnTx/>
                <a:uFillTx/>
                <a:latin typeface="Calibri"/>
                <a:ea typeface="+mn-ea"/>
                <a:cs typeface="Calibri"/>
              </a:rPr>
              <a:t>reviewing</a:t>
            </a:r>
            <a:r>
              <a:rPr kumimoji="0" lang="en-US" sz="1800" b="0" i="0" u="none" strike="noStrike" kern="1200" cap="none" spc="-5" normalizeH="0" baseline="0" noProof="0" dirty="0" smtClean="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and </a:t>
            </a:r>
            <a:r>
              <a:rPr kumimoji="0" sz="1800" b="0" i="0" u="none" strike="noStrike" kern="1200" cap="none" spc="-5" normalizeH="0" baseline="0" noProof="0" dirty="0">
                <a:ln>
                  <a:noFill/>
                </a:ln>
                <a:solidFill>
                  <a:prstClr val="black"/>
                </a:solidFill>
                <a:effectLst/>
                <a:uLnTx/>
                <a:uFillTx/>
                <a:latin typeface="Calibri"/>
                <a:ea typeface="+mn-ea"/>
                <a:cs typeface="Calibri"/>
              </a:rPr>
              <a:t>entering </a:t>
            </a:r>
            <a:r>
              <a:rPr kumimoji="0" sz="1800" b="0" i="0" u="none" strike="noStrike" kern="1200" cap="none" spc="-10" normalizeH="0" baseline="0" noProof="0" dirty="0">
                <a:ln>
                  <a:noFill/>
                </a:ln>
                <a:solidFill>
                  <a:prstClr val="black"/>
                </a:solidFill>
                <a:effectLst/>
                <a:uLnTx/>
                <a:uFillTx/>
                <a:latin typeface="Calibri"/>
                <a:ea typeface="+mn-ea"/>
                <a:cs typeface="Calibri"/>
              </a:rPr>
              <a:t>your </a:t>
            </a:r>
            <a:r>
              <a:rPr kumimoji="0" sz="1800" b="0" i="0" u="none" strike="noStrike" kern="1200" cap="none" spc="-10" normalizeH="0" baseline="0" noProof="0" dirty="0" smtClean="0">
                <a:ln>
                  <a:noFill/>
                </a:ln>
                <a:solidFill>
                  <a:prstClr val="black"/>
                </a:solidFill>
                <a:effectLst/>
                <a:uLnTx/>
                <a:uFillTx/>
                <a:latin typeface="Calibri"/>
                <a:ea typeface="+mn-ea"/>
                <a:cs typeface="Calibri"/>
              </a:rPr>
              <a:t>data</a:t>
            </a:r>
            <a:r>
              <a:rPr kumimoji="0" lang="en-US" sz="1800" b="0" i="0" u="none" strike="noStrike" kern="1200" cap="none" spc="-1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1" name="Title 1"/>
          <p:cNvSpPr txBox="1">
            <a:spLocks/>
          </p:cNvSpPr>
          <p:nvPr/>
        </p:nvSpPr>
        <p:spPr bwMode="auto">
          <a:xfrm>
            <a:off x="264779" y="612616"/>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457200">
              <a:lnSpc>
                <a:spcPct val="90000"/>
              </a:lnSpc>
              <a:buClrTx/>
              <a:buSzTx/>
              <a:tabLst/>
              <a:defRPr/>
            </a:pPr>
            <a:r>
              <a:rPr lang="en-US" altLang="en-US" sz="3200" dirty="0">
                <a:latin typeface="Arial" panose="020B0604020202020204" pitchFamily="34" charset="0"/>
                <a:ea typeface="Lato Medium" panose="020F0502020204030203" pitchFamily="34" charset="0"/>
                <a:cs typeface="Arial" panose="020B0604020202020204" pitchFamily="34" charset="0"/>
              </a:rPr>
              <a:t>ILPQC Hospital Team </a:t>
            </a:r>
          </a:p>
          <a:p>
            <a:pPr marL="0" marR="0" lvl="0" indent="0" algn="l" defTabSz="457200">
              <a:lnSpc>
                <a:spcPct val="90000"/>
              </a:lnSpc>
              <a:buClrTx/>
              <a:buSzTx/>
              <a:tabLst/>
              <a:defRPr/>
            </a:pPr>
            <a:r>
              <a:rPr lang="en-US" altLang="en-US" sz="3200" dirty="0">
                <a:latin typeface="Arial" panose="020B0604020202020204" pitchFamily="34" charset="0"/>
                <a:ea typeface="Lato Medium" panose="020F0502020204030203" pitchFamily="34" charset="0"/>
                <a:cs typeface="Arial" panose="020B0604020202020204" pitchFamily="34" charset="0"/>
              </a:rPr>
              <a:t>Data Submission (86 Teams Total)</a:t>
            </a:r>
          </a:p>
        </p:txBody>
      </p:sp>
      <p:sp>
        <p:nvSpPr>
          <p:cNvPr id="7" name="Rounded Rectangle 6"/>
          <p:cNvSpPr/>
          <p:nvPr/>
        </p:nvSpPr>
        <p:spPr>
          <a:xfrm>
            <a:off x="761999" y="5867400"/>
            <a:ext cx="10818479" cy="761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025913" y="5902712"/>
            <a:ext cx="1104900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Please submit monthly data into  REDCap by the 15</a:t>
            </a:r>
            <a:r>
              <a:rPr kumimoji="0" lang="en-US" sz="2800" b="0" i="0" u="none" strike="noStrike" kern="1200" cap="none" spc="0" normalizeH="0" baseline="30000" noProof="0" dirty="0" smtClean="0">
                <a:ln>
                  <a:noFill/>
                </a:ln>
                <a:solidFill>
                  <a:prstClr val="black"/>
                </a:solidFill>
                <a:effectLst/>
                <a:uLnTx/>
                <a:uFillTx/>
                <a:latin typeface="Calibri"/>
                <a:ea typeface="+mn-ea"/>
                <a:cs typeface="+mn-cs"/>
              </a:rPr>
              <a:t>th</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of each month!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2812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Respectful Care Practices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92832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345952"/>
            <a:ext cx="10972800" cy="1325563"/>
          </a:xfrm>
          <a:noFill/>
        </p:spPr>
        <p:txBody>
          <a:bodyPr/>
          <a:lstStyle/>
          <a:p>
            <a:r>
              <a:rPr lang="en-US" dirty="0" smtClean="0"/>
              <a:t>Why Respectful Care Practices and </a:t>
            </a:r>
            <a:br>
              <a:rPr lang="en-US" dirty="0" smtClean="0"/>
            </a:br>
            <a:r>
              <a:rPr lang="en-US" dirty="0" smtClean="0"/>
              <a:t>Patient Reported Experience matters?</a:t>
            </a:r>
            <a:endParaRPr lang="en-US" dirty="0"/>
          </a:p>
        </p:txBody>
      </p:sp>
      <p:sp>
        <p:nvSpPr>
          <p:cNvPr id="5" name="Content Placeholder 4"/>
          <p:cNvSpPr>
            <a:spLocks noGrp="1"/>
          </p:cNvSpPr>
          <p:nvPr>
            <p:ph idx="1"/>
          </p:nvPr>
        </p:nvSpPr>
        <p:spPr>
          <a:xfrm>
            <a:off x="285750" y="1768475"/>
            <a:ext cx="7648575" cy="4351338"/>
          </a:xfrm>
        </p:spPr>
        <p:txBody>
          <a:bodyPr>
            <a:normAutofit fontScale="92500" lnSpcReduction="10000"/>
          </a:bodyPr>
          <a:lstStyle/>
          <a:p>
            <a:endParaRPr lang="en-US" sz="200" dirty="0"/>
          </a:p>
          <a:p>
            <a:r>
              <a:rPr lang="en-US" dirty="0" smtClean="0"/>
              <a:t>Patients </a:t>
            </a:r>
            <a:r>
              <a:rPr lang="en-US" dirty="0"/>
              <a:t>of color, particularly Black and </a:t>
            </a:r>
            <a:r>
              <a:rPr lang="en-US" dirty="0" err="1" smtClean="0"/>
              <a:t>Latine</a:t>
            </a:r>
            <a:r>
              <a:rPr lang="en-US" dirty="0" smtClean="0"/>
              <a:t> </a:t>
            </a:r>
            <a:r>
              <a:rPr lang="en-US" dirty="0"/>
              <a:t>patients, as well as those enrolled in Medicaid at the time of delivery </a:t>
            </a:r>
            <a:r>
              <a:rPr lang="en-US" dirty="0" smtClean="0"/>
              <a:t> more often report that:</a:t>
            </a:r>
          </a:p>
          <a:p>
            <a:endParaRPr lang="en-US" sz="100" dirty="0" smtClean="0"/>
          </a:p>
          <a:p>
            <a:pPr lvl="1"/>
            <a:r>
              <a:rPr lang="en-US" dirty="0"/>
              <a:t>M</a:t>
            </a:r>
            <a:r>
              <a:rPr lang="en-US" dirty="0" smtClean="0"/>
              <a:t>embers </a:t>
            </a:r>
            <a:r>
              <a:rPr lang="en-US" dirty="0"/>
              <a:t>of their care team did not engage them in care, </a:t>
            </a:r>
            <a:endParaRPr lang="en-US" dirty="0" smtClean="0"/>
          </a:p>
          <a:p>
            <a:pPr lvl="1"/>
            <a:r>
              <a:rPr lang="en-US" dirty="0"/>
              <a:t>D</a:t>
            </a:r>
            <a:r>
              <a:rPr lang="en-US" dirty="0" smtClean="0"/>
              <a:t>id </a:t>
            </a:r>
            <a:r>
              <a:rPr lang="en-US" dirty="0"/>
              <a:t>not respond to their concerns and </a:t>
            </a:r>
            <a:r>
              <a:rPr lang="en-US" dirty="0" smtClean="0"/>
              <a:t>requests</a:t>
            </a:r>
          </a:p>
          <a:p>
            <a:pPr lvl="1"/>
            <a:r>
              <a:rPr lang="en-US" dirty="0" smtClean="0"/>
              <a:t>Did </a:t>
            </a:r>
            <a:r>
              <a:rPr lang="en-US" dirty="0"/>
              <a:t>not treat them with respect compared to White and privately insured </a:t>
            </a:r>
            <a:r>
              <a:rPr lang="en-US" dirty="0" smtClean="0"/>
              <a:t>patients</a:t>
            </a:r>
          </a:p>
          <a:p>
            <a:pPr marL="457200" lvl="1" indent="0">
              <a:buNone/>
            </a:pPr>
            <a:endParaRPr lang="en-US" sz="1200" dirty="0"/>
          </a:p>
          <a:p>
            <a:r>
              <a:rPr lang="en-US" dirty="0"/>
              <a:t>Patient experience matters: </a:t>
            </a:r>
            <a:endParaRPr lang="en-US" dirty="0" smtClean="0"/>
          </a:p>
          <a:p>
            <a:pPr lvl="1"/>
            <a:r>
              <a:rPr lang="en-US" dirty="0"/>
              <a:t>I</a:t>
            </a:r>
            <a:r>
              <a:rPr lang="en-US" dirty="0" smtClean="0"/>
              <a:t>ndividuals </a:t>
            </a:r>
            <a:r>
              <a:rPr lang="en-US" dirty="0"/>
              <a:t>with poorer experience of healthcare are more likely to have poorer health outcomes; </a:t>
            </a:r>
            <a:endParaRPr lang="en-US" dirty="0" smtClean="0"/>
          </a:p>
          <a:p>
            <a:pPr lvl="1"/>
            <a:r>
              <a:rPr lang="en-US" dirty="0"/>
              <a:t>D</a:t>
            </a:r>
            <a:r>
              <a:rPr lang="en-US" dirty="0" smtClean="0"/>
              <a:t>emonstrate </a:t>
            </a:r>
            <a:r>
              <a:rPr lang="en-US" dirty="0"/>
              <a:t>lower adherence to recommended treatments; </a:t>
            </a:r>
            <a:endParaRPr lang="en-US" dirty="0" smtClean="0"/>
          </a:p>
          <a:p>
            <a:pPr lvl="1"/>
            <a:r>
              <a:rPr lang="en-US" dirty="0"/>
              <a:t>F</a:t>
            </a:r>
            <a:r>
              <a:rPr lang="en-US" dirty="0" smtClean="0"/>
              <a:t>orego </a:t>
            </a:r>
            <a:r>
              <a:rPr lang="en-US" dirty="0"/>
              <a:t>preventative care; and have poorer technical care delivery and higher likelihood of adverse </a:t>
            </a:r>
            <a:r>
              <a:rPr lang="en-US" dirty="0" smtClean="0"/>
              <a:t>event</a:t>
            </a:r>
            <a:endParaRPr lang="en-US" dirty="0"/>
          </a:p>
          <a:p>
            <a:endParaRPr lang="en-US" dirty="0" smtClean="0"/>
          </a:p>
        </p:txBody>
      </p:sp>
      <p:pic>
        <p:nvPicPr>
          <p:cNvPr id="2" name="Picture 1"/>
          <p:cNvPicPr>
            <a:picLocks noChangeAspect="1"/>
          </p:cNvPicPr>
          <p:nvPr/>
        </p:nvPicPr>
        <p:blipFill>
          <a:blip r:embed="rId3"/>
          <a:stretch>
            <a:fillRect/>
          </a:stretch>
        </p:blipFill>
        <p:spPr>
          <a:xfrm>
            <a:off x="8054943" y="2284367"/>
            <a:ext cx="3924994" cy="2697208"/>
          </a:xfrm>
          <a:prstGeom prst="rect">
            <a:avLst/>
          </a:prstGeom>
        </p:spPr>
      </p:pic>
      <p:sp>
        <p:nvSpPr>
          <p:cNvPr id="3" name="Rectangle 2"/>
          <p:cNvSpPr/>
          <p:nvPr/>
        </p:nvSpPr>
        <p:spPr>
          <a:xfrm>
            <a:off x="196541" y="6216773"/>
            <a:ext cx="10664747" cy="646331"/>
          </a:xfrm>
          <a:prstGeom prst="rect">
            <a:avLst/>
          </a:prstGeom>
        </p:spPr>
        <p:txBody>
          <a:bodyPr wrap="square">
            <a:spAutoFit/>
          </a:bodyPr>
          <a:lstStyle/>
          <a:p>
            <a:r>
              <a:rPr lang="en-US" sz="900" dirty="0" err="1"/>
              <a:t>Hoyert</a:t>
            </a:r>
            <a:r>
              <a:rPr lang="en-US" sz="900" dirty="0"/>
              <a:t> DL, </a:t>
            </a:r>
            <a:r>
              <a:rPr lang="en-US" sz="900" dirty="0" err="1"/>
              <a:t>Miniño</a:t>
            </a:r>
            <a:r>
              <a:rPr lang="en-US" sz="900" dirty="0"/>
              <a:t> AM. Maternal Mortality in the United States: Changes in Coding, Publication, and Data Release, 2018. Natl Vital Stat Rep. 2020 Jan;69(2):1–18. PMID: 32510319</a:t>
            </a:r>
          </a:p>
          <a:p>
            <a:r>
              <a:rPr lang="en-US" sz="900" dirty="0"/>
              <a:t>2. </a:t>
            </a:r>
            <a:r>
              <a:rPr lang="en-US" sz="900" dirty="0" err="1" smtClean="0"/>
              <a:t>Vedam</a:t>
            </a:r>
            <a:r>
              <a:rPr lang="en-US" sz="900" dirty="0" smtClean="0"/>
              <a:t> </a:t>
            </a:r>
            <a:r>
              <a:rPr lang="en-US" sz="900" dirty="0"/>
              <a:t>S, Stoll K, </a:t>
            </a:r>
            <a:r>
              <a:rPr lang="en-US" sz="900" dirty="0" err="1"/>
              <a:t>Taiwo</a:t>
            </a:r>
            <a:r>
              <a:rPr lang="en-US" sz="900" dirty="0"/>
              <a:t> TK, </a:t>
            </a:r>
            <a:r>
              <a:rPr lang="en-US" sz="900" dirty="0" err="1"/>
              <a:t>Rubashkin</a:t>
            </a:r>
            <a:r>
              <a:rPr lang="en-US" sz="900" dirty="0"/>
              <a:t> N, </a:t>
            </a:r>
            <a:r>
              <a:rPr lang="en-US" sz="900" dirty="0" err="1"/>
              <a:t>Cheyney</a:t>
            </a:r>
            <a:r>
              <a:rPr lang="en-US" sz="900" dirty="0"/>
              <a:t> M, Strauss N, McLemore M, Cadena M, </a:t>
            </a:r>
            <a:r>
              <a:rPr lang="en-US" sz="900" dirty="0" err="1"/>
              <a:t>Nethery</a:t>
            </a:r>
            <a:r>
              <a:rPr lang="en-US" sz="900" dirty="0"/>
              <a:t> E, Rushton E, </a:t>
            </a:r>
            <a:r>
              <a:rPr lang="en-US" sz="900" dirty="0" err="1"/>
              <a:t>Schummers</a:t>
            </a:r>
            <a:r>
              <a:rPr lang="en-US" sz="900" dirty="0"/>
              <a:t> L, </a:t>
            </a:r>
            <a:r>
              <a:rPr lang="en-US" sz="900" dirty="0" err="1"/>
              <a:t>Declercq</a:t>
            </a:r>
            <a:r>
              <a:rPr lang="en-US" sz="900" dirty="0"/>
              <a:t> E, </a:t>
            </a:r>
            <a:r>
              <a:rPr lang="en-US" sz="900" dirty="0" err="1"/>
              <a:t>GVtM</a:t>
            </a:r>
            <a:r>
              <a:rPr lang="en-US" sz="900" dirty="0"/>
              <a:t>-US Steering Council. The Giving Voice to Mothers study: inequity and mistreatment during pregnancy and childbirth in the United States. </a:t>
            </a:r>
            <a:r>
              <a:rPr lang="en-US" sz="900" dirty="0" err="1"/>
              <a:t>Reprod</a:t>
            </a:r>
            <a:r>
              <a:rPr lang="en-US" sz="900" dirty="0"/>
              <a:t> Health. 2019 Jun 11;16(1):77. PMCID: PMC6558766</a:t>
            </a:r>
          </a:p>
          <a:p>
            <a:r>
              <a:rPr lang="en-US" sz="900" dirty="0"/>
              <a:t>3. </a:t>
            </a:r>
            <a:r>
              <a:rPr lang="en-US" sz="900" dirty="0" smtClean="0"/>
              <a:t>Doyle </a:t>
            </a:r>
            <a:r>
              <a:rPr lang="en-US" sz="900" dirty="0"/>
              <a:t>C, Lennox L, Bell D. A systematic review of evidence on the links between patient experience and clinical safety and effectiveness. BMJ Open. 2013 Jan 3;3(1):e001570. </a:t>
            </a:r>
            <a:r>
              <a:rPr lang="en-US" sz="900" dirty="0" smtClean="0"/>
              <a:t>PMCID</a:t>
            </a:r>
            <a:r>
              <a:rPr lang="en-US" sz="900" dirty="0"/>
              <a:t>: PMC3549241</a:t>
            </a:r>
          </a:p>
        </p:txBody>
      </p:sp>
    </p:spTree>
    <p:extLst>
      <p:ext uri="{BB962C8B-B14F-4D97-AF65-F5344CB8AC3E}">
        <p14:creationId xmlns:p14="http://schemas.microsoft.com/office/powerpoint/2010/main" val="945970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966" y="163245"/>
            <a:ext cx="10972800" cy="1325563"/>
          </a:xfrm>
        </p:spPr>
        <p:txBody>
          <a:bodyPr/>
          <a:lstStyle/>
          <a:p>
            <a:r>
              <a:rPr lang="en-US" dirty="0"/>
              <a:t>Why Respectful Care Practices and </a:t>
            </a:r>
            <a:br>
              <a:rPr lang="en-US" dirty="0"/>
            </a:br>
            <a:r>
              <a:rPr lang="en-US" dirty="0"/>
              <a:t>Patient Reported Experience matters?</a:t>
            </a:r>
          </a:p>
        </p:txBody>
      </p:sp>
      <p:sp>
        <p:nvSpPr>
          <p:cNvPr id="3" name="Content Placeholder 2"/>
          <p:cNvSpPr>
            <a:spLocks noGrp="1"/>
          </p:cNvSpPr>
          <p:nvPr>
            <p:ph idx="1"/>
          </p:nvPr>
        </p:nvSpPr>
        <p:spPr/>
        <p:txBody>
          <a:bodyPr/>
          <a:lstStyle/>
          <a:p>
            <a:r>
              <a:rPr lang="en-US" dirty="0"/>
              <a:t>A review of 39 intervention studies identified that the implementation of universal screening for SDOH among patients, including housing, food, and safety needs, and subsequent linkage to care was associated with significant improvement in health and/or cost outcomes for patients in 87% of </a:t>
            </a:r>
            <a:r>
              <a:rPr lang="en-US" dirty="0" smtClean="0"/>
              <a:t>cases.</a:t>
            </a:r>
            <a:endParaRPr lang="en-US" baseline="30000" dirty="0"/>
          </a:p>
          <a:p>
            <a:pPr marL="0" indent="0">
              <a:buNone/>
            </a:pPr>
            <a:r>
              <a:rPr lang="en-US" dirty="0" smtClean="0"/>
              <a:t> </a:t>
            </a:r>
          </a:p>
          <a:p>
            <a:r>
              <a:rPr lang="en-US" dirty="0" smtClean="0"/>
              <a:t>The </a:t>
            </a:r>
            <a:r>
              <a:rPr lang="en-US" dirty="0"/>
              <a:t>role of bias in clinical outcomes was evaluated in another review of 15 publications, which identified that implicit bias among healthcare practitioners was significantly associated with more negative patient–provider interactions, less appropriate treatment decisions, reduced treatment adherence, and poorer mental health outcomes</a:t>
            </a:r>
          </a:p>
        </p:txBody>
      </p:sp>
      <p:sp>
        <p:nvSpPr>
          <p:cNvPr id="4" name="Slide Number Placeholder 3"/>
          <p:cNvSpPr>
            <a:spLocks noGrp="1"/>
          </p:cNvSpPr>
          <p:nvPr>
            <p:ph type="sldNum" sz="quarter" idx="10"/>
          </p:nvPr>
        </p:nvSpPr>
        <p:spPr/>
        <p:txBody>
          <a:bodyPr/>
          <a:lstStyle/>
          <a:p>
            <a:fld id="{97033E4B-E3EB-3D46-B2D8-3159663620FA}" type="slidenum">
              <a:rPr lang="en-US" smtClean="0"/>
              <a:pPr/>
              <a:t>17</a:t>
            </a:fld>
            <a:endParaRPr lang="en-US" dirty="0"/>
          </a:p>
        </p:txBody>
      </p:sp>
      <p:sp>
        <p:nvSpPr>
          <p:cNvPr id="6" name="Rectangle 5"/>
          <p:cNvSpPr/>
          <p:nvPr/>
        </p:nvSpPr>
        <p:spPr>
          <a:xfrm>
            <a:off x="373511" y="5999073"/>
            <a:ext cx="9984524" cy="784830"/>
          </a:xfrm>
          <a:prstGeom prst="rect">
            <a:avLst/>
          </a:prstGeom>
        </p:spPr>
        <p:txBody>
          <a:bodyPr wrap="square">
            <a:spAutoFit/>
          </a:bodyPr>
          <a:lstStyle/>
          <a:p>
            <a:r>
              <a:rPr lang="en-US" sz="900" dirty="0" err="1"/>
              <a:t>Hoyert</a:t>
            </a:r>
            <a:r>
              <a:rPr lang="en-US" sz="900" dirty="0"/>
              <a:t> DL, </a:t>
            </a:r>
            <a:r>
              <a:rPr lang="en-US" sz="900" dirty="0" err="1"/>
              <a:t>Miniño</a:t>
            </a:r>
            <a:r>
              <a:rPr lang="en-US" sz="900" dirty="0"/>
              <a:t> AM. Maternal Mortality in the United States: Changes in Coding, Publication, and Data Release, 2018. Natl Vital Stat Rep. 2020 Jan;69(2):1–18. PMID: 32510319</a:t>
            </a:r>
          </a:p>
          <a:p>
            <a:r>
              <a:rPr lang="en-US" sz="900" dirty="0"/>
              <a:t>2. </a:t>
            </a:r>
            <a:r>
              <a:rPr lang="en-US" sz="900" dirty="0" err="1" smtClean="0"/>
              <a:t>Vedam</a:t>
            </a:r>
            <a:r>
              <a:rPr lang="en-US" sz="900" dirty="0" smtClean="0"/>
              <a:t> </a:t>
            </a:r>
            <a:r>
              <a:rPr lang="en-US" sz="900" dirty="0"/>
              <a:t>S, Stoll K, </a:t>
            </a:r>
            <a:r>
              <a:rPr lang="en-US" sz="900" dirty="0" err="1"/>
              <a:t>Taiwo</a:t>
            </a:r>
            <a:r>
              <a:rPr lang="en-US" sz="900" dirty="0"/>
              <a:t> TK, </a:t>
            </a:r>
            <a:r>
              <a:rPr lang="en-US" sz="900" dirty="0" err="1"/>
              <a:t>Rubashkin</a:t>
            </a:r>
            <a:r>
              <a:rPr lang="en-US" sz="900" dirty="0"/>
              <a:t> N, </a:t>
            </a:r>
            <a:r>
              <a:rPr lang="en-US" sz="900" dirty="0" err="1"/>
              <a:t>Cheyney</a:t>
            </a:r>
            <a:r>
              <a:rPr lang="en-US" sz="900" dirty="0"/>
              <a:t> M, Strauss N, McLemore M, Cadena M, </a:t>
            </a:r>
            <a:r>
              <a:rPr lang="en-US" sz="900" dirty="0" err="1"/>
              <a:t>Nethery</a:t>
            </a:r>
            <a:r>
              <a:rPr lang="en-US" sz="900" dirty="0"/>
              <a:t> E, Rushton E, </a:t>
            </a:r>
            <a:r>
              <a:rPr lang="en-US" sz="900" dirty="0" err="1"/>
              <a:t>Schummers</a:t>
            </a:r>
            <a:r>
              <a:rPr lang="en-US" sz="900" dirty="0"/>
              <a:t> L, </a:t>
            </a:r>
            <a:r>
              <a:rPr lang="en-US" sz="900" dirty="0" err="1"/>
              <a:t>Declercq</a:t>
            </a:r>
            <a:r>
              <a:rPr lang="en-US" sz="900" dirty="0"/>
              <a:t> E, </a:t>
            </a:r>
            <a:r>
              <a:rPr lang="en-US" sz="900" dirty="0" err="1"/>
              <a:t>GVtM</a:t>
            </a:r>
            <a:r>
              <a:rPr lang="en-US" sz="900" dirty="0"/>
              <a:t>-US Steering Council. The Giving Voice to Mothers study: inequity and mistreatment during pregnancy and childbirth in the United States. </a:t>
            </a:r>
            <a:r>
              <a:rPr lang="en-US" sz="900" dirty="0" err="1"/>
              <a:t>Reprod</a:t>
            </a:r>
            <a:r>
              <a:rPr lang="en-US" sz="900" dirty="0"/>
              <a:t> Health. 2019 Jun 11;16(1):77. PMCID: PMC6558766</a:t>
            </a:r>
          </a:p>
          <a:p>
            <a:r>
              <a:rPr lang="en-US" sz="900" dirty="0"/>
              <a:t>3. </a:t>
            </a:r>
            <a:r>
              <a:rPr lang="en-US" sz="900" dirty="0" smtClean="0"/>
              <a:t>Doyle </a:t>
            </a:r>
            <a:r>
              <a:rPr lang="en-US" sz="900" dirty="0"/>
              <a:t>C, Lennox L, Bell D. A systematic review of evidence on the links between patient experience and clinical safety and effectiveness. BMJ Open. 2013 Jan 3;3(1):e001570. </a:t>
            </a:r>
            <a:r>
              <a:rPr lang="en-US" sz="900" dirty="0" smtClean="0"/>
              <a:t>PMCID</a:t>
            </a:r>
            <a:r>
              <a:rPr lang="en-US" sz="900" dirty="0"/>
              <a:t>: PMC3549241</a:t>
            </a:r>
          </a:p>
        </p:txBody>
      </p:sp>
    </p:spTree>
    <p:extLst>
      <p:ext uri="{BB962C8B-B14F-4D97-AF65-F5344CB8AC3E}">
        <p14:creationId xmlns:p14="http://schemas.microsoft.com/office/powerpoint/2010/main" val="2202169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5749"/>
            <a:ext cx="10972800" cy="1325563"/>
          </a:xfrm>
          <a:noFill/>
        </p:spPr>
        <p:txBody>
          <a:bodyPr/>
          <a:lstStyle/>
          <a:p>
            <a:r>
              <a:rPr lang="en-US" dirty="0" smtClean="0"/>
              <a:t>CDC: HEAR Her Campaign </a:t>
            </a:r>
            <a:endParaRPr lang="en-US" dirty="0"/>
          </a:p>
        </p:txBody>
      </p:sp>
      <p:sp>
        <p:nvSpPr>
          <p:cNvPr id="3" name="Content Placeholder 2"/>
          <p:cNvSpPr>
            <a:spLocks noGrp="1"/>
          </p:cNvSpPr>
          <p:nvPr>
            <p:ph idx="1"/>
          </p:nvPr>
        </p:nvSpPr>
        <p:spPr>
          <a:xfrm>
            <a:off x="609600" y="1690688"/>
            <a:ext cx="6822652" cy="4486275"/>
          </a:xfrm>
        </p:spPr>
        <p:txBody>
          <a:bodyPr>
            <a:normAutofit fontScale="92500"/>
          </a:bodyPr>
          <a:lstStyle/>
          <a:p>
            <a:r>
              <a:rPr lang="en-US" b="1" dirty="0" smtClean="0"/>
              <a:t>Active listening, making sure patients and their support persons feel heard</a:t>
            </a:r>
          </a:p>
          <a:p>
            <a:r>
              <a:rPr lang="en-US" b="1" dirty="0" smtClean="0"/>
              <a:t>Confirm all patients have postpartum education on warning signs and close follow up</a:t>
            </a:r>
          </a:p>
          <a:p>
            <a:r>
              <a:rPr lang="en-US" dirty="0" smtClean="0"/>
              <a:t>“A </a:t>
            </a:r>
            <a:r>
              <a:rPr lang="en-US" dirty="0"/>
              <a:t>woman knows her body. Listening and acting upon her concerns during or after pregnancy could save her life.” — Dr. Wanda Barfield, Director of CDC’s Division of Reproductive </a:t>
            </a:r>
            <a:r>
              <a:rPr lang="en-US" dirty="0" smtClean="0"/>
              <a:t>Health</a:t>
            </a:r>
          </a:p>
          <a:p>
            <a:r>
              <a:rPr lang="en-US" dirty="0" smtClean="0"/>
              <a:t>HEAR </a:t>
            </a:r>
            <a:r>
              <a:rPr lang="en-US" dirty="0"/>
              <a:t>Her Campaign Goal: CDC’s Hear Her campaign seeks to raise awareness of potentially life-threatening warning signs during and after pregnancy and improve communication between patients and their healthcare providers.</a:t>
            </a:r>
          </a:p>
          <a:p>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18</a:t>
            </a:fld>
            <a:endParaRPr lang="en-US" dirty="0"/>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dirty="0"/>
          </a:p>
        </p:txBody>
      </p:sp>
      <p:pic>
        <p:nvPicPr>
          <p:cNvPr id="6" name="Picture 5"/>
          <p:cNvPicPr>
            <a:picLocks noChangeAspect="1"/>
          </p:cNvPicPr>
          <p:nvPr/>
        </p:nvPicPr>
        <p:blipFill>
          <a:blip r:embed="rId4"/>
          <a:stretch>
            <a:fillRect/>
          </a:stretch>
        </p:blipFill>
        <p:spPr>
          <a:xfrm>
            <a:off x="7272154" y="5496739"/>
            <a:ext cx="4310246" cy="859611"/>
          </a:xfrm>
          <a:prstGeom prst="rect">
            <a:avLst/>
          </a:prstGeom>
        </p:spPr>
      </p:pic>
      <p:sp>
        <p:nvSpPr>
          <p:cNvPr id="8" name="Rectangle 7"/>
          <p:cNvSpPr/>
          <p:nvPr/>
        </p:nvSpPr>
        <p:spPr>
          <a:xfrm>
            <a:off x="7738353" y="5041791"/>
            <a:ext cx="3377848" cy="369332"/>
          </a:xfrm>
          <a:prstGeom prst="rect">
            <a:avLst/>
          </a:prstGeom>
        </p:spPr>
        <p:txBody>
          <a:bodyPr wrap="none">
            <a:spAutoFit/>
          </a:bodyPr>
          <a:lstStyle/>
          <a:p>
            <a:r>
              <a:rPr lang="en-US" dirty="0">
                <a:hlinkClick r:id="rId5"/>
              </a:rPr>
              <a:t>https://</a:t>
            </a:r>
            <a:r>
              <a:rPr lang="en-US" dirty="0" smtClean="0">
                <a:hlinkClick r:id="rId5"/>
              </a:rPr>
              <a:t>youtu.be/nxGz3naF_JQ</a:t>
            </a:r>
            <a:r>
              <a:rPr lang="en-US" dirty="0" smtClean="0"/>
              <a:t> </a:t>
            </a:r>
            <a:endParaRPr lang="en-US" dirty="0"/>
          </a:p>
        </p:txBody>
      </p:sp>
      <p:pic>
        <p:nvPicPr>
          <p:cNvPr id="9" name="nxGz3naF_JQ"/>
          <p:cNvPicPr>
            <a:picLocks noRot="1" noChangeAspect="1"/>
          </p:cNvPicPr>
          <p:nvPr>
            <a:videoFile r:link="rId1"/>
          </p:nvPr>
        </p:nvPicPr>
        <p:blipFill>
          <a:blip r:embed="rId6"/>
          <a:stretch>
            <a:fillRect/>
          </a:stretch>
        </p:blipFill>
        <p:spPr>
          <a:xfrm>
            <a:off x="7432252" y="2244436"/>
            <a:ext cx="4671084" cy="2797355"/>
          </a:xfrm>
          <a:prstGeom prst="rect">
            <a:avLst/>
          </a:prstGeom>
        </p:spPr>
      </p:pic>
    </p:spTree>
    <p:extLst>
      <p:ext uri="{BB962C8B-B14F-4D97-AF65-F5344CB8AC3E}">
        <p14:creationId xmlns:p14="http://schemas.microsoft.com/office/powerpoint/2010/main" val="820088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57201" y="1146258"/>
            <a:ext cx="2350169" cy="891264"/>
          </a:xfrm>
          <a:noFill/>
        </p:spPr>
        <p:txBody>
          <a:bodyPr>
            <a:noAutofit/>
          </a:bodyPr>
          <a:lstStyle/>
          <a:p>
            <a:r>
              <a:rPr lang="en-US" dirty="0"/>
              <a:t>Respectful Care </a:t>
            </a:r>
            <a:r>
              <a:rPr lang="en-US" dirty="0" smtClean="0"/>
              <a:t>Practices Resources </a:t>
            </a:r>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5" name="Footer Placeholder 4"/>
          <p:cNvSpPr>
            <a:spLocks noGrp="1"/>
          </p:cNvSpPr>
          <p:nvPr>
            <p:ph type="ftr" sz="quarter" idx="4294967295"/>
          </p:nvPr>
        </p:nvSpPr>
        <p:spPr>
          <a:xfrm>
            <a:off x="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35668"/>
            <a:ext cx="7066504" cy="6873354"/>
          </a:xfrm>
          <a:prstGeom prst="rect">
            <a:avLst/>
          </a:prstGeom>
        </p:spPr>
      </p:pic>
      <p:sp>
        <p:nvSpPr>
          <p:cNvPr id="7" name="TextBox 6"/>
          <p:cNvSpPr txBox="1"/>
          <p:nvPr/>
        </p:nvSpPr>
        <p:spPr>
          <a:xfrm>
            <a:off x="10010252" y="2456622"/>
            <a:ext cx="228600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Available in: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Tear pads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Posters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Bi-Fold  </a:t>
            </a:r>
          </a:p>
        </p:txBody>
      </p:sp>
    </p:spTree>
    <p:extLst>
      <p:ext uri="{BB962C8B-B14F-4D97-AF65-F5344CB8AC3E}">
        <p14:creationId xmlns:p14="http://schemas.microsoft.com/office/powerpoint/2010/main" val="46719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95" cy="911351"/>
            </a:xfrm>
            <a:prstGeom prst="rect">
              <a:avLst/>
            </a:prstGeom>
          </p:spPr>
        </p:pic>
        <p:pic>
          <p:nvPicPr>
            <p:cNvPr id="4" name="object 4"/>
            <p:cNvPicPr/>
            <p:nvPr/>
          </p:nvPicPr>
          <p:blipFill>
            <a:blip r:embed="rId4"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688340" y="1719808"/>
            <a:ext cx="10894060" cy="4471096"/>
          </a:xfrm>
          <a:prstGeom prst="rect">
            <a:avLst/>
          </a:prstGeom>
        </p:spPr>
        <p:txBody>
          <a:bodyPr vert="horz" wrap="square" lIns="0" tIns="84455" rIns="0" bIns="0" rtlCol="0">
            <a:spAutoFit/>
          </a:bodyPr>
          <a:lstStyle/>
          <a:p>
            <a:pPr marL="12700" marR="0" lvl="0" indent="-228600" defTabSz="914400" eaLnBrk="1" fontAlgn="auto" latinLnBrk="0" hangingPunct="1">
              <a:lnSpc>
                <a:spcPct val="100000"/>
              </a:lnSpc>
              <a:spcBef>
                <a:spcPts val="100"/>
              </a:spcBef>
              <a:spcAft>
                <a:spcPts val="0"/>
              </a:spcAft>
              <a:buClr>
                <a:srgbClr val="F5668F"/>
              </a:buClr>
              <a:buSzTx/>
              <a:buFont typeface="Arial"/>
              <a:buChar char="•"/>
              <a:tabLst>
                <a:tab pos="241300" algn="l"/>
              </a:tabLst>
              <a:defRPr/>
            </a:pPr>
            <a:r>
              <a:rPr lang="en-US" sz="2800" spc="-5" dirty="0">
                <a:solidFill>
                  <a:srgbClr val="444B54"/>
                </a:solidFill>
                <a:latin typeface="Arial"/>
                <a:cs typeface="Arial"/>
              </a:rPr>
              <a:t>ILPQC Updates  </a:t>
            </a:r>
          </a:p>
          <a:p>
            <a:pPr marL="12700" marR="0" lvl="0" indent="-228600" defTabSz="914400" eaLnBrk="1" fontAlgn="auto" latinLnBrk="0" hangingPunct="1">
              <a:lnSpc>
                <a:spcPct val="100000"/>
              </a:lnSpc>
              <a:spcBef>
                <a:spcPts val="100"/>
              </a:spcBef>
              <a:spcAft>
                <a:spcPts val="0"/>
              </a:spcAft>
              <a:buClr>
                <a:srgbClr val="F5668F"/>
              </a:buClr>
              <a:buSzTx/>
              <a:buFont typeface="Arial"/>
              <a:buChar char="•"/>
              <a:tabLst>
                <a:tab pos="241300" algn="l"/>
              </a:tabLst>
              <a:defRPr/>
            </a:pPr>
            <a:r>
              <a:rPr lang="en-US" sz="2800" spc="-5" dirty="0">
                <a:solidFill>
                  <a:srgbClr val="444B54"/>
                </a:solidFill>
                <a:latin typeface="Arial"/>
                <a:cs typeface="Arial"/>
              </a:rPr>
              <a:t>Birth Equity </a:t>
            </a:r>
            <a:r>
              <a:rPr lang="en-US" sz="2800" spc="-5" dirty="0" smtClean="0">
                <a:solidFill>
                  <a:srgbClr val="444B54"/>
                </a:solidFill>
                <a:latin typeface="Arial"/>
                <a:cs typeface="Arial"/>
              </a:rPr>
              <a:t>Data </a:t>
            </a:r>
            <a:r>
              <a:rPr lang="en-US" sz="2800" spc="-5" dirty="0">
                <a:solidFill>
                  <a:srgbClr val="444B54"/>
                </a:solidFill>
                <a:latin typeface="Arial"/>
                <a:cs typeface="Arial"/>
              </a:rPr>
              <a:t>R</a:t>
            </a:r>
            <a:r>
              <a:rPr lang="en-US" sz="2800" spc="-5" dirty="0" smtClean="0">
                <a:solidFill>
                  <a:srgbClr val="444B54"/>
                </a:solidFill>
                <a:latin typeface="Arial"/>
                <a:cs typeface="Arial"/>
              </a:rPr>
              <a:t>eview </a:t>
            </a:r>
            <a:endParaRPr lang="en-US" sz="2800" spc="-5" dirty="0">
              <a:solidFill>
                <a:srgbClr val="444B54"/>
              </a:solidFill>
              <a:latin typeface="Arial"/>
              <a:cs typeface="Arial"/>
            </a:endParaRPr>
          </a:p>
          <a:p>
            <a:pPr marL="12700" lvl="0" indent="-228600">
              <a:spcBef>
                <a:spcPts val="100"/>
              </a:spcBef>
              <a:buClr>
                <a:srgbClr val="F5668F"/>
              </a:buClr>
              <a:buFont typeface="Arial"/>
              <a:buChar char="•"/>
              <a:tabLst>
                <a:tab pos="241300" algn="l"/>
              </a:tabLst>
            </a:pPr>
            <a:r>
              <a:rPr lang="en-US" sz="2800" spc="-5" dirty="0" smtClean="0">
                <a:solidFill>
                  <a:srgbClr val="444B54"/>
                </a:solidFill>
                <a:latin typeface="Arial"/>
                <a:cs typeface="Arial"/>
              </a:rPr>
              <a:t>Implementing Respectful Care Practices and PREM </a:t>
            </a:r>
            <a:endParaRPr lang="en-US" sz="2800" spc="-5" dirty="0">
              <a:solidFill>
                <a:srgbClr val="444B54"/>
              </a:solidFill>
              <a:latin typeface="Arial"/>
              <a:cs typeface="Arial"/>
            </a:endParaRPr>
          </a:p>
          <a:p>
            <a:pPr marL="12700" indent="-228600">
              <a:spcBef>
                <a:spcPts val="100"/>
              </a:spcBef>
              <a:buClr>
                <a:srgbClr val="F5668F"/>
              </a:buClr>
              <a:buFont typeface="Arial"/>
              <a:buChar char="•"/>
              <a:tabLst>
                <a:tab pos="241300" algn="l"/>
              </a:tabLst>
            </a:pPr>
            <a:r>
              <a:rPr lang="en-US" sz="2800" spc="-5" dirty="0" smtClean="0">
                <a:solidFill>
                  <a:srgbClr val="444B54"/>
                </a:solidFill>
                <a:latin typeface="Arial"/>
                <a:cs typeface="Arial"/>
              </a:rPr>
              <a:t>Guest Speakers: </a:t>
            </a:r>
          </a:p>
          <a:p>
            <a:pPr marL="469900" lvl="1" indent="-228600">
              <a:spcBef>
                <a:spcPts val="100"/>
              </a:spcBef>
              <a:buClr>
                <a:srgbClr val="F5668F"/>
              </a:buClr>
              <a:buFont typeface="Arial"/>
              <a:buChar char="•"/>
              <a:tabLst>
                <a:tab pos="241300" algn="l"/>
              </a:tabLst>
            </a:pPr>
            <a:r>
              <a:rPr lang="en-US" sz="2800" spc="-5" dirty="0" smtClean="0">
                <a:solidFill>
                  <a:srgbClr val="444B54"/>
                </a:solidFill>
                <a:latin typeface="Arial"/>
                <a:cs typeface="Arial"/>
              </a:rPr>
              <a:t>Terri </a:t>
            </a:r>
            <a:r>
              <a:rPr lang="en-US" sz="2800" spc="-5" dirty="0" err="1">
                <a:solidFill>
                  <a:srgbClr val="444B54"/>
                </a:solidFill>
                <a:latin typeface="Arial"/>
                <a:cs typeface="Arial"/>
              </a:rPr>
              <a:t>Nikoletich</a:t>
            </a:r>
            <a:r>
              <a:rPr lang="en-US" sz="2800" spc="-5" dirty="0">
                <a:solidFill>
                  <a:srgbClr val="444B54"/>
                </a:solidFill>
                <a:latin typeface="Arial"/>
                <a:cs typeface="Arial"/>
              </a:rPr>
              <a:t> MSN, MPH, </a:t>
            </a:r>
            <a:r>
              <a:rPr lang="en-US" sz="2800" spc="-5" dirty="0" smtClean="0">
                <a:solidFill>
                  <a:srgbClr val="444B54"/>
                </a:solidFill>
                <a:latin typeface="Arial"/>
                <a:cs typeface="Arial"/>
              </a:rPr>
              <a:t>RN, CNS - Program Director Memorial Care Miller Children’s and Women’s </a:t>
            </a:r>
            <a:r>
              <a:rPr lang="en-US" sz="2800" spc="-5" dirty="0" smtClean="0">
                <a:solidFill>
                  <a:srgbClr val="444B54"/>
                </a:solidFill>
                <a:latin typeface="Arial"/>
                <a:cs typeface="Arial"/>
              </a:rPr>
              <a:t>Hospital, Long </a:t>
            </a:r>
            <a:r>
              <a:rPr lang="en-US" sz="2800" spc="-5" dirty="0" smtClean="0">
                <a:solidFill>
                  <a:srgbClr val="444B54"/>
                </a:solidFill>
                <a:latin typeface="Arial"/>
                <a:cs typeface="Arial"/>
              </a:rPr>
              <a:t>Beach, CA </a:t>
            </a:r>
          </a:p>
          <a:p>
            <a:pPr marL="469900" lvl="1" indent="-228600">
              <a:spcBef>
                <a:spcPts val="100"/>
              </a:spcBef>
              <a:buClr>
                <a:srgbClr val="F5668F"/>
              </a:buClr>
              <a:buFont typeface="Arial"/>
              <a:buChar char="•"/>
              <a:tabLst>
                <a:tab pos="241300" algn="l"/>
              </a:tabLst>
            </a:pPr>
            <a:r>
              <a:rPr lang="en-US" sz="2800" spc="-5" dirty="0" smtClean="0">
                <a:solidFill>
                  <a:srgbClr val="444B54"/>
                </a:solidFill>
                <a:latin typeface="Arial"/>
                <a:cs typeface="Arial"/>
              </a:rPr>
              <a:t>Angela </a:t>
            </a:r>
            <a:r>
              <a:rPr lang="en-US" sz="2800" spc="-5" dirty="0">
                <a:solidFill>
                  <a:srgbClr val="444B54"/>
                </a:solidFill>
                <a:latin typeface="Arial"/>
                <a:cs typeface="Arial"/>
              </a:rPr>
              <a:t>A. </a:t>
            </a:r>
            <a:r>
              <a:rPr lang="en-US" sz="2800" spc="-5" dirty="0" err="1">
                <a:solidFill>
                  <a:srgbClr val="444B54"/>
                </a:solidFill>
                <a:latin typeface="Arial"/>
                <a:cs typeface="Arial"/>
              </a:rPr>
              <a:t>Antonikowski</a:t>
            </a:r>
            <a:r>
              <a:rPr lang="en-US" sz="2800" spc="-5" dirty="0">
                <a:solidFill>
                  <a:srgbClr val="444B54"/>
                </a:solidFill>
                <a:latin typeface="Arial"/>
                <a:cs typeface="Arial"/>
              </a:rPr>
              <a:t>, PhD, </a:t>
            </a:r>
            <a:r>
              <a:rPr lang="en-US" sz="2800" spc="-5" dirty="0" smtClean="0">
                <a:solidFill>
                  <a:srgbClr val="444B54"/>
                </a:solidFill>
                <a:latin typeface="Arial"/>
                <a:cs typeface="Arial"/>
              </a:rPr>
              <a:t>MA - Chief </a:t>
            </a:r>
            <a:r>
              <a:rPr lang="en-US" sz="2800" spc="-5" dirty="0">
                <a:solidFill>
                  <a:srgbClr val="444B54"/>
                </a:solidFill>
                <a:latin typeface="Arial"/>
                <a:cs typeface="Arial"/>
              </a:rPr>
              <a:t>Health Equity, Diversity &amp; Inclusion </a:t>
            </a:r>
            <a:r>
              <a:rPr lang="en-US" sz="2800" spc="-5" dirty="0" smtClean="0">
                <a:solidFill>
                  <a:srgbClr val="444B54"/>
                </a:solidFill>
                <a:latin typeface="Arial"/>
                <a:cs typeface="Arial"/>
              </a:rPr>
              <a:t>Officer, </a:t>
            </a:r>
            <a:r>
              <a:rPr lang="en-US" sz="2800" spc="-5" dirty="0">
                <a:solidFill>
                  <a:srgbClr val="444B54"/>
                </a:solidFill>
                <a:latin typeface="Arial"/>
                <a:cs typeface="Arial"/>
              </a:rPr>
              <a:t>Albany Med Health </a:t>
            </a:r>
            <a:r>
              <a:rPr lang="en-US" sz="2800" spc="-5" dirty="0" smtClean="0">
                <a:solidFill>
                  <a:srgbClr val="444B54"/>
                </a:solidFill>
                <a:latin typeface="Arial"/>
                <a:cs typeface="Arial"/>
              </a:rPr>
              <a:t>System, Albany, NY </a:t>
            </a:r>
          </a:p>
          <a:p>
            <a:pPr marL="12700" lvl="0" indent="-228600">
              <a:spcBef>
                <a:spcPts val="100"/>
              </a:spcBef>
              <a:buClr>
                <a:srgbClr val="F5668F"/>
              </a:buClr>
              <a:buFont typeface="Arial"/>
              <a:buChar char="•"/>
              <a:tabLst>
                <a:tab pos="241300" algn="l"/>
              </a:tabLst>
            </a:pPr>
            <a:r>
              <a:rPr lang="en-US" sz="2800" spc="-5" dirty="0" smtClean="0">
                <a:solidFill>
                  <a:srgbClr val="444B54"/>
                </a:solidFill>
                <a:latin typeface="Arial"/>
                <a:cs typeface="Arial"/>
              </a:rPr>
              <a:t>Team </a:t>
            </a:r>
            <a:r>
              <a:rPr lang="en-US" sz="2800" spc="-5" dirty="0">
                <a:solidFill>
                  <a:srgbClr val="444B54"/>
                </a:solidFill>
                <a:latin typeface="Arial"/>
                <a:cs typeface="Arial"/>
              </a:rPr>
              <a:t>Talk – </a:t>
            </a:r>
            <a:r>
              <a:rPr lang="en-US" sz="2800" spc="-5" dirty="0" smtClean="0">
                <a:solidFill>
                  <a:srgbClr val="444B54"/>
                </a:solidFill>
                <a:latin typeface="Arial"/>
                <a:cs typeface="Arial"/>
              </a:rPr>
              <a:t>Stroger Hospital Team</a:t>
            </a:r>
            <a:endParaRPr sz="2800" spc="-5" dirty="0">
              <a:solidFill>
                <a:srgbClr val="444B54"/>
              </a:solidFill>
              <a:latin typeface="Arial"/>
              <a:cs typeface="Arial"/>
            </a:endParaRPr>
          </a:p>
        </p:txBody>
      </p:sp>
      <p:sp>
        <p:nvSpPr>
          <p:cNvPr id="9" name="object 9"/>
          <p:cNvSpPr txBox="1">
            <a:spLocks noGrp="1"/>
          </p:cNvSpPr>
          <p:nvPr>
            <p:ph type="title"/>
          </p:nvPr>
        </p:nvSpPr>
        <p:spPr>
          <a:xfrm>
            <a:off x="688340" y="631160"/>
            <a:ext cx="2512695" cy="622863"/>
          </a:xfrm>
          <a:prstGeom prst="rect">
            <a:avLst/>
          </a:prstGeom>
          <a:noFill/>
        </p:spPr>
        <p:txBody>
          <a:bodyPr vert="horz" wrap="square" lIns="0" tIns="13335" rIns="0" bIns="0" rtlCol="0">
            <a:spAutoFit/>
          </a:bodyPr>
          <a:lstStyle/>
          <a:p>
            <a:pPr marL="12700" algn="l" rtl="0">
              <a:lnSpc>
                <a:spcPct val="90000"/>
              </a:lnSpc>
              <a:spcBef>
                <a:spcPct val="0"/>
              </a:spcBef>
            </a:pPr>
            <a:r>
              <a:rPr sz="4400" b="0" kern="1200" dirty="0">
                <a:solidFill>
                  <a:schemeClr val="tx1"/>
                </a:solidFill>
                <a:latin typeface="Arial" panose="020B0604020202020204" pitchFamily="34" charset="0"/>
                <a:ea typeface="Lato Medium" panose="020F0502020204030203" pitchFamily="34" charset="0"/>
                <a:cs typeface="Arial" panose="020B0604020202020204" pitchFamily="34" charset="0"/>
              </a:rPr>
              <a:t>Overview</a:t>
            </a:r>
          </a:p>
        </p:txBody>
      </p:sp>
    </p:spTree>
    <p:extLst>
      <p:ext uri="{BB962C8B-B14F-4D97-AF65-F5344CB8AC3E}">
        <p14:creationId xmlns:p14="http://schemas.microsoft.com/office/powerpoint/2010/main" val="793695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 commit to…</a:t>
            </a:r>
            <a:br>
              <a:rPr lang="en-US" dirty="0"/>
            </a:br>
            <a:endParaRPr lang="en-US" dirty="0"/>
          </a:p>
        </p:txBody>
      </p:sp>
      <p:sp>
        <p:nvSpPr>
          <p:cNvPr id="5" name="Content Placeholder 4"/>
          <p:cNvSpPr>
            <a:spLocks noGrp="1"/>
          </p:cNvSpPr>
          <p:nvPr>
            <p:ph sz="half" idx="1"/>
          </p:nvPr>
        </p:nvSpPr>
        <p:spPr>
          <a:xfrm>
            <a:off x="452437" y="1585133"/>
            <a:ext cx="3952875" cy="4486273"/>
          </a:xfrm>
        </p:spPr>
        <p:txBody>
          <a:bodyPr>
            <a:noAutofit/>
          </a:bodyPr>
          <a:lstStyle/>
          <a:p>
            <a:pPr>
              <a:buFont typeface="+mj-lt"/>
              <a:buAutoNum type="arabicPeriod"/>
            </a:pPr>
            <a:r>
              <a:rPr lang="en-US" sz="1600" b="1" dirty="0" smtClean="0"/>
              <a:t>Treating </a:t>
            </a:r>
            <a:r>
              <a:rPr lang="en-US" sz="1600" b="1" dirty="0"/>
              <a:t>you with </a:t>
            </a:r>
            <a:r>
              <a:rPr lang="en-US" sz="1600" b="1" dirty="0" smtClean="0"/>
              <a:t>dignity and </a:t>
            </a:r>
            <a:r>
              <a:rPr lang="en-US" sz="1600" b="1" dirty="0"/>
              <a:t>respect </a:t>
            </a:r>
            <a:r>
              <a:rPr lang="en-US" sz="1600" dirty="0" smtClean="0"/>
              <a:t>throughout your </a:t>
            </a:r>
            <a:r>
              <a:rPr lang="en-US" sz="1600" dirty="0"/>
              <a:t>hospital stay</a:t>
            </a:r>
          </a:p>
          <a:p>
            <a:pPr>
              <a:buFont typeface="+mj-lt"/>
              <a:buAutoNum type="arabicPeriod"/>
            </a:pPr>
            <a:r>
              <a:rPr lang="en-US" sz="1600" b="1" dirty="0" smtClean="0"/>
              <a:t>Introducing </a:t>
            </a:r>
            <a:r>
              <a:rPr lang="en-US" sz="1600" b="1" dirty="0"/>
              <a:t>ourselves </a:t>
            </a:r>
            <a:r>
              <a:rPr lang="en-US" sz="1600" b="1" dirty="0" smtClean="0"/>
              <a:t>and our </a:t>
            </a:r>
            <a:r>
              <a:rPr lang="en-US" sz="1600" b="1" dirty="0"/>
              <a:t>role </a:t>
            </a:r>
            <a:r>
              <a:rPr lang="en-US" sz="1600" dirty="0"/>
              <a:t>on your </a:t>
            </a:r>
            <a:r>
              <a:rPr lang="en-US" sz="1600" dirty="0" smtClean="0"/>
              <a:t>care team</a:t>
            </a:r>
            <a:r>
              <a:rPr lang="en-US" sz="1600" dirty="0"/>
              <a:t> </a:t>
            </a:r>
            <a:r>
              <a:rPr lang="en-US" sz="1600" dirty="0" smtClean="0"/>
              <a:t>to </a:t>
            </a:r>
            <a:r>
              <a:rPr lang="en-US" sz="1600" dirty="0"/>
              <a:t>you and your </a:t>
            </a:r>
            <a:r>
              <a:rPr lang="en-US" sz="1600" dirty="0" smtClean="0"/>
              <a:t>support persons </a:t>
            </a:r>
            <a:r>
              <a:rPr lang="en-US" sz="1600" dirty="0"/>
              <a:t>upon entering </a:t>
            </a:r>
            <a:r>
              <a:rPr lang="en-US" sz="1600" dirty="0" smtClean="0"/>
              <a:t>the room</a:t>
            </a:r>
            <a:endParaRPr lang="en-US" sz="1600" dirty="0"/>
          </a:p>
          <a:p>
            <a:pPr>
              <a:buFont typeface="+mj-lt"/>
              <a:buAutoNum type="arabicPeriod"/>
            </a:pPr>
            <a:r>
              <a:rPr lang="en-US" sz="1600" b="1" dirty="0" smtClean="0"/>
              <a:t>Learning </a:t>
            </a:r>
            <a:r>
              <a:rPr lang="en-US" sz="1600" b="1" dirty="0"/>
              <a:t>your goals </a:t>
            </a:r>
            <a:r>
              <a:rPr lang="en-US" sz="1600" b="1" dirty="0" smtClean="0"/>
              <a:t>for delivery </a:t>
            </a:r>
            <a:r>
              <a:rPr lang="en-US" sz="1600" b="1" dirty="0"/>
              <a:t>and </a:t>
            </a:r>
            <a:r>
              <a:rPr lang="en-US" sz="1600" b="1" dirty="0" smtClean="0"/>
              <a:t>postpartum: </a:t>
            </a:r>
            <a:r>
              <a:rPr lang="en-US" sz="1600" dirty="0" smtClean="0"/>
              <a:t>What </a:t>
            </a:r>
            <a:r>
              <a:rPr lang="en-US" sz="1600" dirty="0"/>
              <a:t>is important to </a:t>
            </a:r>
            <a:r>
              <a:rPr lang="en-US" sz="1600" dirty="0" smtClean="0"/>
              <a:t>you for </a:t>
            </a:r>
            <a:r>
              <a:rPr lang="en-US" sz="1600" dirty="0"/>
              <a:t>labor and birth? </a:t>
            </a:r>
            <a:r>
              <a:rPr lang="en-US" sz="1600" dirty="0" smtClean="0"/>
              <a:t>What are </a:t>
            </a:r>
            <a:r>
              <a:rPr lang="en-US" sz="1600" dirty="0"/>
              <a:t>your concerns </a:t>
            </a:r>
            <a:r>
              <a:rPr lang="en-US" sz="1600" dirty="0" smtClean="0"/>
              <a:t>regarding your </a:t>
            </a:r>
            <a:r>
              <a:rPr lang="en-US" sz="1600" dirty="0"/>
              <a:t>birth experience? </a:t>
            </a:r>
            <a:r>
              <a:rPr lang="en-US" sz="1600" dirty="0" smtClean="0"/>
              <a:t>How can </a:t>
            </a:r>
            <a:r>
              <a:rPr lang="en-US" sz="1600" dirty="0"/>
              <a:t>we best support you?</a:t>
            </a:r>
          </a:p>
          <a:p>
            <a:pPr>
              <a:buFont typeface="+mj-lt"/>
              <a:buAutoNum type="arabicPeriod"/>
            </a:pPr>
            <a:r>
              <a:rPr lang="en-US" sz="1600" b="1" dirty="0" smtClean="0"/>
              <a:t>Working </a:t>
            </a:r>
            <a:r>
              <a:rPr lang="en-US" sz="1600" b="1" dirty="0"/>
              <a:t>to </a:t>
            </a:r>
            <a:r>
              <a:rPr lang="en-US" sz="1600" b="1" dirty="0" smtClean="0"/>
              <a:t>understand you</a:t>
            </a:r>
            <a:r>
              <a:rPr lang="en-US" sz="1600" b="1" dirty="0"/>
              <a:t>, </a:t>
            </a:r>
            <a:r>
              <a:rPr lang="en-US" sz="1600" dirty="0"/>
              <a:t>your background, </a:t>
            </a:r>
            <a:r>
              <a:rPr lang="en-US" sz="1600" dirty="0" smtClean="0"/>
              <a:t>your home </a:t>
            </a:r>
            <a:r>
              <a:rPr lang="en-US" sz="1600" dirty="0"/>
              <a:t>life, and your </a:t>
            </a:r>
            <a:r>
              <a:rPr lang="en-US" sz="1600" dirty="0" smtClean="0"/>
              <a:t>health history </a:t>
            </a:r>
            <a:r>
              <a:rPr lang="en-US" sz="1600" dirty="0"/>
              <a:t>so we can </a:t>
            </a:r>
            <a:r>
              <a:rPr lang="en-US" sz="1600" dirty="0" smtClean="0"/>
              <a:t>make sure </a:t>
            </a:r>
            <a:r>
              <a:rPr lang="en-US" sz="1600" dirty="0"/>
              <a:t>you receive the </a:t>
            </a:r>
            <a:r>
              <a:rPr lang="en-US" sz="1600" dirty="0" smtClean="0"/>
              <a:t>care you </a:t>
            </a:r>
            <a:r>
              <a:rPr lang="en-US" sz="1600" dirty="0"/>
              <a:t>need during your </a:t>
            </a:r>
            <a:r>
              <a:rPr lang="en-US" sz="1600" dirty="0" smtClean="0"/>
              <a:t>birth and recovery. </a:t>
            </a:r>
          </a:p>
          <a:p>
            <a:pPr marL="0" indent="0">
              <a:buNone/>
            </a:pPr>
            <a:endParaRPr lang="en-US" sz="800" dirty="0"/>
          </a:p>
        </p:txBody>
      </p:sp>
      <p:sp>
        <p:nvSpPr>
          <p:cNvPr id="6" name="Content Placeholder 5"/>
          <p:cNvSpPr>
            <a:spLocks noGrp="1"/>
          </p:cNvSpPr>
          <p:nvPr>
            <p:ph sz="half" idx="2"/>
          </p:nvPr>
        </p:nvSpPr>
        <p:spPr>
          <a:xfrm>
            <a:off x="4405312" y="1495435"/>
            <a:ext cx="3990976" cy="4486273"/>
          </a:xfrm>
        </p:spPr>
        <p:txBody>
          <a:bodyPr>
            <a:noAutofit/>
          </a:bodyPr>
          <a:lstStyle/>
          <a:p>
            <a:pPr marL="342900" lvl="0" indent="-342900">
              <a:buClr>
                <a:srgbClr val="F5668F"/>
              </a:buClr>
              <a:buFont typeface="+mj-lt"/>
              <a:buAutoNum type="arabicPeriod" startAt="5"/>
            </a:pPr>
            <a:r>
              <a:rPr lang="en-US" sz="1600" b="1" dirty="0">
                <a:solidFill>
                  <a:srgbClr val="444C55"/>
                </a:solidFill>
              </a:rPr>
              <a:t>Communicating effectively </a:t>
            </a:r>
            <a:r>
              <a:rPr lang="en-US" sz="1600" dirty="0">
                <a:solidFill>
                  <a:srgbClr val="444C55"/>
                </a:solidFill>
              </a:rPr>
              <a:t>across your health care team to ensure the best care for </a:t>
            </a:r>
            <a:r>
              <a:rPr lang="en-US" sz="1600" dirty="0" smtClean="0">
                <a:solidFill>
                  <a:srgbClr val="444C55"/>
                </a:solidFill>
              </a:rPr>
              <a:t>you</a:t>
            </a:r>
          </a:p>
          <a:p>
            <a:pPr marL="342900" lvl="0" indent="-342900">
              <a:buClr>
                <a:srgbClr val="F5668F"/>
              </a:buClr>
              <a:buFont typeface="+mj-lt"/>
              <a:buAutoNum type="arabicPeriod" startAt="5"/>
            </a:pPr>
            <a:r>
              <a:rPr lang="en-US" sz="1600" b="1" dirty="0" smtClean="0">
                <a:solidFill>
                  <a:srgbClr val="444C55"/>
                </a:solidFill>
              </a:rPr>
              <a:t>Partnering </a:t>
            </a:r>
            <a:r>
              <a:rPr lang="en-US" sz="1600" b="1" dirty="0">
                <a:solidFill>
                  <a:srgbClr val="444C55"/>
                </a:solidFill>
              </a:rPr>
              <a:t>with you for all decisions </a:t>
            </a:r>
            <a:r>
              <a:rPr lang="en-US" sz="1600" dirty="0">
                <a:solidFill>
                  <a:srgbClr val="444C55"/>
                </a:solidFill>
              </a:rPr>
              <a:t>so that you can make choices that are right for you</a:t>
            </a:r>
          </a:p>
          <a:p>
            <a:pPr marL="342900" lvl="0" indent="-342900">
              <a:buClr>
                <a:srgbClr val="F5668F"/>
              </a:buClr>
              <a:buFont typeface="+mj-lt"/>
              <a:buAutoNum type="arabicPeriod" startAt="5"/>
            </a:pPr>
            <a:r>
              <a:rPr lang="en-US" sz="1600" b="1" dirty="0">
                <a:solidFill>
                  <a:srgbClr val="444C55"/>
                </a:solidFill>
              </a:rPr>
              <a:t>Practicing “active listening”</a:t>
            </a:r>
            <a:r>
              <a:rPr lang="en-US" sz="1600" dirty="0">
                <a:solidFill>
                  <a:srgbClr val="444C55"/>
                </a:solidFill>
              </a:rPr>
              <a:t>—to ensure that you, and your support persons are </a:t>
            </a:r>
            <a:r>
              <a:rPr lang="en-US" sz="1600" dirty="0" smtClean="0">
                <a:solidFill>
                  <a:srgbClr val="444C55"/>
                </a:solidFill>
              </a:rPr>
              <a:t>heard</a:t>
            </a:r>
          </a:p>
          <a:p>
            <a:pPr marL="342900" lvl="0" indent="-342900">
              <a:buClr>
                <a:srgbClr val="F5668F"/>
              </a:buClr>
              <a:buFont typeface="+mj-lt"/>
              <a:buAutoNum type="arabicPeriod" startAt="5"/>
            </a:pPr>
            <a:r>
              <a:rPr lang="en-US" sz="1600" b="1" dirty="0" smtClean="0">
                <a:solidFill>
                  <a:srgbClr val="444C55"/>
                </a:solidFill>
              </a:rPr>
              <a:t>Valuing personal boundaries and respecting </a:t>
            </a:r>
            <a:r>
              <a:rPr lang="en-US" sz="1600" b="1" dirty="0">
                <a:solidFill>
                  <a:srgbClr val="444C55"/>
                </a:solidFill>
              </a:rPr>
              <a:t>your </a:t>
            </a:r>
            <a:r>
              <a:rPr lang="en-US" sz="1600" b="1" dirty="0" smtClean="0">
                <a:solidFill>
                  <a:srgbClr val="444C55"/>
                </a:solidFill>
              </a:rPr>
              <a:t>dignity and </a:t>
            </a:r>
            <a:r>
              <a:rPr lang="en-US" sz="1600" b="1" dirty="0">
                <a:solidFill>
                  <a:srgbClr val="444C55"/>
                </a:solidFill>
              </a:rPr>
              <a:t>modesty at all </a:t>
            </a:r>
            <a:r>
              <a:rPr lang="en-US" sz="1600" b="1" dirty="0" smtClean="0">
                <a:solidFill>
                  <a:srgbClr val="444C55"/>
                </a:solidFill>
              </a:rPr>
              <a:t>times</a:t>
            </a:r>
            <a:r>
              <a:rPr lang="en-US" sz="1600" dirty="0" smtClean="0">
                <a:solidFill>
                  <a:srgbClr val="444C55"/>
                </a:solidFill>
              </a:rPr>
              <a:t>, including </a:t>
            </a:r>
            <a:r>
              <a:rPr lang="en-US" sz="1600" dirty="0">
                <a:solidFill>
                  <a:srgbClr val="444C55"/>
                </a:solidFill>
              </a:rPr>
              <a:t>asking </a:t>
            </a:r>
            <a:r>
              <a:rPr lang="en-US" sz="1600" dirty="0" smtClean="0">
                <a:solidFill>
                  <a:srgbClr val="444C55"/>
                </a:solidFill>
              </a:rPr>
              <a:t>your permission </a:t>
            </a:r>
            <a:r>
              <a:rPr lang="en-US" sz="1600" dirty="0">
                <a:solidFill>
                  <a:srgbClr val="444C55"/>
                </a:solidFill>
              </a:rPr>
              <a:t>before entering </a:t>
            </a:r>
            <a:r>
              <a:rPr lang="en-US" sz="1600" dirty="0" smtClean="0">
                <a:solidFill>
                  <a:srgbClr val="444C55"/>
                </a:solidFill>
              </a:rPr>
              <a:t>a room </a:t>
            </a:r>
            <a:r>
              <a:rPr lang="en-US" sz="1600" dirty="0">
                <a:solidFill>
                  <a:srgbClr val="444C55"/>
                </a:solidFill>
              </a:rPr>
              <a:t>or touching </a:t>
            </a:r>
            <a:r>
              <a:rPr lang="en-US" sz="1600" dirty="0" smtClean="0">
                <a:solidFill>
                  <a:srgbClr val="444C55"/>
                </a:solidFill>
              </a:rPr>
              <a:t>you</a:t>
            </a:r>
          </a:p>
          <a:p>
            <a:pPr marL="342900" lvl="0" indent="-342900">
              <a:buClr>
                <a:srgbClr val="F5668F"/>
              </a:buClr>
              <a:buFont typeface="+mj-lt"/>
              <a:buAutoNum type="arabicPeriod" startAt="5"/>
            </a:pPr>
            <a:r>
              <a:rPr lang="en-US" sz="1600" b="1" dirty="0" smtClean="0">
                <a:solidFill>
                  <a:srgbClr val="444C55"/>
                </a:solidFill>
              </a:rPr>
              <a:t>Recognizing your prior </a:t>
            </a:r>
            <a:r>
              <a:rPr lang="en-US" sz="1600" b="1" dirty="0">
                <a:solidFill>
                  <a:srgbClr val="444C55"/>
                </a:solidFill>
              </a:rPr>
              <a:t>experiences </a:t>
            </a:r>
            <a:r>
              <a:rPr lang="en-US" sz="1600" b="1" dirty="0" smtClean="0">
                <a:solidFill>
                  <a:srgbClr val="444C55"/>
                </a:solidFill>
              </a:rPr>
              <a:t>with healthcare </a:t>
            </a:r>
            <a:r>
              <a:rPr lang="en-US" sz="1600" b="1" dirty="0">
                <a:solidFill>
                  <a:srgbClr val="444C55"/>
                </a:solidFill>
              </a:rPr>
              <a:t>may </a:t>
            </a:r>
            <a:r>
              <a:rPr lang="en-US" sz="1600" b="1" dirty="0" smtClean="0">
                <a:solidFill>
                  <a:srgbClr val="444C55"/>
                </a:solidFill>
              </a:rPr>
              <a:t>affect how </a:t>
            </a:r>
            <a:r>
              <a:rPr lang="en-US" sz="1600" b="1" dirty="0">
                <a:solidFill>
                  <a:srgbClr val="444C55"/>
                </a:solidFill>
              </a:rPr>
              <a:t>you feel during </a:t>
            </a:r>
            <a:r>
              <a:rPr lang="en-US" sz="1600" b="1" dirty="0" smtClean="0">
                <a:solidFill>
                  <a:srgbClr val="444C55"/>
                </a:solidFill>
              </a:rPr>
              <a:t>your birth</a:t>
            </a:r>
            <a:r>
              <a:rPr lang="en-US" sz="1600" dirty="0">
                <a:solidFill>
                  <a:srgbClr val="444C55"/>
                </a:solidFill>
              </a:rPr>
              <a:t>, we will strive </a:t>
            </a:r>
            <a:r>
              <a:rPr lang="en-US" sz="1600" dirty="0" smtClean="0">
                <a:solidFill>
                  <a:srgbClr val="444C55"/>
                </a:solidFill>
              </a:rPr>
              <a:t>at all </a:t>
            </a:r>
            <a:r>
              <a:rPr lang="en-US" sz="1600" dirty="0">
                <a:solidFill>
                  <a:srgbClr val="444C55"/>
                </a:solidFill>
              </a:rPr>
              <a:t>times to provide </a:t>
            </a:r>
            <a:r>
              <a:rPr lang="en-US" sz="1600" dirty="0" smtClean="0">
                <a:solidFill>
                  <a:srgbClr val="444C55"/>
                </a:solidFill>
              </a:rPr>
              <a:t>safe, equitable </a:t>
            </a:r>
            <a:r>
              <a:rPr lang="en-US" sz="1600" dirty="0">
                <a:solidFill>
                  <a:srgbClr val="444C55"/>
                </a:solidFill>
              </a:rPr>
              <a:t>and </a:t>
            </a:r>
            <a:r>
              <a:rPr lang="en-US" sz="1600" dirty="0" smtClean="0">
                <a:solidFill>
                  <a:srgbClr val="444C55"/>
                </a:solidFill>
              </a:rPr>
              <a:t>respectful care</a:t>
            </a:r>
            <a:endParaRPr lang="en-US" sz="1600" dirty="0">
              <a:solidFill>
                <a:srgbClr val="444C55"/>
              </a:solidFill>
            </a:endParaRPr>
          </a:p>
        </p:txBody>
      </p:sp>
      <p:sp>
        <p:nvSpPr>
          <p:cNvPr id="7" name="Content Placeholder 5"/>
          <p:cNvSpPr txBox="1">
            <a:spLocks/>
          </p:cNvSpPr>
          <p:nvPr/>
        </p:nvSpPr>
        <p:spPr>
          <a:xfrm>
            <a:off x="8358187" y="1504970"/>
            <a:ext cx="385762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F5668F"/>
              </a:buClr>
              <a:buFont typeface="+mj-lt"/>
              <a:buAutoNum type="arabicPeriod" startAt="10"/>
            </a:pPr>
            <a:r>
              <a:rPr lang="en-US" sz="1600" b="1" dirty="0" smtClean="0">
                <a:solidFill>
                  <a:srgbClr val="444C55"/>
                </a:solidFill>
              </a:rPr>
              <a:t>Making sure you are discharged after delivery with an understanding of postpartum warning signs</a:t>
            </a:r>
            <a:r>
              <a:rPr lang="en-US" sz="1600" dirty="0" smtClean="0">
                <a:solidFill>
                  <a:srgbClr val="444C55"/>
                </a:solidFill>
              </a:rPr>
              <a:t>, where to call with concerns, and with postpartum follow-up care visits arranged</a:t>
            </a:r>
          </a:p>
          <a:p>
            <a:pPr marL="342900" indent="-342900">
              <a:buClr>
                <a:srgbClr val="F5668F"/>
              </a:buClr>
              <a:buFont typeface="+mj-lt"/>
              <a:buAutoNum type="arabicPeriod" startAt="10"/>
            </a:pPr>
            <a:r>
              <a:rPr lang="en-US" sz="1600" b="1" dirty="0" smtClean="0">
                <a:solidFill>
                  <a:srgbClr val="444C55"/>
                </a:solidFill>
              </a:rPr>
              <a:t>Ensuring you are discharged with the skills, support and resources </a:t>
            </a:r>
            <a:r>
              <a:rPr lang="en-US" sz="1600" dirty="0" smtClean="0">
                <a:solidFill>
                  <a:srgbClr val="444C55"/>
                </a:solidFill>
              </a:rPr>
              <a:t>to care for yourself and your baby</a:t>
            </a:r>
          </a:p>
          <a:p>
            <a:pPr marL="342900" indent="-342900">
              <a:buClr>
                <a:srgbClr val="F5668F"/>
              </a:buClr>
              <a:buFont typeface="+mj-lt"/>
              <a:buAutoNum type="arabicPeriod" startAt="10"/>
            </a:pPr>
            <a:r>
              <a:rPr lang="en-US" sz="1600" b="1" dirty="0" smtClean="0">
                <a:solidFill>
                  <a:srgbClr val="444C55"/>
                </a:solidFill>
              </a:rPr>
              <a:t>Protecting your privacy </a:t>
            </a:r>
            <a:r>
              <a:rPr lang="en-US" sz="1600" dirty="0" smtClean="0">
                <a:solidFill>
                  <a:srgbClr val="444C55"/>
                </a:solidFill>
              </a:rPr>
              <a:t>and keeping your medical information confidential</a:t>
            </a:r>
          </a:p>
          <a:p>
            <a:pPr marL="342900" indent="-342900">
              <a:buClr>
                <a:srgbClr val="F5668F"/>
              </a:buClr>
              <a:buFont typeface="+mj-lt"/>
              <a:buAutoNum type="arabicPeriod" startAt="10"/>
            </a:pPr>
            <a:r>
              <a:rPr lang="en-US" sz="1600" b="1" dirty="0" smtClean="0">
                <a:solidFill>
                  <a:srgbClr val="444C55"/>
                </a:solidFill>
              </a:rPr>
              <a:t>Being ready to hear any concerns </a:t>
            </a:r>
            <a:r>
              <a:rPr lang="en-US" sz="1600" dirty="0" smtClean="0">
                <a:solidFill>
                  <a:srgbClr val="444C55"/>
                </a:solidFill>
              </a:rPr>
              <a:t>or ways that we can improve your care</a:t>
            </a:r>
          </a:p>
          <a:p>
            <a:endParaRPr lang="en-US" dirty="0"/>
          </a:p>
        </p:txBody>
      </p:sp>
    </p:spTree>
    <p:extLst>
      <p:ext uri="{BB962C8B-B14F-4D97-AF65-F5344CB8AC3E}">
        <p14:creationId xmlns:p14="http://schemas.microsoft.com/office/powerpoint/2010/main" val="301690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423" y="2227076"/>
            <a:ext cx="3704099" cy="4589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45522" y="0"/>
            <a:ext cx="4730328" cy="3211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31235" y="2101560"/>
            <a:ext cx="3373233" cy="4671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813" y="0"/>
            <a:ext cx="1619181" cy="2101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75145">
            <a:off x="1596078" y="767455"/>
            <a:ext cx="566649" cy="566649"/>
          </a:xfrm>
          <a:prstGeom prst="rect">
            <a:avLst/>
          </a:prstGeom>
        </p:spPr>
      </p:pic>
      <p:graphicFrame>
        <p:nvGraphicFramePr>
          <p:cNvPr id="6" name="Diagram 5"/>
          <p:cNvGraphicFramePr/>
          <p:nvPr>
            <p:extLst/>
          </p:nvPr>
        </p:nvGraphicFramePr>
        <p:xfrm>
          <a:off x="2800141" y="3140829"/>
          <a:ext cx="6876476" cy="35735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94785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31775"/>
            <a:ext cx="7777480" cy="1325563"/>
          </a:xfrm>
          <a:noFill/>
        </p:spPr>
        <p:txBody>
          <a:bodyPr>
            <a:normAutofit/>
          </a:bodyPr>
          <a:lstStyle/>
          <a:p>
            <a:r>
              <a:rPr lang="en-US" dirty="0" smtClean="0"/>
              <a:t>We are shipping out Respectful Care Practices Materials for teams</a:t>
            </a:r>
            <a:endParaRPr lang="en-US" dirty="0"/>
          </a:p>
        </p:txBody>
      </p:sp>
      <p:sp>
        <p:nvSpPr>
          <p:cNvPr id="5" name="Content Placeholder 4"/>
          <p:cNvSpPr>
            <a:spLocks noGrp="1"/>
          </p:cNvSpPr>
          <p:nvPr>
            <p:ph idx="1"/>
          </p:nvPr>
        </p:nvSpPr>
        <p:spPr>
          <a:xfrm>
            <a:off x="609600" y="1825625"/>
            <a:ext cx="7458075" cy="4351338"/>
          </a:xfrm>
        </p:spPr>
        <p:txBody>
          <a:bodyPr/>
          <a:lstStyle/>
          <a:p>
            <a:r>
              <a:rPr lang="en-US" dirty="0" smtClean="0"/>
              <a:t>ILPQC shipped each BE QI teams a sample package of Respectful Care Resources: </a:t>
            </a:r>
          </a:p>
          <a:p>
            <a:pPr lvl="1"/>
            <a:r>
              <a:rPr lang="en-US" dirty="0" smtClean="0"/>
              <a:t>10 Posters (English) </a:t>
            </a:r>
          </a:p>
          <a:p>
            <a:pPr lvl="1"/>
            <a:r>
              <a:rPr lang="en-US" dirty="0" smtClean="0"/>
              <a:t>5 Posters (Spanish)</a:t>
            </a:r>
          </a:p>
          <a:p>
            <a:pPr lvl="1"/>
            <a:r>
              <a:rPr lang="en-US" dirty="0" smtClean="0"/>
              <a:t>1 Tear pad of 50 sheets (English and Spanish) </a:t>
            </a:r>
          </a:p>
          <a:p>
            <a:pPr lvl="1"/>
            <a:r>
              <a:rPr lang="en-US" dirty="0" smtClean="0"/>
              <a:t>10 Bi-folds Brochure</a:t>
            </a:r>
            <a:endParaRPr lang="en-US" dirty="0"/>
          </a:p>
          <a:p>
            <a:r>
              <a:rPr lang="en-US" dirty="0" smtClean="0"/>
              <a:t>We will be shipping the materials to the hospital addresses we have on file for your BE team</a:t>
            </a:r>
          </a:p>
          <a:p>
            <a:r>
              <a:rPr lang="en-US" i="1" dirty="0" smtClean="0"/>
              <a:t>The materials was shipped out by the printing company 12/14/21, so please expect to receive the materials soon</a:t>
            </a:r>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6" name="Picture 5"/>
          <p:cNvPicPr>
            <a:picLocks noChangeAspect="1"/>
          </p:cNvPicPr>
          <p:nvPr/>
        </p:nvPicPr>
        <p:blipFill>
          <a:blip r:embed="rId3"/>
          <a:stretch>
            <a:fillRect/>
          </a:stretch>
        </p:blipFill>
        <p:spPr>
          <a:xfrm>
            <a:off x="8181975" y="2196790"/>
            <a:ext cx="3771900" cy="27697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83687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6575" y="320522"/>
            <a:ext cx="10972800" cy="1325563"/>
          </a:xfrm>
          <a:noFill/>
        </p:spPr>
        <p:txBody>
          <a:bodyPr/>
          <a:lstStyle/>
          <a:p>
            <a:r>
              <a:rPr lang="en-US" dirty="0" smtClean="0"/>
              <a:t>Implementing Respectful Care Practices</a:t>
            </a:r>
            <a:endParaRPr lang="en-US" dirty="0"/>
          </a:p>
        </p:txBody>
      </p:sp>
      <p:sp>
        <p:nvSpPr>
          <p:cNvPr id="5" name="Content Placeholder 4"/>
          <p:cNvSpPr>
            <a:spLocks noGrp="1"/>
          </p:cNvSpPr>
          <p:nvPr>
            <p:ph idx="1"/>
          </p:nvPr>
        </p:nvSpPr>
        <p:spPr/>
        <p:txBody>
          <a:bodyPr>
            <a:normAutofit fontScale="92500" lnSpcReduction="10000"/>
          </a:bodyPr>
          <a:lstStyle/>
          <a:p>
            <a:r>
              <a:rPr lang="en-US" b="1" dirty="0"/>
              <a:t>Provide all providers and nurses a copy of the Respectful Care Practices to read and sign off</a:t>
            </a:r>
            <a:r>
              <a:rPr lang="en-US" dirty="0"/>
              <a:t> on to acknowledge they commit to these practices</a:t>
            </a:r>
          </a:p>
          <a:p>
            <a:r>
              <a:rPr lang="en-US" b="1" dirty="0" smtClean="0"/>
              <a:t>Post Respectful Care Practices posters </a:t>
            </a:r>
            <a:r>
              <a:rPr lang="en-US" dirty="0" smtClean="0"/>
              <a:t>in patient facing areas where patients can read them: such as labor and delivery rooms, triage, check in</a:t>
            </a:r>
          </a:p>
          <a:p>
            <a:r>
              <a:rPr lang="en-US" b="1" dirty="0" smtClean="0"/>
              <a:t>Create a process flow </a:t>
            </a:r>
            <a:r>
              <a:rPr lang="en-US" dirty="0" smtClean="0"/>
              <a:t>to </a:t>
            </a:r>
          </a:p>
          <a:p>
            <a:pPr lvl="1"/>
            <a:r>
              <a:rPr lang="en-US" sz="2400" dirty="0" smtClean="0"/>
              <a:t>Identify a team member responsible for providing patients the expected  </a:t>
            </a:r>
            <a:r>
              <a:rPr lang="en-US" sz="2400" b="1" dirty="0" smtClean="0"/>
              <a:t>Respectful Care Practices </a:t>
            </a:r>
            <a:r>
              <a:rPr lang="en-US" sz="2400" dirty="0" smtClean="0"/>
              <a:t>on arrival to L&amp;D and briefly reviewing to make sure patient has received</a:t>
            </a:r>
          </a:p>
          <a:p>
            <a:pPr lvl="1"/>
            <a:r>
              <a:rPr lang="en-US" sz="2400" dirty="0" smtClean="0"/>
              <a:t>At discharge, make sure all </a:t>
            </a:r>
            <a:r>
              <a:rPr lang="en-US" sz="2400" b="1" dirty="0" smtClean="0"/>
              <a:t>patients receive the PREM Survey QR Code </a:t>
            </a:r>
            <a:r>
              <a:rPr lang="en-US" sz="2400" dirty="0" smtClean="0"/>
              <a:t>and are </a:t>
            </a:r>
            <a:r>
              <a:rPr lang="en-US" sz="2400" b="1" dirty="0" smtClean="0"/>
              <a:t>asked to anonymously complete the PREM Survey on their phone before discharge </a:t>
            </a:r>
            <a:r>
              <a:rPr lang="en-US" sz="2400" dirty="0" smtClean="0"/>
              <a:t>to report back on their respectful care experience during their delivery admission. </a:t>
            </a:r>
          </a:p>
          <a:p>
            <a:r>
              <a:rPr lang="en-US" sz="2800" b="1" dirty="0" smtClean="0"/>
              <a:t>Review PREM Survey Reports </a:t>
            </a:r>
            <a:r>
              <a:rPr lang="en-US" sz="2800" dirty="0" smtClean="0"/>
              <a:t>and provide feedback to clinical team</a:t>
            </a:r>
          </a:p>
          <a:p>
            <a:endParaRPr lang="en-US" dirty="0" smtClean="0"/>
          </a:p>
          <a:p>
            <a:endParaRPr lang="en-US" dirty="0"/>
          </a:p>
        </p:txBody>
      </p:sp>
    </p:spTree>
    <p:extLst>
      <p:ext uri="{BB962C8B-B14F-4D97-AF65-F5344CB8AC3E}">
        <p14:creationId xmlns:p14="http://schemas.microsoft.com/office/powerpoint/2010/main" val="2608266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Guest Speaker: </a:t>
            </a:r>
            <a:endParaRPr lang="en-US" dirty="0"/>
          </a:p>
        </p:txBody>
      </p:sp>
      <p:sp>
        <p:nvSpPr>
          <p:cNvPr id="5" name="Subtitle 4"/>
          <p:cNvSpPr>
            <a:spLocks noGrp="1"/>
          </p:cNvSpPr>
          <p:nvPr>
            <p:ph type="subTitle" idx="1"/>
          </p:nvPr>
        </p:nvSpPr>
        <p:spPr>
          <a:xfrm>
            <a:off x="1413310" y="3081639"/>
            <a:ext cx="9365380" cy="2059073"/>
          </a:xfrm>
        </p:spPr>
        <p:txBody>
          <a:bodyPr>
            <a:normAutofit fontScale="85000" lnSpcReduction="20000"/>
          </a:bodyPr>
          <a:lstStyle/>
          <a:p>
            <a:r>
              <a:rPr lang="en-US" dirty="0" smtClean="0"/>
              <a:t>Terri </a:t>
            </a:r>
            <a:r>
              <a:rPr lang="en-US" dirty="0" err="1"/>
              <a:t>Nikoletich</a:t>
            </a:r>
            <a:r>
              <a:rPr lang="en-US" dirty="0"/>
              <a:t> MSN, MPH, RN, CNS</a:t>
            </a:r>
          </a:p>
          <a:p>
            <a:r>
              <a:rPr lang="en-US" dirty="0"/>
              <a:t>Program Director </a:t>
            </a:r>
          </a:p>
          <a:p>
            <a:r>
              <a:rPr lang="en-US" dirty="0" err="1"/>
              <a:t>BirthCare</a:t>
            </a:r>
            <a:r>
              <a:rPr lang="en-US" dirty="0"/>
              <a:t> </a:t>
            </a:r>
            <a:r>
              <a:rPr lang="en-US" dirty="0" smtClean="0"/>
              <a:t>Center </a:t>
            </a:r>
          </a:p>
          <a:p>
            <a:r>
              <a:rPr lang="en-US" spc="-5" dirty="0">
                <a:solidFill>
                  <a:srgbClr val="444B54"/>
                </a:solidFill>
                <a:cs typeface="Arial"/>
              </a:rPr>
              <a:t>Memorial Care Miller Children’s and Women’s </a:t>
            </a:r>
            <a:r>
              <a:rPr lang="en-US" spc="-5" dirty="0" smtClean="0">
                <a:solidFill>
                  <a:srgbClr val="444B54"/>
                </a:solidFill>
                <a:cs typeface="Arial"/>
              </a:rPr>
              <a:t>Hospital</a:t>
            </a:r>
          </a:p>
          <a:p>
            <a:r>
              <a:rPr lang="en-US" spc="-5" dirty="0" smtClean="0">
                <a:solidFill>
                  <a:srgbClr val="444B54"/>
                </a:solidFill>
                <a:cs typeface="Arial"/>
              </a:rPr>
              <a:t>Long Beach, CA</a:t>
            </a:r>
            <a:endParaRPr lang="en-US" dirty="0" smtClean="0"/>
          </a:p>
          <a:p>
            <a:r>
              <a:rPr lang="en-US" dirty="0" smtClean="0"/>
              <a:t>CMQCC Team </a:t>
            </a:r>
            <a:endParaRPr lang="en-US" dirty="0"/>
          </a:p>
          <a:p>
            <a:endParaRPr lang="en-US" dirty="0"/>
          </a:p>
        </p:txBody>
      </p:sp>
    </p:spTree>
    <p:extLst>
      <p:ext uri="{BB962C8B-B14F-4D97-AF65-F5344CB8AC3E}">
        <p14:creationId xmlns:p14="http://schemas.microsoft.com/office/powerpoint/2010/main" val="1844373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B4FA34-FDD4-8C45-A598-97D93875C223}"/>
              </a:ext>
            </a:extLst>
          </p:cNvPr>
          <p:cNvPicPr>
            <a:picLocks noChangeAspect="1"/>
          </p:cNvPicPr>
          <p:nvPr/>
        </p:nvPicPr>
        <p:blipFill>
          <a:blip r:embed="rId2"/>
          <a:stretch>
            <a:fillRect/>
          </a:stretch>
        </p:blipFill>
        <p:spPr>
          <a:xfrm>
            <a:off x="10668000" y="185854"/>
            <a:ext cx="1261946" cy="1261946"/>
          </a:xfrm>
          <a:prstGeom prst="rect">
            <a:avLst/>
          </a:prstGeom>
        </p:spPr>
      </p:pic>
      <p:sp>
        <p:nvSpPr>
          <p:cNvPr id="2" name="Title 1">
            <a:extLst>
              <a:ext uri="{FF2B5EF4-FFF2-40B4-BE49-F238E27FC236}">
                <a16:creationId xmlns:a16="http://schemas.microsoft.com/office/drawing/2014/main" id="{910B9A73-4C5D-C745-998C-DD0BC13AD2C0}"/>
              </a:ext>
            </a:extLst>
          </p:cNvPr>
          <p:cNvSpPr>
            <a:spLocks noGrp="1"/>
          </p:cNvSpPr>
          <p:nvPr>
            <p:ph type="ctrTitle"/>
          </p:nvPr>
        </p:nvSpPr>
        <p:spPr>
          <a:xfrm>
            <a:off x="2248250" y="1149292"/>
            <a:ext cx="9415666" cy="1736521"/>
          </a:xfrm>
        </p:spPr>
        <p:txBody>
          <a:bodyPr>
            <a:normAutofit fontScale="90000"/>
          </a:bodyPr>
          <a:lstStyle/>
          <a:p>
            <a:pPr algn="l"/>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dirty="0">
                <a:solidFill>
                  <a:schemeClr val="bg1"/>
                </a:solidFill>
              </a:rPr>
              <a:t/>
            </a:r>
            <a:br>
              <a:rPr lang="en-US" dirty="0">
                <a:solidFill>
                  <a:schemeClr val="bg1"/>
                </a:solidFill>
              </a:rPr>
            </a:br>
            <a:r>
              <a:rPr lang="en-US" sz="5300" dirty="0">
                <a:solidFill>
                  <a:schemeClr val="bg1"/>
                </a:solidFill>
              </a:rPr>
              <a:t>Illinois Perinatal Quality Collaborative</a:t>
            </a: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endParaRPr lang="en-US" sz="2700" b="1" dirty="0">
              <a:solidFill>
                <a:schemeClr val="bg1"/>
              </a:solidFill>
              <a:latin typeface="+mn-lt"/>
            </a:endParaRPr>
          </a:p>
        </p:txBody>
      </p:sp>
      <p:sp>
        <p:nvSpPr>
          <p:cNvPr id="5" name="TextBox 4">
            <a:extLst>
              <a:ext uri="{FF2B5EF4-FFF2-40B4-BE49-F238E27FC236}">
                <a16:creationId xmlns:a16="http://schemas.microsoft.com/office/drawing/2014/main" id="{B849485C-0E4D-4910-B4B6-C3DA49E43069}"/>
              </a:ext>
            </a:extLst>
          </p:cNvPr>
          <p:cNvSpPr txBox="1"/>
          <p:nvPr/>
        </p:nvSpPr>
        <p:spPr>
          <a:xfrm>
            <a:off x="8539993" y="5184396"/>
            <a:ext cx="3543919"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Terri Nikoletich MSN, MPH, RN, CNS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Program Director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BirthCare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tnikoletich@memorialcare.org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12.20.21</a:t>
            </a:r>
          </a:p>
        </p:txBody>
      </p:sp>
    </p:spTree>
    <p:extLst>
      <p:ext uri="{BB962C8B-B14F-4D97-AF65-F5344CB8AC3E}">
        <p14:creationId xmlns:p14="http://schemas.microsoft.com/office/powerpoint/2010/main" val="2117360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8D65E2-BF1E-4297-8504-5B6C3BCD26A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a:t>
            </a:r>
          </a:p>
        </p:txBody>
      </p:sp>
      <p:sp>
        <p:nvSpPr>
          <p:cNvPr id="3" name="Slide Number Placeholder 2">
            <a:extLst>
              <a:ext uri="{FF2B5EF4-FFF2-40B4-BE49-F238E27FC236}">
                <a16:creationId xmlns:a16="http://schemas.microsoft.com/office/drawing/2014/main" id="{92DA959A-22C1-41BA-B20F-4C4AD7AF1D0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B8EC1-6F45-9F41-A99F-DC91EFBF19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37008EF-96B0-4000-B495-E97CC7B8BD8E}"/>
              </a:ext>
            </a:extLst>
          </p:cNvPr>
          <p:cNvSpPr>
            <a:spLocks noGrp="1"/>
          </p:cNvSpPr>
          <p:nvPr>
            <p:ph type="title"/>
          </p:nvPr>
        </p:nvSpPr>
        <p:spPr/>
        <p:txBody>
          <a:bodyPr>
            <a:noAutofit/>
          </a:bodyPr>
          <a:lstStyle/>
          <a:p>
            <a:r>
              <a:rPr lang="en-US" sz="3600" b="1" dirty="0">
                <a:solidFill>
                  <a:srgbClr val="7030A0"/>
                </a:solidFill>
                <a:latin typeface="+mn-lt"/>
              </a:rPr>
              <a:t>Overview of Miller Children’s &amp; Women’s </a:t>
            </a:r>
            <a:br>
              <a:rPr lang="en-US" sz="3600" b="1" dirty="0">
                <a:solidFill>
                  <a:srgbClr val="7030A0"/>
                </a:solidFill>
                <a:latin typeface="+mn-lt"/>
              </a:rPr>
            </a:br>
            <a:r>
              <a:rPr lang="en-US" sz="3600" b="1" dirty="0" err="1">
                <a:solidFill>
                  <a:srgbClr val="7030A0"/>
                </a:solidFill>
                <a:latin typeface="+mn-lt"/>
              </a:rPr>
              <a:t>BirthCare</a:t>
            </a:r>
            <a:r>
              <a:rPr lang="en-US" sz="3600" b="1" dirty="0">
                <a:solidFill>
                  <a:srgbClr val="7030A0"/>
                </a:solidFill>
                <a:latin typeface="+mn-lt"/>
              </a:rPr>
              <a:t> Center </a:t>
            </a:r>
          </a:p>
        </p:txBody>
      </p:sp>
      <p:sp>
        <p:nvSpPr>
          <p:cNvPr id="5" name="Text Placeholder 4">
            <a:extLst>
              <a:ext uri="{FF2B5EF4-FFF2-40B4-BE49-F238E27FC236}">
                <a16:creationId xmlns:a16="http://schemas.microsoft.com/office/drawing/2014/main" id="{16AB28B6-E994-4983-8BAD-FD5A45B06569}"/>
              </a:ext>
            </a:extLst>
          </p:cNvPr>
          <p:cNvSpPr>
            <a:spLocks noGrp="1"/>
          </p:cNvSpPr>
          <p:nvPr>
            <p:ph type="body" sz="quarter" idx="12"/>
          </p:nvPr>
        </p:nvSpPr>
        <p:spPr>
          <a:xfrm>
            <a:off x="649288" y="1604046"/>
            <a:ext cx="10632593" cy="4001548"/>
          </a:xfrm>
        </p:spPr>
        <p:txBody>
          <a:bodyPr>
            <a:normAutofit fontScale="92500"/>
          </a:bodyPr>
          <a:lstStyle/>
          <a:p>
            <a:pPr marL="342900" indent="-342900">
              <a:buFont typeface="Arial" panose="020B0604020202020204" pitchFamily="34" charset="0"/>
              <a:buChar char="•"/>
            </a:pPr>
            <a:r>
              <a:rPr lang="en-US" dirty="0">
                <a:solidFill>
                  <a:srgbClr val="7030A0"/>
                </a:solidFill>
              </a:rPr>
              <a:t>Level IV maternity care, Level III NICU</a:t>
            </a:r>
          </a:p>
          <a:p>
            <a:pPr marL="342900" indent="-342900">
              <a:buFont typeface="Arial" panose="020B0604020202020204" pitchFamily="34" charset="0"/>
              <a:buChar char="•"/>
            </a:pPr>
            <a:r>
              <a:rPr lang="en-US" dirty="0">
                <a:solidFill>
                  <a:srgbClr val="7030A0"/>
                </a:solidFill>
              </a:rPr>
              <a:t>BFUSA Designated in 2018 </a:t>
            </a:r>
          </a:p>
          <a:p>
            <a:pPr marL="342900" indent="-342900">
              <a:buFont typeface="Arial" panose="020B0604020202020204" pitchFamily="34" charset="0"/>
              <a:buChar char="•"/>
            </a:pPr>
            <a:r>
              <a:rPr lang="en-US" dirty="0">
                <a:solidFill>
                  <a:srgbClr val="7030A0"/>
                </a:solidFill>
              </a:rPr>
              <a:t>101 bed unit (between MBU and Labor), 95 bed NICU</a:t>
            </a:r>
          </a:p>
          <a:p>
            <a:pPr marL="342900" indent="-342900">
              <a:buFont typeface="Arial" panose="020B0604020202020204" pitchFamily="34" charset="0"/>
              <a:buChar char="•"/>
            </a:pPr>
            <a:r>
              <a:rPr lang="en-US" dirty="0">
                <a:solidFill>
                  <a:srgbClr val="7030A0"/>
                </a:solidFill>
              </a:rPr>
              <a:t>5708 total deliveries</a:t>
            </a:r>
          </a:p>
          <a:p>
            <a:pPr marL="342900" indent="-342900">
              <a:buFont typeface="Arial" panose="020B0604020202020204" pitchFamily="34" charset="0"/>
              <a:buChar char="•"/>
            </a:pPr>
            <a:r>
              <a:rPr lang="en-US" dirty="0">
                <a:solidFill>
                  <a:srgbClr val="7030A0"/>
                </a:solidFill>
              </a:rPr>
              <a:t>NTSV C/S rate of 23.7%</a:t>
            </a:r>
          </a:p>
          <a:p>
            <a:pPr marL="342900" indent="-342900">
              <a:buFont typeface="Arial" panose="020B0604020202020204" pitchFamily="34" charset="0"/>
              <a:buChar char="•"/>
            </a:pPr>
            <a:r>
              <a:rPr lang="en-US" dirty="0">
                <a:solidFill>
                  <a:srgbClr val="7030A0"/>
                </a:solidFill>
              </a:rPr>
              <a:t>Average a 60% monthly Medi-Cal delivery rate. </a:t>
            </a:r>
          </a:p>
          <a:p>
            <a:pPr marL="342900" indent="-342900">
              <a:buFont typeface="Arial" panose="020B0604020202020204" pitchFamily="34" charset="0"/>
              <a:buChar char="•"/>
            </a:pPr>
            <a:r>
              <a:rPr lang="en-US" dirty="0">
                <a:solidFill>
                  <a:srgbClr val="7030A0"/>
                </a:solidFill>
              </a:rPr>
              <a:t>Affiliated OB clinic; 590 total deliveries  (UCI residents)</a:t>
            </a:r>
          </a:p>
          <a:p>
            <a:pPr marL="342900" indent="-342900">
              <a:buFont typeface="Arial" panose="020B0604020202020204" pitchFamily="34" charset="0"/>
              <a:buChar char="•"/>
            </a:pPr>
            <a:r>
              <a:rPr lang="en-US" dirty="0">
                <a:solidFill>
                  <a:srgbClr val="7030A0"/>
                </a:solidFill>
              </a:rPr>
              <a:t>Over 300 nurses, over 200 community Peds, OB’s, Fam. Practice physicians. </a:t>
            </a:r>
          </a:p>
          <a:p>
            <a:pPr marL="342900" indent="-342900">
              <a:buFont typeface="Arial" panose="020B0604020202020204" pitchFamily="34" charset="0"/>
              <a:buChar char="•"/>
            </a:pPr>
            <a:endParaRPr lang="en-US" dirty="0">
              <a:solidFill>
                <a:srgbClr val="7030A0"/>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031659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DCB6B9-E554-4C50-B41F-5AEF1BB15D1D}"/>
              </a:ext>
            </a:extLst>
          </p:cNvPr>
          <p:cNvSpPr>
            <a:spLocks noGrp="1"/>
          </p:cNvSpPr>
          <p:nvPr>
            <p:ph sz="quarter" idx="13"/>
          </p:nvPr>
        </p:nvSpPr>
        <p:spPr>
          <a:xfrm>
            <a:off x="838200" y="1411550"/>
            <a:ext cx="10820400" cy="3770050"/>
          </a:xfrm>
        </p:spPr>
        <p:txBody>
          <a:bodyPr>
            <a:noAutofit/>
          </a:bodyPr>
          <a:lstStyle/>
          <a:p>
            <a:r>
              <a:rPr lang="en-US" sz="2400" dirty="0"/>
              <a:t>Patient Reported Experience Metrics (PREM)</a:t>
            </a:r>
          </a:p>
          <a:p>
            <a:r>
              <a:rPr lang="en-US" sz="2400" dirty="0"/>
              <a:t>Staff education</a:t>
            </a:r>
          </a:p>
          <a:p>
            <a:r>
              <a:rPr lang="en-US" sz="2400" dirty="0"/>
              <a:t>Anti-Bias Strategies </a:t>
            </a:r>
          </a:p>
          <a:p>
            <a:r>
              <a:rPr lang="en-US" sz="2400" dirty="0"/>
              <a:t>Commitment for Safe and Equitable Birth (our Promise Statement)</a:t>
            </a:r>
          </a:p>
          <a:p>
            <a:r>
              <a:rPr lang="en-US" sz="2400" dirty="0"/>
              <a:t>MemorialCare Values: the </a:t>
            </a:r>
            <a:r>
              <a:rPr lang="en-US" sz="2400" dirty="0" err="1"/>
              <a:t>iABC’s</a:t>
            </a:r>
            <a:endParaRPr lang="en-US" sz="2400" dirty="0"/>
          </a:p>
          <a:p>
            <a:pPr lvl="1"/>
            <a:r>
              <a:rPr lang="en-US" sz="2400" dirty="0"/>
              <a:t>Integrity</a:t>
            </a:r>
          </a:p>
          <a:p>
            <a:pPr lvl="1"/>
            <a:r>
              <a:rPr lang="en-US" sz="2400" dirty="0"/>
              <a:t>Accountability</a:t>
            </a:r>
          </a:p>
          <a:p>
            <a:pPr lvl="1"/>
            <a:r>
              <a:rPr lang="en-US" sz="2400" dirty="0"/>
              <a:t>Best Practices</a:t>
            </a:r>
          </a:p>
          <a:p>
            <a:pPr lvl="1"/>
            <a:r>
              <a:rPr lang="en-US" sz="2400" dirty="0"/>
              <a:t>Compassion</a:t>
            </a:r>
          </a:p>
          <a:p>
            <a:pPr lvl="1"/>
            <a:r>
              <a:rPr lang="en-US" sz="2400" dirty="0"/>
              <a:t>Synergy</a:t>
            </a:r>
          </a:p>
        </p:txBody>
      </p:sp>
      <p:sp>
        <p:nvSpPr>
          <p:cNvPr id="3" name="Title 2">
            <a:extLst>
              <a:ext uri="{FF2B5EF4-FFF2-40B4-BE49-F238E27FC236}">
                <a16:creationId xmlns:a16="http://schemas.microsoft.com/office/drawing/2014/main" id="{B2E17E2A-1939-4177-86FC-4F249407601C}"/>
              </a:ext>
            </a:extLst>
          </p:cNvPr>
          <p:cNvSpPr>
            <a:spLocks noGrp="1"/>
          </p:cNvSpPr>
          <p:nvPr>
            <p:ph type="title"/>
          </p:nvPr>
        </p:nvSpPr>
        <p:spPr>
          <a:xfrm>
            <a:off x="838200" y="365125"/>
            <a:ext cx="10515600" cy="859993"/>
          </a:xfrm>
        </p:spPr>
        <p:txBody>
          <a:bodyPr>
            <a:normAutofit fontScale="90000"/>
          </a:bodyPr>
          <a:lstStyle/>
          <a:p>
            <a:r>
              <a:rPr lang="en-US" sz="3600" dirty="0">
                <a:solidFill>
                  <a:srgbClr val="7030A0"/>
                </a:solidFill>
              </a:rPr>
              <a:t>Birth Equity Project </a:t>
            </a:r>
            <a:br>
              <a:rPr lang="en-US" sz="3600" dirty="0">
                <a:solidFill>
                  <a:srgbClr val="7030A0"/>
                </a:solidFill>
              </a:rPr>
            </a:br>
            <a:r>
              <a:rPr lang="en-US" sz="3600" dirty="0">
                <a:solidFill>
                  <a:srgbClr val="7030A0"/>
                </a:solidFill>
              </a:rPr>
              <a:t>(began as  </a:t>
            </a:r>
            <a:r>
              <a:rPr lang="en-US" sz="3100" dirty="0">
                <a:solidFill>
                  <a:srgbClr val="7030A0"/>
                </a:solidFill>
                <a:latin typeface="Open Sans"/>
              </a:rPr>
              <a:t>a CMQCC quality improvement initiative </a:t>
            </a:r>
            <a:endParaRPr lang="en-US" sz="3100" dirty="0">
              <a:solidFill>
                <a:srgbClr val="7030A0"/>
              </a:solidFill>
            </a:endParaRPr>
          </a:p>
        </p:txBody>
      </p:sp>
    </p:spTree>
    <p:extLst>
      <p:ext uri="{BB962C8B-B14F-4D97-AF65-F5344CB8AC3E}">
        <p14:creationId xmlns:p14="http://schemas.microsoft.com/office/powerpoint/2010/main" val="3560707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28FA6E6-EA35-4C76-94F1-BC1DFA5D604F}"/>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11298" b="8520"/>
          <a:stretch/>
        </p:blipFill>
        <p:spPr>
          <a:xfrm>
            <a:off x="307775" y="261437"/>
            <a:ext cx="11576450" cy="6335126"/>
          </a:xfrm>
          <a:prstGeom prst="rect">
            <a:avLst/>
          </a:prstGeom>
        </p:spPr>
      </p:pic>
    </p:spTree>
    <p:extLst>
      <p:ext uri="{BB962C8B-B14F-4D97-AF65-F5344CB8AC3E}">
        <p14:creationId xmlns:p14="http://schemas.microsoft.com/office/powerpoint/2010/main" val="2702905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C86EA4-BA47-BE4B-A568-793ACE1DEFBB}"/>
              </a:ext>
            </a:extLst>
          </p:cNvPr>
          <p:cNvSpPr>
            <a:spLocks noGrp="1"/>
          </p:cNvSpPr>
          <p:nvPr>
            <p:ph sz="quarter" idx="13"/>
          </p:nvPr>
        </p:nvSpPr>
        <p:spPr>
          <a:xfrm>
            <a:off x="838200" y="989507"/>
            <a:ext cx="10515600" cy="4052515"/>
          </a:xfrm>
        </p:spPr>
        <p:txBody>
          <a:bodyPr/>
          <a:lstStyle/>
          <a:p>
            <a:r>
              <a:rPr lang="en-US" sz="2000" dirty="0"/>
              <a:t>As part of the CMQCC Birth Equity (BE) Collaborative, our Birth Equity team was tasked with selecting questions from a large list that we felt would best provide information about how they perceived their care and birth experience. </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0DCB9609-B43F-7547-9DEE-B5CCD13CADEE}"/>
              </a:ext>
            </a:extLst>
          </p:cNvPr>
          <p:cNvSpPr>
            <a:spLocks noGrp="1"/>
          </p:cNvSpPr>
          <p:nvPr>
            <p:ph type="title"/>
          </p:nvPr>
        </p:nvSpPr>
        <p:spPr>
          <a:xfrm>
            <a:off x="519223" y="281034"/>
            <a:ext cx="10515600" cy="589032"/>
          </a:xfrm>
        </p:spPr>
        <p:txBody>
          <a:bodyPr>
            <a:noAutofit/>
          </a:bodyPr>
          <a:lstStyle/>
          <a:p>
            <a:r>
              <a:rPr lang="en-US" sz="3600" dirty="0"/>
              <a:t>Patient Reported Experience Metric (PREM)</a:t>
            </a:r>
          </a:p>
        </p:txBody>
      </p:sp>
      <p:pic>
        <p:nvPicPr>
          <p:cNvPr id="4" name="Content Placeholder 4">
            <a:extLst>
              <a:ext uri="{FF2B5EF4-FFF2-40B4-BE49-F238E27FC236}">
                <a16:creationId xmlns:a16="http://schemas.microsoft.com/office/drawing/2014/main" id="{4E3944D9-66B2-484A-A51D-7D1FA975A967}"/>
              </a:ext>
            </a:extLst>
          </p:cNvPr>
          <p:cNvPicPr>
            <a:picLocks noChangeAspect="1"/>
          </p:cNvPicPr>
          <p:nvPr/>
        </p:nvPicPr>
        <p:blipFill>
          <a:blip r:embed="rId3"/>
          <a:stretch>
            <a:fillRect/>
          </a:stretch>
        </p:blipFill>
        <p:spPr>
          <a:xfrm>
            <a:off x="11176722" y="175811"/>
            <a:ext cx="607651" cy="607651"/>
          </a:xfrm>
          <a:prstGeom prst="rect">
            <a:avLst/>
          </a:prstGeom>
        </p:spPr>
      </p:pic>
      <p:graphicFrame>
        <p:nvGraphicFramePr>
          <p:cNvPr id="5" name="Table 4">
            <a:extLst>
              <a:ext uri="{FF2B5EF4-FFF2-40B4-BE49-F238E27FC236}">
                <a16:creationId xmlns:a16="http://schemas.microsoft.com/office/drawing/2014/main" id="{2767588E-2230-4CC8-93D1-2AFDFEF0EE0E}"/>
              </a:ext>
            </a:extLst>
          </p:cNvPr>
          <p:cNvGraphicFramePr>
            <a:graphicFrameLocks noGrp="1"/>
          </p:cNvGraphicFramePr>
          <p:nvPr>
            <p:extLst/>
          </p:nvPr>
        </p:nvGraphicFramePr>
        <p:xfrm>
          <a:off x="256471" y="2069246"/>
          <a:ext cx="2296362" cy="937957"/>
        </p:xfrm>
        <a:graphic>
          <a:graphicData uri="http://schemas.openxmlformats.org/drawingml/2006/table">
            <a:tbl>
              <a:tblPr>
                <a:tableStyleId>{5C22544A-7EE6-4342-B048-85BDC9FD1C3A}</a:tableStyleId>
              </a:tblPr>
              <a:tblGrid>
                <a:gridCol w="2296362">
                  <a:extLst>
                    <a:ext uri="{9D8B030D-6E8A-4147-A177-3AD203B41FA5}">
                      <a16:colId xmlns:a16="http://schemas.microsoft.com/office/drawing/2014/main" val="779537602"/>
                    </a:ext>
                  </a:extLst>
                </a:gridCol>
              </a:tblGrid>
              <a:tr h="937957">
                <a:tc>
                  <a:txBody>
                    <a:bodyPr/>
                    <a:lstStyle/>
                    <a:p>
                      <a:pPr algn="ctr" fontAlgn="ctr"/>
                      <a:r>
                        <a:rPr lang="en-US" sz="1400" u="none" strike="noStrike" dirty="0">
                          <a:solidFill>
                            <a:schemeClr val="bg1"/>
                          </a:solidFill>
                          <a:effectLst/>
                        </a:rPr>
                        <a:t>Doctors, nurses or other staff at the hospital asked my permission before carrying out procedures and examinations.</a:t>
                      </a:r>
                      <a:endParaRPr lang="en-US" sz="1400" b="0" i="0" u="none" strike="noStrike" dirty="0">
                        <a:solidFill>
                          <a:schemeClr val="bg1"/>
                        </a:solidFill>
                        <a:effectLst/>
                        <a:latin typeface="Calibri" panose="020F0502020204030204" pitchFamily="34" charset="0"/>
                      </a:endParaRPr>
                    </a:p>
                  </a:txBody>
                  <a:tcPr marL="7620" marR="7620" marT="7620" marB="0" anchor="ctr">
                    <a:solidFill>
                      <a:srgbClr val="7030A0"/>
                    </a:solidFill>
                  </a:tcPr>
                </a:tc>
                <a:extLst>
                  <a:ext uri="{0D108BD9-81ED-4DB2-BD59-A6C34878D82A}">
                    <a16:rowId xmlns:a16="http://schemas.microsoft.com/office/drawing/2014/main" val="1198329184"/>
                  </a:ext>
                </a:extLst>
              </a:tr>
            </a:tbl>
          </a:graphicData>
        </a:graphic>
      </p:graphicFrame>
      <p:graphicFrame>
        <p:nvGraphicFramePr>
          <p:cNvPr id="6" name="Table 5">
            <a:extLst>
              <a:ext uri="{FF2B5EF4-FFF2-40B4-BE49-F238E27FC236}">
                <a16:creationId xmlns:a16="http://schemas.microsoft.com/office/drawing/2014/main" id="{9A37E605-E5C5-4DAC-AC63-171286F27782}"/>
              </a:ext>
            </a:extLst>
          </p:cNvPr>
          <p:cNvGraphicFramePr>
            <a:graphicFrameLocks noGrp="1"/>
          </p:cNvGraphicFramePr>
          <p:nvPr>
            <p:extLst/>
          </p:nvPr>
        </p:nvGraphicFramePr>
        <p:xfrm>
          <a:off x="8177526" y="2090224"/>
          <a:ext cx="2227345" cy="846739"/>
        </p:xfrm>
        <a:graphic>
          <a:graphicData uri="http://schemas.openxmlformats.org/drawingml/2006/table">
            <a:tbl>
              <a:tblPr>
                <a:tableStyleId>{5C22544A-7EE6-4342-B048-85BDC9FD1C3A}</a:tableStyleId>
              </a:tblPr>
              <a:tblGrid>
                <a:gridCol w="2227345">
                  <a:extLst>
                    <a:ext uri="{9D8B030D-6E8A-4147-A177-3AD203B41FA5}">
                      <a16:colId xmlns:a16="http://schemas.microsoft.com/office/drawing/2014/main" val="220269582"/>
                    </a:ext>
                  </a:extLst>
                </a:gridCol>
              </a:tblGrid>
              <a:tr h="846739">
                <a:tc>
                  <a:txBody>
                    <a:bodyPr/>
                    <a:lstStyle/>
                    <a:p>
                      <a:pPr algn="ctr" fontAlgn="ctr"/>
                      <a:r>
                        <a:rPr lang="en-US" sz="1400" u="none" strike="noStrike" dirty="0">
                          <a:effectLst/>
                        </a:rPr>
                        <a:t>The doctors, nurses, and midwives listened to and respected my wishes.</a:t>
                      </a:r>
                      <a:endParaRPr lang="en-US" sz="1400" b="0" i="0" u="none" strike="noStrike" dirty="0">
                        <a:solidFill>
                          <a:srgbClr val="FFFFFF"/>
                        </a:solidFill>
                        <a:effectLst/>
                        <a:latin typeface="Calibri" panose="020F0502020204030204" pitchFamily="34" charset="0"/>
                      </a:endParaRPr>
                    </a:p>
                  </a:txBody>
                  <a:tcPr marL="7620" marR="7620" marT="7620" marB="0" anchor="ctr">
                    <a:solidFill>
                      <a:srgbClr val="00B0F0"/>
                    </a:solidFill>
                  </a:tcPr>
                </a:tc>
                <a:extLst>
                  <a:ext uri="{0D108BD9-81ED-4DB2-BD59-A6C34878D82A}">
                    <a16:rowId xmlns:a16="http://schemas.microsoft.com/office/drawing/2014/main" val="1830585276"/>
                  </a:ext>
                </a:extLst>
              </a:tr>
            </a:tbl>
          </a:graphicData>
        </a:graphic>
      </p:graphicFrame>
      <p:graphicFrame>
        <p:nvGraphicFramePr>
          <p:cNvPr id="7" name="Table 6">
            <a:extLst>
              <a:ext uri="{FF2B5EF4-FFF2-40B4-BE49-F238E27FC236}">
                <a16:creationId xmlns:a16="http://schemas.microsoft.com/office/drawing/2014/main" id="{558090E0-CC8B-4382-A187-8BC01C830B49}"/>
              </a:ext>
            </a:extLst>
          </p:cNvPr>
          <p:cNvGraphicFramePr>
            <a:graphicFrameLocks noGrp="1"/>
          </p:cNvGraphicFramePr>
          <p:nvPr>
            <p:extLst/>
          </p:nvPr>
        </p:nvGraphicFramePr>
        <p:xfrm>
          <a:off x="8177525" y="3216069"/>
          <a:ext cx="2227345" cy="848377"/>
        </p:xfrm>
        <a:graphic>
          <a:graphicData uri="http://schemas.openxmlformats.org/drawingml/2006/table">
            <a:tbl>
              <a:tblPr>
                <a:tableStyleId>{5C22544A-7EE6-4342-B048-85BDC9FD1C3A}</a:tableStyleId>
              </a:tblPr>
              <a:tblGrid>
                <a:gridCol w="2227345">
                  <a:extLst>
                    <a:ext uri="{9D8B030D-6E8A-4147-A177-3AD203B41FA5}">
                      <a16:colId xmlns:a16="http://schemas.microsoft.com/office/drawing/2014/main" val="533336977"/>
                    </a:ext>
                  </a:extLst>
                </a:gridCol>
              </a:tblGrid>
              <a:tr h="848377">
                <a:tc>
                  <a:txBody>
                    <a:bodyPr/>
                    <a:lstStyle/>
                    <a:p>
                      <a:pPr algn="ctr" fontAlgn="ctr"/>
                      <a:r>
                        <a:rPr lang="en-US" sz="1400" u="none" strike="noStrike" dirty="0">
                          <a:effectLst/>
                        </a:rPr>
                        <a:t>When the health care team could not meet my wishes, they explained why.</a:t>
                      </a:r>
                      <a:endParaRPr lang="en-US" sz="1400" b="0" i="0" u="none" strike="noStrike" dirty="0">
                        <a:solidFill>
                          <a:srgbClr val="FFFFFF"/>
                        </a:solidFill>
                        <a:effectLst/>
                        <a:latin typeface="Calibri" panose="020F0502020204030204" pitchFamily="34" charset="0"/>
                      </a:endParaRPr>
                    </a:p>
                  </a:txBody>
                  <a:tcPr marL="7620" marR="7620" marT="7620" marB="0" anchor="ctr">
                    <a:solidFill>
                      <a:srgbClr val="00B0F0"/>
                    </a:solidFill>
                  </a:tcPr>
                </a:tc>
                <a:extLst>
                  <a:ext uri="{0D108BD9-81ED-4DB2-BD59-A6C34878D82A}">
                    <a16:rowId xmlns:a16="http://schemas.microsoft.com/office/drawing/2014/main" val="3464984302"/>
                  </a:ext>
                </a:extLst>
              </a:tr>
            </a:tbl>
          </a:graphicData>
        </a:graphic>
      </p:graphicFrame>
      <p:graphicFrame>
        <p:nvGraphicFramePr>
          <p:cNvPr id="8" name="Table 7">
            <a:extLst>
              <a:ext uri="{FF2B5EF4-FFF2-40B4-BE49-F238E27FC236}">
                <a16:creationId xmlns:a16="http://schemas.microsoft.com/office/drawing/2014/main" id="{800B214F-D570-42B0-BC30-57068BE31151}"/>
              </a:ext>
            </a:extLst>
          </p:cNvPr>
          <p:cNvGraphicFramePr>
            <a:graphicFrameLocks noGrp="1"/>
          </p:cNvGraphicFramePr>
          <p:nvPr>
            <p:extLst/>
          </p:nvPr>
        </p:nvGraphicFramePr>
        <p:xfrm>
          <a:off x="5510535" y="2075903"/>
          <a:ext cx="2257931" cy="872117"/>
        </p:xfrm>
        <a:graphic>
          <a:graphicData uri="http://schemas.openxmlformats.org/drawingml/2006/table">
            <a:tbl>
              <a:tblPr>
                <a:tableStyleId>{5C22544A-7EE6-4342-B048-85BDC9FD1C3A}</a:tableStyleId>
              </a:tblPr>
              <a:tblGrid>
                <a:gridCol w="2257931">
                  <a:extLst>
                    <a:ext uri="{9D8B030D-6E8A-4147-A177-3AD203B41FA5}">
                      <a16:colId xmlns:a16="http://schemas.microsoft.com/office/drawing/2014/main" val="2112045008"/>
                    </a:ext>
                  </a:extLst>
                </a:gridCol>
              </a:tblGrid>
              <a:tr h="872117">
                <a:tc>
                  <a:txBody>
                    <a:bodyPr/>
                    <a:lstStyle/>
                    <a:p>
                      <a:pPr algn="ctr" fontAlgn="ctr"/>
                      <a:r>
                        <a:rPr lang="en-US" sz="1400" u="none" strike="noStrike" dirty="0">
                          <a:effectLst/>
                        </a:rPr>
                        <a:t>I trusted my doctors, nurses and other staff at the hospital to take the best care of me.</a:t>
                      </a:r>
                      <a:endParaRPr lang="en-US" sz="1400" b="0" i="0" u="none" strike="noStrike" dirty="0">
                        <a:solidFill>
                          <a:srgbClr val="FFFFFF"/>
                        </a:solidFill>
                        <a:effectLst/>
                        <a:latin typeface="Calibri" panose="020F0502020204030204" pitchFamily="34" charset="0"/>
                      </a:endParaRPr>
                    </a:p>
                  </a:txBody>
                  <a:tcPr marL="7620" marR="7620" marT="7620" marB="0" anchor="ctr">
                    <a:solidFill>
                      <a:srgbClr val="FF33CC"/>
                    </a:solidFill>
                  </a:tcPr>
                </a:tc>
                <a:extLst>
                  <a:ext uri="{0D108BD9-81ED-4DB2-BD59-A6C34878D82A}">
                    <a16:rowId xmlns:a16="http://schemas.microsoft.com/office/drawing/2014/main" val="3087431411"/>
                  </a:ext>
                </a:extLst>
              </a:tr>
            </a:tbl>
          </a:graphicData>
        </a:graphic>
      </p:graphicFrame>
      <p:graphicFrame>
        <p:nvGraphicFramePr>
          <p:cNvPr id="9" name="Table 8">
            <a:extLst>
              <a:ext uri="{FF2B5EF4-FFF2-40B4-BE49-F238E27FC236}">
                <a16:creationId xmlns:a16="http://schemas.microsoft.com/office/drawing/2014/main" id="{00537EEE-0C2B-4899-ACFD-36BD514B0936}"/>
              </a:ext>
            </a:extLst>
          </p:cNvPr>
          <p:cNvGraphicFramePr>
            <a:graphicFrameLocks noGrp="1"/>
          </p:cNvGraphicFramePr>
          <p:nvPr>
            <p:extLst/>
          </p:nvPr>
        </p:nvGraphicFramePr>
        <p:xfrm>
          <a:off x="2832589" y="4622208"/>
          <a:ext cx="2268886" cy="495300"/>
        </p:xfrm>
        <a:graphic>
          <a:graphicData uri="http://schemas.openxmlformats.org/drawingml/2006/table">
            <a:tbl>
              <a:tblPr>
                <a:tableStyleId>{5C22544A-7EE6-4342-B048-85BDC9FD1C3A}</a:tableStyleId>
              </a:tblPr>
              <a:tblGrid>
                <a:gridCol w="2268886">
                  <a:extLst>
                    <a:ext uri="{9D8B030D-6E8A-4147-A177-3AD203B41FA5}">
                      <a16:colId xmlns:a16="http://schemas.microsoft.com/office/drawing/2014/main" val="560213976"/>
                    </a:ext>
                  </a:extLst>
                </a:gridCol>
              </a:tblGrid>
              <a:tr h="0">
                <a:tc>
                  <a:txBody>
                    <a:bodyPr/>
                    <a:lstStyle/>
                    <a:p>
                      <a:pPr algn="ctr" fontAlgn="ctr"/>
                      <a:r>
                        <a:rPr lang="en-US" sz="1600" u="none" strike="noStrike" dirty="0">
                          <a:effectLst/>
                        </a:rPr>
                        <a:t>The staff made me feel cared for as an individual.</a:t>
                      </a:r>
                      <a:endParaRPr lang="en-US" sz="1600" b="0" i="0" u="none" strike="noStrike" dirty="0">
                        <a:solidFill>
                          <a:srgbClr val="FFFFFF"/>
                        </a:solidFill>
                        <a:effectLst/>
                        <a:latin typeface="Calibri" panose="020F0502020204030204" pitchFamily="34" charset="0"/>
                      </a:endParaRPr>
                    </a:p>
                  </a:txBody>
                  <a:tcPr marL="7620" marR="7620" marT="7620" marB="0" anchor="ctr">
                    <a:solidFill>
                      <a:srgbClr val="FF6600"/>
                    </a:solidFill>
                  </a:tcPr>
                </a:tc>
                <a:extLst>
                  <a:ext uri="{0D108BD9-81ED-4DB2-BD59-A6C34878D82A}">
                    <a16:rowId xmlns:a16="http://schemas.microsoft.com/office/drawing/2014/main" val="3666384022"/>
                  </a:ext>
                </a:extLst>
              </a:tr>
            </a:tbl>
          </a:graphicData>
        </a:graphic>
      </p:graphicFrame>
      <p:graphicFrame>
        <p:nvGraphicFramePr>
          <p:cNvPr id="10" name="Table 9">
            <a:extLst>
              <a:ext uri="{FF2B5EF4-FFF2-40B4-BE49-F238E27FC236}">
                <a16:creationId xmlns:a16="http://schemas.microsoft.com/office/drawing/2014/main" id="{6BBD3962-D364-4CF9-9914-8A4E0779B5B7}"/>
              </a:ext>
            </a:extLst>
          </p:cNvPr>
          <p:cNvGraphicFramePr>
            <a:graphicFrameLocks noGrp="1"/>
          </p:cNvGraphicFramePr>
          <p:nvPr>
            <p:extLst/>
          </p:nvPr>
        </p:nvGraphicFramePr>
        <p:xfrm>
          <a:off x="2832589" y="2075903"/>
          <a:ext cx="2268886" cy="861060"/>
        </p:xfrm>
        <a:graphic>
          <a:graphicData uri="http://schemas.openxmlformats.org/drawingml/2006/table">
            <a:tbl>
              <a:tblPr>
                <a:tableStyleId>{5C22544A-7EE6-4342-B048-85BDC9FD1C3A}</a:tableStyleId>
              </a:tblPr>
              <a:tblGrid>
                <a:gridCol w="2268886">
                  <a:extLst>
                    <a:ext uri="{9D8B030D-6E8A-4147-A177-3AD203B41FA5}">
                      <a16:colId xmlns:a16="http://schemas.microsoft.com/office/drawing/2014/main" val="1490589357"/>
                    </a:ext>
                  </a:extLst>
                </a:gridCol>
              </a:tblGrid>
              <a:tr h="861060">
                <a:tc>
                  <a:txBody>
                    <a:bodyPr/>
                    <a:lstStyle/>
                    <a:p>
                      <a:pPr algn="ctr" fontAlgn="ctr"/>
                      <a:r>
                        <a:rPr lang="en-US" sz="1400" u="none" strike="noStrike" dirty="0">
                          <a:solidFill>
                            <a:schemeClr val="bg1"/>
                          </a:solidFill>
                          <a:effectLst/>
                        </a:rPr>
                        <a:t>The health care team helped create a comfortable, caring environment.</a:t>
                      </a:r>
                      <a:endParaRPr lang="en-US" sz="1400" b="0" i="0" u="none" strike="noStrike" dirty="0">
                        <a:solidFill>
                          <a:schemeClr val="bg1"/>
                        </a:solidFill>
                        <a:effectLst/>
                        <a:latin typeface="Calibri" panose="020F0502020204030204" pitchFamily="34" charset="0"/>
                      </a:endParaRPr>
                    </a:p>
                  </a:txBody>
                  <a:tcPr marL="7620" marR="7620" marT="7620" marB="0" anchor="ctr">
                    <a:solidFill>
                      <a:srgbClr val="7030A0"/>
                    </a:solidFill>
                  </a:tcPr>
                </a:tc>
                <a:extLst>
                  <a:ext uri="{0D108BD9-81ED-4DB2-BD59-A6C34878D82A}">
                    <a16:rowId xmlns:a16="http://schemas.microsoft.com/office/drawing/2014/main" val="2096376246"/>
                  </a:ext>
                </a:extLst>
              </a:tr>
            </a:tbl>
          </a:graphicData>
        </a:graphic>
      </p:graphicFrame>
      <p:graphicFrame>
        <p:nvGraphicFramePr>
          <p:cNvPr id="11" name="Table 10">
            <a:extLst>
              <a:ext uri="{FF2B5EF4-FFF2-40B4-BE49-F238E27FC236}">
                <a16:creationId xmlns:a16="http://schemas.microsoft.com/office/drawing/2014/main" id="{7D0D2819-DFDD-4874-BF91-CC8B3CBD2ECC}"/>
              </a:ext>
            </a:extLst>
          </p:cNvPr>
          <p:cNvGraphicFramePr>
            <a:graphicFrameLocks noGrp="1"/>
          </p:cNvGraphicFramePr>
          <p:nvPr>
            <p:extLst/>
          </p:nvPr>
        </p:nvGraphicFramePr>
        <p:xfrm>
          <a:off x="248002" y="4438666"/>
          <a:ext cx="2304831" cy="891418"/>
        </p:xfrm>
        <a:graphic>
          <a:graphicData uri="http://schemas.openxmlformats.org/drawingml/2006/table">
            <a:tbl>
              <a:tblPr>
                <a:tableStyleId>{5C22544A-7EE6-4342-B048-85BDC9FD1C3A}</a:tableStyleId>
              </a:tblPr>
              <a:tblGrid>
                <a:gridCol w="2304831">
                  <a:extLst>
                    <a:ext uri="{9D8B030D-6E8A-4147-A177-3AD203B41FA5}">
                      <a16:colId xmlns:a16="http://schemas.microsoft.com/office/drawing/2014/main" val="618377007"/>
                    </a:ext>
                  </a:extLst>
                </a:gridCol>
              </a:tblGrid>
              <a:tr h="891418">
                <a:tc>
                  <a:txBody>
                    <a:bodyPr/>
                    <a:lstStyle/>
                    <a:p>
                      <a:pPr algn="ctr" fontAlgn="ctr"/>
                      <a:r>
                        <a:rPr lang="en-US" sz="1400" u="none" strike="noStrike" dirty="0">
                          <a:effectLst/>
                        </a:rPr>
                        <a:t>Overall, during my labor and birth I felt my personal preferences were respected.</a:t>
                      </a:r>
                      <a:endParaRPr lang="en-US" sz="1400" b="0" i="0" u="none" strike="noStrike" dirty="0">
                        <a:solidFill>
                          <a:srgbClr val="FFFFFF"/>
                        </a:solidFill>
                        <a:effectLst/>
                        <a:latin typeface="Calibri" panose="020F0502020204030204" pitchFamily="34" charset="0"/>
                      </a:endParaRPr>
                    </a:p>
                  </a:txBody>
                  <a:tcPr marL="7620" marR="7620" marT="7620" marB="0" anchor="ctr">
                    <a:solidFill>
                      <a:srgbClr val="FF6600"/>
                    </a:solidFill>
                  </a:tcPr>
                </a:tc>
                <a:extLst>
                  <a:ext uri="{0D108BD9-81ED-4DB2-BD59-A6C34878D82A}">
                    <a16:rowId xmlns:a16="http://schemas.microsoft.com/office/drawing/2014/main" val="811322032"/>
                  </a:ext>
                </a:extLst>
              </a:tr>
            </a:tbl>
          </a:graphicData>
        </a:graphic>
      </p:graphicFrame>
      <p:graphicFrame>
        <p:nvGraphicFramePr>
          <p:cNvPr id="12" name="Table 11">
            <a:extLst>
              <a:ext uri="{FF2B5EF4-FFF2-40B4-BE49-F238E27FC236}">
                <a16:creationId xmlns:a16="http://schemas.microsoft.com/office/drawing/2014/main" id="{9BF1D5E8-14CE-4512-AFA4-517A3BC34BA3}"/>
              </a:ext>
            </a:extLst>
          </p:cNvPr>
          <p:cNvGraphicFramePr>
            <a:graphicFrameLocks noGrp="1"/>
          </p:cNvGraphicFramePr>
          <p:nvPr>
            <p:extLst/>
          </p:nvPr>
        </p:nvGraphicFramePr>
        <p:xfrm>
          <a:off x="256471" y="3209728"/>
          <a:ext cx="2296362" cy="861060"/>
        </p:xfrm>
        <a:graphic>
          <a:graphicData uri="http://schemas.openxmlformats.org/drawingml/2006/table">
            <a:tbl>
              <a:tblPr>
                <a:tableStyleId>{5C22544A-7EE6-4342-B048-85BDC9FD1C3A}</a:tableStyleId>
              </a:tblPr>
              <a:tblGrid>
                <a:gridCol w="2296362">
                  <a:extLst>
                    <a:ext uri="{9D8B030D-6E8A-4147-A177-3AD203B41FA5}">
                      <a16:colId xmlns:a16="http://schemas.microsoft.com/office/drawing/2014/main" val="1589153337"/>
                    </a:ext>
                  </a:extLst>
                </a:gridCol>
              </a:tblGrid>
              <a:tr h="0">
                <a:tc>
                  <a:txBody>
                    <a:bodyPr/>
                    <a:lstStyle/>
                    <a:p>
                      <a:pPr algn="ctr" fontAlgn="ctr"/>
                      <a:r>
                        <a:rPr lang="en-US" sz="1400" u="none" strike="noStrike" dirty="0">
                          <a:effectLst/>
                        </a:rPr>
                        <a:t>I was treated differently based on my </a:t>
                      </a:r>
                      <a:r>
                        <a:rPr lang="en-US" sz="1400" b="1" u="none" strike="noStrike" dirty="0">
                          <a:effectLst/>
                        </a:rPr>
                        <a:t>race/ethnicity </a:t>
                      </a:r>
                      <a:r>
                        <a:rPr lang="en-US" sz="1400" u="none" strike="noStrike" dirty="0">
                          <a:effectLst/>
                        </a:rPr>
                        <a:t>during my hospital birthing experience.</a:t>
                      </a:r>
                      <a:endParaRPr lang="en-US" sz="1400" b="0" i="0" u="none" strike="noStrike" dirty="0">
                        <a:solidFill>
                          <a:srgbClr val="FFFFFF"/>
                        </a:solidFill>
                        <a:effectLst/>
                        <a:latin typeface="Calibri" panose="020F0502020204030204" pitchFamily="34" charset="0"/>
                      </a:endParaRPr>
                    </a:p>
                  </a:txBody>
                  <a:tcPr marL="7620" marR="7620" marT="7620" marB="0" anchor="ctr">
                    <a:solidFill>
                      <a:srgbClr val="92D050"/>
                    </a:solidFill>
                  </a:tcPr>
                </a:tc>
                <a:extLst>
                  <a:ext uri="{0D108BD9-81ED-4DB2-BD59-A6C34878D82A}">
                    <a16:rowId xmlns:a16="http://schemas.microsoft.com/office/drawing/2014/main" val="2011921297"/>
                  </a:ext>
                </a:extLst>
              </a:tr>
            </a:tbl>
          </a:graphicData>
        </a:graphic>
      </p:graphicFrame>
      <p:graphicFrame>
        <p:nvGraphicFramePr>
          <p:cNvPr id="13" name="Table 12">
            <a:extLst>
              <a:ext uri="{FF2B5EF4-FFF2-40B4-BE49-F238E27FC236}">
                <a16:creationId xmlns:a16="http://schemas.microsoft.com/office/drawing/2014/main" id="{17143987-3067-4D93-A670-F0FF8D8A022A}"/>
              </a:ext>
            </a:extLst>
          </p:cNvPr>
          <p:cNvGraphicFramePr>
            <a:graphicFrameLocks noGrp="1"/>
          </p:cNvGraphicFramePr>
          <p:nvPr>
            <p:extLst/>
          </p:nvPr>
        </p:nvGraphicFramePr>
        <p:xfrm>
          <a:off x="2832589" y="3216069"/>
          <a:ext cx="2284424" cy="861060"/>
        </p:xfrm>
        <a:graphic>
          <a:graphicData uri="http://schemas.openxmlformats.org/drawingml/2006/table">
            <a:tbl>
              <a:tblPr>
                <a:tableStyleId>{5C22544A-7EE6-4342-B048-85BDC9FD1C3A}</a:tableStyleId>
              </a:tblPr>
              <a:tblGrid>
                <a:gridCol w="2284424">
                  <a:extLst>
                    <a:ext uri="{9D8B030D-6E8A-4147-A177-3AD203B41FA5}">
                      <a16:colId xmlns:a16="http://schemas.microsoft.com/office/drawing/2014/main" val="1948376559"/>
                    </a:ext>
                  </a:extLst>
                </a:gridCol>
              </a:tblGrid>
              <a:tr h="0">
                <a:tc>
                  <a:txBody>
                    <a:bodyPr/>
                    <a:lstStyle/>
                    <a:p>
                      <a:pPr algn="ctr" fontAlgn="ctr"/>
                      <a:r>
                        <a:rPr lang="en-US" sz="1400" u="none" strike="noStrike" dirty="0">
                          <a:effectLst/>
                        </a:rPr>
                        <a:t>I was treated differently based on my </a:t>
                      </a:r>
                      <a:r>
                        <a:rPr lang="en-US" sz="1400" b="1" u="none" strike="noStrike" dirty="0">
                          <a:effectLst/>
                        </a:rPr>
                        <a:t>insurance status</a:t>
                      </a:r>
                      <a:r>
                        <a:rPr lang="en-US" sz="1400" u="none" strike="noStrike" dirty="0">
                          <a:effectLst/>
                        </a:rPr>
                        <a:t> during my hospital birthing experience.</a:t>
                      </a:r>
                      <a:endParaRPr lang="en-US" sz="1400" b="0" i="0" u="none" strike="noStrike" dirty="0">
                        <a:solidFill>
                          <a:srgbClr val="FFFFFF"/>
                        </a:solidFill>
                        <a:effectLst/>
                        <a:latin typeface="Calibri" panose="020F0502020204030204" pitchFamily="34" charset="0"/>
                      </a:endParaRPr>
                    </a:p>
                  </a:txBody>
                  <a:tcPr marL="7620" marR="7620" marT="7620" marB="0" anchor="ctr">
                    <a:solidFill>
                      <a:srgbClr val="92D050"/>
                    </a:solidFill>
                  </a:tcPr>
                </a:tc>
                <a:extLst>
                  <a:ext uri="{0D108BD9-81ED-4DB2-BD59-A6C34878D82A}">
                    <a16:rowId xmlns:a16="http://schemas.microsoft.com/office/drawing/2014/main" val="2861907358"/>
                  </a:ext>
                </a:extLst>
              </a:tr>
            </a:tbl>
          </a:graphicData>
        </a:graphic>
      </p:graphicFrame>
      <p:graphicFrame>
        <p:nvGraphicFramePr>
          <p:cNvPr id="14" name="Table 13">
            <a:extLst>
              <a:ext uri="{FF2B5EF4-FFF2-40B4-BE49-F238E27FC236}">
                <a16:creationId xmlns:a16="http://schemas.microsoft.com/office/drawing/2014/main" id="{CC222352-20D4-48BA-97A3-3A9CC49A246B}"/>
              </a:ext>
            </a:extLst>
          </p:cNvPr>
          <p:cNvGraphicFramePr>
            <a:graphicFrameLocks noGrp="1"/>
          </p:cNvGraphicFramePr>
          <p:nvPr>
            <p:extLst/>
          </p:nvPr>
        </p:nvGraphicFramePr>
        <p:xfrm>
          <a:off x="5519004" y="3199840"/>
          <a:ext cx="2257931" cy="861060"/>
        </p:xfrm>
        <a:graphic>
          <a:graphicData uri="http://schemas.openxmlformats.org/drawingml/2006/table">
            <a:tbl>
              <a:tblPr>
                <a:tableStyleId>{5C22544A-7EE6-4342-B048-85BDC9FD1C3A}</a:tableStyleId>
              </a:tblPr>
              <a:tblGrid>
                <a:gridCol w="2257931">
                  <a:extLst>
                    <a:ext uri="{9D8B030D-6E8A-4147-A177-3AD203B41FA5}">
                      <a16:colId xmlns:a16="http://schemas.microsoft.com/office/drawing/2014/main" val="4164189907"/>
                    </a:ext>
                  </a:extLst>
                </a:gridCol>
              </a:tblGrid>
              <a:tr h="0">
                <a:tc>
                  <a:txBody>
                    <a:bodyPr/>
                    <a:lstStyle/>
                    <a:p>
                      <a:pPr algn="ctr" fontAlgn="ctr"/>
                      <a:r>
                        <a:rPr lang="en-US" sz="1400" u="none" strike="noStrike" dirty="0">
                          <a:effectLst/>
                        </a:rPr>
                        <a:t>I was treated differently based on my </a:t>
                      </a:r>
                      <a:r>
                        <a:rPr lang="en-US" sz="1400" b="1" u="none" strike="noStrike" dirty="0">
                          <a:effectLst/>
                        </a:rPr>
                        <a:t>sexual orientation or gender identity</a:t>
                      </a:r>
                      <a:r>
                        <a:rPr lang="en-US" sz="1400" u="none" strike="noStrike" dirty="0">
                          <a:effectLst/>
                        </a:rPr>
                        <a:t> during my hospital birthing experience.</a:t>
                      </a:r>
                      <a:endParaRPr lang="en-US" sz="1400" b="0" i="0" u="none" strike="noStrike" dirty="0">
                        <a:solidFill>
                          <a:srgbClr val="FFFFFF"/>
                        </a:solidFill>
                        <a:effectLst/>
                        <a:latin typeface="Calibri" panose="020F0502020204030204" pitchFamily="34" charset="0"/>
                      </a:endParaRPr>
                    </a:p>
                  </a:txBody>
                  <a:tcPr marL="7620" marR="7620" marT="7620" marB="0" anchor="ctr">
                    <a:solidFill>
                      <a:srgbClr val="92D050"/>
                    </a:solidFill>
                  </a:tcPr>
                </a:tc>
                <a:extLst>
                  <a:ext uri="{0D108BD9-81ED-4DB2-BD59-A6C34878D82A}">
                    <a16:rowId xmlns:a16="http://schemas.microsoft.com/office/drawing/2014/main" val="714896106"/>
                  </a:ext>
                </a:extLst>
              </a:tr>
            </a:tbl>
          </a:graphicData>
        </a:graphic>
      </p:graphicFrame>
      <p:pic>
        <p:nvPicPr>
          <p:cNvPr id="15" name="Picture 14">
            <a:extLst>
              <a:ext uri="{FF2B5EF4-FFF2-40B4-BE49-F238E27FC236}">
                <a16:creationId xmlns:a16="http://schemas.microsoft.com/office/drawing/2014/main" id="{E9F3173B-F7BB-40A4-A933-7CC3E3E7C3DB}"/>
              </a:ext>
            </a:extLst>
          </p:cNvPr>
          <p:cNvPicPr>
            <a:picLocks noChangeAspect="1"/>
          </p:cNvPicPr>
          <p:nvPr/>
        </p:nvPicPr>
        <p:blipFill>
          <a:blip r:embed="rId4"/>
          <a:stretch>
            <a:fillRect/>
          </a:stretch>
        </p:blipFill>
        <p:spPr>
          <a:xfrm>
            <a:off x="5117013" y="4299782"/>
            <a:ext cx="7074755" cy="2558282"/>
          </a:xfrm>
          <a:prstGeom prst="rect">
            <a:avLst/>
          </a:prstGeom>
        </p:spPr>
      </p:pic>
    </p:spTree>
    <p:extLst>
      <p:ext uri="{BB962C8B-B14F-4D97-AF65-F5344CB8AC3E}">
        <p14:creationId xmlns:p14="http://schemas.microsoft.com/office/powerpoint/2010/main" val="238779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5020055"/>
            <a:ext cx="12192000" cy="1838325"/>
            <a:chOff x="0" y="5020055"/>
            <a:chExt cx="12192000" cy="1838325"/>
          </a:xfrm>
        </p:grpSpPr>
        <p:sp>
          <p:nvSpPr>
            <p:cNvPr id="4" name="object 4"/>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0" y="5041899"/>
              <a:ext cx="12192000" cy="1816100"/>
            </a:xfrm>
            <a:prstGeom prst="rect">
              <a:avLst/>
            </a:prstGeom>
          </p:spPr>
        </p:pic>
        <p:sp>
          <p:nvSpPr>
            <p:cNvPr id="6" name="object 6"/>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313943" y="5564123"/>
              <a:ext cx="2025395" cy="911351"/>
            </a:xfrm>
            <a:prstGeom prst="rect">
              <a:avLst/>
            </a:prstGeom>
          </p:spPr>
        </p:pic>
      </p:grpSp>
      <p:sp>
        <p:nvSpPr>
          <p:cNvPr id="8" name="object 8"/>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a:spLocks noGrp="1"/>
          </p:cNvSpPr>
          <p:nvPr>
            <p:ph type="title"/>
          </p:nvPr>
        </p:nvSpPr>
        <p:spPr>
          <a:xfrm>
            <a:off x="1439798" y="2160845"/>
            <a:ext cx="7945755" cy="566822"/>
          </a:xfrm>
          <a:prstGeom prst="rect">
            <a:avLst/>
          </a:prstGeom>
        </p:spPr>
        <p:txBody>
          <a:bodyPr vert="horz" wrap="square" lIns="0" tIns="12700" rIns="0" bIns="0" rtlCol="0">
            <a:spAutoFit/>
          </a:bodyPr>
          <a:lstStyle/>
          <a:p>
            <a:pPr marL="12700" algn="l" rtl="0">
              <a:spcBef>
                <a:spcPts val="100"/>
              </a:spcBef>
            </a:pPr>
            <a:r>
              <a:rPr lang="en-US" sz="3600" b="0" kern="1200" spc="-5" dirty="0">
                <a:solidFill>
                  <a:srgbClr val="444B54"/>
                </a:solidFill>
                <a:ea typeface="+mn-ea"/>
              </a:rPr>
              <a:t>ILPQC Updates </a:t>
            </a:r>
            <a:endParaRPr sz="3600" b="0" kern="1200" spc="-5" dirty="0">
              <a:solidFill>
                <a:srgbClr val="444B54"/>
              </a:solidFill>
              <a:ea typeface="+mn-ea"/>
            </a:endParaRPr>
          </a:p>
        </p:txBody>
      </p:sp>
      <p:sp>
        <p:nvSpPr>
          <p:cNvPr id="10" name="object 10"/>
          <p:cNvSpPr txBox="1"/>
          <p:nvPr/>
        </p:nvSpPr>
        <p:spPr>
          <a:xfrm>
            <a:off x="11915647" y="6430200"/>
            <a:ext cx="19621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14</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2800507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A55F50-0F67-41C6-AC4E-0FF305B2546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3" name="Slide Number Placeholder 2">
            <a:extLst>
              <a:ext uri="{FF2B5EF4-FFF2-40B4-BE49-F238E27FC236}">
                <a16:creationId xmlns:a16="http://schemas.microsoft.com/office/drawing/2014/main" id="{E6E792C6-07D8-4A99-B1BD-D9A52ACCC10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B8EC1-6F45-9F41-A99F-DC91EFBF19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57528EC-74CE-4511-B64B-BD4A93F42D25}"/>
              </a:ext>
            </a:extLst>
          </p:cNvPr>
          <p:cNvPicPr/>
          <p:nvPr/>
        </p:nvPicPr>
        <p:blipFill>
          <a:blip r:embed="rId3"/>
          <a:stretch>
            <a:fillRect/>
          </a:stretch>
        </p:blipFill>
        <p:spPr>
          <a:xfrm>
            <a:off x="132662" y="118388"/>
            <a:ext cx="4001876" cy="2309284"/>
          </a:xfrm>
          <a:prstGeom prst="rect">
            <a:avLst/>
          </a:prstGeom>
        </p:spPr>
      </p:pic>
      <p:pic>
        <p:nvPicPr>
          <p:cNvPr id="23" name="Picture 22">
            <a:extLst>
              <a:ext uri="{FF2B5EF4-FFF2-40B4-BE49-F238E27FC236}">
                <a16:creationId xmlns:a16="http://schemas.microsoft.com/office/drawing/2014/main" id="{7603C568-01A9-4FC0-BD87-EB2A24FACB4E}"/>
              </a:ext>
            </a:extLst>
          </p:cNvPr>
          <p:cNvPicPr/>
          <p:nvPr/>
        </p:nvPicPr>
        <p:blipFill>
          <a:blip r:embed="rId4"/>
          <a:stretch>
            <a:fillRect/>
          </a:stretch>
        </p:blipFill>
        <p:spPr>
          <a:xfrm>
            <a:off x="1164020" y="2146623"/>
            <a:ext cx="3609977" cy="2102332"/>
          </a:xfrm>
          <a:prstGeom prst="rect">
            <a:avLst/>
          </a:prstGeom>
        </p:spPr>
      </p:pic>
      <p:pic>
        <p:nvPicPr>
          <p:cNvPr id="24" name="Picture 23">
            <a:extLst>
              <a:ext uri="{FF2B5EF4-FFF2-40B4-BE49-F238E27FC236}">
                <a16:creationId xmlns:a16="http://schemas.microsoft.com/office/drawing/2014/main" id="{C7375900-7B5A-4DEF-889C-26257C63AD0B}"/>
              </a:ext>
            </a:extLst>
          </p:cNvPr>
          <p:cNvPicPr/>
          <p:nvPr/>
        </p:nvPicPr>
        <p:blipFill>
          <a:blip r:embed="rId5"/>
          <a:stretch>
            <a:fillRect/>
          </a:stretch>
        </p:blipFill>
        <p:spPr>
          <a:xfrm>
            <a:off x="352791" y="3832133"/>
            <a:ext cx="2569201" cy="1641718"/>
          </a:xfrm>
          <a:prstGeom prst="rect">
            <a:avLst/>
          </a:prstGeom>
        </p:spPr>
      </p:pic>
      <p:sp>
        <p:nvSpPr>
          <p:cNvPr id="14" name="Rectangle 13">
            <a:extLst>
              <a:ext uri="{FF2B5EF4-FFF2-40B4-BE49-F238E27FC236}">
                <a16:creationId xmlns:a16="http://schemas.microsoft.com/office/drawing/2014/main" id="{990C2CED-FA5A-4905-BB5C-118A85CBCAC9}"/>
              </a:ext>
            </a:extLst>
          </p:cNvPr>
          <p:cNvSpPr/>
          <p:nvPr/>
        </p:nvSpPr>
        <p:spPr>
          <a:xfrm>
            <a:off x="6096000" y="1164078"/>
            <a:ext cx="5963338"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A = Avoid Assumptions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030A0"/>
                </a:solidFill>
                <a:effectLst/>
                <a:uLnTx/>
                <a:uFillTx/>
                <a:latin typeface="Calibri" panose="020F0502020204030204"/>
                <a:ea typeface="+mn-ea"/>
                <a:cs typeface="+mn-cs"/>
              </a:rPr>
              <a:t>Avoid assumptions and stereotypes by relying on objective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panose="020F0502020204030204"/>
                <a:ea typeface="+mn-ea"/>
                <a:cs typeface="+mn-cs"/>
              </a:rPr>
              <a:t>      information and evidence.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srgbClr val="7030A0"/>
                </a:solidFill>
                <a:effectLst/>
                <a:uLnTx/>
                <a:uFillTx/>
                <a:latin typeface="Calibri" panose="020F0502020204030204"/>
                <a:ea typeface="+mn-ea"/>
                <a:cs typeface="+mn-cs"/>
              </a:rPr>
              <a:t>Focus on the information that the patient provides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C000"/>
                </a:solidFill>
                <a:effectLst/>
                <a:uLnTx/>
                <a:uFillTx/>
                <a:latin typeface="Calibri" panose="020F0502020204030204"/>
                <a:ea typeface="+mn-ea"/>
                <a:cs typeface="+mn-cs"/>
              </a:rPr>
              <a:t>L = Listen</a:t>
            </a:r>
            <a:r>
              <a:rPr kumimoji="0" lang="en-US" sz="1600" b="0" i="0" u="none" strike="noStrike" kern="1200" cap="none" spc="0" normalizeH="0" baseline="0" noProof="0" dirty="0">
                <a:ln>
                  <a:noFill/>
                </a:ln>
                <a:solidFill>
                  <a:srgbClr val="FFC000"/>
                </a:solidFill>
                <a:effectLst/>
                <a:uLnTx/>
                <a:uFillTx/>
                <a:latin typeface="Calibri" panose="020F0502020204030204"/>
                <a:ea typeface="+mn-ea"/>
                <a:cs typeface="+mn-cs"/>
              </a:rPr>
              <a: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C000"/>
                </a:solidFill>
                <a:effectLst/>
                <a:uLnTx/>
                <a:uFillTx/>
                <a:latin typeface="Calibri" panose="020F0502020204030204"/>
                <a:ea typeface="+mn-ea"/>
                <a:cs typeface="+mn-cs"/>
              </a:rPr>
              <a:t>Listen more than you talk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Calibri" panose="020F0502020204030204"/>
                <a:ea typeface="+mn-ea"/>
                <a:cs typeface="+mn-cs"/>
              </a:rPr>
              <a:t>L = Learn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B050"/>
                </a:solidFill>
                <a:effectLst/>
                <a:uLnTx/>
                <a:uFillTx/>
                <a:latin typeface="Calibri" panose="020F0502020204030204"/>
                <a:ea typeface="+mn-ea"/>
                <a:cs typeface="+mn-cs"/>
              </a:rPr>
              <a:t>Learn about the patient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B0F0"/>
                </a:solidFill>
                <a:effectLst/>
                <a:uLnTx/>
                <a:uFillTx/>
                <a:latin typeface="Calibri" panose="020F0502020204030204"/>
                <a:ea typeface="+mn-ea"/>
                <a:cs typeface="+mn-cs"/>
              </a:rPr>
              <a:t>Y = Yield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F0"/>
                </a:solidFill>
                <a:effectLst/>
                <a:uLnTx/>
                <a:uFillTx/>
                <a:latin typeface="Calibri" panose="020F0502020204030204"/>
                <a:ea typeface="+mn-ea"/>
                <a:cs typeface="+mn-cs"/>
              </a:rPr>
              <a:t>Yield to the person by involving them in their care.</a:t>
            </a:r>
          </a:p>
        </p:txBody>
      </p:sp>
      <p:sp>
        <p:nvSpPr>
          <p:cNvPr id="15" name="Rectangle 14">
            <a:extLst>
              <a:ext uri="{FF2B5EF4-FFF2-40B4-BE49-F238E27FC236}">
                <a16:creationId xmlns:a16="http://schemas.microsoft.com/office/drawing/2014/main" id="{D159D49E-C335-4316-8414-F41E04DDA624}"/>
              </a:ext>
            </a:extLst>
          </p:cNvPr>
          <p:cNvSpPr/>
          <p:nvPr/>
        </p:nvSpPr>
        <p:spPr>
          <a:xfrm>
            <a:off x="5656305" y="755841"/>
            <a:ext cx="21939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ALLY / ALLYSHIP</a:t>
            </a:r>
          </a:p>
        </p:txBody>
      </p:sp>
      <p:pic>
        <p:nvPicPr>
          <p:cNvPr id="28" name="Picture 27">
            <a:extLst>
              <a:ext uri="{FF2B5EF4-FFF2-40B4-BE49-F238E27FC236}">
                <a16:creationId xmlns:a16="http://schemas.microsoft.com/office/drawing/2014/main" id="{BC77CCBB-DA8D-4F8F-938B-DB1B0BCD1503}"/>
              </a:ext>
            </a:extLst>
          </p:cNvPr>
          <p:cNvPicPr/>
          <p:nvPr/>
        </p:nvPicPr>
        <p:blipFill>
          <a:blip r:embed="rId6"/>
          <a:stretch>
            <a:fillRect/>
          </a:stretch>
        </p:blipFill>
        <p:spPr>
          <a:xfrm>
            <a:off x="3817778" y="3832133"/>
            <a:ext cx="4429577" cy="2885689"/>
          </a:xfrm>
          <a:prstGeom prst="rect">
            <a:avLst/>
          </a:prstGeom>
        </p:spPr>
      </p:pic>
      <p:sp>
        <p:nvSpPr>
          <p:cNvPr id="4" name="TextBox 3">
            <a:extLst>
              <a:ext uri="{FF2B5EF4-FFF2-40B4-BE49-F238E27FC236}">
                <a16:creationId xmlns:a16="http://schemas.microsoft.com/office/drawing/2014/main" id="{92F65003-2CC6-4E53-A180-F99B2E27F940}"/>
              </a:ext>
            </a:extLst>
          </p:cNvPr>
          <p:cNvSpPr txBox="1"/>
          <p:nvPr/>
        </p:nvSpPr>
        <p:spPr>
          <a:xfrm>
            <a:off x="4916039" y="109510"/>
            <a:ext cx="36744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rPr>
              <a:t>STAFF EDUCATION</a:t>
            </a:r>
          </a:p>
        </p:txBody>
      </p:sp>
    </p:spTree>
    <p:extLst>
      <p:ext uri="{BB962C8B-B14F-4D97-AF65-F5344CB8AC3E}">
        <p14:creationId xmlns:p14="http://schemas.microsoft.com/office/powerpoint/2010/main" val="3751924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1541" y="-22809"/>
            <a:ext cx="614569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291299" y="184265"/>
            <a:ext cx="2791606" cy="1059886"/>
          </a:xfrm>
        </p:spPr>
        <p:txBody>
          <a:bodyPr>
            <a:normAutofit/>
          </a:bodyPr>
          <a:lstStyle/>
          <a:p>
            <a:r>
              <a:rPr lang="en-US" sz="4000" b="1" dirty="0">
                <a:solidFill>
                  <a:schemeClr val="bg1"/>
                </a:solidFill>
              </a:rPr>
              <a:t>What we do:</a:t>
            </a:r>
            <a:endParaRPr lang="en-US" sz="7200" b="1" dirty="0">
              <a:solidFill>
                <a:schemeClr val="bg1"/>
              </a:solidFill>
            </a:endParaRPr>
          </a:p>
        </p:txBody>
      </p:sp>
      <p:sp>
        <p:nvSpPr>
          <p:cNvPr id="3" name="TextBox 2">
            <a:extLst>
              <a:ext uri="{FF2B5EF4-FFF2-40B4-BE49-F238E27FC236}">
                <a16:creationId xmlns:a16="http://schemas.microsoft.com/office/drawing/2014/main" id="{D42E2944-CA34-4DEE-995A-4F689F28A9BB}"/>
              </a:ext>
            </a:extLst>
          </p:cNvPr>
          <p:cNvSpPr txBox="1"/>
          <p:nvPr/>
        </p:nvSpPr>
        <p:spPr>
          <a:xfrm>
            <a:off x="6912418" y="280699"/>
            <a:ext cx="5031260"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Commitment for Safe and Equitable Birth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We promise to ask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permission before carrying out procedures and examinations, and always protect your personal boundaries.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YOUR BODY, YOUR RULES</a:t>
            </a:r>
          </a:p>
        </p:txBody>
      </p:sp>
      <p:sp>
        <p:nvSpPr>
          <p:cNvPr id="7" name="TextBox 6">
            <a:extLst>
              <a:ext uri="{FF2B5EF4-FFF2-40B4-BE49-F238E27FC236}">
                <a16:creationId xmlns:a16="http://schemas.microsoft.com/office/drawing/2014/main" id="{06B718A4-BB96-4612-9477-3AB32C1CE106}"/>
              </a:ext>
            </a:extLst>
          </p:cNvPr>
          <p:cNvSpPr txBox="1"/>
          <p:nvPr/>
        </p:nvSpPr>
        <p:spPr>
          <a:xfrm>
            <a:off x="7043324" y="2387190"/>
            <a:ext cx="317456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MemorialCare Values: iABCs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Integrity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Compassion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Synergy</a:t>
            </a:r>
          </a:p>
        </p:txBody>
      </p:sp>
      <p:graphicFrame>
        <p:nvGraphicFramePr>
          <p:cNvPr id="13" name="Chart 12">
            <a:extLst>
              <a:ext uri="{FF2B5EF4-FFF2-40B4-BE49-F238E27FC236}">
                <a16:creationId xmlns:a16="http://schemas.microsoft.com/office/drawing/2014/main" id="{DA7699B5-D8B2-4D5C-BE05-44BA9AA3AED0}"/>
              </a:ext>
            </a:extLst>
          </p:cNvPr>
          <p:cNvGraphicFramePr>
            <a:graphicFrameLocks/>
          </p:cNvGraphicFramePr>
          <p:nvPr>
            <p:extLst/>
          </p:nvPr>
        </p:nvGraphicFramePr>
        <p:xfrm>
          <a:off x="28369" y="1552353"/>
          <a:ext cx="5980907" cy="43097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147058" y="5259741"/>
            <a:ext cx="4199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56</a:t>
            </a:r>
          </a:p>
        </p:txBody>
      </p:sp>
      <p:sp>
        <p:nvSpPr>
          <p:cNvPr id="14" name="TextBox 13"/>
          <p:cNvSpPr txBox="1"/>
          <p:nvPr/>
        </p:nvSpPr>
        <p:spPr>
          <a:xfrm>
            <a:off x="2026372" y="5263151"/>
            <a:ext cx="4087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5" name="TextBox 14"/>
          <p:cNvSpPr txBox="1"/>
          <p:nvPr/>
        </p:nvSpPr>
        <p:spPr>
          <a:xfrm>
            <a:off x="2823660" y="5270336"/>
            <a:ext cx="3903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90</a:t>
            </a:r>
          </a:p>
        </p:txBody>
      </p:sp>
      <p:sp>
        <p:nvSpPr>
          <p:cNvPr id="16" name="TextBox 15"/>
          <p:cNvSpPr txBox="1"/>
          <p:nvPr/>
        </p:nvSpPr>
        <p:spPr>
          <a:xfrm>
            <a:off x="3562882" y="5263150"/>
            <a:ext cx="5646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254</a:t>
            </a:r>
          </a:p>
        </p:txBody>
      </p:sp>
      <p:sp>
        <p:nvSpPr>
          <p:cNvPr id="17" name="TextBox 16"/>
          <p:cNvSpPr txBox="1"/>
          <p:nvPr/>
        </p:nvSpPr>
        <p:spPr>
          <a:xfrm>
            <a:off x="4512483" y="5256332"/>
            <a:ext cx="4164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54</a:t>
            </a:r>
          </a:p>
        </p:txBody>
      </p:sp>
      <p:sp>
        <p:nvSpPr>
          <p:cNvPr id="18" name="TextBox 17"/>
          <p:cNvSpPr txBox="1"/>
          <p:nvPr/>
        </p:nvSpPr>
        <p:spPr>
          <a:xfrm>
            <a:off x="997413" y="5270337"/>
            <a:ext cx="3402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pic>
        <p:nvPicPr>
          <p:cNvPr id="8" name="Picture 7">
            <a:extLst>
              <a:ext uri="{FF2B5EF4-FFF2-40B4-BE49-F238E27FC236}">
                <a16:creationId xmlns:a16="http://schemas.microsoft.com/office/drawing/2014/main" id="{53F90383-5E4A-4385-ACE2-E1EBC44C5725}"/>
              </a:ext>
            </a:extLst>
          </p:cNvPr>
          <p:cNvPicPr/>
          <p:nvPr/>
        </p:nvPicPr>
        <p:blipFill rotWithShape="1">
          <a:blip r:embed="rId4"/>
          <a:srcRect l="9763"/>
          <a:stretch/>
        </p:blipFill>
        <p:spPr>
          <a:xfrm>
            <a:off x="6697993" y="4054966"/>
            <a:ext cx="5501561" cy="2803034"/>
          </a:xfrm>
          <a:prstGeom prst="rect">
            <a:avLst/>
          </a:prstGeom>
        </p:spPr>
      </p:pic>
      <p:sp>
        <p:nvSpPr>
          <p:cNvPr id="5" name="TextBox 4"/>
          <p:cNvSpPr txBox="1"/>
          <p:nvPr/>
        </p:nvSpPr>
        <p:spPr>
          <a:xfrm>
            <a:off x="1562986" y="6134986"/>
            <a:ext cx="2860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487 Patients Responded</a:t>
            </a:r>
          </a:p>
        </p:txBody>
      </p:sp>
    </p:spTree>
    <p:extLst>
      <p:ext uri="{BB962C8B-B14F-4D97-AF65-F5344CB8AC3E}">
        <p14:creationId xmlns:p14="http://schemas.microsoft.com/office/powerpoint/2010/main" val="3421948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541" y="-22809"/>
            <a:ext cx="614569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265723" y="41327"/>
            <a:ext cx="10928302" cy="1059886"/>
          </a:xfrm>
        </p:spPr>
        <p:txBody>
          <a:bodyPr>
            <a:normAutofit/>
          </a:bodyPr>
          <a:lstStyle/>
          <a:p>
            <a:r>
              <a:rPr lang="en-US" sz="4000" b="1" dirty="0">
                <a:solidFill>
                  <a:schemeClr val="bg1"/>
                </a:solidFill>
              </a:rPr>
              <a:t>What we do:</a:t>
            </a:r>
            <a:endParaRPr lang="en-US" sz="7200" b="1" dirty="0">
              <a:solidFill>
                <a:schemeClr val="bg1"/>
              </a:solidFill>
            </a:endParaRPr>
          </a:p>
        </p:txBody>
      </p:sp>
      <p:sp>
        <p:nvSpPr>
          <p:cNvPr id="3" name="TextBox 2">
            <a:extLst>
              <a:ext uri="{FF2B5EF4-FFF2-40B4-BE49-F238E27FC236}">
                <a16:creationId xmlns:a16="http://schemas.microsoft.com/office/drawing/2014/main" id="{D42E2944-CA34-4DEE-995A-4F689F28A9BB}"/>
              </a:ext>
            </a:extLst>
          </p:cNvPr>
          <p:cNvSpPr txBox="1"/>
          <p:nvPr/>
        </p:nvSpPr>
        <p:spPr>
          <a:xfrm>
            <a:off x="6514126" y="224050"/>
            <a:ext cx="5572369" cy="1754326"/>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Commitment for Safe and Equitable Birth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We promise to provide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explanations and information in the language of your choice so we can make an informed decision that is right for you</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6B718A4-BB96-4612-9477-3AB32C1CE106}"/>
              </a:ext>
            </a:extLst>
          </p:cNvPr>
          <p:cNvSpPr txBox="1"/>
          <p:nvPr/>
        </p:nvSpPr>
        <p:spPr>
          <a:xfrm>
            <a:off x="6514126" y="2738273"/>
            <a:ext cx="541922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MemorialCare Values: iABCs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Integrity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Compassion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Synergy</a:t>
            </a:r>
          </a:p>
        </p:txBody>
      </p:sp>
      <p:pic>
        <p:nvPicPr>
          <p:cNvPr id="2052" name="Picture 4" descr="Improved maternity care practices decrease racial gaps in breastfeeding in  the US South | EurekAlert! Science News">
            <a:extLst>
              <a:ext uri="{FF2B5EF4-FFF2-40B4-BE49-F238E27FC236}">
                <a16:creationId xmlns:a16="http://schemas.microsoft.com/office/drawing/2014/main" id="{B9983C12-A118-4041-837B-99E9F7F6D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764" y="3137898"/>
            <a:ext cx="3908110" cy="37201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0A723713-74E1-4F34-A1AE-68387218DF38}"/>
              </a:ext>
            </a:extLst>
          </p:cNvPr>
          <p:cNvGraphicFramePr>
            <a:graphicFrameLocks/>
          </p:cNvGraphicFramePr>
          <p:nvPr>
            <p:extLst/>
          </p:nvPr>
        </p:nvGraphicFramePr>
        <p:xfrm>
          <a:off x="94819" y="1297172"/>
          <a:ext cx="5944474" cy="41148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4499579" y="4844060"/>
            <a:ext cx="4096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26</a:t>
            </a:r>
          </a:p>
        </p:txBody>
      </p:sp>
      <p:sp>
        <p:nvSpPr>
          <p:cNvPr id="13" name="TextBox 12"/>
          <p:cNvSpPr txBox="1"/>
          <p:nvPr/>
        </p:nvSpPr>
        <p:spPr>
          <a:xfrm>
            <a:off x="3641146" y="4899283"/>
            <a:ext cx="4741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249</a:t>
            </a:r>
          </a:p>
        </p:txBody>
      </p:sp>
      <p:sp>
        <p:nvSpPr>
          <p:cNvPr id="14" name="TextBox 13"/>
          <p:cNvSpPr txBox="1"/>
          <p:nvPr/>
        </p:nvSpPr>
        <p:spPr>
          <a:xfrm>
            <a:off x="2918925" y="4899284"/>
            <a:ext cx="3956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87</a:t>
            </a:r>
          </a:p>
        </p:txBody>
      </p:sp>
      <p:sp>
        <p:nvSpPr>
          <p:cNvPr id="15" name="TextBox 14"/>
          <p:cNvSpPr txBox="1"/>
          <p:nvPr/>
        </p:nvSpPr>
        <p:spPr>
          <a:xfrm>
            <a:off x="2170414" y="4899285"/>
            <a:ext cx="3775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26</a:t>
            </a:r>
          </a:p>
        </p:txBody>
      </p:sp>
      <p:sp>
        <p:nvSpPr>
          <p:cNvPr id="16" name="TextBox 15"/>
          <p:cNvSpPr txBox="1"/>
          <p:nvPr/>
        </p:nvSpPr>
        <p:spPr>
          <a:xfrm>
            <a:off x="1262118" y="4899288"/>
            <a:ext cx="2217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17" name="TextBox 16"/>
          <p:cNvSpPr txBox="1"/>
          <p:nvPr/>
        </p:nvSpPr>
        <p:spPr>
          <a:xfrm>
            <a:off x="5176032" y="4871558"/>
            <a:ext cx="5335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57</a:t>
            </a:r>
          </a:p>
        </p:txBody>
      </p:sp>
      <p:sp>
        <p:nvSpPr>
          <p:cNvPr id="18" name="TextBox 17"/>
          <p:cNvSpPr txBox="1"/>
          <p:nvPr/>
        </p:nvSpPr>
        <p:spPr>
          <a:xfrm>
            <a:off x="1562986" y="6134986"/>
            <a:ext cx="2860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450 Patients Responded</a:t>
            </a:r>
          </a:p>
        </p:txBody>
      </p:sp>
    </p:spTree>
    <p:extLst>
      <p:ext uri="{BB962C8B-B14F-4D97-AF65-F5344CB8AC3E}">
        <p14:creationId xmlns:p14="http://schemas.microsoft.com/office/powerpoint/2010/main" val="4232580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541" y="-22809"/>
            <a:ext cx="614569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257908" y="41327"/>
            <a:ext cx="4941413" cy="1059886"/>
          </a:xfrm>
        </p:spPr>
        <p:txBody>
          <a:bodyPr>
            <a:normAutofit/>
          </a:bodyPr>
          <a:lstStyle/>
          <a:p>
            <a:r>
              <a:rPr lang="en-US" sz="4000" b="1" dirty="0">
                <a:solidFill>
                  <a:schemeClr val="bg1"/>
                </a:solidFill>
              </a:rPr>
              <a:t>What we do:</a:t>
            </a:r>
          </a:p>
        </p:txBody>
      </p:sp>
      <p:sp>
        <p:nvSpPr>
          <p:cNvPr id="3" name="TextBox 2">
            <a:extLst>
              <a:ext uri="{FF2B5EF4-FFF2-40B4-BE49-F238E27FC236}">
                <a16:creationId xmlns:a16="http://schemas.microsoft.com/office/drawing/2014/main" id="{D42E2944-CA34-4DEE-995A-4F689F28A9BB}"/>
              </a:ext>
            </a:extLst>
          </p:cNvPr>
          <p:cNvSpPr txBox="1"/>
          <p:nvPr/>
        </p:nvSpPr>
        <p:spPr>
          <a:xfrm>
            <a:off x="6690975" y="322146"/>
            <a:ext cx="5416152" cy="1975926"/>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Commitment for Safe and Equitable Birth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We promise to care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you with dignity and respect and provide you safe and equitable care, in a non-discriminatory way</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6B718A4-BB96-4612-9477-3AB32C1CE106}"/>
              </a:ext>
            </a:extLst>
          </p:cNvPr>
          <p:cNvSpPr txBox="1"/>
          <p:nvPr/>
        </p:nvSpPr>
        <p:spPr>
          <a:xfrm>
            <a:off x="6690975" y="2513412"/>
            <a:ext cx="519421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MemorialCare Values: iABCs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Integrity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Compassion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Synergy</a:t>
            </a:r>
          </a:p>
        </p:txBody>
      </p:sp>
      <p:pic>
        <p:nvPicPr>
          <p:cNvPr id="4" name="Picture 3">
            <a:extLst>
              <a:ext uri="{FF2B5EF4-FFF2-40B4-BE49-F238E27FC236}">
                <a16:creationId xmlns:a16="http://schemas.microsoft.com/office/drawing/2014/main" id="{09C8FD3B-A3AB-4E12-98CB-3B97CA46C152}"/>
              </a:ext>
            </a:extLst>
          </p:cNvPr>
          <p:cNvPicPr>
            <a:picLocks noChangeAspect="1"/>
          </p:cNvPicPr>
          <p:nvPr/>
        </p:nvPicPr>
        <p:blipFill>
          <a:blip r:embed="rId3"/>
          <a:stretch>
            <a:fillRect/>
          </a:stretch>
        </p:blipFill>
        <p:spPr>
          <a:xfrm>
            <a:off x="7946739" y="3923323"/>
            <a:ext cx="4245262" cy="2921051"/>
          </a:xfrm>
          <a:prstGeom prst="rect">
            <a:avLst/>
          </a:prstGeom>
        </p:spPr>
      </p:pic>
      <p:graphicFrame>
        <p:nvGraphicFramePr>
          <p:cNvPr id="9" name="Chart 8">
            <a:extLst>
              <a:ext uri="{FF2B5EF4-FFF2-40B4-BE49-F238E27FC236}">
                <a16:creationId xmlns:a16="http://schemas.microsoft.com/office/drawing/2014/main" id="{BFDD2CA7-1667-4CC1-ABBD-6B0499C9F56E}"/>
              </a:ext>
            </a:extLst>
          </p:cNvPr>
          <p:cNvGraphicFramePr>
            <a:graphicFrameLocks/>
          </p:cNvGraphicFramePr>
          <p:nvPr>
            <p:extLst/>
          </p:nvPr>
        </p:nvGraphicFramePr>
        <p:xfrm>
          <a:off x="150709" y="1379147"/>
          <a:ext cx="5944474" cy="407227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1131159" y="4889345"/>
            <a:ext cx="2217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11" name="TextBox 10"/>
          <p:cNvSpPr txBox="1"/>
          <p:nvPr/>
        </p:nvSpPr>
        <p:spPr>
          <a:xfrm>
            <a:off x="2176575" y="4896309"/>
            <a:ext cx="3935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23</a:t>
            </a:r>
          </a:p>
        </p:txBody>
      </p:sp>
      <p:sp>
        <p:nvSpPr>
          <p:cNvPr id="12" name="TextBox 11"/>
          <p:cNvSpPr txBox="1"/>
          <p:nvPr/>
        </p:nvSpPr>
        <p:spPr>
          <a:xfrm>
            <a:off x="2975995" y="4899288"/>
            <a:ext cx="3671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89</a:t>
            </a:r>
          </a:p>
        </p:txBody>
      </p:sp>
      <p:sp>
        <p:nvSpPr>
          <p:cNvPr id="13" name="TextBox 12"/>
          <p:cNvSpPr txBox="1"/>
          <p:nvPr/>
        </p:nvSpPr>
        <p:spPr>
          <a:xfrm>
            <a:off x="3671055" y="4889346"/>
            <a:ext cx="4826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255</a:t>
            </a:r>
          </a:p>
        </p:txBody>
      </p:sp>
      <p:sp>
        <p:nvSpPr>
          <p:cNvPr id="14" name="TextBox 13"/>
          <p:cNvSpPr txBox="1"/>
          <p:nvPr/>
        </p:nvSpPr>
        <p:spPr>
          <a:xfrm>
            <a:off x="4588854" y="4891667"/>
            <a:ext cx="415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52</a:t>
            </a:r>
          </a:p>
        </p:txBody>
      </p:sp>
      <p:sp>
        <p:nvSpPr>
          <p:cNvPr id="15" name="TextBox 14"/>
          <p:cNvSpPr txBox="1"/>
          <p:nvPr/>
        </p:nvSpPr>
        <p:spPr>
          <a:xfrm>
            <a:off x="5163254" y="4893988"/>
            <a:ext cx="4538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52</a:t>
            </a:r>
          </a:p>
        </p:txBody>
      </p:sp>
      <p:sp>
        <p:nvSpPr>
          <p:cNvPr id="16" name="TextBox 15"/>
          <p:cNvSpPr txBox="1"/>
          <p:nvPr/>
        </p:nvSpPr>
        <p:spPr>
          <a:xfrm>
            <a:off x="1562986" y="6134986"/>
            <a:ext cx="2860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476 Patients Responded</a:t>
            </a:r>
          </a:p>
        </p:txBody>
      </p:sp>
    </p:spTree>
    <p:extLst>
      <p:ext uri="{BB962C8B-B14F-4D97-AF65-F5344CB8AC3E}">
        <p14:creationId xmlns:p14="http://schemas.microsoft.com/office/powerpoint/2010/main" val="1674407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541" y="-22809"/>
            <a:ext cx="614569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234462" y="41327"/>
            <a:ext cx="3210487" cy="1059886"/>
          </a:xfrm>
        </p:spPr>
        <p:txBody>
          <a:bodyPr>
            <a:normAutofit/>
          </a:bodyPr>
          <a:lstStyle/>
          <a:p>
            <a:r>
              <a:rPr lang="en-US" sz="4000" b="1" dirty="0">
                <a:solidFill>
                  <a:schemeClr val="bg1"/>
                </a:solidFill>
              </a:rPr>
              <a:t>What we do:</a:t>
            </a:r>
          </a:p>
        </p:txBody>
      </p:sp>
      <p:sp>
        <p:nvSpPr>
          <p:cNvPr id="3" name="TextBox 2">
            <a:extLst>
              <a:ext uri="{FF2B5EF4-FFF2-40B4-BE49-F238E27FC236}">
                <a16:creationId xmlns:a16="http://schemas.microsoft.com/office/drawing/2014/main" id="{D42E2944-CA34-4DEE-995A-4F689F28A9BB}"/>
              </a:ext>
            </a:extLst>
          </p:cNvPr>
          <p:cNvSpPr txBox="1"/>
          <p:nvPr/>
        </p:nvSpPr>
        <p:spPr>
          <a:xfrm>
            <a:off x="7227358" y="1101213"/>
            <a:ext cx="504912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Anti-bias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Practice perspective-taking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6600"/>
                </a:solidFill>
                <a:effectLst/>
                <a:uLnTx/>
                <a:uFillTx/>
                <a:latin typeface="Calibri" panose="020F0502020204030204"/>
                <a:ea typeface="+mn-ea"/>
                <a:cs typeface="+mn-cs"/>
              </a:rPr>
              <a:t>“I am wondering how I might see it if I were looking through your eyes…”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6600"/>
                </a:solidFill>
                <a:effectLst/>
                <a:uLnTx/>
                <a:uFillTx/>
                <a:latin typeface="Calibri" panose="020F0502020204030204"/>
                <a:ea typeface="+mn-ea"/>
                <a:cs typeface="+mn-cs"/>
              </a:rPr>
              <a:t>“I was imagining being in your shoes, and it occurred to me that I would feel this 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6600"/>
                </a:solidFill>
                <a:effectLst/>
                <a:uLnTx/>
                <a:uFillTx/>
                <a:latin typeface="Calibri" panose="020F0502020204030204"/>
                <a:ea typeface="+mn-ea"/>
                <a:cs typeface="+mn-cs"/>
              </a:rPr>
              <a:t>Check your accuracy by asking the patient.</a:t>
            </a:r>
          </a:p>
        </p:txBody>
      </p:sp>
      <p:pic>
        <p:nvPicPr>
          <p:cNvPr id="7174" name="Picture 6" descr="The role of empathy in communication - Communication in Occupational Therapy">
            <a:extLst>
              <a:ext uri="{FF2B5EF4-FFF2-40B4-BE49-F238E27FC236}">
                <a16:creationId xmlns:a16="http://schemas.microsoft.com/office/drawing/2014/main" id="{59299457-3E7E-4C1F-87BE-223A06E54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684" y="3656359"/>
            <a:ext cx="4703316" cy="32016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A picture containing icon&#10;&#10;Description automatically generated">
            <a:extLst>
              <a:ext uri="{FF2B5EF4-FFF2-40B4-BE49-F238E27FC236}">
                <a16:creationId xmlns:a16="http://schemas.microsoft.com/office/drawing/2014/main" id="{A6A870C6-6FF7-4C99-9FBE-98158AA85FE4}"/>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6240553" y="993182"/>
            <a:ext cx="880401" cy="825755"/>
          </a:xfrm>
          <a:prstGeom prst="rect">
            <a:avLst/>
          </a:prstGeom>
        </p:spPr>
      </p:pic>
      <p:sp>
        <p:nvSpPr>
          <p:cNvPr id="4" name="Rectangle 3">
            <a:extLst>
              <a:ext uri="{FF2B5EF4-FFF2-40B4-BE49-F238E27FC236}">
                <a16:creationId xmlns:a16="http://schemas.microsoft.com/office/drawing/2014/main" id="{BF698535-5252-40F4-9128-C8FA348F026A}"/>
              </a:ext>
            </a:extLst>
          </p:cNvPr>
          <p:cNvSpPr/>
          <p:nvPr/>
        </p:nvSpPr>
        <p:spPr>
          <a:xfrm>
            <a:off x="6973517" y="197995"/>
            <a:ext cx="2976008" cy="6463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p:txBody>
      </p:sp>
      <p:graphicFrame>
        <p:nvGraphicFramePr>
          <p:cNvPr id="10" name="Chart 9">
            <a:extLst>
              <a:ext uri="{FF2B5EF4-FFF2-40B4-BE49-F238E27FC236}">
                <a16:creationId xmlns:a16="http://schemas.microsoft.com/office/drawing/2014/main" id="{A4232358-6F2F-430A-A2A8-8333ACDA549D}"/>
              </a:ext>
            </a:extLst>
          </p:cNvPr>
          <p:cNvGraphicFramePr>
            <a:graphicFrameLocks/>
          </p:cNvGraphicFramePr>
          <p:nvPr>
            <p:extLst/>
          </p:nvPr>
        </p:nvGraphicFramePr>
        <p:xfrm>
          <a:off x="99237" y="1527022"/>
          <a:ext cx="5940056" cy="379989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p:cNvSpPr txBox="1"/>
          <p:nvPr/>
        </p:nvSpPr>
        <p:spPr>
          <a:xfrm>
            <a:off x="1133654" y="4772260"/>
            <a:ext cx="2217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12" name="TextBox 11"/>
          <p:cNvSpPr txBox="1"/>
          <p:nvPr/>
        </p:nvSpPr>
        <p:spPr>
          <a:xfrm>
            <a:off x="2097592" y="4772259"/>
            <a:ext cx="4576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26</a:t>
            </a:r>
          </a:p>
        </p:txBody>
      </p:sp>
      <p:sp>
        <p:nvSpPr>
          <p:cNvPr id="13" name="TextBox 12"/>
          <p:cNvSpPr txBox="1"/>
          <p:nvPr/>
        </p:nvSpPr>
        <p:spPr>
          <a:xfrm>
            <a:off x="2915233" y="4772261"/>
            <a:ext cx="4188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88</a:t>
            </a:r>
          </a:p>
        </p:txBody>
      </p:sp>
      <p:sp>
        <p:nvSpPr>
          <p:cNvPr id="14" name="TextBox 13"/>
          <p:cNvSpPr txBox="1"/>
          <p:nvPr/>
        </p:nvSpPr>
        <p:spPr>
          <a:xfrm>
            <a:off x="3726259" y="4802033"/>
            <a:ext cx="5293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257</a:t>
            </a:r>
          </a:p>
        </p:txBody>
      </p:sp>
      <p:sp>
        <p:nvSpPr>
          <p:cNvPr id="15" name="TextBox 14"/>
          <p:cNvSpPr txBox="1"/>
          <p:nvPr/>
        </p:nvSpPr>
        <p:spPr>
          <a:xfrm>
            <a:off x="4530674" y="4772258"/>
            <a:ext cx="382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55</a:t>
            </a:r>
          </a:p>
        </p:txBody>
      </p:sp>
      <p:sp>
        <p:nvSpPr>
          <p:cNvPr id="16" name="TextBox 15"/>
          <p:cNvSpPr txBox="1"/>
          <p:nvPr/>
        </p:nvSpPr>
        <p:spPr>
          <a:xfrm>
            <a:off x="5247041" y="4772257"/>
            <a:ext cx="4247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57</a:t>
            </a:r>
          </a:p>
        </p:txBody>
      </p:sp>
      <p:sp>
        <p:nvSpPr>
          <p:cNvPr id="17" name="TextBox 16"/>
          <p:cNvSpPr txBox="1"/>
          <p:nvPr/>
        </p:nvSpPr>
        <p:spPr>
          <a:xfrm>
            <a:off x="1562986" y="6134986"/>
            <a:ext cx="2860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489 Patients Responded</a:t>
            </a:r>
          </a:p>
        </p:txBody>
      </p:sp>
    </p:spTree>
    <p:extLst>
      <p:ext uri="{BB962C8B-B14F-4D97-AF65-F5344CB8AC3E}">
        <p14:creationId xmlns:p14="http://schemas.microsoft.com/office/powerpoint/2010/main" val="439302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541" y="-22809"/>
            <a:ext cx="614569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273539" y="41327"/>
            <a:ext cx="3692406" cy="1059886"/>
          </a:xfrm>
        </p:spPr>
        <p:txBody>
          <a:bodyPr>
            <a:normAutofit/>
          </a:bodyPr>
          <a:lstStyle/>
          <a:p>
            <a:r>
              <a:rPr lang="en-US" sz="4000" b="1" dirty="0">
                <a:solidFill>
                  <a:schemeClr val="bg1"/>
                </a:solidFill>
              </a:rPr>
              <a:t>What we do:</a:t>
            </a:r>
            <a:endParaRPr lang="en-US" sz="7200" b="1" dirty="0">
              <a:solidFill>
                <a:schemeClr val="bg1"/>
              </a:solidFill>
            </a:endParaRPr>
          </a:p>
        </p:txBody>
      </p:sp>
      <p:sp>
        <p:nvSpPr>
          <p:cNvPr id="3" name="TextBox 2">
            <a:extLst>
              <a:ext uri="{FF2B5EF4-FFF2-40B4-BE49-F238E27FC236}">
                <a16:creationId xmlns:a16="http://schemas.microsoft.com/office/drawing/2014/main" id="{D42E2944-CA34-4DEE-995A-4F689F28A9BB}"/>
              </a:ext>
            </a:extLst>
          </p:cNvPr>
          <p:cNvSpPr txBox="1"/>
          <p:nvPr/>
        </p:nvSpPr>
        <p:spPr>
          <a:xfrm>
            <a:off x="7157521" y="373673"/>
            <a:ext cx="4855139" cy="1754326"/>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Commitment for Safe and Equitable Birth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We promise to recognize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importance of your support persons and value their role in your birth experience</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6B718A4-BB96-4612-9477-3AB32C1CE106}"/>
              </a:ext>
            </a:extLst>
          </p:cNvPr>
          <p:cNvSpPr txBox="1"/>
          <p:nvPr/>
        </p:nvSpPr>
        <p:spPr>
          <a:xfrm>
            <a:off x="7351039" y="2382414"/>
            <a:ext cx="519421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MemorialCare Values: iABCs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Integrity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7030A0"/>
                </a:solidFill>
                <a:effectLst/>
                <a:uLnTx/>
                <a:uFillTx/>
                <a:latin typeface="Calibri" panose="020F0502020204030204"/>
                <a:ea typeface="+mn-ea"/>
                <a:cs typeface="+mn-cs"/>
              </a:rPr>
              <a:t>Compassion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Synergy</a:t>
            </a:r>
          </a:p>
        </p:txBody>
      </p:sp>
      <p:pic>
        <p:nvPicPr>
          <p:cNvPr id="8194" name="Picture 2" descr="Make Patient Support Social—Online and Off | PM360">
            <a:extLst>
              <a:ext uri="{FF2B5EF4-FFF2-40B4-BE49-F238E27FC236}">
                <a16:creationId xmlns:a16="http://schemas.microsoft.com/office/drawing/2014/main" id="{7B9DE333-9C2E-4794-BD1C-7BED1EC9A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9376" y="3498112"/>
            <a:ext cx="3572624" cy="33598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p:cNvPr>
          <p:cNvPicPr>
            <a:picLocks noChangeAspect="1"/>
          </p:cNvPicPr>
          <p:nvPr/>
        </p:nvPicPr>
        <p:blipFill>
          <a:blip r:embed="rId3"/>
          <a:stretch>
            <a:fillRect/>
          </a:stretch>
        </p:blipFill>
        <p:spPr>
          <a:xfrm>
            <a:off x="6187529" y="941725"/>
            <a:ext cx="876213" cy="868101"/>
          </a:xfrm>
          <a:prstGeom prst="rect">
            <a:avLst/>
          </a:prstGeom>
        </p:spPr>
      </p:pic>
      <p:graphicFrame>
        <p:nvGraphicFramePr>
          <p:cNvPr id="10" name="Chart 9">
            <a:extLst>
              <a:ext uri="{FF2B5EF4-FFF2-40B4-BE49-F238E27FC236}">
                <a16:creationId xmlns:a16="http://schemas.microsoft.com/office/drawing/2014/main" id="{9474C08D-0AC2-47FF-B6C3-C636E3DE8DA0}"/>
              </a:ext>
            </a:extLst>
          </p:cNvPr>
          <p:cNvGraphicFramePr>
            <a:graphicFrameLocks/>
          </p:cNvGraphicFramePr>
          <p:nvPr>
            <p:extLst/>
          </p:nvPr>
        </p:nvGraphicFramePr>
        <p:xfrm>
          <a:off x="145948" y="1610833"/>
          <a:ext cx="5820211" cy="362038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1206432" y="4680326"/>
            <a:ext cx="2217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12" name="TextBox 11"/>
          <p:cNvSpPr txBox="1"/>
          <p:nvPr/>
        </p:nvSpPr>
        <p:spPr>
          <a:xfrm>
            <a:off x="2200173" y="4680326"/>
            <a:ext cx="3917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3" name="TextBox 12"/>
          <p:cNvSpPr txBox="1"/>
          <p:nvPr/>
        </p:nvSpPr>
        <p:spPr>
          <a:xfrm>
            <a:off x="2945197" y="4649171"/>
            <a:ext cx="3976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83</a:t>
            </a:r>
          </a:p>
        </p:txBody>
      </p:sp>
      <p:sp>
        <p:nvSpPr>
          <p:cNvPr id="14" name="TextBox 13"/>
          <p:cNvSpPr txBox="1"/>
          <p:nvPr/>
        </p:nvSpPr>
        <p:spPr>
          <a:xfrm>
            <a:off x="3763474" y="4680325"/>
            <a:ext cx="463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259</a:t>
            </a:r>
          </a:p>
        </p:txBody>
      </p:sp>
      <p:sp>
        <p:nvSpPr>
          <p:cNvPr id="15" name="TextBox 14"/>
          <p:cNvSpPr txBox="1"/>
          <p:nvPr/>
        </p:nvSpPr>
        <p:spPr>
          <a:xfrm>
            <a:off x="4570720" y="4680326"/>
            <a:ext cx="3734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53</a:t>
            </a:r>
          </a:p>
        </p:txBody>
      </p:sp>
      <p:sp>
        <p:nvSpPr>
          <p:cNvPr id="16" name="TextBox 15"/>
          <p:cNvSpPr txBox="1"/>
          <p:nvPr/>
        </p:nvSpPr>
        <p:spPr>
          <a:xfrm>
            <a:off x="5201340" y="4680324"/>
            <a:ext cx="3797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57</a:t>
            </a:r>
          </a:p>
        </p:txBody>
      </p:sp>
      <p:sp>
        <p:nvSpPr>
          <p:cNvPr id="17" name="TextBox 16"/>
          <p:cNvSpPr txBox="1"/>
          <p:nvPr/>
        </p:nvSpPr>
        <p:spPr>
          <a:xfrm>
            <a:off x="1562986" y="6134986"/>
            <a:ext cx="2860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484 Patients Responded</a:t>
            </a:r>
          </a:p>
        </p:txBody>
      </p:sp>
    </p:spTree>
    <p:extLst>
      <p:ext uri="{BB962C8B-B14F-4D97-AF65-F5344CB8AC3E}">
        <p14:creationId xmlns:p14="http://schemas.microsoft.com/office/powerpoint/2010/main" val="103216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34" y="0"/>
            <a:ext cx="614569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AEEF50-27BD-7248-88D6-0FFA9B1C609D}"/>
              </a:ext>
            </a:extLst>
          </p:cNvPr>
          <p:cNvSpPr>
            <a:spLocks noGrp="1"/>
          </p:cNvSpPr>
          <p:nvPr>
            <p:ph type="title" idx="4294967295"/>
          </p:nvPr>
        </p:nvSpPr>
        <p:spPr>
          <a:xfrm>
            <a:off x="218831" y="41327"/>
            <a:ext cx="4055457" cy="1059886"/>
          </a:xfrm>
        </p:spPr>
        <p:txBody>
          <a:bodyPr>
            <a:normAutofit/>
          </a:bodyPr>
          <a:lstStyle/>
          <a:p>
            <a:r>
              <a:rPr lang="en-US" sz="4000" b="1" dirty="0">
                <a:solidFill>
                  <a:schemeClr val="bg1"/>
                </a:solidFill>
              </a:rPr>
              <a:t>What we do:</a:t>
            </a:r>
            <a:endParaRPr lang="en-US" sz="7200" b="1" dirty="0">
              <a:solidFill>
                <a:schemeClr val="bg1"/>
              </a:solidFill>
            </a:endParaRPr>
          </a:p>
        </p:txBody>
      </p:sp>
      <p:pic>
        <p:nvPicPr>
          <p:cNvPr id="1026" name="Picture 2" descr="LGBTQ people are going undocumented in NYS&amp;#39; COVID-19 health data | WBFO">
            <a:extLst>
              <a:ext uri="{FF2B5EF4-FFF2-40B4-BE49-F238E27FC236}">
                <a16:creationId xmlns:a16="http://schemas.microsoft.com/office/drawing/2014/main" id="{FFDC3261-0A89-4237-B9E0-733759B3E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668" y="3607699"/>
            <a:ext cx="4159916" cy="3128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2645B51-D3A4-45FA-9124-9AC64501EE41}"/>
              </a:ext>
            </a:extLst>
          </p:cNvPr>
          <p:cNvPicPr>
            <a:picLocks noChangeAspect="1"/>
          </p:cNvPicPr>
          <p:nvPr/>
        </p:nvPicPr>
        <p:blipFill>
          <a:blip r:embed="rId4"/>
          <a:stretch>
            <a:fillRect/>
          </a:stretch>
        </p:blipFill>
        <p:spPr>
          <a:xfrm>
            <a:off x="6364521" y="1037175"/>
            <a:ext cx="840929" cy="833143"/>
          </a:xfrm>
          <a:prstGeom prst="rect">
            <a:avLst/>
          </a:prstGeom>
        </p:spPr>
      </p:pic>
      <p:sp>
        <p:nvSpPr>
          <p:cNvPr id="6" name="Rectangle 5">
            <a:extLst>
              <a:ext uri="{FF2B5EF4-FFF2-40B4-BE49-F238E27FC236}">
                <a16:creationId xmlns:a16="http://schemas.microsoft.com/office/drawing/2014/main" id="{8A49B9E7-6219-4262-97DC-2D909C9115BC}"/>
              </a:ext>
            </a:extLst>
          </p:cNvPr>
          <p:cNvSpPr/>
          <p:nvPr/>
        </p:nvSpPr>
        <p:spPr>
          <a:xfrm>
            <a:off x="7485598" y="972513"/>
            <a:ext cx="4276443"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Anti-bias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6600"/>
                </a:solidFill>
                <a:effectLst/>
                <a:uLnTx/>
                <a:uFillTx/>
                <a:latin typeface="Calibri" panose="020F0502020204030204"/>
                <a:ea typeface="+mn-ea"/>
                <a:cs typeface="+mn-cs"/>
              </a:rPr>
              <a:t>Build Partnerships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6600"/>
                </a:solidFill>
                <a:effectLst/>
                <a:uLnTx/>
                <a:uFillTx/>
                <a:latin typeface="Calibri" panose="020F0502020204030204"/>
                <a:ea typeface="+mn-ea"/>
                <a:cs typeface="+mn-cs"/>
              </a:rPr>
              <a:t>The sense of </a:t>
            </a:r>
            <a:r>
              <a:rPr kumimoji="0" lang="en-US" sz="1800" b="1" i="1" u="none" strike="noStrike" kern="1200" cap="none" spc="0" normalizeH="0" baseline="0" noProof="0" dirty="0">
                <a:ln>
                  <a:noFill/>
                </a:ln>
                <a:solidFill>
                  <a:srgbClr val="FF6600"/>
                </a:solidFill>
                <a:effectLst/>
                <a:uLnTx/>
                <a:uFillTx/>
                <a:latin typeface="Calibri" panose="020F0502020204030204"/>
                <a:ea typeface="+mn-ea"/>
                <a:cs typeface="+mn-cs"/>
              </a:rPr>
              <a:t>working together towards a common goal</a:t>
            </a:r>
            <a:r>
              <a:rPr kumimoji="0" lang="en-US" sz="1800" b="0" i="1" u="none" strike="noStrike" kern="1200" cap="none" spc="0" normalizeH="0" baseline="0" noProof="0" dirty="0">
                <a:ln>
                  <a:noFill/>
                </a:ln>
                <a:solidFill>
                  <a:srgbClr val="FF6600"/>
                </a:solidFill>
                <a:effectLst/>
                <a:uLnTx/>
                <a:uFillTx/>
                <a:latin typeface="Calibri" panose="020F0502020204030204"/>
                <a:ea typeface="+mn-ea"/>
                <a:cs typeface="+mn-cs"/>
              </a:rPr>
              <a:t> has been shown to reduce bias.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FF6600"/>
                </a:solidFill>
                <a:effectLst/>
                <a:uLnTx/>
                <a:uFillTx/>
                <a:latin typeface="Calibri" panose="020F0502020204030204"/>
                <a:ea typeface="+mn-ea"/>
                <a:cs typeface="+mn-cs"/>
              </a:rPr>
              <a:t>Focus on common 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FF6600"/>
                </a:solidFill>
                <a:effectLst/>
                <a:uLnTx/>
                <a:uFillTx/>
                <a:latin typeface="Calibri" panose="020F0502020204030204"/>
                <a:ea typeface="+mn-ea"/>
                <a:cs typeface="+mn-cs"/>
              </a:rPr>
              <a:t>Discover what you have in common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FF6600"/>
                </a:solidFill>
                <a:effectLst/>
                <a:uLnTx/>
                <a:uFillTx/>
                <a:latin typeface="Calibri" panose="020F0502020204030204"/>
                <a:ea typeface="+mn-ea"/>
                <a:cs typeface="+mn-cs"/>
              </a:rPr>
              <a:t>Use words like “we, us, and our” instead of “I, you, 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A6A390B-C828-451F-ABB1-3DDB2416D496}"/>
              </a:ext>
            </a:extLst>
          </p:cNvPr>
          <p:cNvSpPr/>
          <p:nvPr/>
        </p:nvSpPr>
        <p:spPr>
          <a:xfrm>
            <a:off x="6796668" y="179392"/>
            <a:ext cx="2976008" cy="646331"/>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How we do it:</a:t>
            </a:r>
          </a:p>
        </p:txBody>
      </p:sp>
      <p:graphicFrame>
        <p:nvGraphicFramePr>
          <p:cNvPr id="10" name="Chart 9">
            <a:extLst>
              <a:ext uri="{FF2B5EF4-FFF2-40B4-BE49-F238E27FC236}">
                <a16:creationId xmlns:a16="http://schemas.microsoft.com/office/drawing/2014/main" id="{812A2F48-2AA9-439D-840A-74AB040A48DD}"/>
              </a:ext>
            </a:extLst>
          </p:cNvPr>
          <p:cNvGraphicFramePr>
            <a:graphicFrameLocks/>
          </p:cNvGraphicFramePr>
          <p:nvPr>
            <p:extLst/>
          </p:nvPr>
        </p:nvGraphicFramePr>
        <p:xfrm>
          <a:off x="141766" y="1453746"/>
          <a:ext cx="5897211" cy="3835952"/>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2893987" y="4744802"/>
            <a:ext cx="463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82</a:t>
            </a:r>
          </a:p>
        </p:txBody>
      </p:sp>
      <p:sp>
        <p:nvSpPr>
          <p:cNvPr id="12" name="TextBox 11"/>
          <p:cNvSpPr txBox="1"/>
          <p:nvPr/>
        </p:nvSpPr>
        <p:spPr>
          <a:xfrm>
            <a:off x="3688417" y="4744801"/>
            <a:ext cx="463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254</a:t>
            </a:r>
          </a:p>
        </p:txBody>
      </p:sp>
      <p:sp>
        <p:nvSpPr>
          <p:cNvPr id="13" name="TextBox 12"/>
          <p:cNvSpPr txBox="1"/>
          <p:nvPr/>
        </p:nvSpPr>
        <p:spPr>
          <a:xfrm>
            <a:off x="2086603" y="4745760"/>
            <a:ext cx="463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23</a:t>
            </a:r>
          </a:p>
        </p:txBody>
      </p:sp>
      <p:sp>
        <p:nvSpPr>
          <p:cNvPr id="14" name="TextBox 13"/>
          <p:cNvSpPr txBox="1"/>
          <p:nvPr/>
        </p:nvSpPr>
        <p:spPr>
          <a:xfrm>
            <a:off x="4477395" y="4745761"/>
            <a:ext cx="463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52</a:t>
            </a:r>
          </a:p>
        </p:txBody>
      </p:sp>
      <p:sp>
        <p:nvSpPr>
          <p:cNvPr id="15" name="TextBox 14"/>
          <p:cNvSpPr txBox="1"/>
          <p:nvPr/>
        </p:nvSpPr>
        <p:spPr>
          <a:xfrm>
            <a:off x="5171685" y="4745762"/>
            <a:ext cx="463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57</a:t>
            </a:r>
          </a:p>
        </p:txBody>
      </p:sp>
      <p:sp>
        <p:nvSpPr>
          <p:cNvPr id="16" name="TextBox 15"/>
          <p:cNvSpPr txBox="1"/>
          <p:nvPr/>
        </p:nvSpPr>
        <p:spPr>
          <a:xfrm>
            <a:off x="1027122" y="4761466"/>
            <a:ext cx="463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17" name="TextBox 16"/>
          <p:cNvSpPr txBox="1"/>
          <p:nvPr/>
        </p:nvSpPr>
        <p:spPr>
          <a:xfrm>
            <a:off x="1562986" y="6134986"/>
            <a:ext cx="2860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474 Patients Responded</a:t>
            </a:r>
          </a:p>
        </p:txBody>
      </p:sp>
    </p:spTree>
    <p:extLst>
      <p:ext uri="{BB962C8B-B14F-4D97-AF65-F5344CB8AC3E}">
        <p14:creationId xmlns:p14="http://schemas.microsoft.com/office/powerpoint/2010/main" val="976056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D25592-8013-484A-B0B7-1FB9B7CA8D12}"/>
              </a:ext>
            </a:extLst>
          </p:cNvPr>
          <p:cNvSpPr>
            <a:spLocks noGrp="1"/>
          </p:cNvSpPr>
          <p:nvPr>
            <p:ph sz="quarter" idx="13"/>
          </p:nvPr>
        </p:nvSpPr>
        <p:spPr/>
        <p:txBody>
          <a:bodyPr/>
          <a:lstStyle/>
          <a:p>
            <a:r>
              <a:rPr lang="en-US" dirty="0"/>
              <a:t>Patient Family Advisory Councils (from our multiple hospitals)</a:t>
            </a:r>
          </a:p>
          <a:p>
            <a:r>
              <a:rPr lang="en-US" dirty="0"/>
              <a:t>Quality Team</a:t>
            </a:r>
          </a:p>
          <a:p>
            <a:r>
              <a:rPr lang="en-US" dirty="0"/>
              <a:t>Best Practice Teams</a:t>
            </a:r>
          </a:p>
          <a:p>
            <a:r>
              <a:rPr lang="en-US" dirty="0"/>
              <a:t>Institute for Hospital Improvement (equity team)</a:t>
            </a:r>
          </a:p>
          <a:p>
            <a:r>
              <a:rPr lang="en-US" dirty="0"/>
              <a:t>The City of Long Beach DHHS Black Infant Health Program</a:t>
            </a:r>
          </a:p>
          <a:p>
            <a:r>
              <a:rPr lang="en-US" dirty="0"/>
              <a:t>The Center (serving our LGBTQ population in our community)</a:t>
            </a:r>
          </a:p>
          <a:p>
            <a:r>
              <a:rPr lang="en-US" dirty="0"/>
              <a:t>The CMQCC Birth Equity other pilot project hospitals </a:t>
            </a:r>
          </a:p>
        </p:txBody>
      </p:sp>
      <p:sp>
        <p:nvSpPr>
          <p:cNvPr id="3" name="Title 2">
            <a:extLst>
              <a:ext uri="{FF2B5EF4-FFF2-40B4-BE49-F238E27FC236}">
                <a16:creationId xmlns:a16="http://schemas.microsoft.com/office/drawing/2014/main" id="{495F4CE8-3878-4D3C-88B6-B8559505A254}"/>
              </a:ext>
            </a:extLst>
          </p:cNvPr>
          <p:cNvSpPr>
            <a:spLocks noGrp="1"/>
          </p:cNvSpPr>
          <p:nvPr>
            <p:ph type="title"/>
          </p:nvPr>
        </p:nvSpPr>
        <p:spPr/>
        <p:txBody>
          <a:bodyPr/>
          <a:lstStyle/>
          <a:p>
            <a:r>
              <a:rPr lang="en-US" dirty="0"/>
              <a:t>Partnership and Feedback </a:t>
            </a:r>
          </a:p>
        </p:txBody>
      </p:sp>
      <p:pic>
        <p:nvPicPr>
          <p:cNvPr id="4" name="Picture 3" descr="Achieving Workplace Synergy - A Letter from REB&amp;#39;s President - REB Storage  Systems">
            <a:extLst>
              <a:ext uri="{FF2B5EF4-FFF2-40B4-BE49-F238E27FC236}">
                <a16:creationId xmlns:a16="http://schemas.microsoft.com/office/drawing/2014/main" id="{CC9836C4-95BF-4C0A-B6F3-4039F420B6C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58024" y="2619374"/>
            <a:ext cx="5133976"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593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C91DC88-CA0B-4305-8C3B-FC41888A2FF0}"/>
              </a:ext>
            </a:extLst>
          </p:cNvPr>
          <p:cNvSpPr>
            <a:spLocks noGrp="1"/>
          </p:cNvSpPr>
          <p:nvPr>
            <p:ph type="title"/>
          </p:nvPr>
        </p:nvSpPr>
        <p:spPr>
          <a:xfrm>
            <a:off x="367323" y="1153572"/>
            <a:ext cx="3609254" cy="4461163"/>
          </a:xfrm>
        </p:spPr>
        <p:txBody>
          <a:bodyPr vert="horz" lIns="91440" tIns="45720" rIns="91440" bIns="45720" rtlCol="0" anchor="ctr">
            <a:normAutofit/>
          </a:bodyPr>
          <a:lstStyle/>
          <a:p>
            <a:r>
              <a:rPr lang="en-US" sz="2400" kern="1200" dirty="0">
                <a:solidFill>
                  <a:srgbClr val="FFFFFF"/>
                </a:solidFill>
                <a:latin typeface="+mj-lt"/>
                <a:ea typeface="+mj-ea"/>
                <a:cs typeface="+mj-cs"/>
              </a:rPr>
              <a:t>Our baseline data and current data demonstrates our care teams’ commitment to Birth Equity</a:t>
            </a:r>
            <a:r>
              <a:rPr lang="en-US" sz="2400" dirty="0">
                <a:solidFill>
                  <a:srgbClr val="FFFFFF"/>
                </a:solidFill>
                <a:latin typeface="+mj-lt"/>
              </a:rPr>
              <a:t>.  </a:t>
            </a:r>
            <a:br>
              <a:rPr lang="en-US" sz="2400" dirty="0">
                <a:solidFill>
                  <a:srgbClr val="FFFFFF"/>
                </a:solidFill>
                <a:latin typeface="+mj-lt"/>
              </a:rPr>
            </a:br>
            <a:r>
              <a:rPr lang="en-US" sz="2400" dirty="0">
                <a:solidFill>
                  <a:srgbClr val="FFFFFF"/>
                </a:solidFill>
                <a:latin typeface="+mj-lt"/>
              </a:rPr>
              <a:t>A</a:t>
            </a:r>
            <a:r>
              <a:rPr lang="en-US" sz="2400" kern="1200" dirty="0">
                <a:solidFill>
                  <a:srgbClr val="FFFFFF"/>
                </a:solidFill>
                <a:latin typeface="+mj-lt"/>
                <a:ea typeface="+mj-ea"/>
                <a:cs typeface="+mj-cs"/>
              </a:rPr>
              <a:t>re </a:t>
            </a:r>
            <a:r>
              <a:rPr lang="en-US" sz="2400" u="sng" kern="1200" dirty="0">
                <a:solidFill>
                  <a:srgbClr val="FFFFFF"/>
                </a:solidFill>
                <a:latin typeface="+mj-lt"/>
                <a:ea typeface="+mj-ea"/>
                <a:cs typeface="+mj-cs"/>
              </a:rPr>
              <a:t>we</a:t>
            </a:r>
            <a:r>
              <a:rPr lang="en-US" sz="2400" kern="1200" dirty="0">
                <a:solidFill>
                  <a:srgbClr val="FFFFFF"/>
                </a:solidFill>
                <a:latin typeface="+mj-lt"/>
                <a:ea typeface="+mj-ea"/>
                <a:cs typeface="+mj-cs"/>
              </a:rPr>
              <a:t> </a:t>
            </a:r>
            <a:r>
              <a:rPr lang="en-US" sz="2400" u="sng" kern="1200" dirty="0">
                <a:solidFill>
                  <a:srgbClr val="FFFFFF"/>
                </a:solidFill>
                <a:latin typeface="+mj-lt"/>
                <a:ea typeface="+mj-ea"/>
                <a:cs typeface="+mj-cs"/>
              </a:rPr>
              <a:t>ready</a:t>
            </a:r>
            <a:r>
              <a:rPr lang="en-US" sz="2400" kern="1200" dirty="0">
                <a:solidFill>
                  <a:srgbClr val="FFFFFF"/>
                </a:solidFill>
                <a:latin typeface="+mj-lt"/>
                <a:ea typeface="+mj-ea"/>
                <a:cs typeface="+mj-cs"/>
              </a:rPr>
              <a:t> to declare and display our promise to our patients and families?</a:t>
            </a:r>
            <a:br>
              <a:rPr lang="en-US" sz="2400" kern="1200" dirty="0">
                <a:solidFill>
                  <a:srgbClr val="FFFFFF"/>
                </a:solidFill>
                <a:latin typeface="+mj-lt"/>
                <a:ea typeface="+mj-ea"/>
                <a:cs typeface="+mj-cs"/>
              </a:rPr>
            </a:br>
            <a:endParaRPr lang="en-US" sz="2400" kern="1200" dirty="0">
              <a:solidFill>
                <a:srgbClr val="FFFFFF"/>
              </a:solidFill>
              <a:latin typeface="+mj-lt"/>
              <a:ea typeface="+mj-ea"/>
              <a:cs typeface="+mj-cs"/>
            </a:endParaRPr>
          </a:p>
        </p:txBody>
      </p:sp>
      <p:sp>
        <p:nvSpPr>
          <p:cNvPr id="35" name="Arc 34">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4C1D0580-4FE9-43A0-8F77-F237DCC25BFF}"/>
              </a:ext>
            </a:extLst>
          </p:cNvPr>
          <p:cNvSpPr>
            <a:spLocks noGrp="1"/>
          </p:cNvSpPr>
          <p:nvPr>
            <p:ph sz="quarter" idx="13"/>
          </p:nvPr>
        </p:nvSpPr>
        <p:spPr>
          <a:xfrm>
            <a:off x="4366518" y="233972"/>
            <a:ext cx="7138648" cy="6390056"/>
          </a:xfrm>
        </p:spPr>
        <p:txBody>
          <a:bodyPr vert="horz" lIns="91440" tIns="45720" rIns="91440" bIns="45720" rtlCol="0" anchor="ctr">
            <a:normAutofit/>
          </a:bodyPr>
          <a:lstStyle/>
          <a:p>
            <a:pPr marL="0" indent="0" algn="ctr">
              <a:buNone/>
            </a:pPr>
            <a:r>
              <a:rPr lang="en-US" sz="2400" b="1" dirty="0"/>
              <a:t>MCWH BIRTHCARE CENTER </a:t>
            </a:r>
          </a:p>
          <a:p>
            <a:pPr marL="0" indent="0" algn="ctr">
              <a:buNone/>
            </a:pPr>
            <a:r>
              <a:rPr lang="en-US" sz="2400" b="1" dirty="0"/>
              <a:t>Commitment for Safe and Equitable Birth</a:t>
            </a:r>
          </a:p>
          <a:p>
            <a:pPr marL="0" indent="0">
              <a:buNone/>
            </a:pPr>
            <a:r>
              <a:rPr lang="en-US" sz="2000" b="1" dirty="0">
                <a:solidFill>
                  <a:schemeClr val="tx1"/>
                </a:solidFill>
              </a:rPr>
              <a:t>We Promise; </a:t>
            </a:r>
          </a:p>
          <a:p>
            <a:pPr lvl="1"/>
            <a:r>
              <a:rPr lang="en-US" sz="2000" b="1" dirty="0">
                <a:solidFill>
                  <a:schemeClr val="tx1"/>
                </a:solidFill>
              </a:rPr>
              <a:t>To care </a:t>
            </a:r>
            <a:r>
              <a:rPr lang="en-US" sz="2000" dirty="0">
                <a:solidFill>
                  <a:schemeClr val="tx1"/>
                </a:solidFill>
              </a:rPr>
              <a:t>for you with dignity and respect and provide you safe and equitable care, in a non-discriminatory way;</a:t>
            </a:r>
          </a:p>
          <a:p>
            <a:pPr lvl="1"/>
            <a:r>
              <a:rPr lang="en-US" sz="2000" b="1" dirty="0">
                <a:solidFill>
                  <a:schemeClr val="tx1"/>
                </a:solidFill>
              </a:rPr>
              <a:t>To partner </a:t>
            </a:r>
            <a:r>
              <a:rPr lang="en-US" sz="2000" dirty="0">
                <a:solidFill>
                  <a:schemeClr val="tx1"/>
                </a:solidFill>
              </a:rPr>
              <a:t>with you to understand any social and emotional concerns you may have, and assist you with community resources you may find helpful;</a:t>
            </a:r>
          </a:p>
          <a:p>
            <a:pPr lvl="1"/>
            <a:r>
              <a:rPr lang="en-US" sz="2000" b="1" dirty="0">
                <a:solidFill>
                  <a:schemeClr val="tx1"/>
                </a:solidFill>
              </a:rPr>
              <a:t>To provide </a:t>
            </a:r>
            <a:r>
              <a:rPr lang="en-US" sz="2000" dirty="0">
                <a:solidFill>
                  <a:schemeClr val="tx1"/>
                </a:solidFill>
              </a:rPr>
              <a:t>explanations and information in the language of your choice so we can make an informed decision that is right for you;</a:t>
            </a:r>
          </a:p>
          <a:p>
            <a:pPr lvl="1"/>
            <a:r>
              <a:rPr lang="en-US" sz="2000" b="1" dirty="0">
                <a:solidFill>
                  <a:schemeClr val="tx1"/>
                </a:solidFill>
              </a:rPr>
              <a:t>To ask permission </a:t>
            </a:r>
            <a:r>
              <a:rPr lang="en-US" sz="2000" dirty="0">
                <a:solidFill>
                  <a:schemeClr val="tx1"/>
                </a:solidFill>
              </a:rPr>
              <a:t>before carrying out procedures and examinations, and always protect your personal boundaries; </a:t>
            </a:r>
          </a:p>
          <a:p>
            <a:pPr lvl="1"/>
            <a:r>
              <a:rPr lang="en-US" sz="2000" b="1" dirty="0">
                <a:solidFill>
                  <a:schemeClr val="tx1"/>
                </a:solidFill>
              </a:rPr>
              <a:t>To recognize </a:t>
            </a:r>
            <a:r>
              <a:rPr lang="en-US" sz="2000" dirty="0">
                <a:solidFill>
                  <a:schemeClr val="tx1"/>
                </a:solidFill>
              </a:rPr>
              <a:t>the importance of your support persons and value their role in your birth experience. </a:t>
            </a:r>
            <a:endParaRPr lang="en-US" sz="2000" i="1" dirty="0">
              <a:solidFill>
                <a:schemeClr val="tx1"/>
              </a:solidFill>
            </a:endParaRPr>
          </a:p>
          <a:p>
            <a:pPr marL="0" indent="0">
              <a:buNone/>
            </a:pPr>
            <a:r>
              <a:rPr lang="en-US" sz="2000" i="1" dirty="0">
                <a:solidFill>
                  <a:schemeClr val="tx1"/>
                </a:solidFill>
              </a:rPr>
              <a:t>If at any time we fall short of our promise, please contact our Executive Director, Shari Kelly at 562) 933-2777 or email her at </a:t>
            </a:r>
            <a:r>
              <a:rPr lang="en-US" sz="2000" i="1" dirty="0">
                <a:solidFill>
                  <a:schemeClr val="tx1"/>
                </a:solidFill>
                <a:hlinkClick r:id="rId2"/>
              </a:rPr>
              <a:t>skelly@memorialcare.org</a:t>
            </a:r>
            <a:r>
              <a:rPr lang="en-US" sz="2000" i="1" dirty="0">
                <a:solidFill>
                  <a:schemeClr val="tx1"/>
                </a:solidFill>
              </a:rPr>
              <a:t>.  </a:t>
            </a:r>
            <a:endParaRPr lang="en-US" sz="2000"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042585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B608-236F-456C-B5E3-40DFC44A2325}"/>
              </a:ext>
            </a:extLst>
          </p:cNvPr>
          <p:cNvSpPr>
            <a:spLocks noGrp="1"/>
          </p:cNvSpPr>
          <p:nvPr>
            <p:ph type="title"/>
          </p:nvPr>
        </p:nvSpPr>
        <p:spPr>
          <a:xfrm>
            <a:off x="838200" y="238125"/>
            <a:ext cx="10515600" cy="552451"/>
          </a:xfrm>
        </p:spPr>
        <p:txBody>
          <a:bodyPr>
            <a:normAutofit fontScale="90000"/>
          </a:bodyPr>
          <a:lstStyle/>
          <a:p>
            <a:r>
              <a:rPr lang="en-US" sz="4000" dirty="0">
                <a:solidFill>
                  <a:schemeClr val="bg1"/>
                </a:solidFill>
              </a:rPr>
              <a:t>Next Steps</a:t>
            </a:r>
          </a:p>
        </p:txBody>
      </p:sp>
      <p:sp>
        <p:nvSpPr>
          <p:cNvPr id="3" name="Content Placeholder 2">
            <a:extLst>
              <a:ext uri="{FF2B5EF4-FFF2-40B4-BE49-F238E27FC236}">
                <a16:creationId xmlns:a16="http://schemas.microsoft.com/office/drawing/2014/main" id="{5463C4F6-E289-4146-9E90-8D316CFFD221}"/>
              </a:ext>
            </a:extLst>
          </p:cNvPr>
          <p:cNvSpPr>
            <a:spLocks noGrp="1"/>
          </p:cNvSpPr>
          <p:nvPr>
            <p:ph idx="1"/>
          </p:nvPr>
        </p:nvSpPr>
        <p:spPr>
          <a:xfrm>
            <a:off x="838200" y="885825"/>
            <a:ext cx="10515600" cy="4862513"/>
          </a:xfrm>
        </p:spPr>
        <p:txBody>
          <a:bodyPr/>
          <a:lstStyle/>
          <a:p>
            <a:r>
              <a:rPr lang="en-US" dirty="0">
                <a:solidFill>
                  <a:schemeClr val="bg1"/>
                </a:solidFill>
              </a:rPr>
              <a:t>We plan to post the Promise Statement and welcome further feedback from staff and patients as we transition the document into our new vision statement.  </a:t>
            </a:r>
          </a:p>
          <a:p>
            <a:r>
              <a:rPr lang="en-US" dirty="0">
                <a:solidFill>
                  <a:schemeClr val="bg1"/>
                </a:solidFill>
              </a:rPr>
              <a:t>Review all policies and procedures with an equity lens </a:t>
            </a:r>
          </a:p>
          <a:p>
            <a:r>
              <a:rPr lang="en-US" dirty="0">
                <a:solidFill>
                  <a:schemeClr val="bg1"/>
                </a:solidFill>
              </a:rPr>
              <a:t>Expand our Commit to Sit action item onto our Mother Baby Unit</a:t>
            </a:r>
          </a:p>
          <a:p>
            <a:r>
              <a:rPr lang="en-US" dirty="0">
                <a:solidFill>
                  <a:schemeClr val="bg1"/>
                </a:solidFill>
              </a:rPr>
              <a:t>Review other educational offerings (besides Diversity Science) such as the training from The Office of Minority Health to incorporate into our educational system for 2022 staff assignment   </a:t>
            </a:r>
          </a:p>
          <a:p>
            <a:r>
              <a:rPr lang="en-US" dirty="0">
                <a:solidFill>
                  <a:schemeClr val="bg1"/>
                </a:solidFill>
              </a:rPr>
              <a:t>Integrate our </a:t>
            </a:r>
            <a:r>
              <a:rPr lang="en-US" dirty="0" err="1">
                <a:solidFill>
                  <a:schemeClr val="bg1"/>
                </a:solidFill>
              </a:rPr>
              <a:t>birthcare</a:t>
            </a:r>
            <a:r>
              <a:rPr lang="en-US" dirty="0">
                <a:solidFill>
                  <a:schemeClr val="bg1"/>
                </a:solidFill>
              </a:rPr>
              <a:t> center efforts into the larger system wide DEI efforts coming in 2022. </a:t>
            </a:r>
          </a:p>
        </p:txBody>
      </p:sp>
    </p:spTree>
    <p:extLst>
      <p:ext uri="{BB962C8B-B14F-4D97-AF65-F5344CB8AC3E}">
        <p14:creationId xmlns:p14="http://schemas.microsoft.com/office/powerpoint/2010/main" val="56902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444C55">
                    <a:tint val="75000"/>
                  </a:srgbClr>
                </a:solidFill>
                <a:effectLst/>
                <a:uLnTx/>
                <a:uFillTx/>
                <a:latin typeface="Arial" panose="020B0604020202020204"/>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srgbClr val="444C55">
                  <a:tint val="75000"/>
                </a:srgbClr>
              </a:solidFill>
              <a:effectLst/>
              <a:uLnTx/>
              <a:uFillTx/>
              <a:latin typeface="Arial" panose="020B0604020202020204"/>
              <a:ea typeface="ＭＳ Ｐゴシック" pitchFamily="34" charset="-128"/>
              <a:cs typeface="+mn-cs"/>
            </a:endParaRPr>
          </a:p>
        </p:txBody>
      </p:sp>
      <p:pic>
        <p:nvPicPr>
          <p:cNvPr id="2" name="Picture 1"/>
          <p:cNvPicPr>
            <a:picLocks noChangeAspect="1"/>
          </p:cNvPicPr>
          <p:nvPr/>
        </p:nvPicPr>
        <p:blipFill>
          <a:blip r:embed="rId3"/>
          <a:stretch>
            <a:fillRect/>
          </a:stretch>
        </p:blipFill>
        <p:spPr>
          <a:xfrm>
            <a:off x="5857712" y="2990600"/>
            <a:ext cx="5595027" cy="3254863"/>
          </a:xfrm>
          <a:prstGeom prst="rect">
            <a:avLst/>
          </a:prstGeom>
          <a:ln>
            <a:noFill/>
          </a:ln>
          <a:effectLst>
            <a:softEdge rad="112500"/>
          </a:effectLst>
        </p:spPr>
      </p:pic>
      <p:sp>
        <p:nvSpPr>
          <p:cNvPr id="11" name="TextBox 10"/>
          <p:cNvSpPr txBox="1"/>
          <p:nvPr/>
        </p:nvSpPr>
        <p:spPr>
          <a:xfrm>
            <a:off x="5449917" y="471242"/>
            <a:ext cx="6398846" cy="2431435"/>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a:ea typeface="ＭＳ Ｐゴシック"/>
                <a:cs typeface="Arial"/>
              </a:rPr>
              <a:t>2022 OB &amp; Neonatal Face-to-Face Meetings </a:t>
            </a:r>
            <a:endParaRPr kumimoji="0" lang="en-US" sz="24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charset="0"/>
              <a:ea typeface="ＭＳ Ｐゴシック" pitchFamily="34"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a:ea typeface="ＭＳ Ｐゴシック"/>
                <a:cs typeface="Arial"/>
              </a:rPr>
              <a:t>Obstetric May 25, 2022 </a:t>
            </a:r>
            <a:endParaRPr kumimoji="0" lang="en-US" sz="1800" b="0" i="0" u="none" strike="noStrike" kern="1200" cap="none" spc="0" normalizeH="0" baseline="0" noProof="0">
              <a:ln w="0"/>
              <a:solidFill>
                <a:srgbClr val="1C498B"/>
              </a:solidFill>
              <a:effectLst>
                <a:outerShdw blurRad="38100" dist="25400" dir="5400000" algn="ctr" rotWithShape="0">
                  <a:srgbClr val="6E747A">
                    <a:alpha val="43000"/>
                  </a:srgbClr>
                </a:outerShdw>
              </a:effectLst>
              <a:uLnTx/>
              <a:uFillTx/>
              <a:latin typeface="Arial" charset="0"/>
              <a:ea typeface="ＭＳ Ｐゴシック" pitchFamily="34"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a:ea typeface="ＭＳ Ｐゴシック"/>
                <a:cs typeface="Arial"/>
              </a:rPr>
              <a:t>Neonatal May 26, 2022</a:t>
            </a:r>
          </a:p>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C498B"/>
              </a:solidFill>
              <a:effectLst/>
              <a:uLnTx/>
              <a:uFillTx/>
              <a:latin typeface="Arial"/>
              <a:ea typeface="ＭＳ Ｐゴシック"/>
              <a:cs typeface="Arial"/>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C498B"/>
                </a:solidFill>
                <a:effectLst/>
                <a:uLnTx/>
                <a:uFillTx/>
                <a:latin typeface="Arial"/>
                <a:ea typeface="ＭＳ Ｐゴシック"/>
                <a:cs typeface="Arial"/>
              </a:rPr>
              <a:t>2022 ILPQC 10th Annual Conference</a:t>
            </a:r>
            <a:endParaRPr kumimoji="0" lang="en-US" sz="1600" b="0" i="0" u="none" strike="noStrike" kern="1200" cap="none" spc="0" normalizeH="0" baseline="0" noProof="0" dirty="0">
              <a:ln>
                <a:noFill/>
              </a:ln>
              <a:solidFill>
                <a:srgbClr val="444C55"/>
              </a:solidFill>
              <a:effectLst/>
              <a:uLnTx/>
              <a:uFillTx/>
              <a:latin typeface="Arial"/>
              <a:ea typeface="ＭＳ Ｐゴシック"/>
              <a:cs typeface="Arial"/>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a:ea typeface="ＭＳ Ｐゴシック"/>
                <a:cs typeface="Arial"/>
              </a:rPr>
              <a:t>Thursday, October 27, 2022</a:t>
            </a:r>
          </a:p>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C498B"/>
              </a:solidFill>
              <a:effectLst/>
              <a:uLnTx/>
              <a:uFillTx/>
              <a:latin typeface="Arial"/>
              <a:ea typeface="ＭＳ Ｐゴシック"/>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a:ea typeface="ＭＳ Ｐゴシック"/>
                <a:cs typeface="Arial"/>
              </a:rPr>
              <a:t>More information coming soon!  </a:t>
            </a:r>
            <a:endParaRPr kumimoji="0" lang="en-US" sz="1800" b="0" i="0" u="none" strike="noStrike" kern="1200" cap="none" spc="0" normalizeH="0" baseline="0" noProof="0" dirty="0">
              <a:ln w="0"/>
              <a:solidFill>
                <a:srgbClr val="1C498B"/>
              </a:solidFill>
              <a:effectLst>
                <a:outerShdw blurRad="38100" dist="25400" dir="5400000" algn="ctr" rotWithShape="0">
                  <a:srgbClr val="6E747A">
                    <a:alpha val="43000"/>
                  </a:srgbClr>
                </a:outerShdw>
              </a:effectLst>
              <a:uLnTx/>
              <a:uFillTx/>
              <a:latin typeface="Arial" charset="0"/>
              <a:ea typeface="ＭＳ Ｐゴシック" pitchFamily="34" charset="-128"/>
              <a:cs typeface="Arial"/>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396" y="4111863"/>
            <a:ext cx="5479944" cy="213360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396" y="444917"/>
            <a:ext cx="5479944" cy="3673139"/>
          </a:xfrm>
          <a:prstGeom prst="rect">
            <a:avLst/>
          </a:prstGeom>
        </p:spPr>
      </p:pic>
    </p:spTree>
    <p:extLst>
      <p:ext uri="{BB962C8B-B14F-4D97-AF65-F5344CB8AC3E}">
        <p14:creationId xmlns:p14="http://schemas.microsoft.com/office/powerpoint/2010/main" val="1427778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My Best Advice to Rock Your Unmedicated Birth">
            <a:extLst>
              <a:ext uri="{FF2B5EF4-FFF2-40B4-BE49-F238E27FC236}">
                <a16:creationId xmlns:a16="http://schemas.microsoft.com/office/drawing/2014/main" id="{F1FAEF44-955D-42DE-800C-A2ECFF0B996C}"/>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03171" y="148856"/>
            <a:ext cx="9493620" cy="66240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9 Organizations Working Against Black Maternal Mortality | SELF">
            <a:extLst>
              <a:ext uri="{FF2B5EF4-FFF2-40B4-BE49-F238E27FC236}">
                <a16:creationId xmlns:a16="http://schemas.microsoft.com/office/drawing/2014/main" id="{C17AEAB0-E031-4968-8A78-5A4633416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173" y="4835951"/>
            <a:ext cx="3971827" cy="2022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717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PREM</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7811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 Implementation </a:t>
            </a:r>
            <a:endParaRPr lang="en-US" dirty="0"/>
          </a:p>
        </p:txBody>
      </p:sp>
      <p:sp>
        <p:nvSpPr>
          <p:cNvPr id="7" name="Content Placeholder 6"/>
          <p:cNvSpPr>
            <a:spLocks noGrp="1"/>
          </p:cNvSpPr>
          <p:nvPr>
            <p:ph idx="1"/>
          </p:nvPr>
        </p:nvSpPr>
        <p:spPr>
          <a:xfrm>
            <a:off x="609600" y="1630635"/>
            <a:ext cx="7168470" cy="2952516"/>
          </a:xfrm>
        </p:spPr>
        <p:txBody>
          <a:bodyPr>
            <a:normAutofit fontScale="25000" lnSpcReduction="20000"/>
          </a:bodyPr>
          <a:lstStyle/>
          <a:p>
            <a:r>
              <a:rPr lang="en-US" sz="7600" dirty="0"/>
              <a:t>QI code form is customizable  - Hospitals will have an unique number to put on their QR code paper for patients to identify the correct hospital name </a:t>
            </a:r>
          </a:p>
          <a:p>
            <a:r>
              <a:rPr lang="en-US" sz="7400" dirty="0"/>
              <a:t>Provider instructions</a:t>
            </a:r>
          </a:p>
          <a:p>
            <a:r>
              <a:rPr lang="en-US" sz="7400" dirty="0"/>
              <a:t>Sample </a:t>
            </a:r>
            <a:r>
              <a:rPr lang="en-US" sz="7400" dirty="0" smtClean="0"/>
              <a:t>survey</a:t>
            </a:r>
          </a:p>
          <a:p>
            <a:r>
              <a:rPr lang="en-US" sz="7400" dirty="0" smtClean="0"/>
              <a:t>Currently available in 2 languages</a:t>
            </a:r>
          </a:p>
          <a:p>
            <a:pPr lvl="1"/>
            <a:r>
              <a:rPr lang="en-US" sz="7000" dirty="0" smtClean="0"/>
              <a:t>English and Spanish </a:t>
            </a:r>
          </a:p>
          <a:p>
            <a:pPr lvl="1"/>
            <a:r>
              <a:rPr lang="en-US" sz="7000" dirty="0" smtClean="0"/>
              <a:t>8 more languages coming soon! </a:t>
            </a:r>
            <a:endParaRPr lang="en-US" sz="7000" dirty="0"/>
          </a:p>
          <a:p>
            <a:r>
              <a:rPr lang="en-US" sz="7400" dirty="0" smtClean="0"/>
              <a:t>Data </a:t>
            </a:r>
            <a:r>
              <a:rPr lang="en-US" sz="7400" dirty="0"/>
              <a:t>collection </a:t>
            </a:r>
            <a:r>
              <a:rPr lang="en-US" sz="7400" dirty="0" smtClean="0"/>
              <a:t>starts now </a:t>
            </a:r>
          </a:p>
          <a:p>
            <a:r>
              <a:rPr lang="en-US" sz="7400" dirty="0" smtClean="0"/>
              <a:t>Surveys </a:t>
            </a:r>
            <a:r>
              <a:rPr lang="en-US" sz="7400" dirty="0"/>
              <a:t>completed by patients on smart phone, tablet or </a:t>
            </a:r>
            <a:r>
              <a:rPr lang="en-US" sz="7400" dirty="0" smtClean="0"/>
              <a:t>computer </a:t>
            </a:r>
            <a:r>
              <a:rPr lang="en-US" sz="7400" b="1" u="sng" dirty="0" smtClean="0"/>
              <a:t>before discharge </a:t>
            </a:r>
            <a:endParaRPr lang="en-US" sz="7400" b="1" u="sng" dirty="0"/>
          </a:p>
          <a:p>
            <a:pPr lvl="1"/>
            <a:r>
              <a:rPr lang="en-US" sz="7000" dirty="0" smtClean="0"/>
              <a:t>Laminate QR code </a:t>
            </a:r>
            <a:endParaRPr lang="en-US" sz="7000" dirty="0"/>
          </a:p>
          <a:p>
            <a:pPr lvl="1"/>
            <a:r>
              <a:rPr lang="en-US" sz="7000" dirty="0" smtClean="0"/>
              <a:t>Create script for your hospital (example scripts in toolkit)</a:t>
            </a:r>
            <a:endParaRPr lang="en-US" sz="7000" dirty="0"/>
          </a:p>
          <a:p>
            <a:pPr lvl="1"/>
            <a:r>
              <a:rPr lang="en-US" sz="7000" dirty="0"/>
              <a:t>PREM QR Code</a:t>
            </a:r>
          </a:p>
          <a:p>
            <a:pPr lvl="1"/>
            <a:r>
              <a:rPr lang="en-US" sz="7000" dirty="0"/>
              <a:t>PREM questions (for </a:t>
            </a:r>
            <a:r>
              <a:rPr lang="en-US" sz="7000" dirty="0" smtClean="0"/>
              <a:t>provider/nursing </a:t>
            </a:r>
            <a:r>
              <a:rPr lang="en-US" sz="7000" dirty="0"/>
              <a:t>reference)</a:t>
            </a:r>
          </a:p>
          <a:p>
            <a:endParaRPr lang="en-US" dirty="0"/>
          </a:p>
          <a:p>
            <a:endParaRPr lang="en-US" dirty="0"/>
          </a:p>
        </p:txBody>
      </p:sp>
      <p:sp>
        <p:nvSpPr>
          <p:cNvPr id="5" name="Slide Number Placeholder 4"/>
          <p:cNvSpPr>
            <a:spLocks noGrp="1"/>
          </p:cNvSpPr>
          <p:nvPr>
            <p:ph type="sldNum" sz="quarter" idx="10"/>
          </p:nvPr>
        </p:nvSpPr>
        <p:spPr/>
        <p:txBody>
          <a:bodyPr/>
          <a:lstStyle/>
          <a:p>
            <a:fld id="{97033E4B-E3EB-3D46-B2D8-3159663620FA}" type="slidenum">
              <a:rPr lang="en-US" smtClean="0"/>
              <a:t>42</a:t>
            </a:fld>
            <a:endParaRPr lang="en-US"/>
          </a:p>
        </p:txBody>
      </p:sp>
      <p:sp>
        <p:nvSpPr>
          <p:cNvPr id="6" name="Footer Placeholder 5"/>
          <p:cNvSpPr>
            <a:spLocks noGrp="1"/>
          </p:cNvSpPr>
          <p:nvPr>
            <p:ph type="ftr" sz="quarter" idx="11"/>
          </p:nvPr>
        </p:nvSpPr>
        <p:spPr/>
        <p:txBody>
          <a:bodyPr/>
          <a:lstStyle/>
          <a:p>
            <a:pPr algn="l"/>
            <a:r>
              <a:rPr lang="en-US" dirty="0" smtClean="0"/>
              <a:t>Illinois Perinatal Quality Collaborative</a:t>
            </a:r>
            <a:endParaRPr lang="en-US" dirty="0"/>
          </a:p>
        </p:txBody>
      </p:sp>
      <p:pic>
        <p:nvPicPr>
          <p:cNvPr id="9" name="Picture 8"/>
          <p:cNvPicPr>
            <a:picLocks noChangeAspect="1"/>
          </p:cNvPicPr>
          <p:nvPr/>
        </p:nvPicPr>
        <p:blipFill>
          <a:blip r:embed="rId2"/>
          <a:stretch>
            <a:fillRect/>
          </a:stretch>
        </p:blipFill>
        <p:spPr>
          <a:xfrm>
            <a:off x="7778070" y="986631"/>
            <a:ext cx="4413930" cy="5684837"/>
          </a:xfrm>
          <a:prstGeom prst="rect">
            <a:avLst/>
          </a:prstGeom>
        </p:spPr>
      </p:pic>
    </p:spTree>
    <p:extLst>
      <p:ext uri="{BB962C8B-B14F-4D97-AF65-F5344CB8AC3E}">
        <p14:creationId xmlns:p14="http://schemas.microsoft.com/office/powerpoint/2010/main" val="969480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lstStyle/>
          <a:p>
            <a:r>
              <a:rPr lang="en-US" dirty="0" smtClean="0"/>
              <a:t>PREM Survey Questions </a:t>
            </a:r>
            <a:endParaRPr lang="en-US" dirty="0"/>
          </a:p>
        </p:txBody>
      </p:sp>
      <p:sp>
        <p:nvSpPr>
          <p:cNvPr id="5" name="Content Placeholder 4"/>
          <p:cNvSpPr>
            <a:spLocks noGrp="1"/>
          </p:cNvSpPr>
          <p:nvPr>
            <p:ph idx="1"/>
          </p:nvPr>
        </p:nvSpPr>
        <p:spPr>
          <a:xfrm>
            <a:off x="609600" y="2115557"/>
            <a:ext cx="10972800" cy="4351338"/>
          </a:xfrm>
        </p:spPr>
        <p:txBody>
          <a:bodyPr/>
          <a:lstStyle/>
          <a:p>
            <a:pPr marL="457200" indent="-457200">
              <a:buAutoNum type="arabicPeriod"/>
            </a:pPr>
            <a:r>
              <a:rPr lang="en-US" dirty="0" smtClean="0"/>
              <a:t>I </a:t>
            </a:r>
            <a:r>
              <a:rPr lang="en-US" dirty="0"/>
              <a:t>could take part in decisions about my care</a:t>
            </a:r>
            <a:r>
              <a:rPr lang="en-US" dirty="0" smtClean="0"/>
              <a:t>.</a:t>
            </a:r>
          </a:p>
          <a:p>
            <a:pPr marL="457200" indent="-457200">
              <a:buAutoNum type="arabicPeriod"/>
            </a:pPr>
            <a:r>
              <a:rPr lang="en-US" dirty="0" smtClean="0"/>
              <a:t>I </a:t>
            </a:r>
            <a:r>
              <a:rPr lang="en-US" dirty="0"/>
              <a:t>could ask questions about my care</a:t>
            </a:r>
            <a:r>
              <a:rPr lang="en-US" dirty="0" smtClean="0"/>
              <a:t>.</a:t>
            </a:r>
          </a:p>
          <a:p>
            <a:pPr marL="457200" indent="-457200">
              <a:buAutoNum type="arabicPeriod"/>
            </a:pPr>
            <a:r>
              <a:rPr lang="en-US" dirty="0"/>
              <a:t>My health care team did a good job listening to me, I felt heard</a:t>
            </a:r>
            <a:r>
              <a:rPr lang="en-US" dirty="0" smtClean="0"/>
              <a:t>.</a:t>
            </a:r>
          </a:p>
          <a:p>
            <a:pPr marL="457200" indent="-457200">
              <a:buAutoNum type="arabicPeriod"/>
            </a:pPr>
            <a:r>
              <a:rPr lang="en-US" dirty="0"/>
              <a:t>My health care choices were respected by the health care team</a:t>
            </a:r>
            <a:r>
              <a:rPr lang="en-US" dirty="0" smtClean="0"/>
              <a:t>.</a:t>
            </a:r>
          </a:p>
          <a:p>
            <a:pPr marL="457200" indent="-457200">
              <a:buAutoNum type="arabicPeriod"/>
            </a:pPr>
            <a:r>
              <a:rPr lang="en-US" dirty="0"/>
              <a:t>My health care team understood my background, home life and health history, </a:t>
            </a:r>
            <a:r>
              <a:rPr lang="en-US" dirty="0" smtClean="0"/>
              <a:t>and communicated </a:t>
            </a:r>
            <a:r>
              <a:rPr lang="en-US" dirty="0"/>
              <a:t>well with each other</a:t>
            </a:r>
            <a:r>
              <a:rPr lang="en-US" dirty="0" smtClean="0"/>
              <a:t>.</a:t>
            </a:r>
          </a:p>
          <a:p>
            <a:pPr marL="457200" indent="-457200">
              <a:buAutoNum type="arabicPeriod"/>
            </a:pPr>
            <a:r>
              <a:rPr lang="en-US" dirty="0"/>
              <a:t>My health care team introduced themselves to me, and my support persons, and </a:t>
            </a:r>
            <a:r>
              <a:rPr lang="en-US" dirty="0" smtClean="0"/>
              <a:t>explained their </a:t>
            </a:r>
            <a:r>
              <a:rPr lang="en-US" dirty="0"/>
              <a:t>role in my care when they entered my room</a:t>
            </a:r>
            <a:r>
              <a:rPr lang="en-US" dirty="0" smtClean="0"/>
              <a:t>.</a:t>
            </a:r>
          </a:p>
          <a:p>
            <a:pPr marL="457200" indent="-457200">
              <a:buAutoNum type="arabicPeriod"/>
            </a:pPr>
            <a:r>
              <a:rPr lang="en-US" dirty="0"/>
              <a:t>The health care team asked for my permission before carrying out exams and treatments.</a:t>
            </a:r>
          </a:p>
        </p:txBody>
      </p:sp>
      <p:pic>
        <p:nvPicPr>
          <p:cNvPr id="2" name="Picture 1"/>
          <p:cNvPicPr>
            <a:picLocks noChangeAspect="1"/>
          </p:cNvPicPr>
          <p:nvPr/>
        </p:nvPicPr>
        <p:blipFill rotWithShape="1">
          <a:blip r:embed="rId3"/>
          <a:srcRect l="14219" t="-366" b="-1"/>
          <a:stretch/>
        </p:blipFill>
        <p:spPr>
          <a:xfrm>
            <a:off x="2230246" y="1470825"/>
            <a:ext cx="8329960" cy="644732"/>
          </a:xfrm>
          <a:prstGeom prst="rect">
            <a:avLst/>
          </a:prstGeom>
        </p:spPr>
      </p:pic>
    </p:spTree>
    <p:extLst>
      <p:ext uri="{BB962C8B-B14F-4D97-AF65-F5344CB8AC3E}">
        <p14:creationId xmlns:p14="http://schemas.microsoft.com/office/powerpoint/2010/main" val="1741197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5749"/>
            <a:ext cx="10972800" cy="1325563"/>
          </a:xfrm>
        </p:spPr>
        <p:txBody>
          <a:bodyPr/>
          <a:lstStyle/>
          <a:p>
            <a:r>
              <a:rPr lang="en-US" dirty="0" smtClean="0"/>
              <a:t>PREM Survey Questions cont. </a:t>
            </a:r>
            <a:endParaRPr lang="en-US" dirty="0"/>
          </a:p>
        </p:txBody>
      </p:sp>
      <p:sp>
        <p:nvSpPr>
          <p:cNvPr id="3" name="Content Placeholder 2"/>
          <p:cNvSpPr>
            <a:spLocks noGrp="1"/>
          </p:cNvSpPr>
          <p:nvPr>
            <p:ph idx="1"/>
          </p:nvPr>
        </p:nvSpPr>
        <p:spPr>
          <a:xfrm>
            <a:off x="609600" y="2200562"/>
            <a:ext cx="10972800" cy="4351338"/>
          </a:xfrm>
        </p:spPr>
        <p:txBody>
          <a:bodyPr>
            <a:normAutofit/>
          </a:bodyPr>
          <a:lstStyle/>
          <a:p>
            <a:pPr marL="457200" indent="-457200">
              <a:buFont typeface="+mj-lt"/>
              <a:buAutoNum type="arabicPeriod" startAt="8"/>
            </a:pPr>
            <a:r>
              <a:rPr lang="en-US" dirty="0"/>
              <a:t>I felt pressured by the health care team into accepting care I did not want or did not </a:t>
            </a:r>
            <a:r>
              <a:rPr lang="en-US" dirty="0" smtClean="0"/>
              <a:t>understand.</a:t>
            </a:r>
          </a:p>
          <a:p>
            <a:pPr marL="457200" indent="-457200">
              <a:lnSpc>
                <a:spcPct val="100000"/>
              </a:lnSpc>
              <a:buFont typeface="+mj-lt"/>
              <a:buAutoNum type="arabicPeriod" startAt="8"/>
            </a:pPr>
            <a:r>
              <a:rPr lang="en-US" dirty="0" smtClean="0"/>
              <a:t>When </a:t>
            </a:r>
            <a:r>
              <a:rPr lang="en-US" dirty="0"/>
              <a:t>the health care team could not meet my wishes, they explained why</a:t>
            </a:r>
            <a:r>
              <a:rPr lang="en-US" dirty="0" smtClean="0"/>
              <a:t>.</a:t>
            </a:r>
          </a:p>
          <a:p>
            <a:pPr marL="457200" indent="-457200">
              <a:buFont typeface="+mj-lt"/>
              <a:buAutoNum type="arabicPeriod" startAt="8"/>
            </a:pPr>
            <a:r>
              <a:rPr lang="en-US" dirty="0"/>
              <a:t>I trusted the health care team to take the best care of me</a:t>
            </a:r>
            <a:r>
              <a:rPr lang="en-US" dirty="0" smtClean="0"/>
              <a:t>.</a:t>
            </a:r>
          </a:p>
          <a:p>
            <a:pPr marL="457200" indent="-457200">
              <a:buFont typeface="+mj-lt"/>
              <a:buAutoNum type="arabicPeriod" startAt="8"/>
            </a:pPr>
            <a:r>
              <a:rPr lang="en-US" dirty="0"/>
              <a:t>I was treated differently by the health care team because of</a:t>
            </a:r>
            <a:r>
              <a:rPr lang="en-US" dirty="0" smtClean="0"/>
              <a:t>:</a:t>
            </a:r>
          </a:p>
          <a:p>
            <a:pPr lvl="1"/>
            <a:r>
              <a:rPr lang="en-US" dirty="0"/>
              <a:t>My race </a:t>
            </a:r>
            <a:r>
              <a:rPr lang="en-US" dirty="0" smtClean="0"/>
              <a:t>or skin </a:t>
            </a:r>
            <a:r>
              <a:rPr lang="en-US" dirty="0"/>
              <a:t>color</a:t>
            </a:r>
          </a:p>
          <a:p>
            <a:pPr lvl="1"/>
            <a:r>
              <a:rPr lang="en-US" dirty="0" smtClean="0"/>
              <a:t>My ethnicity or </a:t>
            </a:r>
            <a:r>
              <a:rPr lang="en-US" dirty="0"/>
              <a:t>culture</a:t>
            </a:r>
          </a:p>
          <a:p>
            <a:pPr lvl="1"/>
            <a:r>
              <a:rPr lang="en-US" dirty="0" smtClean="0"/>
              <a:t>My sexual orientation or gender identity</a:t>
            </a:r>
            <a:endParaRPr lang="en-US" dirty="0"/>
          </a:p>
          <a:p>
            <a:pPr lvl="1"/>
            <a:r>
              <a:rPr lang="en-US" dirty="0" smtClean="0"/>
              <a:t>The </a:t>
            </a:r>
            <a:r>
              <a:rPr lang="en-US" dirty="0"/>
              <a:t>type </a:t>
            </a:r>
            <a:r>
              <a:rPr lang="en-US" dirty="0" smtClean="0"/>
              <a:t>of health insurance I have</a:t>
            </a:r>
            <a:endParaRPr lang="en-US" dirty="0"/>
          </a:p>
          <a:p>
            <a:pPr lvl="1"/>
            <a:r>
              <a:rPr lang="en-US" dirty="0" smtClean="0"/>
              <a:t>The language I </a:t>
            </a:r>
            <a:r>
              <a:rPr lang="en-US" dirty="0"/>
              <a:t>speak</a:t>
            </a:r>
          </a:p>
        </p:txBody>
      </p:sp>
      <p:sp>
        <p:nvSpPr>
          <p:cNvPr id="4" name="Slide Number Placeholder 3"/>
          <p:cNvSpPr>
            <a:spLocks noGrp="1"/>
          </p:cNvSpPr>
          <p:nvPr>
            <p:ph type="sldNum" sz="quarter" idx="10"/>
          </p:nvPr>
        </p:nvSpPr>
        <p:spPr/>
        <p:txBody>
          <a:bodyPr/>
          <a:lstStyle/>
          <a:p>
            <a:fld id="{97033E4B-E3EB-3D46-B2D8-3159663620FA}" type="slidenum">
              <a:rPr lang="en-US" smtClean="0"/>
              <a:pPr/>
              <a:t>44</a:t>
            </a:fld>
            <a:endParaRPr lang="en-US" dirty="0"/>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dirty="0"/>
          </a:p>
        </p:txBody>
      </p:sp>
      <p:pic>
        <p:nvPicPr>
          <p:cNvPr id="6" name="Picture 5"/>
          <p:cNvPicPr>
            <a:picLocks noChangeAspect="1"/>
          </p:cNvPicPr>
          <p:nvPr/>
        </p:nvPicPr>
        <p:blipFill rotWithShape="1">
          <a:blip r:embed="rId2"/>
          <a:srcRect l="14219" t="-366" b="-1"/>
          <a:stretch/>
        </p:blipFill>
        <p:spPr>
          <a:xfrm>
            <a:off x="1446475" y="1501689"/>
            <a:ext cx="8329960" cy="644732"/>
          </a:xfrm>
          <a:prstGeom prst="rect">
            <a:avLst/>
          </a:prstGeom>
        </p:spPr>
      </p:pic>
    </p:spTree>
    <p:extLst>
      <p:ext uri="{BB962C8B-B14F-4D97-AF65-F5344CB8AC3E}">
        <p14:creationId xmlns:p14="http://schemas.microsoft.com/office/powerpoint/2010/main" val="1152406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 Survey Questions cont. </a:t>
            </a:r>
            <a:endParaRPr lang="en-US" dirty="0"/>
          </a:p>
        </p:txBody>
      </p:sp>
      <p:sp>
        <p:nvSpPr>
          <p:cNvPr id="3" name="Content Placeholder 2"/>
          <p:cNvSpPr>
            <a:spLocks noGrp="1"/>
          </p:cNvSpPr>
          <p:nvPr>
            <p:ph idx="1"/>
          </p:nvPr>
        </p:nvSpPr>
        <p:spPr>
          <a:xfrm>
            <a:off x="589808" y="2187574"/>
            <a:ext cx="10972800" cy="4351338"/>
          </a:xfrm>
        </p:spPr>
        <p:txBody>
          <a:bodyPr>
            <a:normAutofit/>
          </a:bodyPr>
          <a:lstStyle/>
          <a:p>
            <a:pPr marL="457200" indent="-457200">
              <a:buFont typeface="+mj-lt"/>
              <a:buAutoNum type="arabicPeriod" startAt="12"/>
            </a:pPr>
            <a:r>
              <a:rPr lang="en-US" sz="1800" dirty="0"/>
              <a:t>I was treated with respect and compassion</a:t>
            </a:r>
            <a:r>
              <a:rPr lang="en-US" sz="1800" dirty="0" smtClean="0"/>
              <a:t>:</a:t>
            </a:r>
          </a:p>
          <a:p>
            <a:pPr lvl="1"/>
            <a:r>
              <a:rPr lang="en-US" sz="1800" dirty="0"/>
              <a:t>During </a:t>
            </a:r>
            <a:r>
              <a:rPr lang="en-US" sz="1800" dirty="0" smtClean="0"/>
              <a:t>my check-in</a:t>
            </a:r>
            <a:endParaRPr lang="en-US" sz="1800" dirty="0"/>
          </a:p>
          <a:p>
            <a:pPr lvl="1"/>
            <a:r>
              <a:rPr lang="en-US" sz="1800" dirty="0" smtClean="0"/>
              <a:t>During my labor and delivery</a:t>
            </a:r>
            <a:endParaRPr lang="en-US" sz="1800" dirty="0"/>
          </a:p>
          <a:p>
            <a:pPr lvl="1"/>
            <a:r>
              <a:rPr lang="en-US" sz="1800" dirty="0" smtClean="0"/>
              <a:t>During my care after delivery</a:t>
            </a:r>
            <a:endParaRPr lang="en-US" sz="1800" dirty="0"/>
          </a:p>
          <a:p>
            <a:pPr lvl="1"/>
            <a:r>
              <a:rPr lang="en-US" sz="1800" dirty="0" smtClean="0"/>
              <a:t>During discharge</a:t>
            </a:r>
          </a:p>
          <a:p>
            <a:pPr marL="457200" indent="-457200">
              <a:buFont typeface="+mj-lt"/>
              <a:buAutoNum type="arabicPeriod" startAt="13"/>
            </a:pPr>
            <a:r>
              <a:rPr lang="en-US" sz="1800" dirty="0"/>
              <a:t>I was treated with respect and compassion</a:t>
            </a:r>
            <a:r>
              <a:rPr lang="en-US" sz="1800" dirty="0" smtClean="0"/>
              <a:t>:</a:t>
            </a:r>
          </a:p>
          <a:p>
            <a:pPr lvl="1"/>
            <a:r>
              <a:rPr lang="en-US" sz="1800" dirty="0"/>
              <a:t>By </a:t>
            </a:r>
            <a:r>
              <a:rPr lang="en-US" sz="1800" dirty="0" smtClean="0"/>
              <a:t>the obstetric doctors/midwives that took care </a:t>
            </a:r>
            <a:r>
              <a:rPr lang="en-US" sz="1800" dirty="0"/>
              <a:t>of me</a:t>
            </a:r>
          </a:p>
          <a:p>
            <a:pPr lvl="1"/>
            <a:r>
              <a:rPr lang="en-US" sz="1800" dirty="0" smtClean="0"/>
              <a:t>By the nurses that took care of </a:t>
            </a:r>
            <a:r>
              <a:rPr lang="en-US" sz="1800" dirty="0"/>
              <a:t>me</a:t>
            </a:r>
          </a:p>
          <a:p>
            <a:pPr lvl="1"/>
            <a:r>
              <a:rPr lang="en-US" sz="1800" dirty="0" smtClean="0"/>
              <a:t>By other staff </a:t>
            </a:r>
            <a:r>
              <a:rPr lang="en-US" sz="1800" dirty="0"/>
              <a:t>at </a:t>
            </a:r>
            <a:r>
              <a:rPr lang="en-US" sz="1800" dirty="0" smtClean="0"/>
              <a:t>the hospital</a:t>
            </a:r>
          </a:p>
          <a:p>
            <a:pPr marL="457200" indent="-457200">
              <a:buFont typeface="+mj-lt"/>
              <a:buAutoNum type="arabicPeriod" startAt="14"/>
            </a:pPr>
            <a:r>
              <a:rPr lang="en-US" sz="1800" dirty="0"/>
              <a:t>The care I received was: </a:t>
            </a:r>
            <a:r>
              <a:rPr lang="en-US" sz="1800" dirty="0" smtClean="0"/>
              <a:t>Excellent, Good, Average, Fair, </a:t>
            </a:r>
            <a:r>
              <a:rPr lang="en-US" sz="1800" dirty="0"/>
              <a:t>Poor</a:t>
            </a:r>
            <a:endParaRPr lang="en-US" sz="1800" dirty="0" smtClean="0"/>
          </a:p>
          <a:p>
            <a:pPr marL="457200" indent="-457200">
              <a:buFont typeface="+mj-lt"/>
              <a:buAutoNum type="arabicPeriod" startAt="14"/>
            </a:pPr>
            <a:r>
              <a:rPr lang="en-US" sz="1800" dirty="0" smtClean="0"/>
              <a:t>Please </a:t>
            </a:r>
            <a:r>
              <a:rPr lang="en-US" sz="1800" dirty="0"/>
              <a:t>share any additional thoughts or comments about your experience with your delivery </a:t>
            </a:r>
            <a:r>
              <a:rPr lang="en-US" sz="1800" dirty="0" smtClean="0"/>
              <a:t>and hospital stay</a:t>
            </a:r>
            <a:endParaRPr lang="en-US" sz="1800"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45</a:t>
            </a:fld>
            <a:endParaRPr lang="en-US" dirty="0"/>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dirty="0"/>
          </a:p>
        </p:txBody>
      </p:sp>
      <p:pic>
        <p:nvPicPr>
          <p:cNvPr id="6" name="Picture 5"/>
          <p:cNvPicPr>
            <a:picLocks noChangeAspect="1"/>
          </p:cNvPicPr>
          <p:nvPr/>
        </p:nvPicPr>
        <p:blipFill rotWithShape="1">
          <a:blip r:embed="rId2"/>
          <a:srcRect l="14219" t="-366" b="-1"/>
          <a:stretch/>
        </p:blipFill>
        <p:spPr>
          <a:xfrm>
            <a:off x="2028365" y="1368322"/>
            <a:ext cx="8329960" cy="644732"/>
          </a:xfrm>
          <a:prstGeom prst="rect">
            <a:avLst/>
          </a:prstGeom>
        </p:spPr>
      </p:pic>
    </p:spTree>
    <p:extLst>
      <p:ext uri="{BB962C8B-B14F-4D97-AF65-F5344CB8AC3E}">
        <p14:creationId xmlns:p14="http://schemas.microsoft.com/office/powerpoint/2010/main" val="4106460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 Demographics Questions </a:t>
            </a:r>
            <a:endParaRPr lang="en-US" dirty="0"/>
          </a:p>
        </p:txBody>
      </p:sp>
      <p:sp>
        <p:nvSpPr>
          <p:cNvPr id="3" name="Content Placeholder 2"/>
          <p:cNvSpPr>
            <a:spLocks noGrp="1"/>
          </p:cNvSpPr>
          <p:nvPr>
            <p:ph idx="1"/>
          </p:nvPr>
        </p:nvSpPr>
        <p:spPr>
          <a:xfrm>
            <a:off x="149635" y="1538288"/>
            <a:ext cx="4574765" cy="4351338"/>
          </a:xfrm>
        </p:spPr>
        <p:txBody>
          <a:bodyPr>
            <a:noAutofit/>
          </a:bodyPr>
          <a:lstStyle/>
          <a:p>
            <a:pPr marL="0" indent="0">
              <a:buNone/>
            </a:pPr>
            <a:r>
              <a:rPr lang="en-US" sz="1600" dirty="0" smtClean="0"/>
              <a:t>1</a:t>
            </a:r>
            <a:r>
              <a:rPr lang="en-US" sz="1400" dirty="0" smtClean="0"/>
              <a:t>. Ethnicity:</a:t>
            </a:r>
          </a:p>
          <a:p>
            <a:pPr marL="457200" lvl="1" indent="0">
              <a:buNone/>
            </a:pPr>
            <a:r>
              <a:rPr lang="en-US" sz="1400" dirty="0" smtClean="0"/>
              <a:t>O Hispanic</a:t>
            </a:r>
            <a:endParaRPr lang="en-US" sz="1400" dirty="0"/>
          </a:p>
          <a:p>
            <a:pPr marL="457200" lvl="1" indent="0">
              <a:buNone/>
            </a:pPr>
            <a:r>
              <a:rPr lang="en-US" sz="1400" dirty="0" smtClean="0"/>
              <a:t>O Non-Hispanic</a:t>
            </a:r>
            <a:endParaRPr lang="en-US" sz="1400" dirty="0"/>
          </a:p>
          <a:p>
            <a:pPr marL="457200" lvl="1" indent="0">
              <a:buNone/>
            </a:pPr>
            <a:r>
              <a:rPr lang="en-US" sz="1400" dirty="0" smtClean="0"/>
              <a:t>O Prefer </a:t>
            </a:r>
            <a:r>
              <a:rPr lang="en-US" sz="1400" dirty="0"/>
              <a:t>not to answer</a:t>
            </a:r>
          </a:p>
          <a:p>
            <a:pPr marL="0" indent="0">
              <a:buNone/>
            </a:pPr>
            <a:r>
              <a:rPr lang="en-US" sz="1400" dirty="0"/>
              <a:t>2</a:t>
            </a:r>
            <a:r>
              <a:rPr lang="en-US" sz="1400" dirty="0" smtClean="0"/>
              <a:t>. Race </a:t>
            </a:r>
            <a:r>
              <a:rPr lang="en-US" sz="1400" dirty="0"/>
              <a:t>(select all that apply):</a:t>
            </a:r>
          </a:p>
          <a:p>
            <a:pPr marL="457200" lvl="1" indent="0">
              <a:buNone/>
            </a:pPr>
            <a:r>
              <a:rPr lang="en-US" sz="1400" dirty="0" smtClean="0"/>
              <a:t>O Asian</a:t>
            </a:r>
            <a:endParaRPr lang="en-US" sz="1400" dirty="0"/>
          </a:p>
          <a:p>
            <a:pPr marL="457200" lvl="1" indent="0">
              <a:buNone/>
            </a:pPr>
            <a:r>
              <a:rPr lang="en-US" sz="1400" dirty="0" smtClean="0"/>
              <a:t>O Black</a:t>
            </a:r>
            <a:endParaRPr lang="en-US" sz="1400" dirty="0"/>
          </a:p>
          <a:p>
            <a:pPr marL="457200" lvl="1" indent="0">
              <a:buNone/>
            </a:pPr>
            <a:r>
              <a:rPr lang="en-US" sz="1400" dirty="0" smtClean="0"/>
              <a:t>O Native </a:t>
            </a:r>
            <a:r>
              <a:rPr lang="en-US" sz="1400" dirty="0"/>
              <a:t>American/American Indian</a:t>
            </a:r>
          </a:p>
          <a:p>
            <a:pPr marL="457200" lvl="1" indent="0">
              <a:buNone/>
            </a:pPr>
            <a:r>
              <a:rPr lang="en-US" sz="1400" dirty="0" smtClean="0"/>
              <a:t>O Native </a:t>
            </a:r>
            <a:r>
              <a:rPr lang="en-US" sz="1400" dirty="0"/>
              <a:t>Hawaiian/Pacific Islander</a:t>
            </a:r>
          </a:p>
          <a:p>
            <a:pPr marL="457200" lvl="1" indent="0">
              <a:buNone/>
            </a:pPr>
            <a:r>
              <a:rPr lang="en-US" sz="1400" dirty="0" smtClean="0"/>
              <a:t>O White</a:t>
            </a:r>
            <a:endParaRPr lang="en-US" sz="1400" dirty="0"/>
          </a:p>
          <a:p>
            <a:pPr marL="457200" lvl="1" indent="0">
              <a:buNone/>
            </a:pPr>
            <a:r>
              <a:rPr lang="en-US" sz="1400" dirty="0" smtClean="0"/>
              <a:t>O Other</a:t>
            </a:r>
            <a:r>
              <a:rPr lang="en-US" sz="1400" dirty="0"/>
              <a:t>:</a:t>
            </a:r>
          </a:p>
          <a:p>
            <a:pPr marL="457200" lvl="1" indent="0">
              <a:buNone/>
            </a:pPr>
            <a:r>
              <a:rPr lang="en-US" sz="1400" dirty="0" smtClean="0"/>
              <a:t>O Prefer </a:t>
            </a:r>
            <a:r>
              <a:rPr lang="en-US" sz="1400" dirty="0"/>
              <a:t>not to </a:t>
            </a:r>
            <a:r>
              <a:rPr lang="en-US" sz="1400" dirty="0" smtClean="0"/>
              <a:t>answer</a:t>
            </a:r>
          </a:p>
          <a:p>
            <a:pPr marL="0" lvl="0" indent="0">
              <a:buNone/>
            </a:pPr>
            <a:r>
              <a:rPr lang="en-US" sz="1400" dirty="0"/>
              <a:t>3. Health insurance type</a:t>
            </a:r>
          </a:p>
          <a:p>
            <a:pPr marL="457200" lvl="1" indent="0">
              <a:buNone/>
            </a:pPr>
            <a:r>
              <a:rPr lang="en-US" sz="1400" dirty="0"/>
              <a:t>O Private insurance</a:t>
            </a:r>
          </a:p>
          <a:p>
            <a:pPr marL="457200" lvl="1" indent="0">
              <a:buNone/>
            </a:pPr>
            <a:r>
              <a:rPr lang="en-US" sz="1400" dirty="0"/>
              <a:t>O Public insurance (Medicaid or Medical Card)</a:t>
            </a:r>
          </a:p>
          <a:p>
            <a:pPr marL="457200" lvl="1" indent="0">
              <a:buNone/>
            </a:pPr>
            <a:r>
              <a:rPr lang="en-US" sz="1400" dirty="0"/>
              <a:t>O Self-pay</a:t>
            </a:r>
          </a:p>
          <a:p>
            <a:pPr marL="457200" lvl="1" indent="0">
              <a:buNone/>
            </a:pPr>
            <a:r>
              <a:rPr lang="en-US" sz="1400" dirty="0"/>
              <a:t>O Uninsured</a:t>
            </a:r>
          </a:p>
          <a:p>
            <a:pPr marL="457200" lvl="1" indent="0">
              <a:buNone/>
            </a:pPr>
            <a:r>
              <a:rPr lang="en-US" sz="1400" dirty="0"/>
              <a:t>O Prefer not to answer</a:t>
            </a:r>
          </a:p>
          <a:p>
            <a:endParaRPr lang="en-US" sz="1400"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46</a:t>
            </a:fld>
            <a:endParaRPr lang="en-US" dirty="0"/>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dirty="0"/>
          </a:p>
        </p:txBody>
      </p:sp>
      <p:sp>
        <p:nvSpPr>
          <p:cNvPr id="6" name="Rectangle 5"/>
          <p:cNvSpPr/>
          <p:nvPr/>
        </p:nvSpPr>
        <p:spPr>
          <a:xfrm>
            <a:off x="8575266" y="1538288"/>
            <a:ext cx="3245260" cy="3139321"/>
          </a:xfrm>
          <a:prstGeom prst="rect">
            <a:avLst/>
          </a:prstGeom>
        </p:spPr>
        <p:txBody>
          <a:bodyPr wrap="square">
            <a:spAutoFit/>
          </a:bodyPr>
          <a:lstStyle/>
          <a:p>
            <a:endParaRPr lang="en-US" sz="1600" dirty="0" smtClean="0"/>
          </a:p>
          <a:p>
            <a:r>
              <a:rPr lang="en-US" sz="1400" dirty="0" smtClean="0"/>
              <a:t>6. Age</a:t>
            </a:r>
            <a:r>
              <a:rPr lang="en-US" sz="1400" dirty="0"/>
              <a:t>:</a:t>
            </a:r>
          </a:p>
          <a:p>
            <a:pPr lvl="1"/>
            <a:r>
              <a:rPr lang="en-US" sz="1400" dirty="0" smtClean="0"/>
              <a:t>O &lt;</a:t>
            </a:r>
            <a:r>
              <a:rPr lang="en-US" sz="1400" dirty="0"/>
              <a:t>18</a:t>
            </a:r>
          </a:p>
          <a:p>
            <a:pPr lvl="1"/>
            <a:r>
              <a:rPr lang="en-US" sz="1400" dirty="0" smtClean="0"/>
              <a:t>O 18-24</a:t>
            </a:r>
            <a:endParaRPr lang="en-US" sz="1400" dirty="0"/>
          </a:p>
          <a:p>
            <a:pPr lvl="1"/>
            <a:r>
              <a:rPr lang="en-US" sz="1400" dirty="0" smtClean="0"/>
              <a:t>O 25-29</a:t>
            </a:r>
            <a:endParaRPr lang="en-US" sz="1400" dirty="0"/>
          </a:p>
          <a:p>
            <a:pPr lvl="1"/>
            <a:r>
              <a:rPr lang="en-US" sz="1400" dirty="0" smtClean="0"/>
              <a:t>O 30-34</a:t>
            </a:r>
            <a:endParaRPr lang="en-US" sz="1400" dirty="0"/>
          </a:p>
          <a:p>
            <a:pPr lvl="1"/>
            <a:r>
              <a:rPr lang="en-US" sz="1400" dirty="0" smtClean="0"/>
              <a:t>O 35-39</a:t>
            </a:r>
            <a:endParaRPr lang="en-US" sz="1400" dirty="0"/>
          </a:p>
          <a:p>
            <a:pPr lvl="1"/>
            <a:r>
              <a:rPr lang="en-US" sz="1400" dirty="0" smtClean="0"/>
              <a:t>O 40 </a:t>
            </a:r>
            <a:r>
              <a:rPr lang="en-US" sz="1400" dirty="0"/>
              <a:t>+</a:t>
            </a:r>
          </a:p>
          <a:p>
            <a:pPr lvl="1"/>
            <a:r>
              <a:rPr lang="en-US" sz="1400" dirty="0" smtClean="0"/>
              <a:t>O Prefer </a:t>
            </a:r>
            <a:r>
              <a:rPr lang="en-US" sz="1400" dirty="0"/>
              <a:t>not to answer</a:t>
            </a:r>
          </a:p>
          <a:p>
            <a:endParaRPr lang="en-US" sz="1400" dirty="0" smtClean="0"/>
          </a:p>
          <a:p>
            <a:r>
              <a:rPr lang="en-US" sz="1400" dirty="0" smtClean="0"/>
              <a:t>7.Type </a:t>
            </a:r>
            <a:r>
              <a:rPr lang="en-US" sz="1400" dirty="0"/>
              <a:t>of Delivery:</a:t>
            </a:r>
          </a:p>
          <a:p>
            <a:pPr lvl="1"/>
            <a:r>
              <a:rPr lang="en-US" sz="1400" dirty="0" smtClean="0"/>
              <a:t>O Vaginal</a:t>
            </a:r>
            <a:endParaRPr lang="en-US" sz="1400" dirty="0"/>
          </a:p>
          <a:p>
            <a:pPr lvl="1"/>
            <a:r>
              <a:rPr lang="en-US" sz="1400" dirty="0" smtClean="0"/>
              <a:t>O Cesarean </a:t>
            </a:r>
            <a:r>
              <a:rPr lang="en-US" sz="1400" dirty="0"/>
              <a:t>section</a:t>
            </a:r>
          </a:p>
          <a:p>
            <a:pPr lvl="1"/>
            <a:r>
              <a:rPr lang="en-US" sz="1400" dirty="0" smtClean="0"/>
              <a:t>O Prefer </a:t>
            </a:r>
            <a:r>
              <a:rPr lang="en-US" sz="1400" dirty="0"/>
              <a:t>not to </a:t>
            </a:r>
            <a:r>
              <a:rPr lang="en-US" sz="1400" dirty="0" smtClean="0"/>
              <a:t>answer</a:t>
            </a:r>
            <a:endParaRPr lang="en-US" sz="1400" dirty="0"/>
          </a:p>
        </p:txBody>
      </p:sp>
      <p:sp>
        <p:nvSpPr>
          <p:cNvPr id="7" name="Rectangle 6"/>
          <p:cNvSpPr/>
          <p:nvPr/>
        </p:nvSpPr>
        <p:spPr>
          <a:xfrm>
            <a:off x="4860823" y="1679172"/>
            <a:ext cx="4914745" cy="4818242"/>
          </a:xfrm>
          <a:prstGeom prst="rect">
            <a:avLst/>
          </a:prstGeom>
        </p:spPr>
        <p:txBody>
          <a:bodyPr wrap="square">
            <a:spAutoFit/>
          </a:bodyPr>
          <a:lstStyle/>
          <a:p>
            <a:pPr lvl="0">
              <a:lnSpc>
                <a:spcPct val="90000"/>
              </a:lnSpc>
              <a:spcBef>
                <a:spcPts val="1000"/>
              </a:spcBef>
              <a:buClr>
                <a:schemeClr val="accent2"/>
              </a:buClr>
            </a:pPr>
            <a:r>
              <a:rPr lang="en-US" sz="1600" dirty="0" smtClean="0">
                <a:ea typeface="Lato" panose="020F0502020204030203" pitchFamily="34" charset="0"/>
                <a:cs typeface="Lato" panose="020F0502020204030203" pitchFamily="34" charset="0"/>
              </a:rPr>
              <a:t>4</a:t>
            </a:r>
            <a:r>
              <a:rPr lang="en-US" sz="1400" dirty="0">
                <a:ea typeface="Lato" panose="020F0502020204030203" pitchFamily="34" charset="0"/>
                <a:cs typeface="Lato" panose="020F0502020204030203" pitchFamily="34" charset="0"/>
              </a:rPr>
              <a:t>. Sexual Orientation:</a:t>
            </a:r>
          </a:p>
          <a:p>
            <a:pPr lvl="1">
              <a:lnSpc>
                <a:spcPct val="90000"/>
              </a:lnSpc>
              <a:spcBef>
                <a:spcPts val="500"/>
              </a:spcBef>
              <a:buClr>
                <a:schemeClr val="accent2"/>
              </a:buClr>
              <a:buFont typeface="Arial" panose="020B0604020202020204" pitchFamily="34" charset="0"/>
            </a:pPr>
            <a:r>
              <a:rPr lang="en-US" sz="1400" dirty="0" smtClean="0">
                <a:ea typeface="Lato" panose="020F0502020204030203" pitchFamily="34" charset="0"/>
                <a:cs typeface="Lato" panose="020F0502020204030203" pitchFamily="34" charset="0"/>
              </a:rPr>
              <a:t>O Straight/Heterosexual</a:t>
            </a:r>
            <a:endParaRPr lang="en-US" sz="1400" dirty="0">
              <a:ea typeface="Lato" panose="020F0502020204030203" pitchFamily="34" charset="0"/>
              <a:cs typeface="Lato" panose="020F0502020204030203" pitchFamily="34" charset="0"/>
            </a:endParaRPr>
          </a:p>
          <a:p>
            <a:pPr lvl="1">
              <a:lnSpc>
                <a:spcPct val="90000"/>
              </a:lnSpc>
              <a:spcBef>
                <a:spcPts val="500"/>
              </a:spcBef>
              <a:buClr>
                <a:schemeClr val="accent2"/>
              </a:buClr>
              <a:buFont typeface="Arial" panose="020B0604020202020204" pitchFamily="34" charset="0"/>
            </a:pPr>
            <a:r>
              <a:rPr lang="en-US" sz="1400" dirty="0" smtClean="0">
                <a:ea typeface="Lato" panose="020F0502020204030203" pitchFamily="34" charset="0"/>
                <a:cs typeface="Lato" panose="020F0502020204030203" pitchFamily="34" charset="0"/>
              </a:rPr>
              <a:t>O Bisexual</a:t>
            </a:r>
            <a:endParaRPr lang="en-US" sz="1400" dirty="0">
              <a:ea typeface="Lato" panose="020F0502020204030203" pitchFamily="34" charset="0"/>
              <a:cs typeface="Lato" panose="020F0502020204030203" pitchFamily="34" charset="0"/>
            </a:endParaRPr>
          </a:p>
          <a:p>
            <a:pPr lvl="1">
              <a:lnSpc>
                <a:spcPct val="90000"/>
              </a:lnSpc>
              <a:spcBef>
                <a:spcPts val="500"/>
              </a:spcBef>
              <a:buClr>
                <a:schemeClr val="accent2"/>
              </a:buClr>
              <a:buFont typeface="Arial" panose="020B0604020202020204" pitchFamily="34" charset="0"/>
            </a:pPr>
            <a:r>
              <a:rPr lang="en-US" sz="1400" dirty="0" smtClean="0">
                <a:ea typeface="Lato" panose="020F0502020204030203" pitchFamily="34" charset="0"/>
                <a:cs typeface="Lato" panose="020F0502020204030203" pitchFamily="34" charset="0"/>
              </a:rPr>
              <a:t>O Gay</a:t>
            </a:r>
            <a:endParaRPr lang="en-US" sz="1400" dirty="0">
              <a:ea typeface="Lato" panose="020F0502020204030203" pitchFamily="34" charset="0"/>
              <a:cs typeface="Lato" panose="020F0502020204030203" pitchFamily="34" charset="0"/>
            </a:endParaRPr>
          </a:p>
          <a:p>
            <a:pPr lvl="1">
              <a:lnSpc>
                <a:spcPct val="90000"/>
              </a:lnSpc>
              <a:spcBef>
                <a:spcPts val="500"/>
              </a:spcBef>
              <a:buClr>
                <a:schemeClr val="accent2"/>
              </a:buClr>
              <a:buFont typeface="Arial" panose="020B0604020202020204" pitchFamily="34" charset="0"/>
            </a:pPr>
            <a:r>
              <a:rPr lang="en-US" sz="1400" dirty="0" smtClean="0">
                <a:ea typeface="Lato" panose="020F0502020204030203" pitchFamily="34" charset="0"/>
                <a:cs typeface="Lato" panose="020F0502020204030203" pitchFamily="34" charset="0"/>
              </a:rPr>
              <a:t>O Lesbian</a:t>
            </a:r>
            <a:endParaRPr lang="en-US" sz="1400" dirty="0">
              <a:ea typeface="Lato" panose="020F0502020204030203" pitchFamily="34" charset="0"/>
              <a:cs typeface="Lato" panose="020F0502020204030203" pitchFamily="34" charset="0"/>
            </a:endParaRPr>
          </a:p>
          <a:p>
            <a:pPr lvl="1">
              <a:lnSpc>
                <a:spcPct val="90000"/>
              </a:lnSpc>
              <a:spcBef>
                <a:spcPts val="500"/>
              </a:spcBef>
              <a:buClr>
                <a:schemeClr val="accent2"/>
              </a:buClr>
              <a:buFont typeface="Arial" panose="020B0604020202020204" pitchFamily="34" charset="0"/>
            </a:pPr>
            <a:r>
              <a:rPr lang="en-US" sz="1400" dirty="0" smtClean="0">
                <a:ea typeface="Lato" panose="020F0502020204030203" pitchFamily="34" charset="0"/>
                <a:cs typeface="Lato" panose="020F0502020204030203" pitchFamily="34" charset="0"/>
              </a:rPr>
              <a:t>O Queer</a:t>
            </a:r>
            <a:endParaRPr lang="en-US" sz="1400" dirty="0">
              <a:ea typeface="Lato" panose="020F0502020204030203" pitchFamily="34" charset="0"/>
              <a:cs typeface="Lato" panose="020F0502020204030203" pitchFamily="34" charset="0"/>
            </a:endParaRPr>
          </a:p>
          <a:p>
            <a:pPr lvl="1">
              <a:lnSpc>
                <a:spcPct val="90000"/>
              </a:lnSpc>
              <a:spcBef>
                <a:spcPts val="500"/>
              </a:spcBef>
              <a:buClr>
                <a:schemeClr val="accent2"/>
              </a:buClr>
              <a:buFont typeface="Arial" panose="020B0604020202020204" pitchFamily="34" charset="0"/>
            </a:pPr>
            <a:r>
              <a:rPr lang="en-US" sz="1400" dirty="0" smtClean="0">
                <a:ea typeface="Lato" panose="020F0502020204030203" pitchFamily="34" charset="0"/>
                <a:cs typeface="Lato" panose="020F0502020204030203" pitchFamily="34" charset="0"/>
              </a:rPr>
              <a:t>O Other</a:t>
            </a:r>
            <a:endParaRPr lang="en-US" sz="1400" dirty="0">
              <a:ea typeface="Lato" panose="020F0502020204030203" pitchFamily="34" charset="0"/>
              <a:cs typeface="Lato" panose="020F0502020204030203" pitchFamily="34" charset="0"/>
            </a:endParaRPr>
          </a:p>
          <a:p>
            <a:pPr lvl="1">
              <a:lnSpc>
                <a:spcPct val="90000"/>
              </a:lnSpc>
              <a:spcBef>
                <a:spcPts val="500"/>
              </a:spcBef>
              <a:buClr>
                <a:schemeClr val="accent2"/>
              </a:buClr>
              <a:buFont typeface="Arial" panose="020B0604020202020204" pitchFamily="34" charset="0"/>
            </a:pPr>
            <a:r>
              <a:rPr lang="en-US" sz="1400" dirty="0" smtClean="0">
                <a:ea typeface="Lato" panose="020F0502020204030203" pitchFamily="34" charset="0"/>
                <a:cs typeface="Lato" panose="020F0502020204030203" pitchFamily="34" charset="0"/>
              </a:rPr>
              <a:t>O Prefer </a:t>
            </a:r>
            <a:r>
              <a:rPr lang="en-US" sz="1400" dirty="0">
                <a:ea typeface="Lato" panose="020F0502020204030203" pitchFamily="34" charset="0"/>
                <a:cs typeface="Lato" panose="020F0502020204030203" pitchFamily="34" charset="0"/>
              </a:rPr>
              <a:t>not to </a:t>
            </a:r>
            <a:r>
              <a:rPr lang="en-US" sz="1400" dirty="0" smtClean="0">
                <a:ea typeface="Lato" panose="020F0502020204030203" pitchFamily="34" charset="0"/>
                <a:cs typeface="Lato" panose="020F0502020204030203" pitchFamily="34" charset="0"/>
              </a:rPr>
              <a:t>answer</a:t>
            </a:r>
          </a:p>
          <a:p>
            <a:pPr lvl="1">
              <a:lnSpc>
                <a:spcPct val="90000"/>
              </a:lnSpc>
              <a:spcBef>
                <a:spcPts val="500"/>
              </a:spcBef>
              <a:buClr>
                <a:schemeClr val="accent2"/>
              </a:buClr>
              <a:buFont typeface="Arial" panose="020B0604020202020204" pitchFamily="34" charset="0"/>
            </a:pPr>
            <a:endParaRPr lang="en-US" sz="1400" dirty="0" smtClean="0">
              <a:ea typeface="Lato" panose="020F0502020204030203" pitchFamily="34" charset="0"/>
              <a:cs typeface="Lato" panose="020F0502020204030203" pitchFamily="34" charset="0"/>
            </a:endParaRPr>
          </a:p>
          <a:p>
            <a:r>
              <a:rPr lang="en-US" sz="1400" dirty="0"/>
              <a:t>5. Gender Identity (select all that apply):</a:t>
            </a:r>
          </a:p>
          <a:p>
            <a:endParaRPr lang="en-US" sz="300" dirty="0"/>
          </a:p>
          <a:p>
            <a:pPr lvl="1"/>
            <a:r>
              <a:rPr lang="en-US" sz="1400" dirty="0"/>
              <a:t>O </a:t>
            </a:r>
            <a:r>
              <a:rPr lang="en-US" sz="1400" dirty="0" err="1" smtClean="0"/>
              <a:t>Agender</a:t>
            </a:r>
            <a:endParaRPr lang="en-US" sz="1400" dirty="0"/>
          </a:p>
          <a:p>
            <a:pPr lvl="1"/>
            <a:r>
              <a:rPr lang="en-US" sz="1400" dirty="0"/>
              <a:t>O Female</a:t>
            </a:r>
          </a:p>
          <a:p>
            <a:pPr lvl="1"/>
            <a:r>
              <a:rPr lang="en-US" sz="1400" dirty="0"/>
              <a:t>O </a:t>
            </a:r>
            <a:r>
              <a:rPr lang="en-US" sz="1400" dirty="0" smtClean="0"/>
              <a:t>Gender-neutral</a:t>
            </a:r>
          </a:p>
          <a:p>
            <a:pPr lvl="1"/>
            <a:r>
              <a:rPr lang="en-US" sz="1400" dirty="0" smtClean="0"/>
              <a:t>O Male</a:t>
            </a:r>
            <a:endParaRPr lang="en-US" sz="1400" dirty="0"/>
          </a:p>
          <a:p>
            <a:pPr lvl="1"/>
            <a:r>
              <a:rPr lang="en-US" sz="1400" dirty="0"/>
              <a:t>O Non-binary/Gender non-conforming</a:t>
            </a:r>
          </a:p>
          <a:p>
            <a:pPr lvl="1"/>
            <a:r>
              <a:rPr lang="en-US" sz="1400" dirty="0"/>
              <a:t>O </a:t>
            </a:r>
            <a:r>
              <a:rPr lang="en-US" sz="1400" dirty="0" err="1"/>
              <a:t>TransMale</a:t>
            </a:r>
            <a:endParaRPr lang="en-US" sz="1400" dirty="0"/>
          </a:p>
          <a:p>
            <a:pPr lvl="1"/>
            <a:r>
              <a:rPr lang="en-US" sz="1400" dirty="0"/>
              <a:t>O Other</a:t>
            </a:r>
          </a:p>
          <a:p>
            <a:pPr lvl="1"/>
            <a:r>
              <a:rPr lang="en-US" sz="1400" dirty="0"/>
              <a:t>O Prefer not to answer</a:t>
            </a:r>
          </a:p>
          <a:p>
            <a:pPr>
              <a:lnSpc>
                <a:spcPct val="90000"/>
              </a:lnSpc>
              <a:spcBef>
                <a:spcPts val="500"/>
              </a:spcBef>
              <a:buClr>
                <a:schemeClr val="accent2"/>
              </a:buClr>
              <a:buFont typeface="Arial" panose="020B0604020202020204" pitchFamily="34" charset="0"/>
            </a:pPr>
            <a:endParaRPr lang="en-US" sz="1600" dirty="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6572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PREM Reports Updates</a:t>
            </a:r>
            <a:endParaRPr lang="en-US" dirty="0"/>
          </a:p>
        </p:txBody>
      </p:sp>
      <p:sp>
        <p:nvSpPr>
          <p:cNvPr id="3" name="Content Placeholder 2"/>
          <p:cNvSpPr>
            <a:spLocks noGrp="1"/>
          </p:cNvSpPr>
          <p:nvPr>
            <p:ph idx="1"/>
          </p:nvPr>
        </p:nvSpPr>
        <p:spPr>
          <a:xfrm>
            <a:off x="477253" y="1847850"/>
            <a:ext cx="5562600" cy="4351338"/>
          </a:xfrm>
        </p:spPr>
        <p:txBody>
          <a:bodyPr>
            <a:normAutofit/>
          </a:bodyPr>
          <a:lstStyle/>
          <a:p>
            <a:r>
              <a:rPr lang="en-US" dirty="0" smtClean="0"/>
              <a:t>Proposed PREM Timeline:</a:t>
            </a:r>
          </a:p>
          <a:p>
            <a:pPr lvl="1"/>
            <a:r>
              <a:rPr lang="en-US" dirty="0" smtClean="0"/>
              <a:t>PREM reports to launch in early 2022</a:t>
            </a:r>
          </a:p>
          <a:p>
            <a:pPr lvl="1"/>
            <a:endParaRPr lang="en-US" dirty="0"/>
          </a:p>
          <a:p>
            <a:r>
              <a:rPr lang="en-US" dirty="0" smtClean="0"/>
              <a:t>PREM Reports:</a:t>
            </a:r>
          </a:p>
          <a:p>
            <a:pPr lvl="1"/>
            <a:r>
              <a:rPr lang="en-US" dirty="0" smtClean="0"/>
              <a:t>Will stratify responses by:</a:t>
            </a:r>
          </a:p>
          <a:p>
            <a:pPr lvl="2"/>
            <a:r>
              <a:rPr lang="en-US" dirty="0" smtClean="0"/>
              <a:t>Overall respondents</a:t>
            </a:r>
          </a:p>
          <a:p>
            <a:pPr lvl="2"/>
            <a:r>
              <a:rPr lang="en-US" dirty="0" smtClean="0"/>
              <a:t>Public Insurance compared to Private Insurance responses</a:t>
            </a:r>
          </a:p>
          <a:p>
            <a:pPr lvl="2"/>
            <a:r>
              <a:rPr lang="en-US" dirty="0" smtClean="0"/>
              <a:t>Non-Hispanic White compared to BIPOC responses</a:t>
            </a:r>
          </a:p>
          <a:p>
            <a:pPr lvl="2"/>
            <a:r>
              <a:rPr lang="en-US" dirty="0" smtClean="0"/>
              <a:t>Black, White, Asian, Hispanic, Other        (will report only if sufficient numbers &gt; 5 patients per category)</a:t>
            </a:r>
          </a:p>
          <a:p>
            <a:pPr marL="914400" lvl="2"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6" name="Picture 5"/>
          <p:cNvPicPr>
            <a:picLocks noChangeAspect="1"/>
          </p:cNvPicPr>
          <p:nvPr/>
        </p:nvPicPr>
        <p:blipFill>
          <a:blip r:embed="rId3"/>
          <a:stretch>
            <a:fillRect/>
          </a:stretch>
        </p:blipFill>
        <p:spPr>
          <a:xfrm>
            <a:off x="6096000" y="1469813"/>
            <a:ext cx="3822032" cy="2374293"/>
          </a:xfrm>
          <a:prstGeom prst="rect">
            <a:avLst/>
          </a:prstGeom>
        </p:spPr>
      </p:pic>
      <p:pic>
        <p:nvPicPr>
          <p:cNvPr id="7" name="Picture 6"/>
          <p:cNvPicPr>
            <a:picLocks noChangeAspect="1"/>
          </p:cNvPicPr>
          <p:nvPr/>
        </p:nvPicPr>
        <p:blipFill>
          <a:blip r:embed="rId4"/>
          <a:stretch>
            <a:fillRect/>
          </a:stretch>
        </p:blipFill>
        <p:spPr>
          <a:xfrm>
            <a:off x="7086600" y="3200400"/>
            <a:ext cx="4005947" cy="2565845"/>
          </a:xfrm>
          <a:prstGeom prst="rect">
            <a:avLst/>
          </a:prstGeom>
        </p:spPr>
      </p:pic>
      <p:pic>
        <p:nvPicPr>
          <p:cNvPr id="8" name="Picture 7"/>
          <p:cNvPicPr>
            <a:picLocks noChangeAspect="1"/>
          </p:cNvPicPr>
          <p:nvPr/>
        </p:nvPicPr>
        <p:blipFill>
          <a:blip r:embed="rId5"/>
          <a:stretch>
            <a:fillRect/>
          </a:stretch>
        </p:blipFill>
        <p:spPr>
          <a:xfrm>
            <a:off x="8191374" y="4253880"/>
            <a:ext cx="4038851" cy="2426723"/>
          </a:xfrm>
          <a:prstGeom prst="rect">
            <a:avLst/>
          </a:prstGeom>
        </p:spPr>
      </p:pic>
    </p:spTree>
    <p:extLst>
      <p:ext uri="{BB962C8B-B14F-4D97-AF65-F5344CB8AC3E}">
        <p14:creationId xmlns:p14="http://schemas.microsoft.com/office/powerpoint/2010/main" val="10852298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1CF417-F5F2-7D41-8CF2-6BA4D6AFF3BF}"/>
              </a:ext>
            </a:extLst>
          </p:cNvPr>
          <p:cNvSpPr/>
          <p:nvPr/>
        </p:nvSpPr>
        <p:spPr>
          <a:xfrm>
            <a:off x="2524898" y="6488669"/>
            <a:ext cx="7475837" cy="246221"/>
          </a:xfrm>
          <a:prstGeom prst="rect">
            <a:avLst/>
          </a:prstGeom>
        </p:spPr>
        <p:txBody>
          <a:bodyPr wrap="square">
            <a:spAutoFit/>
          </a:bodyPr>
          <a:lstStyle/>
          <a:p>
            <a:pPr algn="ctr" defTabSz="1219170">
              <a:spcBef>
                <a:spcPct val="50000"/>
              </a:spcBef>
              <a:defRPr/>
            </a:pPr>
            <a:r>
              <a:rPr lang="en-US" sz="1000" dirty="0">
                <a:solidFill>
                  <a:srgbClr val="000000"/>
                </a:solidFill>
                <a:latin typeface="Comic Sans MS" pitchFamily="66" charset="0"/>
              </a:rPr>
              <a:t>Confidential Education Law 6527: Public Health Law 2805, J, K, L, M</a:t>
            </a:r>
          </a:p>
        </p:txBody>
      </p:sp>
      <p:sp>
        <p:nvSpPr>
          <p:cNvPr id="2" name="Title 1">
            <a:extLst>
              <a:ext uri="{FF2B5EF4-FFF2-40B4-BE49-F238E27FC236}">
                <a16:creationId xmlns:a16="http://schemas.microsoft.com/office/drawing/2014/main" id="{C26B449D-439E-F240-906F-4188660481F9}"/>
              </a:ext>
            </a:extLst>
          </p:cNvPr>
          <p:cNvSpPr>
            <a:spLocks noGrp="1"/>
          </p:cNvSpPr>
          <p:nvPr>
            <p:ph type="title"/>
          </p:nvPr>
        </p:nvSpPr>
        <p:spPr>
          <a:xfrm>
            <a:off x="1972938" y="675323"/>
            <a:ext cx="8246125" cy="1250204"/>
          </a:xfrm>
        </p:spPr>
        <p:txBody>
          <a:bodyPr/>
          <a:lstStyle/>
          <a:p>
            <a:pPr algn="ctr"/>
            <a:r>
              <a:rPr lang="en-US" sz="3600" dirty="0" smtClean="0">
                <a:solidFill>
                  <a:schemeClr val="tx1"/>
                </a:solidFill>
              </a:rPr>
              <a:t>Example of Introduction </a:t>
            </a:r>
            <a:r>
              <a:rPr lang="en-US" sz="3600" dirty="0">
                <a:solidFill>
                  <a:schemeClr val="tx1"/>
                </a:solidFill>
              </a:rPr>
              <a:t>of PREM to </a:t>
            </a:r>
            <a:r>
              <a:rPr lang="en-US" sz="3600" dirty="0" smtClean="0">
                <a:solidFill>
                  <a:schemeClr val="tx1"/>
                </a:solidFill>
              </a:rPr>
              <a:t>Patients from NYSPQC</a:t>
            </a:r>
            <a:endParaRPr lang="en-US" sz="3600" dirty="0">
              <a:solidFill>
                <a:schemeClr val="tx1"/>
              </a:solidFill>
            </a:endParaRPr>
          </a:p>
        </p:txBody>
      </p:sp>
      <p:sp>
        <p:nvSpPr>
          <p:cNvPr id="5" name="Rectangle 4"/>
          <p:cNvSpPr/>
          <p:nvPr/>
        </p:nvSpPr>
        <p:spPr>
          <a:xfrm>
            <a:off x="1414705" y="2303051"/>
            <a:ext cx="9792084" cy="3046411"/>
          </a:xfrm>
          <a:prstGeom prst="rect">
            <a:avLst/>
          </a:prstGeom>
        </p:spPr>
        <p:txBody>
          <a:bodyPr wrap="square">
            <a:spAutoFit/>
          </a:bodyPr>
          <a:lstStyle/>
          <a:p>
            <a:pPr marL="285744" indent="-285744" defTabSz="1219170">
              <a:buFont typeface="Wingdings" panose="05000000000000000000" pitchFamily="2" charset="2"/>
              <a:buChar char="v"/>
              <a:defRPr/>
            </a:pPr>
            <a:r>
              <a:rPr lang="en-US" sz="2133" dirty="0">
                <a:solidFill>
                  <a:srgbClr val="000000"/>
                </a:solidFill>
                <a:latin typeface="Arial" panose="020B0604020202020204" pitchFamily="34" charset="0"/>
              </a:rPr>
              <a:t>This survey is an opportunity for birthing people to provide feedback on their experience of care during labor and delivery and postpartum period.</a:t>
            </a:r>
          </a:p>
          <a:p>
            <a:pPr marL="285744" indent="-285744" defTabSz="1219170">
              <a:buFont typeface="Wingdings" panose="05000000000000000000" pitchFamily="2" charset="2"/>
              <a:buChar char="v"/>
              <a:defRPr/>
            </a:pPr>
            <a:endParaRPr lang="en-US" sz="2133" dirty="0">
              <a:solidFill>
                <a:srgbClr val="000000"/>
              </a:solidFill>
              <a:latin typeface="Arial" panose="020B0604020202020204" pitchFamily="34" charset="0"/>
            </a:endParaRPr>
          </a:p>
          <a:p>
            <a:pPr marL="285744" indent="-285744" defTabSz="1219170">
              <a:buFont typeface="Wingdings" panose="05000000000000000000" pitchFamily="2" charset="2"/>
              <a:buChar char="v"/>
              <a:defRPr/>
            </a:pPr>
            <a:r>
              <a:rPr lang="en-US" sz="2133" u="sng" dirty="0">
                <a:solidFill>
                  <a:srgbClr val="000000"/>
                </a:solidFill>
                <a:latin typeface="Arial" panose="020B0604020202020204" pitchFamily="34" charset="0"/>
              </a:rPr>
              <a:t>North Shore University Hospital </a:t>
            </a:r>
            <a:r>
              <a:rPr lang="en-US" sz="2133" dirty="0">
                <a:solidFill>
                  <a:srgbClr val="000000"/>
                </a:solidFill>
                <a:latin typeface="Arial" panose="020B0604020202020204" pitchFamily="34" charset="0"/>
              </a:rPr>
              <a:t>in partnership with </a:t>
            </a:r>
            <a:r>
              <a:rPr lang="en-US" sz="2133" u="sng" dirty="0">
                <a:solidFill>
                  <a:srgbClr val="000000"/>
                </a:solidFill>
                <a:latin typeface="Arial" panose="020B0604020202020204" pitchFamily="34" charset="0"/>
              </a:rPr>
              <a:t>New York State</a:t>
            </a:r>
            <a:r>
              <a:rPr lang="en-US" sz="2133" dirty="0">
                <a:solidFill>
                  <a:srgbClr val="000000"/>
                </a:solidFill>
                <a:latin typeface="Arial" panose="020B0604020202020204" pitchFamily="34" charset="0"/>
              </a:rPr>
              <a:t> both aim to improve the care of birthing people. </a:t>
            </a:r>
          </a:p>
          <a:p>
            <a:pPr marL="285744" indent="-285744" defTabSz="1219170">
              <a:buFont typeface="Wingdings" panose="05000000000000000000" pitchFamily="2" charset="2"/>
              <a:buChar char="v"/>
              <a:defRPr/>
            </a:pPr>
            <a:endParaRPr lang="en-US" sz="2133" dirty="0">
              <a:solidFill>
                <a:srgbClr val="000000"/>
              </a:solidFill>
              <a:latin typeface="Arial" panose="020B0604020202020204" pitchFamily="34" charset="0"/>
            </a:endParaRPr>
          </a:p>
          <a:p>
            <a:pPr marL="285744" indent="-285744" defTabSz="1219170">
              <a:buFont typeface="Wingdings" panose="05000000000000000000" pitchFamily="2" charset="2"/>
              <a:buChar char="v"/>
              <a:defRPr/>
            </a:pPr>
            <a:r>
              <a:rPr lang="en-US" sz="2133" dirty="0">
                <a:solidFill>
                  <a:srgbClr val="000000"/>
                </a:solidFill>
                <a:latin typeface="Arial" panose="020B0604020202020204" pitchFamily="34" charset="0"/>
              </a:rPr>
              <a:t>This survey is anonymous and takes only a few minutes to complete. </a:t>
            </a:r>
          </a:p>
          <a:p>
            <a:pPr marL="285744" indent="-285744" defTabSz="1219170">
              <a:buFont typeface="Wingdings" panose="05000000000000000000" pitchFamily="2" charset="2"/>
              <a:buChar char="v"/>
              <a:defRPr/>
            </a:pPr>
            <a:endParaRPr lang="en-US" sz="2133" dirty="0">
              <a:solidFill>
                <a:srgbClr val="000000"/>
              </a:solidFill>
              <a:latin typeface="Arial" panose="020B0604020202020204" pitchFamily="34" charset="0"/>
            </a:endParaRPr>
          </a:p>
          <a:p>
            <a:pPr marL="285744" indent="-285744" defTabSz="1219170">
              <a:buFont typeface="Wingdings" panose="05000000000000000000" pitchFamily="2" charset="2"/>
              <a:buChar char="v"/>
              <a:defRPr/>
            </a:pPr>
            <a:r>
              <a:rPr lang="en-US" sz="2133" dirty="0">
                <a:solidFill>
                  <a:srgbClr val="000000"/>
                </a:solidFill>
                <a:latin typeface="Arial" panose="020B0604020202020204" pitchFamily="34" charset="0"/>
              </a:rPr>
              <a:t>We encourage </a:t>
            </a:r>
            <a:r>
              <a:rPr lang="en-US" sz="2133" b="1" u="sng" dirty="0">
                <a:solidFill>
                  <a:srgbClr val="000000"/>
                </a:solidFill>
                <a:latin typeface="Arial" panose="020B0604020202020204" pitchFamily="34" charset="0"/>
              </a:rPr>
              <a:t>ALL</a:t>
            </a:r>
            <a:r>
              <a:rPr lang="en-US" sz="2133" dirty="0">
                <a:solidFill>
                  <a:srgbClr val="000000"/>
                </a:solidFill>
                <a:latin typeface="Arial" panose="020B0604020202020204" pitchFamily="34" charset="0"/>
              </a:rPr>
              <a:t> our birthing people to participate</a:t>
            </a:r>
            <a:endParaRPr lang="en-US" sz="2133" dirty="0">
              <a:solidFill>
                <a:prstClr val="black"/>
              </a:solidFill>
              <a:latin typeface="Calibri"/>
            </a:endParaRPr>
          </a:p>
        </p:txBody>
      </p:sp>
    </p:spTree>
    <p:extLst>
      <p:ext uri="{BB962C8B-B14F-4D97-AF65-F5344CB8AC3E}">
        <p14:creationId xmlns:p14="http://schemas.microsoft.com/office/powerpoint/2010/main" val="42244779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1CF417-F5F2-7D41-8CF2-6BA4D6AFF3BF}"/>
              </a:ext>
            </a:extLst>
          </p:cNvPr>
          <p:cNvSpPr/>
          <p:nvPr/>
        </p:nvSpPr>
        <p:spPr>
          <a:xfrm>
            <a:off x="2524898" y="6488669"/>
            <a:ext cx="7475837" cy="246221"/>
          </a:xfrm>
          <a:prstGeom prst="rect">
            <a:avLst/>
          </a:prstGeom>
        </p:spPr>
        <p:txBody>
          <a:bodyPr wrap="square">
            <a:spAutoFit/>
          </a:bodyPr>
          <a:lstStyle/>
          <a:p>
            <a:pPr algn="ctr" defTabSz="1219170">
              <a:spcBef>
                <a:spcPct val="50000"/>
              </a:spcBef>
              <a:defRPr/>
            </a:pPr>
            <a:r>
              <a:rPr lang="en-US" sz="1000" dirty="0">
                <a:solidFill>
                  <a:srgbClr val="000000"/>
                </a:solidFill>
                <a:latin typeface="Comic Sans MS" pitchFamily="66" charset="0"/>
              </a:rPr>
              <a:t>Confidential Education Law 6527: Public Health Law 2805, J, K, L, M</a:t>
            </a:r>
          </a:p>
        </p:txBody>
      </p:sp>
      <p:sp>
        <p:nvSpPr>
          <p:cNvPr id="2" name="Title 1">
            <a:extLst>
              <a:ext uri="{FF2B5EF4-FFF2-40B4-BE49-F238E27FC236}">
                <a16:creationId xmlns:a16="http://schemas.microsoft.com/office/drawing/2014/main" id="{C26B449D-439E-F240-906F-4188660481F9}"/>
              </a:ext>
            </a:extLst>
          </p:cNvPr>
          <p:cNvSpPr>
            <a:spLocks noGrp="1"/>
          </p:cNvSpPr>
          <p:nvPr>
            <p:ph type="title"/>
          </p:nvPr>
        </p:nvSpPr>
        <p:spPr>
          <a:xfrm>
            <a:off x="609600" y="275168"/>
            <a:ext cx="10972800" cy="866001"/>
          </a:xfrm>
        </p:spPr>
        <p:txBody>
          <a:bodyPr/>
          <a:lstStyle/>
          <a:p>
            <a:pPr algn="ctr"/>
            <a:r>
              <a:rPr lang="en-US" sz="3600" dirty="0" smtClean="0"/>
              <a:t>NYSPQC PREM </a:t>
            </a:r>
            <a:r>
              <a:rPr lang="en-US" sz="3600" dirty="0"/>
              <a:t>Recruitment </a:t>
            </a:r>
            <a:r>
              <a:rPr lang="en-US" sz="3600" dirty="0" smtClean="0"/>
              <a:t>Script Example</a:t>
            </a:r>
            <a:endParaRPr lang="en-US" sz="3600" dirty="0"/>
          </a:p>
        </p:txBody>
      </p:sp>
      <p:sp>
        <p:nvSpPr>
          <p:cNvPr id="8" name="Content Placeholder 7"/>
          <p:cNvSpPr>
            <a:spLocks noGrp="1"/>
          </p:cNvSpPr>
          <p:nvPr>
            <p:ph idx="1"/>
          </p:nvPr>
        </p:nvSpPr>
        <p:spPr>
          <a:xfrm>
            <a:off x="609600" y="1141169"/>
            <a:ext cx="10972800" cy="5070500"/>
          </a:xfrm>
        </p:spPr>
        <p:txBody>
          <a:bodyPr>
            <a:noAutofit/>
          </a:bodyPr>
          <a:lstStyle/>
          <a:p>
            <a:pPr>
              <a:spcBef>
                <a:spcPts val="0"/>
              </a:spcBef>
            </a:pPr>
            <a:r>
              <a:rPr lang="en-US" sz="1600" dirty="0"/>
              <a:t>North Shore University Hospital has partnered with New York State in an effort to improve the care of all our birthing people. If you have a few minutes to spare, I would like to invite you to complete a quick survey. </a:t>
            </a:r>
          </a:p>
          <a:p>
            <a:pPr lvl="1">
              <a:spcBef>
                <a:spcPts val="0"/>
              </a:spcBef>
            </a:pPr>
            <a:r>
              <a:rPr lang="en-US" sz="1867" dirty="0">
                <a:solidFill>
                  <a:srgbClr val="00B050"/>
                </a:solidFill>
              </a:rPr>
              <a:t>(If yes, then continue</a:t>
            </a:r>
            <a:r>
              <a:rPr lang="en-US" sz="1867" dirty="0"/>
              <a:t> – </a:t>
            </a:r>
            <a:r>
              <a:rPr lang="en-US" sz="1867" dirty="0">
                <a:solidFill>
                  <a:srgbClr val="B61423"/>
                </a:solidFill>
              </a:rPr>
              <a:t>if no, then thank the patient for their time). </a:t>
            </a:r>
          </a:p>
          <a:p>
            <a:pPr>
              <a:spcBef>
                <a:spcPts val="0"/>
              </a:spcBef>
            </a:pPr>
            <a:endParaRPr lang="en-US" sz="1600" dirty="0"/>
          </a:p>
          <a:p>
            <a:pPr>
              <a:spcBef>
                <a:spcPts val="0"/>
              </a:spcBef>
            </a:pPr>
            <a:r>
              <a:rPr lang="en-US" sz="1600" dirty="0"/>
              <a:t>This survey is an opportunity to provide feedback on your experience of labor &amp; delivery and postpartum care at North Shore University hospital. </a:t>
            </a:r>
          </a:p>
          <a:p>
            <a:pPr>
              <a:spcBef>
                <a:spcPts val="0"/>
              </a:spcBef>
            </a:pPr>
            <a:endParaRPr lang="en-US" sz="1600" dirty="0"/>
          </a:p>
          <a:p>
            <a:pPr>
              <a:spcBef>
                <a:spcPts val="0"/>
              </a:spcBef>
            </a:pPr>
            <a:r>
              <a:rPr lang="en-US" sz="1600" dirty="0"/>
              <a:t>This survey is </a:t>
            </a:r>
            <a:r>
              <a:rPr lang="en-US" sz="1600" u="sng" dirty="0"/>
              <a:t>anonymous</a:t>
            </a:r>
            <a:r>
              <a:rPr lang="en-US" sz="1600" dirty="0"/>
              <a:t> and should take you only a few minutes to complete. It would be very helpful to us to complete all the questions.</a:t>
            </a:r>
          </a:p>
          <a:p>
            <a:pPr>
              <a:spcBef>
                <a:spcPts val="0"/>
              </a:spcBef>
            </a:pPr>
            <a:endParaRPr lang="en-US" sz="1600" dirty="0"/>
          </a:p>
          <a:p>
            <a:pPr>
              <a:spcBef>
                <a:spcPts val="0"/>
              </a:spcBef>
            </a:pPr>
            <a:r>
              <a:rPr lang="en-US" sz="1600" dirty="0"/>
              <a:t>Please scan the QR code. I will give you your privacy while you complete the survey and will return in a few minutes.</a:t>
            </a:r>
          </a:p>
          <a:p>
            <a:pPr>
              <a:spcBef>
                <a:spcPts val="0"/>
              </a:spcBef>
            </a:pPr>
            <a:r>
              <a:rPr lang="en-US" sz="1600" dirty="0"/>
              <a:t>Thank you</a:t>
            </a:r>
          </a:p>
          <a:p>
            <a:pPr>
              <a:spcBef>
                <a:spcPts val="0"/>
              </a:spcBef>
            </a:pPr>
            <a:endParaRPr lang="en-US" sz="1600" dirty="0"/>
          </a:p>
          <a:p>
            <a:pPr lvl="1">
              <a:spcBef>
                <a:spcPts val="0"/>
              </a:spcBef>
            </a:pPr>
            <a:r>
              <a:rPr lang="en-US" sz="1867" dirty="0">
                <a:solidFill>
                  <a:srgbClr val="00B050"/>
                </a:solidFill>
              </a:rPr>
              <a:t>When you return to the room</a:t>
            </a:r>
          </a:p>
          <a:p>
            <a:pPr>
              <a:spcBef>
                <a:spcPts val="0"/>
              </a:spcBef>
            </a:pPr>
            <a:r>
              <a:rPr lang="en-US" sz="1600" dirty="0"/>
              <a:t>Thank you so much for completing the survey!</a:t>
            </a:r>
          </a:p>
          <a:p>
            <a:pPr>
              <a:spcBef>
                <a:spcPts val="0"/>
              </a:spcBef>
            </a:pPr>
            <a:endParaRPr lang="en-US" sz="1600" dirty="0"/>
          </a:p>
          <a:p>
            <a:pPr>
              <a:spcBef>
                <a:spcPts val="0"/>
              </a:spcBef>
            </a:pPr>
            <a:r>
              <a:rPr lang="en-US" sz="1600" dirty="0"/>
              <a:t>You will also receive a “NSUH” patient experience survey in the mail with questions regarding all aspects of your care here.</a:t>
            </a:r>
          </a:p>
          <a:p>
            <a:pPr>
              <a:spcBef>
                <a:spcPts val="0"/>
              </a:spcBef>
            </a:pPr>
            <a:endParaRPr lang="en-US" sz="1600" dirty="0"/>
          </a:p>
        </p:txBody>
      </p:sp>
    </p:spTree>
    <p:extLst>
      <p:ext uri="{BB962C8B-B14F-4D97-AF65-F5344CB8AC3E}">
        <p14:creationId xmlns:p14="http://schemas.microsoft.com/office/powerpoint/2010/main" val="1256233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2050" y="2097175"/>
            <a:ext cx="4168140"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5" normalizeH="0" baseline="0" noProof="0" dirty="0">
                <a:ln>
                  <a:noFill/>
                </a:ln>
                <a:solidFill>
                  <a:srgbClr val="444B54"/>
                </a:solidFill>
                <a:effectLst/>
                <a:uLnTx/>
                <a:uFillTx/>
                <a:latin typeface="Arial"/>
                <a:ea typeface="+mn-ea"/>
                <a:cs typeface="Arial"/>
              </a:rPr>
              <a:t>Birth</a:t>
            </a:r>
            <a:r>
              <a:rPr kumimoji="0" sz="3600" b="0" i="0" u="none" strike="noStrike" kern="1200" cap="none" spc="-20" normalizeH="0" baseline="0" noProof="0" dirty="0">
                <a:ln>
                  <a:noFill/>
                </a:ln>
                <a:solidFill>
                  <a:srgbClr val="444B54"/>
                </a:solidFill>
                <a:effectLst/>
                <a:uLnTx/>
                <a:uFillTx/>
                <a:latin typeface="Arial"/>
                <a:ea typeface="+mn-ea"/>
                <a:cs typeface="Arial"/>
              </a:rPr>
              <a:t> </a:t>
            </a:r>
            <a:r>
              <a:rPr kumimoji="0" sz="3600" b="0" i="0" u="none" strike="noStrike" kern="1200" cap="none" spc="-5" normalizeH="0" baseline="0" noProof="0" dirty="0">
                <a:ln>
                  <a:noFill/>
                </a:ln>
                <a:solidFill>
                  <a:srgbClr val="444B54"/>
                </a:solidFill>
                <a:effectLst/>
                <a:uLnTx/>
                <a:uFillTx/>
                <a:latin typeface="Arial"/>
                <a:ea typeface="+mn-ea"/>
                <a:cs typeface="Arial"/>
              </a:rPr>
              <a:t>Equity</a:t>
            </a:r>
            <a:r>
              <a:rPr kumimoji="0" sz="3600" b="0" i="0" u="none" strike="noStrike" kern="1200" cap="none" spc="-20" normalizeH="0" baseline="0" noProof="0" dirty="0">
                <a:ln>
                  <a:noFill/>
                </a:ln>
                <a:solidFill>
                  <a:srgbClr val="444B54"/>
                </a:solidFill>
                <a:effectLst/>
                <a:uLnTx/>
                <a:uFillTx/>
                <a:latin typeface="Arial"/>
                <a:ea typeface="+mn-ea"/>
                <a:cs typeface="Arial"/>
              </a:rPr>
              <a:t> </a:t>
            </a:r>
            <a:r>
              <a:rPr kumimoji="0" sz="3600" b="0" i="0" u="none" strike="noStrike" kern="1200" cap="none" spc="-5" normalizeH="0" baseline="0" noProof="0" dirty="0">
                <a:ln>
                  <a:noFill/>
                </a:ln>
                <a:solidFill>
                  <a:srgbClr val="444B54"/>
                </a:solidFill>
                <a:effectLst/>
                <a:uLnTx/>
                <a:uFillTx/>
                <a:latin typeface="Arial"/>
                <a:ea typeface="+mn-ea"/>
                <a:cs typeface="Arial"/>
              </a:rPr>
              <a:t>Initiative</a:t>
            </a:r>
            <a:endParaRPr kumimoji="0" sz="36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p:nvPr/>
        </p:nvSpPr>
        <p:spPr>
          <a:xfrm>
            <a:off x="1492050" y="3070462"/>
            <a:ext cx="8947350"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5" normalizeH="0" baseline="0" noProof="0" dirty="0" smtClean="0">
                <a:ln>
                  <a:noFill/>
                </a:ln>
                <a:solidFill>
                  <a:srgbClr val="444B54"/>
                </a:solidFill>
                <a:effectLst/>
                <a:uLnTx/>
                <a:uFillTx/>
                <a:latin typeface="Arial"/>
                <a:ea typeface="+mn-ea"/>
                <a:cs typeface="Arial"/>
              </a:rPr>
              <a:t>Helping hospital teams move this</a:t>
            </a:r>
            <a:r>
              <a:rPr kumimoji="0" sz="2400" b="0" i="0" u="none" strike="noStrike" kern="1200" cap="none" spc="5" normalizeH="0" baseline="0" noProof="0" dirty="0" smtClean="0">
                <a:ln>
                  <a:noFill/>
                </a:ln>
                <a:solidFill>
                  <a:srgbClr val="444B54"/>
                </a:solidFill>
                <a:effectLst/>
                <a:uLnTx/>
                <a:uFillTx/>
                <a:latin typeface="Arial"/>
                <a:ea typeface="+mn-ea"/>
                <a:cs typeface="Arial"/>
              </a:rPr>
              <a:t> </a:t>
            </a:r>
            <a:r>
              <a:rPr kumimoji="0" sz="2400" b="0" i="0" u="none" strike="noStrike" kern="1200" cap="none" spc="-5" normalizeH="0" baseline="0" noProof="0" dirty="0">
                <a:ln>
                  <a:noFill/>
                </a:ln>
                <a:solidFill>
                  <a:srgbClr val="444B54"/>
                </a:solidFill>
                <a:effectLst/>
                <a:uLnTx/>
                <a:uFillTx/>
                <a:latin typeface="Arial"/>
                <a:ea typeface="+mn-ea"/>
                <a:cs typeface="Arial"/>
              </a:rPr>
              <a:t>important </a:t>
            </a:r>
            <a:r>
              <a:rPr kumimoji="0" sz="2400" b="0" i="0" u="none" strike="noStrike" kern="1200" cap="none" spc="-5" normalizeH="0" baseline="0" noProof="0" dirty="0" smtClean="0">
                <a:ln>
                  <a:noFill/>
                </a:ln>
                <a:solidFill>
                  <a:srgbClr val="444B54"/>
                </a:solidFill>
                <a:effectLst/>
                <a:uLnTx/>
                <a:uFillTx/>
                <a:latin typeface="Arial"/>
                <a:ea typeface="+mn-ea"/>
                <a:cs typeface="Arial"/>
              </a:rPr>
              <a:t>work</a:t>
            </a:r>
            <a:r>
              <a:rPr kumimoji="0" lang="en-US" sz="2400" b="0" i="0" u="none" strike="noStrike" kern="1200" cap="none" spc="-5" normalizeH="0" baseline="0" noProof="0" dirty="0" smtClean="0">
                <a:ln>
                  <a:noFill/>
                </a:ln>
                <a:solidFill>
                  <a:srgbClr val="444B54"/>
                </a:solidFill>
                <a:effectLst/>
                <a:uLnTx/>
                <a:uFillTx/>
                <a:latin typeface="Arial"/>
                <a:ea typeface="+mn-ea"/>
                <a:cs typeface="Arial"/>
              </a:rPr>
              <a:t> forward</a:t>
            </a:r>
            <a:r>
              <a:rPr kumimoji="0" sz="2400" b="0" i="0" u="none" strike="noStrike" kern="1200" cap="none" spc="5" normalizeH="0" baseline="0" noProof="0" dirty="0" smtClean="0">
                <a:ln>
                  <a:noFill/>
                </a:ln>
                <a:solidFill>
                  <a:srgbClr val="444B54"/>
                </a:solidFill>
                <a:effectLst/>
                <a:uLnTx/>
                <a:uFillTx/>
                <a:latin typeface="Arial"/>
                <a:ea typeface="+mn-ea"/>
                <a:cs typeface="Arial"/>
              </a:rPr>
              <a:t> </a:t>
            </a:r>
            <a:r>
              <a:rPr kumimoji="0" sz="2400" b="0" i="0" u="none" strike="noStrike" kern="1200" cap="none" spc="-5" normalizeH="0" baseline="0" noProof="0" dirty="0">
                <a:ln>
                  <a:noFill/>
                </a:ln>
                <a:solidFill>
                  <a:srgbClr val="444B54"/>
                </a:solidFill>
                <a:effectLst/>
                <a:uLnTx/>
                <a:uFillTx/>
                <a:latin typeface="Arial"/>
                <a:ea typeface="+mn-ea"/>
                <a:cs typeface="Arial"/>
              </a:rPr>
              <a:t>together</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84050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Guest Speaker: </a:t>
            </a:r>
            <a:endParaRPr lang="en-US" dirty="0"/>
          </a:p>
        </p:txBody>
      </p:sp>
      <p:sp>
        <p:nvSpPr>
          <p:cNvPr id="5" name="Subtitle 4"/>
          <p:cNvSpPr>
            <a:spLocks noGrp="1"/>
          </p:cNvSpPr>
          <p:nvPr>
            <p:ph type="subTitle" idx="1"/>
          </p:nvPr>
        </p:nvSpPr>
        <p:spPr>
          <a:xfrm>
            <a:off x="1413310" y="3081639"/>
            <a:ext cx="9365380" cy="1858351"/>
          </a:xfrm>
        </p:spPr>
        <p:txBody>
          <a:bodyPr>
            <a:normAutofit lnSpcReduction="10000"/>
          </a:bodyPr>
          <a:lstStyle/>
          <a:p>
            <a:pPr>
              <a:lnSpc>
                <a:spcPct val="100000"/>
              </a:lnSpc>
              <a:spcBef>
                <a:spcPts val="0"/>
              </a:spcBef>
            </a:pPr>
            <a:r>
              <a:rPr lang="en-US" dirty="0"/>
              <a:t>Angela A. </a:t>
            </a:r>
            <a:r>
              <a:rPr lang="en-US" dirty="0" err="1"/>
              <a:t>Antonikowski</a:t>
            </a:r>
            <a:r>
              <a:rPr lang="en-US" dirty="0"/>
              <a:t>, PhD, MA</a:t>
            </a:r>
            <a:br>
              <a:rPr lang="en-US" dirty="0"/>
            </a:br>
            <a:r>
              <a:rPr lang="en-US" dirty="0"/>
              <a:t>Chief Health Equity, Diversity &amp; Inclusion </a:t>
            </a:r>
            <a:r>
              <a:rPr lang="en-US" dirty="0" smtClean="0"/>
              <a:t>Officer</a:t>
            </a:r>
          </a:p>
          <a:p>
            <a:pPr>
              <a:lnSpc>
                <a:spcPct val="100000"/>
              </a:lnSpc>
              <a:spcBef>
                <a:spcPts val="0"/>
              </a:spcBef>
            </a:pPr>
            <a:r>
              <a:rPr lang="en-US" spc="-5" dirty="0">
                <a:solidFill>
                  <a:srgbClr val="444B54"/>
                </a:solidFill>
                <a:cs typeface="Arial"/>
              </a:rPr>
              <a:t>Albany </a:t>
            </a:r>
            <a:r>
              <a:rPr lang="en-US" spc="-5" dirty="0" smtClean="0">
                <a:solidFill>
                  <a:srgbClr val="444B54"/>
                </a:solidFill>
                <a:cs typeface="Arial"/>
              </a:rPr>
              <a:t>Medical Center</a:t>
            </a:r>
          </a:p>
          <a:p>
            <a:pPr>
              <a:lnSpc>
                <a:spcPct val="100000"/>
              </a:lnSpc>
              <a:spcBef>
                <a:spcPts val="0"/>
              </a:spcBef>
            </a:pPr>
            <a:r>
              <a:rPr lang="en-US" spc="-5" dirty="0" smtClean="0">
                <a:solidFill>
                  <a:srgbClr val="444B54"/>
                </a:solidFill>
                <a:cs typeface="Arial"/>
              </a:rPr>
              <a:t>Albany, NY</a:t>
            </a:r>
            <a:endParaRPr lang="en-US" dirty="0" smtClean="0"/>
          </a:p>
          <a:p>
            <a:pPr>
              <a:lnSpc>
                <a:spcPct val="100000"/>
              </a:lnSpc>
              <a:spcBef>
                <a:spcPts val="0"/>
              </a:spcBef>
            </a:pPr>
            <a:r>
              <a:rPr lang="en-US" dirty="0" smtClean="0"/>
              <a:t>NYSPQC Team </a:t>
            </a:r>
            <a:endParaRPr lang="en-US" dirty="0"/>
          </a:p>
        </p:txBody>
      </p:sp>
    </p:spTree>
    <p:extLst>
      <p:ext uri="{BB962C8B-B14F-4D97-AF65-F5344CB8AC3E}">
        <p14:creationId xmlns:p14="http://schemas.microsoft.com/office/powerpoint/2010/main" val="16790069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ctrTitle" idx="4294967295"/>
          </p:nvPr>
        </p:nvSpPr>
        <p:spPr>
          <a:xfrm>
            <a:off x="6400800" y="3489325"/>
            <a:ext cx="4038600" cy="1371600"/>
          </a:xfrm>
        </p:spPr>
        <p:txBody>
          <a:bodyPr/>
          <a:lstStyle/>
          <a:p>
            <a:pPr>
              <a:lnSpc>
                <a:spcPct val="100000"/>
              </a:lnSpc>
            </a:pPr>
            <a:r>
              <a:rPr lang="en-US" altLang="en-US" sz="3200" b="1" dirty="0">
                <a:latin typeface="Calibri" panose="020F0502020204030204" pitchFamily="34" charset="0"/>
                <a:cs typeface="Calibri" panose="020F0502020204030204" pitchFamily="34" charset="0"/>
              </a:rPr>
              <a:t>PREM Implementation </a:t>
            </a:r>
            <a:r>
              <a:rPr lang="en-US" altLang="en-US" sz="3200" dirty="0">
                <a:latin typeface="Calibri" panose="020F0502020204030204" pitchFamily="34" charset="0"/>
                <a:cs typeface="Calibri" panose="020F0502020204030204" pitchFamily="34" charset="0"/>
              </a:rPr>
              <a:t> </a:t>
            </a:r>
            <a:r>
              <a:rPr lang="en-US" altLang="en-US" sz="2000" dirty="0">
                <a:latin typeface="Calibri" panose="020F0502020204030204" pitchFamily="34" charset="0"/>
                <a:cs typeface="Calibri" panose="020F0502020204030204" pitchFamily="34" charset="0"/>
              </a:rPr>
              <a:t>	Albany Medical Center</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Angela A. </a:t>
            </a:r>
            <a:r>
              <a:rPr lang="en-US" altLang="en-US" sz="2000" dirty="0" err="1">
                <a:latin typeface="Calibri" panose="020F0502020204030204" pitchFamily="34" charset="0"/>
                <a:cs typeface="Calibri" panose="020F0502020204030204" pitchFamily="34" charset="0"/>
              </a:rPr>
              <a:t>Antonikowski</a:t>
            </a:r>
            <a:r>
              <a:rPr lang="en-US" altLang="en-US" sz="2000" dirty="0">
                <a:latin typeface="Calibri" panose="020F0502020204030204" pitchFamily="34" charset="0"/>
                <a:cs typeface="Calibri" panose="020F0502020204030204" pitchFamily="34" charset="0"/>
              </a:rPr>
              <a:t>, PhD, MA</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Chief Health Equity, Diversity &amp; Inclusion Officer</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Albany, NY</a:t>
            </a:r>
          </a:p>
        </p:txBody>
      </p:sp>
      <p:pic>
        <p:nvPicPr>
          <p:cNvPr id="1536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1" y="5257801"/>
            <a:ext cx="2405063"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5299075"/>
            <a:ext cx="1384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31729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5715000"/>
            <a:ext cx="18288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2286000" y="685801"/>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00"/>
                </a:solidFill>
                <a:latin typeface="Helvetica" panose="020B0604020202020204" pitchFamily="34" charset="0"/>
              </a:defRPr>
            </a:lvl1pPr>
            <a:lvl2pPr marL="742950" indent="-285750">
              <a:spcBef>
                <a:spcPct val="20000"/>
              </a:spcBef>
              <a:buChar char="–"/>
              <a:defRPr sz="2800">
                <a:solidFill>
                  <a:srgbClr val="000000"/>
                </a:solidFill>
                <a:latin typeface="Helvetica" panose="020B0604020202020204" pitchFamily="34" charset="0"/>
              </a:defRPr>
            </a:lvl2pPr>
            <a:lvl3pPr marL="1143000" indent="-228600">
              <a:spcBef>
                <a:spcPct val="20000"/>
              </a:spcBef>
              <a:buChar char="•"/>
              <a:defRPr sz="2400">
                <a:solidFill>
                  <a:srgbClr val="000000"/>
                </a:solidFill>
                <a:latin typeface="Helvetica" panose="020B0604020202020204" pitchFamily="34" charset="0"/>
              </a:defRPr>
            </a:lvl3pPr>
            <a:lvl4pPr marL="1600200" indent="-228600">
              <a:spcBef>
                <a:spcPct val="20000"/>
              </a:spcBef>
              <a:buChar char="–"/>
              <a:defRPr sz="2000">
                <a:solidFill>
                  <a:srgbClr val="000000"/>
                </a:solidFill>
                <a:latin typeface="Helvetica" panose="020B0604020202020204" pitchFamily="34" charset="0"/>
              </a:defRPr>
            </a:lvl4pPr>
            <a:lvl5pPr marL="2057400" indent="-228600">
              <a:spcBef>
                <a:spcPct val="20000"/>
              </a:spcBef>
              <a:buChar char="»"/>
              <a:defRPr sz="2000">
                <a:solidFill>
                  <a:srgbClr val="000000"/>
                </a:solidFill>
                <a:latin typeface="Helvetica"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Helvetica"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Helvetica"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Helvetica"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Helvetica" panose="020B0604020202020204" pitchFamily="34" charset="0"/>
              </a:defRPr>
            </a:lvl9pPr>
          </a:lstStyle>
          <a:p>
            <a:pPr eaLnBrk="0" fontAlgn="base" hangingPunct="0">
              <a:spcBef>
                <a:spcPct val="0"/>
              </a:spcBef>
              <a:spcAft>
                <a:spcPct val="0"/>
              </a:spcAft>
              <a:buNone/>
            </a:pPr>
            <a:r>
              <a:rPr lang="en-US" altLang="en-US" sz="2800">
                <a:solidFill>
                  <a:srgbClr val="070780"/>
                </a:solidFill>
                <a:latin typeface="Arial" panose="020B0604020202020204" pitchFamily="34" charset="0"/>
                <a:cs typeface="Arial" panose="020B0604020202020204" pitchFamily="34" charset="0"/>
              </a:rPr>
              <a:t>Process</a:t>
            </a:r>
          </a:p>
        </p:txBody>
      </p:sp>
      <p:sp>
        <p:nvSpPr>
          <p:cNvPr id="17412" name="TextBox 2"/>
          <p:cNvSpPr txBox="1">
            <a:spLocks noChangeArrowheads="1"/>
          </p:cNvSpPr>
          <p:nvPr/>
        </p:nvSpPr>
        <p:spPr bwMode="auto">
          <a:xfrm>
            <a:off x="2287588" y="1371600"/>
            <a:ext cx="7696200" cy="2032000"/>
          </a:xfrm>
          <a:prstGeom prst="rect">
            <a:avLst/>
          </a:prstGeom>
          <a:noFill/>
          <a:ln>
            <a:noFill/>
          </a:ln>
        </p:spPr>
        <p:txBody>
          <a:bodyPr>
            <a:spAutoFit/>
          </a:bodyPr>
          <a:lstStyle>
            <a:lvl1pPr marL="342900" indent="-342900">
              <a:spcBef>
                <a:spcPct val="20000"/>
              </a:spcBef>
              <a:buChar char="•"/>
              <a:defRPr sz="3200">
                <a:solidFill>
                  <a:srgbClr val="000000"/>
                </a:solidFill>
                <a:latin typeface="Helvetica" panose="020B0604020202020204" pitchFamily="34" charset="0"/>
              </a:defRPr>
            </a:lvl1pPr>
            <a:lvl2pPr marL="742950" indent="-285750">
              <a:spcBef>
                <a:spcPct val="20000"/>
              </a:spcBef>
              <a:buChar char="–"/>
              <a:defRPr sz="2800">
                <a:solidFill>
                  <a:srgbClr val="000000"/>
                </a:solidFill>
                <a:latin typeface="Helvetica" panose="020B0604020202020204" pitchFamily="34" charset="0"/>
              </a:defRPr>
            </a:lvl2pPr>
            <a:lvl3pPr marL="1143000" indent="-228600">
              <a:spcBef>
                <a:spcPct val="20000"/>
              </a:spcBef>
              <a:buChar char="•"/>
              <a:defRPr sz="2400">
                <a:solidFill>
                  <a:srgbClr val="000000"/>
                </a:solidFill>
                <a:latin typeface="Helvetica" panose="020B0604020202020204" pitchFamily="34" charset="0"/>
              </a:defRPr>
            </a:lvl3pPr>
            <a:lvl4pPr marL="1600200" indent="-228600">
              <a:spcBef>
                <a:spcPct val="20000"/>
              </a:spcBef>
              <a:buChar char="–"/>
              <a:defRPr sz="2000">
                <a:solidFill>
                  <a:srgbClr val="000000"/>
                </a:solidFill>
                <a:latin typeface="Helvetica" panose="020B0604020202020204" pitchFamily="34" charset="0"/>
              </a:defRPr>
            </a:lvl4pPr>
            <a:lvl5pPr marL="2057400" indent="-228600">
              <a:spcBef>
                <a:spcPct val="20000"/>
              </a:spcBef>
              <a:buChar char="»"/>
              <a:defRPr sz="2000">
                <a:solidFill>
                  <a:srgbClr val="000000"/>
                </a:solidFill>
                <a:latin typeface="Helvetica"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Helvetica"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Helvetica"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Helvetica"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Helvetica" panose="020B0604020202020204" pitchFamily="34" charset="0"/>
              </a:defRPr>
            </a:lvl9pPr>
          </a:lstStyle>
          <a:p>
            <a:pPr eaLnBrk="0" fontAlgn="base" hangingPunct="0">
              <a:spcBef>
                <a:spcPct val="0"/>
              </a:spcBef>
              <a:spcAft>
                <a:spcPct val="0"/>
              </a:spcAft>
              <a:defRPr/>
            </a:pPr>
            <a:r>
              <a:rPr lang="en-US" altLang="en-US" sz="1800" dirty="0">
                <a:solidFill>
                  <a:srgbClr val="070780"/>
                </a:solidFill>
                <a:latin typeface="Arial" panose="020B0604020202020204" pitchFamily="34" charset="0"/>
                <a:cs typeface="Arial" panose="020B0604020202020204" pitchFamily="34" charset="0"/>
              </a:rPr>
              <a:t>Engaged with the NY Birth Equity Improvement Project January 2021</a:t>
            </a:r>
          </a:p>
          <a:p>
            <a:pPr marL="0" indent="0" eaLnBrk="0" fontAlgn="base" hangingPunct="0">
              <a:spcBef>
                <a:spcPct val="0"/>
              </a:spcBef>
              <a:spcAft>
                <a:spcPct val="0"/>
              </a:spcAft>
              <a:buNone/>
              <a:defRPr/>
            </a:pPr>
            <a:endParaRPr lang="en-US" altLang="en-US" sz="1800" dirty="0">
              <a:solidFill>
                <a:srgbClr val="070780"/>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en-US" altLang="en-US" sz="1800" dirty="0">
                <a:solidFill>
                  <a:srgbClr val="070780"/>
                </a:solidFill>
                <a:latin typeface="Arial" panose="020B0604020202020204" pitchFamily="34" charset="0"/>
                <a:cs typeface="Arial" panose="020B0604020202020204" pitchFamily="34" charset="0"/>
              </a:rPr>
              <a:t>Institution-wide initiative as a collaboration with Office of Health Equity, Diversity &amp; Inclusion and clinical departments</a:t>
            </a:r>
          </a:p>
          <a:p>
            <a:pPr marL="0" indent="0" eaLnBrk="0" fontAlgn="base" hangingPunct="0">
              <a:spcBef>
                <a:spcPct val="0"/>
              </a:spcBef>
              <a:spcAft>
                <a:spcPct val="0"/>
              </a:spcAft>
              <a:buNone/>
              <a:defRPr/>
            </a:pPr>
            <a:endParaRPr lang="en-US" altLang="en-US" sz="1800" dirty="0">
              <a:solidFill>
                <a:srgbClr val="070780"/>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en-US" altLang="en-US" sz="1800" dirty="0">
                <a:solidFill>
                  <a:srgbClr val="070780"/>
                </a:solidFill>
                <a:latin typeface="Arial" panose="020B0604020202020204" pitchFamily="34" charset="0"/>
                <a:cs typeface="Arial" panose="020B0604020202020204" pitchFamily="34" charset="0"/>
              </a:rPr>
              <a:t>Strong Community Engagement 	Institutional /Structural Engagement</a:t>
            </a:r>
          </a:p>
        </p:txBody>
      </p:sp>
      <p:cxnSp>
        <p:nvCxnSpPr>
          <p:cNvPr id="3" name="Straight Arrow Connector 2"/>
          <p:cNvCxnSpPr/>
          <p:nvPr/>
        </p:nvCxnSpPr>
        <p:spPr bwMode="auto">
          <a:xfrm>
            <a:off x="6096000" y="2971800"/>
            <a:ext cx="762000" cy="0"/>
          </a:xfrm>
          <a:prstGeom prst="straightConnector1">
            <a:avLst/>
          </a:prstGeom>
          <a:ln>
            <a:solidFill>
              <a:srgbClr val="7E0000"/>
            </a:solidFill>
            <a:headEnd type="none" w="med" len="med"/>
            <a:tailEnd type="triangle"/>
          </a:ln>
        </p:spPr>
        <p:style>
          <a:lnRef idx="1">
            <a:schemeClr val="accent4"/>
          </a:lnRef>
          <a:fillRef idx="0">
            <a:schemeClr val="accent4"/>
          </a:fillRef>
          <a:effectRef idx="0">
            <a:schemeClr val="accent4"/>
          </a:effectRef>
          <a:fontRef idx="minor">
            <a:schemeClr val="tx1"/>
          </a:fontRef>
        </p:style>
      </p:cxnSp>
      <p:pic>
        <p:nvPicPr>
          <p:cNvPr id="174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5539" y="5486400"/>
            <a:ext cx="13858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4259263" y="3497264"/>
            <a:ext cx="4114800" cy="23193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248072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5715000"/>
            <a:ext cx="18288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
          <p:cNvSpPr txBox="1">
            <a:spLocks noChangeArrowheads="1"/>
          </p:cNvSpPr>
          <p:nvPr/>
        </p:nvSpPr>
        <p:spPr bwMode="auto">
          <a:xfrm>
            <a:off x="2286000" y="685801"/>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00"/>
                </a:solidFill>
                <a:latin typeface="Helvetica" panose="020B0604020202020204" pitchFamily="34" charset="0"/>
              </a:defRPr>
            </a:lvl1pPr>
            <a:lvl2pPr marL="742950" indent="-285750">
              <a:spcBef>
                <a:spcPct val="20000"/>
              </a:spcBef>
              <a:buChar char="–"/>
              <a:defRPr sz="2800">
                <a:solidFill>
                  <a:srgbClr val="000000"/>
                </a:solidFill>
                <a:latin typeface="Helvetica" panose="020B0604020202020204" pitchFamily="34" charset="0"/>
              </a:defRPr>
            </a:lvl2pPr>
            <a:lvl3pPr marL="1143000" indent="-228600">
              <a:spcBef>
                <a:spcPct val="20000"/>
              </a:spcBef>
              <a:buChar char="•"/>
              <a:defRPr sz="2400">
                <a:solidFill>
                  <a:srgbClr val="000000"/>
                </a:solidFill>
                <a:latin typeface="Helvetica" panose="020B0604020202020204" pitchFamily="34" charset="0"/>
              </a:defRPr>
            </a:lvl3pPr>
            <a:lvl4pPr marL="1600200" indent="-228600">
              <a:spcBef>
                <a:spcPct val="20000"/>
              </a:spcBef>
              <a:buChar char="–"/>
              <a:defRPr sz="2000">
                <a:solidFill>
                  <a:srgbClr val="000000"/>
                </a:solidFill>
                <a:latin typeface="Helvetica" panose="020B0604020202020204" pitchFamily="34" charset="0"/>
              </a:defRPr>
            </a:lvl4pPr>
            <a:lvl5pPr marL="2057400" indent="-228600">
              <a:spcBef>
                <a:spcPct val="20000"/>
              </a:spcBef>
              <a:buChar char="»"/>
              <a:defRPr sz="2000">
                <a:solidFill>
                  <a:srgbClr val="000000"/>
                </a:solidFill>
                <a:latin typeface="Helvetica"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Helvetica"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Helvetica"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Helvetica"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Helvetica" panose="020B0604020202020204" pitchFamily="34" charset="0"/>
              </a:defRPr>
            </a:lvl9pPr>
          </a:lstStyle>
          <a:p>
            <a:pPr eaLnBrk="0" fontAlgn="base" hangingPunct="0">
              <a:spcBef>
                <a:spcPct val="0"/>
              </a:spcBef>
              <a:spcAft>
                <a:spcPct val="0"/>
              </a:spcAft>
              <a:buNone/>
            </a:pPr>
            <a:r>
              <a:rPr lang="en-US" altLang="en-US" sz="2800">
                <a:solidFill>
                  <a:srgbClr val="070780"/>
                </a:solidFill>
                <a:latin typeface="Arial" panose="020B0604020202020204" pitchFamily="34" charset="0"/>
                <a:cs typeface="Arial" panose="020B0604020202020204" pitchFamily="34" charset="0"/>
              </a:rPr>
              <a:t>Albany Med - NYBEIP Team</a:t>
            </a:r>
          </a:p>
        </p:txBody>
      </p:sp>
      <p:graphicFrame>
        <p:nvGraphicFramePr>
          <p:cNvPr id="2" name="Table 1"/>
          <p:cNvGraphicFramePr>
            <a:graphicFrameLocks noGrp="1"/>
          </p:cNvGraphicFramePr>
          <p:nvPr/>
        </p:nvGraphicFramePr>
        <p:xfrm>
          <a:off x="3921126" y="1371601"/>
          <a:ext cx="4613275" cy="5100639"/>
        </p:xfrm>
        <a:graphic>
          <a:graphicData uri="http://schemas.openxmlformats.org/drawingml/2006/table">
            <a:tbl>
              <a:tblPr/>
              <a:tblGrid>
                <a:gridCol w="2393934">
                  <a:extLst>
                    <a:ext uri="{9D8B030D-6E8A-4147-A177-3AD203B41FA5}">
                      <a16:colId xmlns:a16="http://schemas.microsoft.com/office/drawing/2014/main" val="20000"/>
                    </a:ext>
                  </a:extLst>
                </a:gridCol>
                <a:gridCol w="2219341">
                  <a:extLst>
                    <a:ext uri="{9D8B030D-6E8A-4147-A177-3AD203B41FA5}">
                      <a16:colId xmlns:a16="http://schemas.microsoft.com/office/drawing/2014/main" val="20001"/>
                    </a:ext>
                  </a:extLst>
                </a:gridCol>
              </a:tblGrid>
              <a:tr h="648350">
                <a:tc>
                  <a:txBody>
                    <a:bodyPr/>
                    <a:lstStyle/>
                    <a:p>
                      <a:pPr algn="l" fontAlgn="t"/>
                      <a:r>
                        <a:rPr lang="en-US" sz="900" b="1" i="0" u="none" strike="noStrike" dirty="0">
                          <a:solidFill>
                            <a:srgbClr val="000000"/>
                          </a:solidFill>
                          <a:effectLst/>
                          <a:latin typeface="Calibri" panose="020F0502020204030204" pitchFamily="34" charset="0"/>
                        </a:rPr>
                        <a:t> Rebecca Adler, MD</a:t>
                      </a:r>
                    </a:p>
                    <a:p>
                      <a:pPr algn="l" fontAlgn="t"/>
                      <a:r>
                        <a:rPr lang="en-US" sz="900" b="1" i="0" u="none" strike="noStrike" dirty="0">
                          <a:solidFill>
                            <a:srgbClr val="000000"/>
                          </a:solidFill>
                          <a:effectLst/>
                          <a:latin typeface="Calibri" panose="020F0502020204030204" pitchFamily="34" charset="0"/>
                        </a:rPr>
                        <a:t> </a:t>
                      </a:r>
                      <a:r>
                        <a:rPr lang="en-US" sz="900" b="0" i="0" u="none" strike="noStrike" dirty="0">
                          <a:solidFill>
                            <a:srgbClr val="000000"/>
                          </a:solidFill>
                          <a:effectLst/>
                          <a:latin typeface="Calibri" panose="020F0502020204030204" pitchFamily="34" charset="0"/>
                        </a:rPr>
                        <a:t>Assistant Professor</a:t>
                      </a:r>
                    </a:p>
                    <a:p>
                      <a:pPr algn="l" fontAlgn="t"/>
                      <a:r>
                        <a:rPr lang="en-US" sz="900" b="0" i="0" u="none" strike="noStrike" dirty="0">
                          <a:solidFill>
                            <a:srgbClr val="000000"/>
                          </a:solidFill>
                          <a:effectLst/>
                          <a:latin typeface="Calibri" panose="020F0502020204030204" pitchFamily="34" charset="0"/>
                        </a:rPr>
                        <a:t> Obstetrics and Gynecology</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t"/>
                      <a:r>
                        <a:rPr lang="en-US" sz="900" b="1" i="0" u="none" strike="noStrike" dirty="0">
                          <a:solidFill>
                            <a:srgbClr val="000000"/>
                          </a:solidFill>
                          <a:effectLst/>
                          <a:latin typeface="Calibri" panose="020F0502020204030204" pitchFamily="34" charset="0"/>
                        </a:rPr>
                        <a:t> Brigid Mack, MD</a:t>
                      </a:r>
                    </a:p>
                    <a:p>
                      <a:pPr algn="l" fontAlgn="t"/>
                      <a:r>
                        <a:rPr lang="en-US" sz="900" b="1" i="0" u="none" strike="noStrike" dirty="0">
                          <a:solidFill>
                            <a:srgbClr val="000000"/>
                          </a:solidFill>
                          <a:effectLst/>
                          <a:latin typeface="Calibri" panose="020F0502020204030204" pitchFamily="34" charset="0"/>
                        </a:rPr>
                        <a:t> </a:t>
                      </a:r>
                      <a:r>
                        <a:rPr lang="en-US" sz="900" b="0" i="0" u="none" strike="noStrike" dirty="0">
                          <a:solidFill>
                            <a:srgbClr val="000000"/>
                          </a:solidFill>
                          <a:effectLst/>
                          <a:latin typeface="Calibri" panose="020F0502020204030204" pitchFamily="34" charset="0"/>
                        </a:rPr>
                        <a:t>Clinical Assistant Professor </a:t>
                      </a:r>
                    </a:p>
                    <a:p>
                      <a:pPr algn="l" fontAlgn="t"/>
                      <a:r>
                        <a:rPr lang="en-US" sz="900" b="0" i="0" u="none" strike="noStrike" dirty="0">
                          <a:solidFill>
                            <a:srgbClr val="000000"/>
                          </a:solidFill>
                          <a:effectLst/>
                          <a:latin typeface="Calibri" panose="020F0502020204030204" pitchFamily="34" charset="0"/>
                        </a:rPr>
                        <a:t> Family &amp; Community Medicine</a:t>
                      </a:r>
                    </a:p>
                    <a:p>
                      <a:pPr algn="l" fontAlgn="t"/>
                      <a:r>
                        <a:rPr lang="en-US" sz="900" b="0" i="0" u="none" strike="noStrike" dirty="0">
                          <a:solidFill>
                            <a:srgbClr val="000000"/>
                          </a:solidFill>
                          <a:effectLst/>
                          <a:latin typeface="Calibri" panose="020F0502020204030204" pitchFamily="34" charset="0"/>
                        </a:rPr>
                        <a:t> Community Care Physicians</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0"/>
                  </a:ext>
                </a:extLst>
              </a:tr>
              <a:tr h="754703">
                <a:tc>
                  <a:txBody>
                    <a:bodyPr/>
                    <a:lstStyle/>
                    <a:p>
                      <a:pPr algn="l" fontAlgn="t"/>
                      <a:r>
                        <a:rPr lang="en-US" sz="900" b="1" i="0" u="none" strike="noStrike" dirty="0">
                          <a:solidFill>
                            <a:srgbClr val="000000"/>
                          </a:solidFill>
                          <a:effectLst/>
                          <a:latin typeface="Calibri" panose="020F0502020204030204" pitchFamily="34" charset="0"/>
                        </a:rPr>
                        <a:t> Angela Antonikowski, PhD MA</a:t>
                      </a:r>
                      <a:r>
                        <a:rPr lang="en-US" sz="900" b="0" i="0" u="none" strike="noStrike" dirty="0">
                          <a:solidFill>
                            <a:srgbClr val="000000"/>
                          </a:solidFill>
                          <a:effectLst/>
                          <a:latin typeface="Calibri" panose="020F0502020204030204" pitchFamily="34" charset="0"/>
                        </a:rPr>
                        <a:t>                    </a:t>
                      </a:r>
                    </a:p>
                    <a:p>
                      <a:pPr algn="l" fontAlgn="t"/>
                      <a:r>
                        <a:rPr lang="en-US" sz="900" b="0" i="0" u="none" strike="noStrike" dirty="0">
                          <a:solidFill>
                            <a:srgbClr val="000000"/>
                          </a:solidFill>
                          <a:effectLst/>
                          <a:latin typeface="Calibri" panose="020F0502020204030204" pitchFamily="34" charset="0"/>
                        </a:rPr>
                        <a:t> Associate Professor</a:t>
                      </a:r>
                    </a:p>
                    <a:p>
                      <a:pPr algn="l" fontAlgn="t"/>
                      <a:r>
                        <a:rPr lang="en-US" sz="900" b="0" i="0" u="none" strike="noStrike" dirty="0">
                          <a:solidFill>
                            <a:srgbClr val="000000"/>
                          </a:solidFill>
                          <a:effectLst/>
                          <a:latin typeface="Calibri" panose="020F0502020204030204" pitchFamily="34" charset="0"/>
                        </a:rPr>
                        <a:t> Chief Health Equity, D&amp;I Officer</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1" i="0" u="none" strike="noStrike" dirty="0">
                          <a:solidFill>
                            <a:srgbClr val="000000"/>
                          </a:solidFill>
                          <a:effectLst/>
                          <a:latin typeface="Calibri" panose="020F0502020204030204" pitchFamily="34" charset="0"/>
                        </a:rPr>
                        <a:t> Erin McKee BSN, RNC-OB, C-EFM </a:t>
                      </a:r>
                    </a:p>
                    <a:p>
                      <a:pPr algn="l" fontAlgn="t"/>
                      <a:r>
                        <a:rPr lang="en-US" sz="900" b="1" i="0" u="none" strike="noStrike" dirty="0">
                          <a:solidFill>
                            <a:srgbClr val="000000"/>
                          </a:solidFill>
                          <a:effectLst/>
                          <a:latin typeface="Calibri" panose="020F0502020204030204" pitchFamily="34" charset="0"/>
                        </a:rPr>
                        <a:t> </a:t>
                      </a:r>
                      <a:r>
                        <a:rPr lang="en-US" sz="900" b="0" i="0" u="none" strike="noStrike" dirty="0">
                          <a:solidFill>
                            <a:srgbClr val="000000"/>
                          </a:solidFill>
                          <a:effectLst/>
                          <a:latin typeface="Calibri" panose="020F0502020204030204" pitchFamily="34" charset="0"/>
                        </a:rPr>
                        <a:t>Regional Perinatal Quality Specialist</a:t>
                      </a:r>
                    </a:p>
                    <a:p>
                      <a:pPr algn="l" fontAlgn="t"/>
                      <a:r>
                        <a:rPr lang="en-US" sz="900" b="0" i="0" u="none" strike="noStrike" dirty="0">
                          <a:solidFill>
                            <a:srgbClr val="000000"/>
                          </a:solidFill>
                          <a:effectLst/>
                          <a:latin typeface="Calibri" panose="020F0502020204030204" pitchFamily="34" charset="0"/>
                        </a:rPr>
                        <a:t> Perinatal Outreach Program</a:t>
                      </a:r>
                    </a:p>
                    <a:p>
                      <a:pPr algn="l" fontAlgn="t"/>
                      <a:r>
                        <a:rPr lang="en-US" sz="900" b="0" i="0" u="none" strike="noStrike" dirty="0">
                          <a:solidFill>
                            <a:srgbClr val="000000"/>
                          </a:solidFill>
                          <a:effectLst/>
                          <a:latin typeface="Calibri" panose="020F0502020204030204" pitchFamily="34" charset="0"/>
                        </a:rPr>
                        <a:t> Albany Med</a:t>
                      </a:r>
                    </a:p>
                    <a:p>
                      <a:pPr algn="l" fontAlgn="t"/>
                      <a:r>
                        <a:rPr lang="en-US" sz="900" b="0" i="0" u="none" strike="noStrike" dirty="0">
                          <a:solidFill>
                            <a:srgbClr val="000000"/>
                          </a:solidFill>
                          <a:effectLst/>
                          <a:latin typeface="Calibri" panose="020F0502020204030204" pitchFamily="34" charset="0"/>
                        </a:rPr>
                        <a:t>                                          </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75582">
                <a:tc>
                  <a:txBody>
                    <a:bodyPr/>
                    <a:lstStyle/>
                    <a:p>
                      <a:pPr algn="l" fontAlgn="t"/>
                      <a:r>
                        <a:rPr lang="en-US" sz="900" b="1" i="0" u="none" strike="noStrike" dirty="0">
                          <a:solidFill>
                            <a:srgbClr val="000000"/>
                          </a:solidFill>
                          <a:effectLst/>
                          <a:latin typeface="Calibri" panose="020F0502020204030204" pitchFamily="34" charset="0"/>
                        </a:rPr>
                        <a:t> Maryalice Cullen, DNP, MSN, RNC-NIC, NEA-BC</a:t>
                      </a:r>
                    </a:p>
                    <a:p>
                      <a:pPr algn="l" fontAlgn="t"/>
                      <a:r>
                        <a:rPr lang="en-US" sz="900" b="0" i="0" u="none" strike="noStrike" dirty="0">
                          <a:solidFill>
                            <a:srgbClr val="000000"/>
                          </a:solidFill>
                          <a:effectLst/>
                          <a:latin typeface="Calibri" panose="020F0502020204030204" pitchFamily="34" charset="0"/>
                        </a:rPr>
                        <a:t> AVP, Women’s and Children’s Services</a:t>
                      </a:r>
                    </a:p>
                    <a:p>
                      <a:pPr algn="l" fontAlgn="t"/>
                      <a:r>
                        <a:rPr lang="en-US" sz="900" b="0" i="0" u="none" strike="noStrike" dirty="0">
                          <a:solidFill>
                            <a:srgbClr val="000000"/>
                          </a:solidFill>
                          <a:effectLst/>
                          <a:latin typeface="Calibri" panose="020F0502020204030204" pitchFamily="34" charset="0"/>
                        </a:rPr>
                        <a:t> Pediatrics                           </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t"/>
                      <a:r>
                        <a:rPr lang="en-US" sz="900" b="1" i="0" u="none" strike="noStrike" dirty="0">
                          <a:solidFill>
                            <a:srgbClr val="000000"/>
                          </a:solidFill>
                          <a:effectLst/>
                          <a:latin typeface="Calibri" panose="020F0502020204030204" pitchFamily="34" charset="0"/>
                        </a:rPr>
                        <a:t> Evelyn Pedralvez, RN, MSN</a:t>
                      </a:r>
                    </a:p>
                    <a:p>
                      <a:pPr algn="l" fontAlgn="t"/>
                      <a:r>
                        <a:rPr lang="en-US" sz="900" b="0" i="0" u="none" strike="noStrike" dirty="0">
                          <a:solidFill>
                            <a:srgbClr val="000000"/>
                          </a:solidFill>
                          <a:effectLst/>
                          <a:latin typeface="Calibri" panose="020F0502020204030204" pitchFamily="34" charset="0"/>
                        </a:rPr>
                        <a:t> Nurse Manager</a:t>
                      </a:r>
                    </a:p>
                    <a:p>
                      <a:pPr algn="l" fontAlgn="t"/>
                      <a:r>
                        <a:rPr lang="en-US" sz="900" b="0" i="0" u="none" strike="noStrike" dirty="0">
                          <a:solidFill>
                            <a:srgbClr val="000000"/>
                          </a:solidFill>
                          <a:effectLst/>
                          <a:latin typeface="Calibri" panose="020F0502020204030204" pitchFamily="34" charset="0"/>
                        </a:rPr>
                        <a:t> Postpartum/ Term Nursery  and  Lactation</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2"/>
                  </a:ext>
                </a:extLst>
              </a:tr>
              <a:tr h="657895">
                <a:tc>
                  <a:txBody>
                    <a:bodyPr/>
                    <a:lstStyle/>
                    <a:p>
                      <a:pPr algn="l" fontAlgn="t"/>
                      <a:r>
                        <a:rPr lang="en-US" sz="900" b="1" i="0" u="none" strike="noStrike" dirty="0">
                          <a:solidFill>
                            <a:srgbClr val="000000"/>
                          </a:solidFill>
                          <a:effectLst/>
                          <a:latin typeface="Calibri" panose="020F0502020204030204" pitchFamily="34" charset="0"/>
                        </a:rPr>
                        <a:t> Ishbel Correa Narvaez, Med</a:t>
                      </a:r>
                    </a:p>
                    <a:p>
                      <a:pPr algn="l" fontAlgn="t"/>
                      <a:r>
                        <a:rPr lang="en-US" sz="900" b="1" i="0" u="none" strike="noStrike" dirty="0">
                          <a:solidFill>
                            <a:srgbClr val="000000"/>
                          </a:solidFill>
                          <a:effectLst/>
                          <a:latin typeface="Calibri" panose="020F0502020204030204" pitchFamily="34" charset="0"/>
                        </a:rPr>
                        <a:t> </a:t>
                      </a:r>
                      <a:r>
                        <a:rPr lang="en-US" sz="900" b="0" i="0" u="none" strike="noStrike" dirty="0">
                          <a:solidFill>
                            <a:srgbClr val="000000"/>
                          </a:solidFill>
                          <a:effectLst/>
                          <a:latin typeface="Calibri" panose="020F0502020204030204" pitchFamily="34" charset="0"/>
                        </a:rPr>
                        <a:t>Program Coordinator</a:t>
                      </a:r>
                    </a:p>
                    <a:p>
                      <a:pPr algn="l" fontAlgn="t"/>
                      <a:r>
                        <a:rPr lang="en-US" sz="900" b="0" i="0" u="none" strike="noStrike" dirty="0">
                          <a:solidFill>
                            <a:srgbClr val="000000"/>
                          </a:solidFill>
                          <a:effectLst/>
                          <a:latin typeface="Calibri" panose="020F0502020204030204" pitchFamily="34" charset="0"/>
                        </a:rPr>
                        <a:t> Office of Health Equity, Diversity &amp; Inclusion</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1" i="0" u="none" strike="noStrike" dirty="0">
                          <a:solidFill>
                            <a:srgbClr val="000000"/>
                          </a:solidFill>
                          <a:effectLst/>
                          <a:latin typeface="Calibri" panose="020F0502020204030204" pitchFamily="34" charset="0"/>
                        </a:rPr>
                        <a:t> Kelly Miles, NP</a:t>
                      </a:r>
                      <a:r>
                        <a:rPr lang="en-US" sz="900" b="0" i="0" u="none" strike="noStrike" dirty="0">
                          <a:solidFill>
                            <a:srgbClr val="000000"/>
                          </a:solidFill>
                          <a:effectLst/>
                          <a:latin typeface="Calibri" panose="020F0502020204030204" pitchFamily="34" charset="0"/>
                        </a:rPr>
                        <a:t>                </a:t>
                      </a:r>
                    </a:p>
                    <a:p>
                      <a:pPr algn="l" fontAlgn="t"/>
                      <a:r>
                        <a:rPr lang="en-US" sz="900" b="0" i="0" u="none" strike="noStrike" dirty="0">
                          <a:solidFill>
                            <a:srgbClr val="000000"/>
                          </a:solidFill>
                          <a:effectLst/>
                          <a:latin typeface="Calibri" panose="020F0502020204030204" pitchFamily="34" charset="0"/>
                        </a:rPr>
                        <a:t> Neonatology</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54703">
                <a:tc>
                  <a:txBody>
                    <a:bodyPr/>
                    <a:lstStyle/>
                    <a:p>
                      <a:pPr algn="l" fontAlgn="t"/>
                      <a:r>
                        <a:rPr lang="en-US" sz="900" b="1" i="0" u="none" strike="noStrike" dirty="0">
                          <a:solidFill>
                            <a:srgbClr val="000000"/>
                          </a:solidFill>
                          <a:effectLst/>
                          <a:latin typeface="Calibri" panose="020F0502020204030204" pitchFamily="34" charset="0"/>
                        </a:rPr>
                        <a:t> Sara Garcia, MD</a:t>
                      </a:r>
                      <a:r>
                        <a:rPr lang="en-US" sz="900" b="0" i="0" u="none" strike="noStrike" dirty="0">
                          <a:solidFill>
                            <a:srgbClr val="000000"/>
                          </a:solidFill>
                          <a:effectLst/>
                          <a:latin typeface="Calibri" panose="020F0502020204030204" pitchFamily="34" charset="0"/>
                        </a:rPr>
                        <a:t>                                              </a:t>
                      </a:r>
                    </a:p>
                    <a:p>
                      <a:pPr algn="l" fontAlgn="t"/>
                      <a:r>
                        <a:rPr lang="en-US" sz="900" b="0" i="0" u="none" strike="noStrike" dirty="0">
                          <a:solidFill>
                            <a:srgbClr val="000000"/>
                          </a:solidFill>
                          <a:effectLst/>
                          <a:latin typeface="Calibri" panose="020F0502020204030204" pitchFamily="34" charset="0"/>
                        </a:rPr>
                        <a:t> Assistant Professor</a:t>
                      </a:r>
                    </a:p>
                    <a:p>
                      <a:pPr algn="l" fontAlgn="t"/>
                      <a:r>
                        <a:rPr lang="en-US" sz="900" b="0" i="0" u="none" strike="noStrike" dirty="0">
                          <a:solidFill>
                            <a:srgbClr val="000000"/>
                          </a:solidFill>
                          <a:effectLst/>
                          <a:latin typeface="Calibri" panose="020F0502020204030204" pitchFamily="34" charset="0"/>
                        </a:rPr>
                        <a:t> Pediatrics</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t"/>
                      <a:r>
                        <a:rPr lang="en-US" sz="900" b="1" i="0" u="none" strike="noStrike" dirty="0">
                          <a:solidFill>
                            <a:srgbClr val="000000"/>
                          </a:solidFill>
                          <a:effectLst/>
                          <a:latin typeface="Calibri" panose="020F0502020204030204" pitchFamily="34" charset="0"/>
                        </a:rPr>
                        <a:t> Rebecca Rogers, MD</a:t>
                      </a:r>
                      <a:r>
                        <a:rPr lang="en-US" sz="900" b="0" i="0" u="none" strike="noStrike" dirty="0">
                          <a:solidFill>
                            <a:srgbClr val="000000"/>
                          </a:solidFill>
                          <a:effectLst/>
                          <a:latin typeface="Calibri" panose="020F0502020204030204" pitchFamily="34" charset="0"/>
                        </a:rPr>
                        <a:t>                              </a:t>
                      </a:r>
                    </a:p>
                    <a:p>
                      <a:pPr algn="l" fontAlgn="t"/>
                      <a:r>
                        <a:rPr lang="en-US" sz="900" b="0" i="0" u="none" strike="noStrike" dirty="0">
                          <a:solidFill>
                            <a:srgbClr val="000000"/>
                          </a:solidFill>
                          <a:effectLst/>
                          <a:latin typeface="Calibri" panose="020F0502020204030204" pitchFamily="34" charset="0"/>
                        </a:rPr>
                        <a:t> Professor</a:t>
                      </a:r>
                    </a:p>
                    <a:p>
                      <a:pPr algn="l" fontAlgn="t"/>
                      <a:r>
                        <a:rPr lang="en-US" sz="900" b="0" i="0" u="none" strike="noStrike" dirty="0">
                          <a:solidFill>
                            <a:srgbClr val="000000"/>
                          </a:solidFill>
                          <a:effectLst/>
                          <a:latin typeface="Calibri" panose="020F0502020204030204" pitchFamily="34" charset="0"/>
                        </a:rPr>
                        <a:t> Chair – Obstetrics and Gynecology</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4"/>
                  </a:ext>
                </a:extLst>
              </a:tr>
              <a:tr h="754703">
                <a:tc>
                  <a:txBody>
                    <a:bodyPr/>
                    <a:lstStyle/>
                    <a:p>
                      <a:pPr algn="l" fontAlgn="t"/>
                      <a:r>
                        <a:rPr lang="en-US" sz="900" b="1" i="0" u="none" strike="noStrike" dirty="0">
                          <a:solidFill>
                            <a:srgbClr val="000000"/>
                          </a:solidFill>
                          <a:effectLst/>
                          <a:latin typeface="Calibri" panose="020F0502020204030204" pitchFamily="34" charset="0"/>
                        </a:rPr>
                        <a:t> Jaime Gifford</a:t>
                      </a:r>
                      <a:r>
                        <a:rPr lang="en-US" sz="900" b="0" i="0" u="none" strike="noStrike" dirty="0">
                          <a:solidFill>
                            <a:srgbClr val="000000"/>
                          </a:solidFill>
                          <a:effectLst/>
                          <a:latin typeface="Calibri" panose="020F0502020204030204" pitchFamily="34" charset="0"/>
                        </a:rPr>
                        <a:t>                </a:t>
                      </a:r>
                    </a:p>
                    <a:p>
                      <a:pPr algn="l" fontAlgn="t"/>
                      <a:r>
                        <a:rPr lang="en-US" sz="900" b="0" i="0" u="none" strike="noStrike" dirty="0">
                          <a:solidFill>
                            <a:srgbClr val="000000"/>
                          </a:solidFill>
                          <a:effectLst/>
                          <a:latin typeface="Calibri" panose="020F0502020204030204" pitchFamily="34" charset="0"/>
                        </a:rPr>
                        <a:t> Data Coordinator</a:t>
                      </a:r>
                    </a:p>
                    <a:p>
                      <a:pPr algn="l" fontAlgn="t"/>
                      <a:r>
                        <a:rPr lang="en-US" sz="900" b="0" i="0" u="none" strike="noStrike" dirty="0">
                          <a:solidFill>
                            <a:srgbClr val="000000"/>
                          </a:solidFill>
                          <a:effectLst/>
                          <a:latin typeface="Calibri" panose="020F0502020204030204" pitchFamily="34" charset="0"/>
                        </a:rPr>
                        <a:t> Perinatal Outreach </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900" b="1" i="0" u="none" strike="noStrike" dirty="0">
                          <a:solidFill>
                            <a:srgbClr val="000000"/>
                          </a:solidFill>
                          <a:effectLst/>
                          <a:latin typeface="Calibri" panose="020F0502020204030204" pitchFamily="34" charset="0"/>
                        </a:rPr>
                        <a:t> Steve Ross</a:t>
                      </a:r>
                      <a:r>
                        <a:rPr lang="en-US" sz="900" b="0" i="0" u="none" strike="noStrike" dirty="0">
                          <a:solidFill>
                            <a:srgbClr val="000000"/>
                          </a:solidFill>
                          <a:effectLst/>
                          <a:latin typeface="Calibri" panose="020F0502020204030204" pitchFamily="34" charset="0"/>
                        </a:rPr>
                        <a:t>                                     </a:t>
                      </a:r>
                    </a:p>
                    <a:p>
                      <a:pPr algn="l" fontAlgn="t"/>
                      <a:r>
                        <a:rPr lang="en-US" sz="900" b="0" i="0" u="none" strike="noStrike" dirty="0">
                          <a:solidFill>
                            <a:srgbClr val="000000"/>
                          </a:solidFill>
                          <a:effectLst/>
                          <a:latin typeface="Calibri" panose="020F0502020204030204" pitchFamily="34" charset="0"/>
                        </a:rPr>
                        <a:t> Manager</a:t>
                      </a:r>
                    </a:p>
                    <a:p>
                      <a:pPr algn="l" fontAlgn="t"/>
                      <a:r>
                        <a:rPr lang="en-US" sz="900" b="0" i="0" u="none" strike="noStrike" dirty="0">
                          <a:solidFill>
                            <a:srgbClr val="000000"/>
                          </a:solidFill>
                          <a:effectLst/>
                          <a:latin typeface="Calibri" panose="020F0502020204030204" pitchFamily="34" charset="0"/>
                        </a:rPr>
                        <a:t> Perinatal Outreach </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54703">
                <a:tc>
                  <a:txBody>
                    <a:bodyPr/>
                    <a:lstStyle/>
                    <a:p>
                      <a:pPr algn="l" fontAlgn="t"/>
                      <a:r>
                        <a:rPr lang="en-US" sz="900" b="1" i="0" u="none" strike="noStrike" dirty="0">
                          <a:solidFill>
                            <a:srgbClr val="000000"/>
                          </a:solidFill>
                          <a:effectLst/>
                          <a:latin typeface="Calibri" panose="020F0502020204030204" pitchFamily="34" charset="0"/>
                        </a:rPr>
                        <a:t> Kathleen Lucia, RN</a:t>
                      </a:r>
                    </a:p>
                    <a:p>
                      <a:pPr algn="l" fontAlgn="t"/>
                      <a:r>
                        <a:rPr lang="en-US" sz="900" b="1" i="0" u="none" strike="noStrike" dirty="0">
                          <a:solidFill>
                            <a:srgbClr val="000000"/>
                          </a:solidFill>
                          <a:effectLst/>
                          <a:latin typeface="Calibri" panose="020F0502020204030204" pitchFamily="34" charset="0"/>
                        </a:rPr>
                        <a:t> </a:t>
                      </a:r>
                      <a:r>
                        <a:rPr lang="en-US" sz="900" b="0" i="0" u="none" strike="noStrike" dirty="0">
                          <a:solidFill>
                            <a:srgbClr val="000000"/>
                          </a:solidFill>
                          <a:effectLst/>
                          <a:latin typeface="Calibri" panose="020F0502020204030204" pitchFamily="34" charset="0"/>
                        </a:rPr>
                        <a:t>Nurse Clinician, Women’s and Children’s  </a:t>
                      </a:r>
                    </a:p>
                    <a:p>
                      <a:pPr algn="l" fontAlgn="t"/>
                      <a:r>
                        <a:rPr lang="en-US" sz="900" b="0" i="0" u="none" strike="noStrike" dirty="0">
                          <a:solidFill>
                            <a:srgbClr val="000000"/>
                          </a:solidFill>
                          <a:effectLst/>
                          <a:latin typeface="Calibri" panose="020F0502020204030204" pitchFamily="34" charset="0"/>
                        </a:rPr>
                        <a:t> Services</a:t>
                      </a:r>
                    </a:p>
                    <a:p>
                      <a:pPr algn="l" fontAlgn="t"/>
                      <a:r>
                        <a:rPr lang="en-US" sz="900" b="0" i="0" u="none" strike="noStrike" dirty="0">
                          <a:solidFill>
                            <a:srgbClr val="000000"/>
                          </a:solidFill>
                          <a:effectLst/>
                          <a:latin typeface="Calibri" panose="020F0502020204030204" pitchFamily="34" charset="0"/>
                        </a:rPr>
                        <a:t> Pediatrics</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t"/>
                      <a:r>
                        <a:rPr lang="en-US" sz="900" b="1" i="0" u="none" strike="noStrike" dirty="0">
                          <a:solidFill>
                            <a:srgbClr val="000000"/>
                          </a:solidFill>
                          <a:effectLst/>
                          <a:latin typeface="Calibri" panose="020F0502020204030204" pitchFamily="34" charset="0"/>
                        </a:rPr>
                        <a:t> Megan Zysick, MD</a:t>
                      </a:r>
                      <a:r>
                        <a:rPr lang="en-US" sz="900" b="0" i="0" u="none" strike="noStrike" dirty="0">
                          <a:solidFill>
                            <a:srgbClr val="000000"/>
                          </a:solidFill>
                          <a:effectLst/>
                          <a:latin typeface="Calibri" panose="020F0502020204030204" pitchFamily="34" charset="0"/>
                        </a:rPr>
                        <a:t>                                 </a:t>
                      </a:r>
                    </a:p>
                    <a:p>
                      <a:pPr algn="l" fontAlgn="t"/>
                      <a:r>
                        <a:rPr lang="en-US" sz="900" b="0" i="0" u="none" strike="noStrike" dirty="0">
                          <a:solidFill>
                            <a:srgbClr val="000000"/>
                          </a:solidFill>
                          <a:effectLst/>
                          <a:latin typeface="Calibri" panose="020F0502020204030204" pitchFamily="34" charset="0"/>
                        </a:rPr>
                        <a:t> Associate Professor</a:t>
                      </a:r>
                    </a:p>
                    <a:p>
                      <a:pPr algn="l" fontAlgn="t"/>
                      <a:r>
                        <a:rPr lang="en-US" sz="900" b="0" i="0" u="none" strike="noStrike" dirty="0">
                          <a:solidFill>
                            <a:srgbClr val="000000"/>
                          </a:solidFill>
                          <a:effectLst/>
                          <a:latin typeface="Calibri" panose="020F0502020204030204" pitchFamily="34" charset="0"/>
                        </a:rPr>
                        <a:t> Obstetrics and Gynecology</a:t>
                      </a:r>
                    </a:p>
                    <a:p>
                      <a:pPr algn="l" fontAlgn="t"/>
                      <a:r>
                        <a:rPr lang="en-US" sz="900" b="0" i="0" u="none" strike="noStrike" dirty="0">
                          <a:solidFill>
                            <a:srgbClr val="000000"/>
                          </a:solidFill>
                          <a:effectLst/>
                          <a:latin typeface="Calibri" panose="020F0502020204030204" pitchFamily="34" charset="0"/>
                        </a:rPr>
                        <a:t> Albany Med</a:t>
                      </a:r>
                    </a:p>
                  </a:txBody>
                  <a:tcPr marL="5787" marR="5787" marT="578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6"/>
                  </a:ext>
                </a:extLst>
              </a:tr>
            </a:tbl>
          </a:graphicData>
        </a:graphic>
      </p:graphicFrame>
      <p:pic>
        <p:nvPicPr>
          <p:cNvPr id="194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5487988"/>
            <a:ext cx="1384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590153"/>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5715000"/>
            <a:ext cx="18288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
          <p:cNvSpPr txBox="1">
            <a:spLocks noChangeArrowheads="1"/>
          </p:cNvSpPr>
          <p:nvPr/>
        </p:nvSpPr>
        <p:spPr bwMode="auto">
          <a:xfrm>
            <a:off x="2286000" y="685801"/>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00"/>
                </a:solidFill>
                <a:latin typeface="Helvetica" panose="020B0604020202020204" pitchFamily="34" charset="0"/>
              </a:defRPr>
            </a:lvl1pPr>
            <a:lvl2pPr marL="742950" indent="-285750">
              <a:spcBef>
                <a:spcPct val="20000"/>
              </a:spcBef>
              <a:buChar char="–"/>
              <a:defRPr sz="2800">
                <a:solidFill>
                  <a:srgbClr val="000000"/>
                </a:solidFill>
                <a:latin typeface="Helvetica" panose="020B0604020202020204" pitchFamily="34" charset="0"/>
              </a:defRPr>
            </a:lvl2pPr>
            <a:lvl3pPr marL="1143000" indent="-228600">
              <a:spcBef>
                <a:spcPct val="20000"/>
              </a:spcBef>
              <a:buChar char="•"/>
              <a:defRPr sz="2400">
                <a:solidFill>
                  <a:srgbClr val="000000"/>
                </a:solidFill>
                <a:latin typeface="Helvetica" panose="020B0604020202020204" pitchFamily="34" charset="0"/>
              </a:defRPr>
            </a:lvl3pPr>
            <a:lvl4pPr marL="1600200" indent="-228600">
              <a:spcBef>
                <a:spcPct val="20000"/>
              </a:spcBef>
              <a:buChar char="–"/>
              <a:defRPr sz="2000">
                <a:solidFill>
                  <a:srgbClr val="000000"/>
                </a:solidFill>
                <a:latin typeface="Helvetica" panose="020B0604020202020204" pitchFamily="34" charset="0"/>
              </a:defRPr>
            </a:lvl4pPr>
            <a:lvl5pPr marL="2057400" indent="-228600">
              <a:spcBef>
                <a:spcPct val="20000"/>
              </a:spcBef>
              <a:buChar char="»"/>
              <a:defRPr sz="2000">
                <a:solidFill>
                  <a:srgbClr val="000000"/>
                </a:solidFill>
                <a:latin typeface="Helvetica"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Helvetica"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Helvetica"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Helvetica"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Helvetica" panose="020B0604020202020204" pitchFamily="34" charset="0"/>
              </a:defRPr>
            </a:lvl9pPr>
          </a:lstStyle>
          <a:p>
            <a:pPr eaLnBrk="0" fontAlgn="base" hangingPunct="0">
              <a:spcBef>
                <a:spcPct val="0"/>
              </a:spcBef>
              <a:spcAft>
                <a:spcPct val="0"/>
              </a:spcAft>
              <a:buNone/>
            </a:pPr>
            <a:r>
              <a:rPr lang="en-US" altLang="en-US" sz="2800">
                <a:solidFill>
                  <a:srgbClr val="070780"/>
                </a:solidFill>
                <a:latin typeface="Arial" panose="020B0604020202020204" pitchFamily="34" charset="0"/>
                <a:cs typeface="Arial" panose="020B0604020202020204" pitchFamily="34" charset="0"/>
              </a:rPr>
              <a:t>Workplan</a:t>
            </a:r>
          </a:p>
        </p:txBody>
      </p:sp>
      <p:pic>
        <p:nvPicPr>
          <p:cNvPr id="2048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0300" y="5486400"/>
            <a:ext cx="1384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5" name="Object 3"/>
          <p:cNvGraphicFramePr>
            <a:graphicFrameLocks noChangeAspect="1"/>
          </p:cNvGraphicFramePr>
          <p:nvPr/>
        </p:nvGraphicFramePr>
        <p:xfrm>
          <a:off x="2286000" y="1176338"/>
          <a:ext cx="7391400" cy="4273550"/>
        </p:xfrm>
        <a:graphic>
          <a:graphicData uri="http://schemas.openxmlformats.org/presentationml/2006/ole">
            <mc:AlternateContent xmlns:mc="http://schemas.openxmlformats.org/markup-compatibility/2006">
              <mc:Choice xmlns:v="urn:schemas-microsoft-com:vml" Requires="v">
                <p:oleObj spid="_x0000_s1042" name="Worksheet" r:id="rId5" imgW="12575838" imgH="7263181" progId="Excel.Sheet.12">
                  <p:embed/>
                </p:oleObj>
              </mc:Choice>
              <mc:Fallback>
                <p:oleObj name="Worksheet" r:id="rId5" imgW="12575838" imgH="7263181" progId="Excel.Sheet.12">
                  <p:embed/>
                  <p:pic>
                    <p:nvPicPr>
                      <p:cNvPr id="2048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176338"/>
                        <a:ext cx="73914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51817125"/>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5715000"/>
            <a:ext cx="18288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
          <p:cNvSpPr txBox="1">
            <a:spLocks noChangeArrowheads="1"/>
          </p:cNvSpPr>
          <p:nvPr/>
        </p:nvSpPr>
        <p:spPr bwMode="auto">
          <a:xfrm>
            <a:off x="2286000" y="685801"/>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00"/>
                </a:solidFill>
                <a:latin typeface="Helvetica" panose="020B0604020202020204" pitchFamily="34" charset="0"/>
              </a:defRPr>
            </a:lvl1pPr>
            <a:lvl2pPr marL="742950" indent="-285750">
              <a:spcBef>
                <a:spcPct val="20000"/>
              </a:spcBef>
              <a:buChar char="–"/>
              <a:defRPr sz="2800">
                <a:solidFill>
                  <a:srgbClr val="000000"/>
                </a:solidFill>
                <a:latin typeface="Helvetica" panose="020B0604020202020204" pitchFamily="34" charset="0"/>
              </a:defRPr>
            </a:lvl2pPr>
            <a:lvl3pPr marL="1143000" indent="-228600">
              <a:spcBef>
                <a:spcPct val="20000"/>
              </a:spcBef>
              <a:buChar char="•"/>
              <a:defRPr sz="2400">
                <a:solidFill>
                  <a:srgbClr val="000000"/>
                </a:solidFill>
                <a:latin typeface="Helvetica" panose="020B0604020202020204" pitchFamily="34" charset="0"/>
              </a:defRPr>
            </a:lvl3pPr>
            <a:lvl4pPr marL="1600200" indent="-228600">
              <a:spcBef>
                <a:spcPct val="20000"/>
              </a:spcBef>
              <a:buChar char="–"/>
              <a:defRPr sz="2000">
                <a:solidFill>
                  <a:srgbClr val="000000"/>
                </a:solidFill>
                <a:latin typeface="Helvetica" panose="020B0604020202020204" pitchFamily="34" charset="0"/>
              </a:defRPr>
            </a:lvl4pPr>
            <a:lvl5pPr marL="2057400" indent="-228600">
              <a:spcBef>
                <a:spcPct val="20000"/>
              </a:spcBef>
              <a:buChar char="»"/>
              <a:defRPr sz="2000">
                <a:solidFill>
                  <a:srgbClr val="000000"/>
                </a:solidFill>
                <a:latin typeface="Helvetica"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Helvetica"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Helvetica"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Helvetica"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Helvetica" panose="020B0604020202020204" pitchFamily="34" charset="0"/>
              </a:defRPr>
            </a:lvl9pPr>
          </a:lstStyle>
          <a:p>
            <a:pPr eaLnBrk="0" fontAlgn="base" hangingPunct="0">
              <a:spcBef>
                <a:spcPct val="0"/>
              </a:spcBef>
              <a:spcAft>
                <a:spcPct val="0"/>
              </a:spcAft>
              <a:buNone/>
            </a:pPr>
            <a:r>
              <a:rPr lang="en-US" altLang="en-US" sz="2800">
                <a:solidFill>
                  <a:srgbClr val="070780"/>
                </a:solidFill>
                <a:latin typeface="Arial" panose="020B0604020202020204" pitchFamily="34" charset="0"/>
                <a:cs typeface="Arial" panose="020B0604020202020204" pitchFamily="34" charset="0"/>
              </a:rPr>
              <a:t>Process</a:t>
            </a:r>
          </a:p>
        </p:txBody>
      </p:sp>
      <p:pic>
        <p:nvPicPr>
          <p:cNvPr id="2150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5486400"/>
            <a:ext cx="1384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p:cNvGraphicFramePr/>
          <p:nvPr/>
        </p:nvGraphicFramePr>
        <p:xfrm>
          <a:off x="3048000" y="14478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78226550"/>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5715000"/>
            <a:ext cx="18288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p:cNvSpPr txBox="1">
            <a:spLocks noChangeArrowheads="1"/>
          </p:cNvSpPr>
          <p:nvPr/>
        </p:nvSpPr>
        <p:spPr bwMode="auto">
          <a:xfrm>
            <a:off x="2286000" y="685801"/>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00"/>
                </a:solidFill>
                <a:latin typeface="Helvetica" panose="020B0604020202020204" pitchFamily="34" charset="0"/>
              </a:defRPr>
            </a:lvl1pPr>
            <a:lvl2pPr marL="742950" indent="-285750">
              <a:spcBef>
                <a:spcPct val="20000"/>
              </a:spcBef>
              <a:buChar char="–"/>
              <a:defRPr sz="2800">
                <a:solidFill>
                  <a:srgbClr val="000000"/>
                </a:solidFill>
                <a:latin typeface="Helvetica" panose="020B0604020202020204" pitchFamily="34" charset="0"/>
              </a:defRPr>
            </a:lvl2pPr>
            <a:lvl3pPr marL="1143000" indent="-228600">
              <a:spcBef>
                <a:spcPct val="20000"/>
              </a:spcBef>
              <a:buChar char="•"/>
              <a:defRPr sz="2400">
                <a:solidFill>
                  <a:srgbClr val="000000"/>
                </a:solidFill>
                <a:latin typeface="Helvetica" panose="020B0604020202020204" pitchFamily="34" charset="0"/>
              </a:defRPr>
            </a:lvl3pPr>
            <a:lvl4pPr marL="1600200" indent="-228600">
              <a:spcBef>
                <a:spcPct val="20000"/>
              </a:spcBef>
              <a:buChar char="–"/>
              <a:defRPr sz="2000">
                <a:solidFill>
                  <a:srgbClr val="000000"/>
                </a:solidFill>
                <a:latin typeface="Helvetica" panose="020B0604020202020204" pitchFamily="34" charset="0"/>
              </a:defRPr>
            </a:lvl4pPr>
            <a:lvl5pPr marL="2057400" indent="-228600">
              <a:spcBef>
                <a:spcPct val="20000"/>
              </a:spcBef>
              <a:buChar char="»"/>
              <a:defRPr sz="2000">
                <a:solidFill>
                  <a:srgbClr val="000000"/>
                </a:solidFill>
                <a:latin typeface="Helvetica"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Helvetica"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Helvetica"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Helvetica"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Helvetica" panose="020B0604020202020204" pitchFamily="34" charset="0"/>
              </a:defRPr>
            </a:lvl9pPr>
          </a:lstStyle>
          <a:p>
            <a:pPr eaLnBrk="0" fontAlgn="base" hangingPunct="0">
              <a:spcBef>
                <a:spcPct val="0"/>
              </a:spcBef>
              <a:spcAft>
                <a:spcPct val="0"/>
              </a:spcAft>
              <a:buNone/>
            </a:pPr>
            <a:r>
              <a:rPr lang="en-US" altLang="en-US" sz="2800">
                <a:solidFill>
                  <a:srgbClr val="070780"/>
                </a:solidFill>
                <a:latin typeface="Arial" panose="020B0604020202020204" pitchFamily="34" charset="0"/>
                <a:cs typeface="Arial" panose="020B0604020202020204" pitchFamily="34" charset="0"/>
              </a:rPr>
              <a:t>Progress</a:t>
            </a:r>
          </a:p>
        </p:txBody>
      </p:sp>
      <p:pic>
        <p:nvPicPr>
          <p:cNvPr id="2253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5486400"/>
            <a:ext cx="1384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381125"/>
            <a:ext cx="91440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77017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5715000"/>
            <a:ext cx="18288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1"/>
          <p:cNvSpPr txBox="1">
            <a:spLocks noChangeArrowheads="1"/>
          </p:cNvSpPr>
          <p:nvPr/>
        </p:nvSpPr>
        <p:spPr bwMode="auto">
          <a:xfrm>
            <a:off x="2286000" y="685801"/>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00"/>
                </a:solidFill>
                <a:latin typeface="Helvetica" panose="020B0604020202020204" pitchFamily="34" charset="0"/>
              </a:defRPr>
            </a:lvl1pPr>
            <a:lvl2pPr marL="742950" indent="-285750">
              <a:spcBef>
                <a:spcPct val="20000"/>
              </a:spcBef>
              <a:buChar char="–"/>
              <a:defRPr sz="2800">
                <a:solidFill>
                  <a:srgbClr val="000000"/>
                </a:solidFill>
                <a:latin typeface="Helvetica" panose="020B0604020202020204" pitchFamily="34" charset="0"/>
              </a:defRPr>
            </a:lvl2pPr>
            <a:lvl3pPr marL="1143000" indent="-228600">
              <a:spcBef>
                <a:spcPct val="20000"/>
              </a:spcBef>
              <a:buChar char="•"/>
              <a:defRPr sz="2400">
                <a:solidFill>
                  <a:srgbClr val="000000"/>
                </a:solidFill>
                <a:latin typeface="Helvetica" panose="020B0604020202020204" pitchFamily="34" charset="0"/>
              </a:defRPr>
            </a:lvl3pPr>
            <a:lvl4pPr marL="1600200" indent="-228600">
              <a:spcBef>
                <a:spcPct val="20000"/>
              </a:spcBef>
              <a:buChar char="–"/>
              <a:defRPr sz="2000">
                <a:solidFill>
                  <a:srgbClr val="000000"/>
                </a:solidFill>
                <a:latin typeface="Helvetica" panose="020B0604020202020204" pitchFamily="34" charset="0"/>
              </a:defRPr>
            </a:lvl4pPr>
            <a:lvl5pPr marL="2057400" indent="-228600">
              <a:spcBef>
                <a:spcPct val="20000"/>
              </a:spcBef>
              <a:buChar char="»"/>
              <a:defRPr sz="2000">
                <a:solidFill>
                  <a:srgbClr val="000000"/>
                </a:solidFill>
                <a:latin typeface="Helvetica"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Helvetica"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Helvetica"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Helvetica"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Helvetica" panose="020B0604020202020204" pitchFamily="34" charset="0"/>
              </a:defRPr>
            </a:lvl9pPr>
          </a:lstStyle>
          <a:p>
            <a:pPr eaLnBrk="0" fontAlgn="base" hangingPunct="0">
              <a:spcBef>
                <a:spcPct val="0"/>
              </a:spcBef>
              <a:spcAft>
                <a:spcPct val="0"/>
              </a:spcAft>
              <a:buNone/>
            </a:pPr>
            <a:r>
              <a:rPr lang="en-US" altLang="en-US" sz="2800">
                <a:solidFill>
                  <a:srgbClr val="070780"/>
                </a:solidFill>
                <a:latin typeface="Arial" panose="020B0604020202020204" pitchFamily="34" charset="0"/>
                <a:cs typeface="Arial" panose="020B0604020202020204" pitchFamily="34" charset="0"/>
              </a:rPr>
              <a:t>Progress</a:t>
            </a:r>
          </a:p>
        </p:txBody>
      </p:sp>
      <p:pic>
        <p:nvPicPr>
          <p:cNvPr id="2355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5486400"/>
            <a:ext cx="1384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100" y="1741488"/>
            <a:ext cx="703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75127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5715000"/>
            <a:ext cx="18288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5486400"/>
            <a:ext cx="1384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4175"/>
            <a:ext cx="379095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79235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5715000"/>
            <a:ext cx="18288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1"/>
          <p:cNvSpPr txBox="1">
            <a:spLocks noChangeArrowheads="1"/>
          </p:cNvSpPr>
          <p:nvPr/>
        </p:nvSpPr>
        <p:spPr bwMode="auto">
          <a:xfrm>
            <a:off x="2286000" y="685801"/>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00"/>
                </a:solidFill>
                <a:latin typeface="Helvetica" panose="020B0604020202020204" pitchFamily="34" charset="0"/>
              </a:defRPr>
            </a:lvl1pPr>
            <a:lvl2pPr marL="742950" indent="-285750">
              <a:spcBef>
                <a:spcPct val="20000"/>
              </a:spcBef>
              <a:buChar char="–"/>
              <a:defRPr sz="2800">
                <a:solidFill>
                  <a:srgbClr val="000000"/>
                </a:solidFill>
                <a:latin typeface="Helvetica" panose="020B0604020202020204" pitchFamily="34" charset="0"/>
              </a:defRPr>
            </a:lvl2pPr>
            <a:lvl3pPr marL="1143000" indent="-228600">
              <a:spcBef>
                <a:spcPct val="20000"/>
              </a:spcBef>
              <a:buChar char="•"/>
              <a:defRPr sz="2400">
                <a:solidFill>
                  <a:srgbClr val="000000"/>
                </a:solidFill>
                <a:latin typeface="Helvetica" panose="020B0604020202020204" pitchFamily="34" charset="0"/>
              </a:defRPr>
            </a:lvl3pPr>
            <a:lvl4pPr marL="1600200" indent="-228600">
              <a:spcBef>
                <a:spcPct val="20000"/>
              </a:spcBef>
              <a:buChar char="–"/>
              <a:defRPr sz="2000">
                <a:solidFill>
                  <a:srgbClr val="000000"/>
                </a:solidFill>
                <a:latin typeface="Helvetica" panose="020B0604020202020204" pitchFamily="34" charset="0"/>
              </a:defRPr>
            </a:lvl4pPr>
            <a:lvl5pPr marL="2057400" indent="-228600">
              <a:spcBef>
                <a:spcPct val="20000"/>
              </a:spcBef>
              <a:buChar char="»"/>
              <a:defRPr sz="2000">
                <a:solidFill>
                  <a:srgbClr val="000000"/>
                </a:solidFill>
                <a:latin typeface="Helvetica"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Helvetica"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Helvetica"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Helvetica"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Helvetica" panose="020B0604020202020204" pitchFamily="34" charset="0"/>
              </a:defRPr>
            </a:lvl9pPr>
          </a:lstStyle>
          <a:p>
            <a:pPr eaLnBrk="0" fontAlgn="base" hangingPunct="0">
              <a:spcBef>
                <a:spcPct val="0"/>
              </a:spcBef>
              <a:spcAft>
                <a:spcPct val="0"/>
              </a:spcAft>
              <a:buNone/>
            </a:pPr>
            <a:r>
              <a:rPr lang="en-US" altLang="en-US" sz="2800">
                <a:solidFill>
                  <a:srgbClr val="070780"/>
                </a:solidFill>
                <a:latin typeface="Arial" panose="020B0604020202020204" pitchFamily="34" charset="0"/>
                <a:cs typeface="Arial" panose="020B0604020202020204" pitchFamily="34" charset="0"/>
              </a:rPr>
              <a:t>Questions?</a:t>
            </a:r>
          </a:p>
        </p:txBody>
      </p:sp>
      <p:sp>
        <p:nvSpPr>
          <p:cNvPr id="25604" name="TextBox 2"/>
          <p:cNvSpPr txBox="1">
            <a:spLocks noChangeArrowheads="1"/>
          </p:cNvSpPr>
          <p:nvPr/>
        </p:nvSpPr>
        <p:spPr bwMode="auto">
          <a:xfrm>
            <a:off x="2287588" y="1371601"/>
            <a:ext cx="7696200" cy="923925"/>
          </a:xfrm>
          <a:prstGeom prst="rect">
            <a:avLst/>
          </a:prstGeom>
          <a:noFill/>
          <a:ln>
            <a:noFill/>
          </a:ln>
        </p:spPr>
        <p:txBody>
          <a:bodyPr>
            <a:spAutoFit/>
          </a:bodyPr>
          <a:lstStyle>
            <a:lvl1pPr marL="342900" indent="-342900">
              <a:spcBef>
                <a:spcPct val="20000"/>
              </a:spcBef>
              <a:buChar char="•"/>
              <a:defRPr sz="3200">
                <a:solidFill>
                  <a:srgbClr val="000000"/>
                </a:solidFill>
                <a:latin typeface="Helvetica" panose="020B0604020202020204" pitchFamily="34" charset="0"/>
              </a:defRPr>
            </a:lvl1pPr>
            <a:lvl2pPr marL="742950" indent="-285750">
              <a:spcBef>
                <a:spcPct val="20000"/>
              </a:spcBef>
              <a:buChar char="–"/>
              <a:defRPr sz="2800">
                <a:solidFill>
                  <a:srgbClr val="000000"/>
                </a:solidFill>
                <a:latin typeface="Helvetica" panose="020B0604020202020204" pitchFamily="34" charset="0"/>
              </a:defRPr>
            </a:lvl2pPr>
            <a:lvl3pPr marL="1143000" indent="-228600">
              <a:spcBef>
                <a:spcPct val="20000"/>
              </a:spcBef>
              <a:buChar char="•"/>
              <a:defRPr sz="2400">
                <a:solidFill>
                  <a:srgbClr val="000000"/>
                </a:solidFill>
                <a:latin typeface="Helvetica" panose="020B0604020202020204" pitchFamily="34" charset="0"/>
              </a:defRPr>
            </a:lvl3pPr>
            <a:lvl4pPr marL="1600200" indent="-228600">
              <a:spcBef>
                <a:spcPct val="20000"/>
              </a:spcBef>
              <a:buChar char="–"/>
              <a:defRPr sz="2000">
                <a:solidFill>
                  <a:srgbClr val="000000"/>
                </a:solidFill>
                <a:latin typeface="Helvetica" panose="020B0604020202020204" pitchFamily="34" charset="0"/>
              </a:defRPr>
            </a:lvl4pPr>
            <a:lvl5pPr marL="2057400" indent="-228600">
              <a:spcBef>
                <a:spcPct val="20000"/>
              </a:spcBef>
              <a:buChar char="»"/>
              <a:defRPr sz="2000">
                <a:solidFill>
                  <a:srgbClr val="000000"/>
                </a:solidFill>
                <a:latin typeface="Helvetica"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Helvetica"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Helvetica"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Helvetica"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Helvetica" panose="020B0604020202020204" pitchFamily="34" charset="0"/>
              </a:defRPr>
            </a:lvl9pPr>
          </a:lstStyle>
          <a:p>
            <a:pPr marL="0" indent="0" eaLnBrk="0" fontAlgn="base" hangingPunct="0">
              <a:spcBef>
                <a:spcPct val="0"/>
              </a:spcBef>
              <a:spcAft>
                <a:spcPct val="0"/>
              </a:spcAft>
              <a:buNone/>
              <a:defRPr/>
            </a:pPr>
            <a:r>
              <a:rPr lang="en-US" altLang="en-US" sz="1800" dirty="0">
                <a:solidFill>
                  <a:srgbClr val="070780"/>
                </a:solidFill>
                <a:latin typeface="Arial" panose="020B0604020202020204" pitchFamily="34" charset="0"/>
                <a:cs typeface="Arial" panose="020B0604020202020204" pitchFamily="34" charset="0"/>
              </a:rPr>
              <a:t>Angela Antonikowski, PhD, MA</a:t>
            </a:r>
          </a:p>
          <a:p>
            <a:pPr marL="0" indent="0" eaLnBrk="0" fontAlgn="base" hangingPunct="0">
              <a:spcBef>
                <a:spcPct val="0"/>
              </a:spcBef>
              <a:spcAft>
                <a:spcPct val="0"/>
              </a:spcAft>
              <a:buNone/>
              <a:defRPr/>
            </a:pPr>
            <a:r>
              <a:rPr lang="en-US" altLang="en-US" sz="1800" dirty="0">
                <a:solidFill>
                  <a:srgbClr val="070780"/>
                </a:solidFill>
                <a:latin typeface="Arial" panose="020B0604020202020204" pitchFamily="34" charset="0"/>
                <a:cs typeface="Arial" panose="020B0604020202020204" pitchFamily="34" charset="0"/>
              </a:rPr>
              <a:t>Antonia@amc.edu</a:t>
            </a:r>
          </a:p>
          <a:p>
            <a:pPr eaLnBrk="0" fontAlgn="base" hangingPunct="0">
              <a:spcBef>
                <a:spcPct val="0"/>
              </a:spcBef>
              <a:spcAft>
                <a:spcPct val="0"/>
              </a:spcAft>
              <a:defRPr/>
            </a:pPr>
            <a:endParaRPr lang="en-US" altLang="en-US" sz="1800" dirty="0">
              <a:solidFill>
                <a:srgbClr val="070780"/>
              </a:solidFill>
              <a:latin typeface="Arial" panose="020B0604020202020204" pitchFamily="34" charset="0"/>
              <a:cs typeface="Arial" panose="020B0604020202020204" pitchFamily="34" charset="0"/>
            </a:endParaRPr>
          </a:p>
        </p:txBody>
      </p:sp>
      <p:pic>
        <p:nvPicPr>
          <p:cNvPr id="256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5486400"/>
            <a:ext cx="1384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46126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092" y="0"/>
            <a:ext cx="12186035" cy="6123685"/>
            <a:chOff x="6092" y="0"/>
            <a:chExt cx="12186035" cy="6123685"/>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7191755"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092" y="4380746"/>
              <a:ext cx="3272154" cy="1742939"/>
            </a:xfrm>
            <a:custGeom>
              <a:avLst/>
              <a:gdLst/>
              <a:ahLst/>
              <a:cxnLst/>
              <a:rect l="l" t="t" r="r" b="b"/>
              <a:pathLst>
                <a:path w="3272154" h="1309370">
                  <a:moveTo>
                    <a:pt x="2617482" y="0"/>
                  </a:moveTo>
                  <a:lnTo>
                    <a:pt x="0" y="0"/>
                  </a:lnTo>
                  <a:lnTo>
                    <a:pt x="654558" y="654557"/>
                  </a:lnTo>
                  <a:lnTo>
                    <a:pt x="0" y="1309115"/>
                  </a:lnTo>
                  <a:lnTo>
                    <a:pt x="2617482" y="1309115"/>
                  </a:lnTo>
                  <a:lnTo>
                    <a:pt x="3272028" y="654557"/>
                  </a:lnTo>
                  <a:lnTo>
                    <a:pt x="2617482" y="0"/>
                  </a:lnTo>
                  <a:close/>
                </a:path>
              </a:pathLst>
            </a:custGeom>
            <a:solidFill>
              <a:srgbClr val="F566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609600" y="740328"/>
            <a:ext cx="10972800" cy="575157"/>
          </a:xfrm>
          <a:prstGeom prst="rect">
            <a:avLst/>
          </a:prstGeom>
        </p:spPr>
        <p:txBody>
          <a:bodyPr vert="horz" wrap="square" lIns="0" tIns="74295" rIns="0" bIns="0" rtlCol="0">
            <a:spAutoFit/>
          </a:bodyPr>
          <a:lstStyle/>
          <a:p>
            <a:pPr marL="12700" marR="5080">
              <a:lnSpc>
                <a:spcPts val="3890"/>
              </a:lnSpc>
              <a:spcBef>
                <a:spcPts val="585"/>
              </a:spcBef>
            </a:pPr>
            <a:r>
              <a:rPr lang="en-US" sz="3200"/>
              <a:t>W</a:t>
            </a:r>
            <a:r>
              <a:rPr lang="en-US" sz="3200" b="0" kern="1200">
                <a:solidFill>
                  <a:schemeClr val="tx1"/>
                </a:solidFill>
                <a:latin typeface="+mj-lt"/>
                <a:ea typeface="Lato Medium" panose="020F0502020204030203" pitchFamily="34" charset="0"/>
                <a:cs typeface="Lato Medium" panose="020F0502020204030203" pitchFamily="34" charset="0"/>
              </a:rPr>
              <a:t>hat is the </a:t>
            </a:r>
            <a:r>
              <a:rPr sz="3200" b="0" kern="1200">
                <a:solidFill>
                  <a:schemeClr val="tx1"/>
                </a:solidFill>
                <a:latin typeface="+mj-lt"/>
                <a:ea typeface="Lato Medium" panose="020F0502020204030203" pitchFamily="34" charset="0"/>
                <a:cs typeface="Lato Medium" panose="020F0502020204030203" pitchFamily="34" charset="0"/>
              </a:rPr>
              <a:t>focus </a:t>
            </a:r>
            <a:r>
              <a:rPr lang="en-US" sz="3200"/>
              <a:t>of Birth Equity (BE)</a:t>
            </a:r>
            <a:r>
              <a:rPr sz="3200" b="0" kern="1200">
                <a:solidFill>
                  <a:schemeClr val="tx1"/>
                </a:solidFill>
                <a:latin typeface="+mj-lt"/>
                <a:ea typeface="Lato Medium" panose="020F0502020204030203" pitchFamily="34" charset="0"/>
                <a:cs typeface="Lato Medium" panose="020F0502020204030203" pitchFamily="34" charset="0"/>
              </a:rPr>
              <a:t>?</a:t>
            </a:r>
          </a:p>
        </p:txBody>
      </p:sp>
      <p:sp>
        <p:nvSpPr>
          <p:cNvPr id="8" name="object 8"/>
          <p:cNvSpPr txBox="1"/>
          <p:nvPr/>
        </p:nvSpPr>
        <p:spPr>
          <a:xfrm>
            <a:off x="892635" y="4864625"/>
            <a:ext cx="1577975" cy="813043"/>
          </a:xfrm>
          <a:prstGeom prst="rect">
            <a:avLst/>
          </a:prstGeom>
        </p:spPr>
        <p:txBody>
          <a:bodyPr vert="horz" wrap="square" lIns="0" tIns="43180" rIns="0" bIns="0" rtlCol="0">
            <a:spAutoFit/>
          </a:bodyPr>
          <a:lstStyle/>
          <a:p>
            <a:pPr marL="12700" marR="5080" lvl="0" indent="0" algn="ctr" defTabSz="914400" rtl="0" eaLnBrk="1" fontAlgn="auto" latinLnBrk="0" hangingPunct="1">
              <a:lnSpc>
                <a:spcPts val="1450"/>
              </a:lnSpc>
              <a:spcBef>
                <a:spcPts val="340"/>
              </a:spcBef>
              <a:spcAft>
                <a:spcPts val="0"/>
              </a:spcAft>
              <a:buClrTx/>
              <a:buSzTx/>
              <a:buFontTx/>
              <a:buNone/>
              <a:tabLst/>
              <a:defRPr/>
            </a:pPr>
            <a:r>
              <a:rPr kumimoji="0" sz="1800" b="1" i="0" u="none" strike="noStrike" kern="1200" cap="none" spc="-10" normalizeH="0" baseline="0" noProof="0" dirty="0">
                <a:ln>
                  <a:noFill/>
                </a:ln>
                <a:solidFill>
                  <a:srgbClr val="21252A"/>
                </a:solidFill>
                <a:effectLst/>
                <a:uLnTx/>
                <a:uFillTx/>
                <a:latin typeface="Arial"/>
                <a:ea typeface="+mn-ea"/>
                <a:cs typeface="Arial"/>
              </a:rPr>
              <a:t>Addressing </a:t>
            </a:r>
            <a:r>
              <a:rPr kumimoji="0" sz="1800" b="1" i="0" u="none" strike="noStrike" kern="1200" cap="none" spc="-5" normalizeH="0" baseline="0" noProof="0" dirty="0">
                <a:ln>
                  <a:noFill/>
                </a:ln>
                <a:solidFill>
                  <a:srgbClr val="21252A"/>
                </a:solidFill>
                <a:effectLst/>
                <a:uLnTx/>
                <a:uFillTx/>
                <a:latin typeface="Arial"/>
                <a:ea typeface="+mn-ea"/>
                <a:cs typeface="Arial"/>
              </a:rPr>
              <a:t>Social </a:t>
            </a:r>
            <a:r>
              <a:rPr kumimoji="0" sz="1800" b="1" i="0" u="none" strike="noStrike" kern="1200" cap="none" spc="-375" normalizeH="0" baseline="0" noProof="0" dirty="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Determinants </a:t>
            </a:r>
            <a:r>
              <a:rPr kumimoji="0" sz="1800" b="1" i="0" u="none" strike="noStrike" kern="1200" cap="none" spc="-10" normalizeH="0" baseline="0" noProof="0" dirty="0">
                <a:ln>
                  <a:noFill/>
                </a:ln>
                <a:solidFill>
                  <a:srgbClr val="21252A"/>
                </a:solidFill>
                <a:effectLst/>
                <a:uLnTx/>
                <a:uFillTx/>
                <a:latin typeface="Arial"/>
                <a:ea typeface="+mn-ea"/>
                <a:cs typeface="Arial"/>
              </a:rPr>
              <a:t>of </a:t>
            </a:r>
            <a:r>
              <a:rPr kumimoji="0" sz="1800" b="1" i="0" u="none" strike="noStrike" kern="1200" cap="none" spc="-5" normalizeH="0" baseline="0" noProof="0" dirty="0">
                <a:ln>
                  <a:noFill/>
                </a:ln>
                <a:solidFill>
                  <a:srgbClr val="21252A"/>
                </a:solidFill>
                <a:effectLst/>
                <a:uLnTx/>
                <a:uFillTx/>
                <a:latin typeface="Arial"/>
                <a:ea typeface="+mn-ea"/>
                <a:cs typeface="Arial"/>
              </a:rPr>
              <a:t>Health</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9" name="object 9"/>
          <p:cNvGrpSpPr/>
          <p:nvPr/>
        </p:nvGrpSpPr>
        <p:grpSpPr>
          <a:xfrm>
            <a:off x="2944114" y="4372303"/>
            <a:ext cx="3284854" cy="1757732"/>
            <a:chOff x="2944114" y="4807965"/>
            <a:chExt cx="3284854" cy="1322070"/>
          </a:xfrm>
        </p:grpSpPr>
        <p:sp>
          <p:nvSpPr>
            <p:cNvPr id="10" name="object 10"/>
            <p:cNvSpPr/>
            <p:nvPr/>
          </p:nvSpPr>
          <p:spPr>
            <a:xfrm>
              <a:off x="2950464" y="4814315"/>
              <a:ext cx="3272154" cy="1309370"/>
            </a:xfrm>
            <a:custGeom>
              <a:avLst/>
              <a:gdLst/>
              <a:ahLst/>
              <a:cxnLst/>
              <a:rect l="l" t="t" r="r" b="b"/>
              <a:pathLst>
                <a:path w="3272154" h="1309370">
                  <a:moveTo>
                    <a:pt x="2617470" y="0"/>
                  </a:moveTo>
                  <a:lnTo>
                    <a:pt x="0" y="0"/>
                  </a:lnTo>
                  <a:lnTo>
                    <a:pt x="654558" y="654557"/>
                  </a:lnTo>
                  <a:lnTo>
                    <a:pt x="0" y="1309115"/>
                  </a:lnTo>
                  <a:lnTo>
                    <a:pt x="2617470" y="1309115"/>
                  </a:lnTo>
                  <a:lnTo>
                    <a:pt x="3272028" y="654557"/>
                  </a:lnTo>
                  <a:lnTo>
                    <a:pt x="2617470" y="0"/>
                  </a:lnTo>
                  <a:close/>
                </a:path>
              </a:pathLst>
            </a:custGeom>
            <a:solidFill>
              <a:srgbClr val="F583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950464" y="4814315"/>
              <a:ext cx="3272154" cy="1309370"/>
            </a:xfrm>
            <a:custGeom>
              <a:avLst/>
              <a:gdLst/>
              <a:ahLst/>
              <a:cxnLst/>
              <a:rect l="l" t="t" r="r" b="b"/>
              <a:pathLst>
                <a:path w="3272154" h="1309370">
                  <a:moveTo>
                    <a:pt x="0" y="0"/>
                  </a:moveTo>
                  <a:lnTo>
                    <a:pt x="2617470" y="0"/>
                  </a:lnTo>
                  <a:lnTo>
                    <a:pt x="3272028" y="654557"/>
                  </a:lnTo>
                  <a:lnTo>
                    <a:pt x="2617470" y="1309115"/>
                  </a:lnTo>
                  <a:lnTo>
                    <a:pt x="0" y="1309115"/>
                  </a:lnTo>
                  <a:lnTo>
                    <a:pt x="654558" y="654557"/>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12"/>
          <p:cNvSpPr txBox="1"/>
          <p:nvPr/>
        </p:nvSpPr>
        <p:spPr>
          <a:xfrm>
            <a:off x="3779665" y="4864625"/>
            <a:ext cx="1837689" cy="813043"/>
          </a:xfrm>
          <a:prstGeom prst="rect">
            <a:avLst/>
          </a:prstGeom>
        </p:spPr>
        <p:txBody>
          <a:bodyPr vert="horz" wrap="square" lIns="0" tIns="43180" rIns="0" bIns="0" rtlCol="0">
            <a:spAutoFit/>
          </a:bodyPr>
          <a:lstStyle/>
          <a:p>
            <a:pPr marL="12700" marR="5080" lvl="0" indent="0" algn="ctr" defTabSz="914400" rtl="0" eaLnBrk="1" fontAlgn="auto" latinLnBrk="0" hangingPunct="1">
              <a:lnSpc>
                <a:spcPts val="1450"/>
              </a:lnSpc>
              <a:spcBef>
                <a:spcPts val="340"/>
              </a:spcBef>
              <a:spcAft>
                <a:spcPts val="0"/>
              </a:spcAft>
              <a:buClrTx/>
              <a:buSzTx/>
              <a:buFontTx/>
              <a:buNone/>
              <a:tabLst/>
              <a:defRPr/>
            </a:pPr>
            <a:r>
              <a:rPr kumimoji="0" sz="1800" b="1" i="0" u="none" strike="noStrike" kern="1200" cap="none" spc="-5" normalizeH="0" baseline="0" noProof="0">
                <a:ln>
                  <a:noFill/>
                </a:ln>
                <a:solidFill>
                  <a:srgbClr val="21252A"/>
                </a:solidFill>
                <a:effectLst/>
                <a:uLnTx/>
                <a:uFillTx/>
                <a:latin typeface="Arial"/>
                <a:ea typeface="+mn-ea"/>
                <a:cs typeface="Arial"/>
              </a:rPr>
              <a:t>Review</a:t>
            </a:r>
            <a:r>
              <a:rPr kumimoji="0" sz="1800" b="1" i="0" u="none" strike="noStrike" kern="1200" cap="none" spc="-8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race/ethnicity </a:t>
            </a:r>
            <a:r>
              <a:rPr kumimoji="0" sz="1800" b="1" i="0" u="none" strike="noStrike" kern="1200" cap="none" spc="-37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medical </a:t>
            </a:r>
            <a:r>
              <a:rPr kumimoji="0" sz="1800" b="1" i="0" u="none" strike="noStrike" kern="1200" cap="none" spc="0" normalizeH="0" baseline="0" noProof="0">
                <a:ln>
                  <a:noFill/>
                </a:ln>
                <a:solidFill>
                  <a:srgbClr val="21252A"/>
                </a:solidFill>
                <a:effectLst/>
                <a:uLnTx/>
                <a:uFillTx/>
                <a:latin typeface="Arial"/>
                <a:ea typeface="+mn-ea"/>
                <a:cs typeface="Arial"/>
              </a:rPr>
              <a:t>record </a:t>
            </a:r>
            <a:r>
              <a:rPr kumimoji="0" sz="1800" b="1" i="0" u="none" strike="noStrike" kern="1200" cap="none" spc="-5" normalizeH="0" baseline="0" noProof="0">
                <a:ln>
                  <a:noFill/>
                </a:ln>
                <a:solidFill>
                  <a:srgbClr val="21252A"/>
                </a:solidFill>
                <a:effectLst/>
                <a:uLnTx/>
                <a:uFillTx/>
                <a:latin typeface="Arial"/>
                <a:ea typeface="+mn-ea"/>
                <a:cs typeface="Arial"/>
              </a:rPr>
              <a:t>and quality</a:t>
            </a:r>
            <a:r>
              <a:rPr kumimoji="0" sz="1800" b="1" i="0" u="none" strike="noStrike" kern="1200" cap="none" spc="-2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data</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3" name="object 13"/>
          <p:cNvGrpSpPr/>
          <p:nvPr/>
        </p:nvGrpSpPr>
        <p:grpSpPr>
          <a:xfrm>
            <a:off x="5890005" y="4380746"/>
            <a:ext cx="3284854" cy="1749289"/>
            <a:chOff x="5890005" y="4807965"/>
            <a:chExt cx="3284854" cy="1322070"/>
          </a:xfrm>
        </p:grpSpPr>
        <p:sp>
          <p:nvSpPr>
            <p:cNvPr id="14" name="object 14"/>
            <p:cNvSpPr/>
            <p:nvPr/>
          </p:nvSpPr>
          <p:spPr>
            <a:xfrm>
              <a:off x="5896355" y="4814315"/>
              <a:ext cx="3272154" cy="1309370"/>
            </a:xfrm>
            <a:custGeom>
              <a:avLst/>
              <a:gdLst/>
              <a:ahLst/>
              <a:cxnLst/>
              <a:rect l="l" t="t" r="r" b="b"/>
              <a:pathLst>
                <a:path w="3272154" h="1309370">
                  <a:moveTo>
                    <a:pt x="2617470" y="0"/>
                  </a:moveTo>
                  <a:lnTo>
                    <a:pt x="0" y="0"/>
                  </a:lnTo>
                  <a:lnTo>
                    <a:pt x="654558" y="654557"/>
                  </a:lnTo>
                  <a:lnTo>
                    <a:pt x="0" y="1309115"/>
                  </a:lnTo>
                  <a:lnTo>
                    <a:pt x="2617470" y="1309115"/>
                  </a:lnTo>
                  <a:lnTo>
                    <a:pt x="3272028" y="654557"/>
                  </a:lnTo>
                  <a:lnTo>
                    <a:pt x="2617470" y="0"/>
                  </a:lnTo>
                  <a:close/>
                </a:path>
              </a:pathLst>
            </a:custGeom>
            <a:solidFill>
              <a:srgbClr val="FCD60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896355" y="4814315"/>
              <a:ext cx="3272154" cy="1309370"/>
            </a:xfrm>
            <a:custGeom>
              <a:avLst/>
              <a:gdLst/>
              <a:ahLst/>
              <a:cxnLst/>
              <a:rect l="l" t="t" r="r" b="b"/>
              <a:pathLst>
                <a:path w="3272154" h="1309370">
                  <a:moveTo>
                    <a:pt x="0" y="0"/>
                  </a:moveTo>
                  <a:lnTo>
                    <a:pt x="2617470" y="0"/>
                  </a:lnTo>
                  <a:lnTo>
                    <a:pt x="3272028" y="654557"/>
                  </a:lnTo>
                  <a:lnTo>
                    <a:pt x="2617470" y="1309115"/>
                  </a:lnTo>
                  <a:lnTo>
                    <a:pt x="0" y="1309115"/>
                  </a:lnTo>
                  <a:lnTo>
                    <a:pt x="654558" y="654557"/>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6633223" y="4535369"/>
            <a:ext cx="1833880" cy="1472198"/>
          </a:xfrm>
          <a:prstGeom prst="rect">
            <a:avLst/>
          </a:prstGeom>
        </p:spPr>
        <p:txBody>
          <a:bodyPr vert="horz" wrap="square" lIns="0" tIns="42545" rIns="0" bIns="0" rtlCol="0">
            <a:spAutoFit/>
          </a:bodyPr>
          <a:lstStyle/>
          <a:p>
            <a:pPr marL="12700" marR="5080" lvl="0" indent="-1270" algn="ctr" defTabSz="914400" rtl="0" eaLnBrk="1" fontAlgn="auto" latinLnBrk="0" hangingPunct="1">
              <a:lnSpc>
                <a:spcPct val="86200"/>
              </a:lnSpc>
              <a:spcBef>
                <a:spcPts val="335"/>
              </a:spcBef>
              <a:spcAft>
                <a:spcPts val="0"/>
              </a:spcAft>
              <a:buClrTx/>
              <a:buSzTx/>
              <a:buFontTx/>
              <a:buNone/>
              <a:tabLst/>
              <a:defRPr/>
            </a:pPr>
            <a:r>
              <a:rPr kumimoji="0" sz="1800" b="1" i="0" u="none" strike="noStrike" kern="1200" cap="none" spc="-5" normalizeH="0" baseline="0" noProof="0">
                <a:ln>
                  <a:noFill/>
                </a:ln>
                <a:solidFill>
                  <a:srgbClr val="21252A"/>
                </a:solidFill>
                <a:effectLst/>
                <a:uLnTx/>
                <a:uFillTx/>
                <a:latin typeface="Arial"/>
                <a:ea typeface="+mn-ea"/>
                <a:cs typeface="Arial"/>
              </a:rPr>
              <a:t>Promote patient- </a:t>
            </a:r>
            <a:r>
              <a:rPr kumimoji="0" sz="1800" b="1" i="0" u="none" strike="noStrike" kern="1200" cap="none" spc="0"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centered</a:t>
            </a:r>
            <a:r>
              <a:rPr kumimoji="0" sz="1800" b="1" i="0" u="none" strike="noStrike" kern="1200" cap="none" spc="-40"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approach</a:t>
            </a:r>
            <a:r>
              <a:rPr kumimoji="0" sz="1800" b="1" i="0" u="none" strike="noStrike" kern="1200" cap="none" spc="-3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to </a:t>
            </a:r>
            <a:r>
              <a:rPr kumimoji="0" sz="1800" b="1" i="0" u="none" strike="noStrike" kern="1200" cap="none" spc="-37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engage patients </a:t>
            </a:r>
            <a:r>
              <a:rPr kumimoji="0" sz="1800" b="1" i="0" u="none" strike="noStrike" kern="1200" cap="none" spc="-10" normalizeH="0" baseline="0" noProof="0">
                <a:ln>
                  <a:noFill/>
                </a:ln>
                <a:solidFill>
                  <a:srgbClr val="21252A"/>
                </a:solidFill>
                <a:effectLst/>
                <a:uLnTx/>
                <a:uFillTx/>
                <a:latin typeface="Arial"/>
                <a:ea typeface="+mn-ea"/>
                <a:cs typeface="Arial"/>
              </a:rPr>
              <a:t>and </a:t>
            </a:r>
            <a:r>
              <a:rPr kumimoji="0" sz="1800" b="1" i="0" u="none" strike="noStrike" kern="1200" cap="none" spc="-5" normalizeH="0" baseline="0" noProof="0">
                <a:ln>
                  <a:noFill/>
                </a:ln>
                <a:solidFill>
                  <a:srgbClr val="21252A"/>
                </a:solidFill>
                <a:effectLst/>
                <a:uLnTx/>
                <a:uFillTx/>
                <a:latin typeface="Arial"/>
                <a:ea typeface="+mn-ea"/>
                <a:cs typeface="Arial"/>
              </a:rPr>
              <a:t> communities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7" name="object 17"/>
          <p:cNvGrpSpPr/>
          <p:nvPr/>
        </p:nvGrpSpPr>
        <p:grpSpPr>
          <a:xfrm>
            <a:off x="8834373" y="4389148"/>
            <a:ext cx="3284854" cy="1764001"/>
            <a:chOff x="8834373" y="4786629"/>
            <a:chExt cx="3284854" cy="1366520"/>
          </a:xfrm>
        </p:grpSpPr>
        <p:sp>
          <p:nvSpPr>
            <p:cNvPr id="18" name="object 18"/>
            <p:cNvSpPr/>
            <p:nvPr/>
          </p:nvSpPr>
          <p:spPr>
            <a:xfrm>
              <a:off x="8840723" y="4792979"/>
              <a:ext cx="3272154" cy="1353820"/>
            </a:xfrm>
            <a:custGeom>
              <a:avLst/>
              <a:gdLst/>
              <a:ahLst/>
              <a:cxnLst/>
              <a:rect l="l" t="t" r="r" b="b"/>
              <a:pathLst>
                <a:path w="3272154" h="1353820">
                  <a:moveTo>
                    <a:pt x="2595372" y="0"/>
                  </a:moveTo>
                  <a:lnTo>
                    <a:pt x="0" y="0"/>
                  </a:lnTo>
                  <a:lnTo>
                    <a:pt x="676656" y="676656"/>
                  </a:lnTo>
                  <a:lnTo>
                    <a:pt x="0" y="1353312"/>
                  </a:lnTo>
                  <a:lnTo>
                    <a:pt x="2595372" y="1353312"/>
                  </a:lnTo>
                  <a:lnTo>
                    <a:pt x="3272028" y="676656"/>
                  </a:lnTo>
                  <a:lnTo>
                    <a:pt x="2595372" y="0"/>
                  </a:lnTo>
                  <a:close/>
                </a:path>
              </a:pathLst>
            </a:custGeom>
            <a:solidFill>
              <a:srgbClr val="6B94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8840723" y="4792979"/>
              <a:ext cx="3272154" cy="1353820"/>
            </a:xfrm>
            <a:custGeom>
              <a:avLst/>
              <a:gdLst/>
              <a:ahLst/>
              <a:cxnLst/>
              <a:rect l="l" t="t" r="r" b="b"/>
              <a:pathLst>
                <a:path w="3272154" h="1353820">
                  <a:moveTo>
                    <a:pt x="0" y="0"/>
                  </a:moveTo>
                  <a:lnTo>
                    <a:pt x="2595372" y="0"/>
                  </a:lnTo>
                  <a:lnTo>
                    <a:pt x="3272028" y="676656"/>
                  </a:lnTo>
                  <a:lnTo>
                    <a:pt x="2595372" y="1353312"/>
                  </a:lnTo>
                  <a:lnTo>
                    <a:pt x="0" y="1353312"/>
                  </a:lnTo>
                  <a:lnTo>
                    <a:pt x="676656" y="676656"/>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object 20"/>
          <p:cNvSpPr txBox="1"/>
          <p:nvPr/>
        </p:nvSpPr>
        <p:spPr>
          <a:xfrm>
            <a:off x="9579114" y="4535369"/>
            <a:ext cx="1866900" cy="1471557"/>
          </a:xfrm>
          <a:prstGeom prst="rect">
            <a:avLst/>
          </a:prstGeom>
        </p:spPr>
        <p:txBody>
          <a:bodyPr vert="horz" wrap="square" lIns="0" tIns="41910" rIns="0" bIns="0" rtlCol="0">
            <a:spAutoFit/>
          </a:bodyPr>
          <a:lstStyle/>
          <a:p>
            <a:pPr marL="12065" marR="5080" lvl="0" indent="-1905" algn="ctr" defTabSz="914400" rtl="0" eaLnBrk="1" fontAlgn="auto" latinLnBrk="0" hangingPunct="1">
              <a:lnSpc>
                <a:spcPct val="86100"/>
              </a:lnSpc>
              <a:spcBef>
                <a:spcPts val="330"/>
              </a:spcBef>
              <a:spcAft>
                <a:spcPts val="0"/>
              </a:spcAft>
              <a:buClrTx/>
              <a:buSzTx/>
              <a:buFontTx/>
              <a:buNone/>
              <a:tabLst/>
              <a:defRPr/>
            </a:pPr>
            <a:r>
              <a:rPr kumimoji="0" sz="1800" b="1" i="0" u="none" strike="noStrike" kern="1200" cap="none" spc="0" normalizeH="0" baseline="0" noProof="0">
                <a:ln>
                  <a:noFill/>
                </a:ln>
                <a:solidFill>
                  <a:srgbClr val="21252A"/>
                </a:solidFill>
                <a:effectLst/>
                <a:uLnTx/>
                <a:uFillTx/>
                <a:latin typeface="Arial"/>
                <a:ea typeface="+mn-ea"/>
                <a:cs typeface="Arial"/>
              </a:rPr>
              <a:t>Develop respectful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care and bias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education for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providers,</a:t>
            </a:r>
            <a:r>
              <a:rPr kumimoji="0" sz="1800" b="1" i="0" u="none" strike="noStrike" kern="1200" cap="none" spc="-5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nurses,</a:t>
            </a:r>
            <a:r>
              <a:rPr kumimoji="0" sz="1800" b="1" i="0" u="none" strike="noStrike" kern="1200" cap="none" spc="-50"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and </a:t>
            </a:r>
            <a:r>
              <a:rPr kumimoji="0" sz="1800" b="1" i="0" u="none" strike="noStrike" kern="1200" cap="none" spc="-360"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staff</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21" name="object 21"/>
          <p:cNvSpPr txBox="1"/>
          <p:nvPr/>
        </p:nvSpPr>
        <p:spPr>
          <a:xfrm>
            <a:off x="892635" y="1651679"/>
            <a:ext cx="9831825" cy="2068771"/>
          </a:xfrm>
          <a:prstGeom prst="rect">
            <a:avLst/>
          </a:prstGeom>
          <a:ln w="28955">
            <a:solidFill>
              <a:srgbClr val="F60063"/>
            </a:solidFill>
          </a:ln>
        </p:spPr>
        <p:txBody>
          <a:bodyPr vert="horz" wrap="square" lIns="0" tIns="22860" rIns="0" bIns="0" rtlCol="0">
            <a:spAutoFit/>
          </a:bodyPr>
          <a:lstStyle/>
          <a:p>
            <a:pPr marL="90805" marR="133985" lvl="0" indent="0" algn="l" defTabSz="914400" rtl="0" eaLnBrk="1" fontAlgn="auto" latinLnBrk="0" hangingPunct="1">
              <a:lnSpc>
                <a:spcPct val="90200"/>
              </a:lnSpc>
              <a:spcBef>
                <a:spcPts val="180"/>
              </a:spcBef>
              <a:spcAft>
                <a:spcPts val="0"/>
              </a:spcAft>
              <a:buClrTx/>
              <a:buSzTx/>
              <a:buFontTx/>
              <a:buNone/>
              <a:tabLst/>
              <a:defRPr/>
            </a:pPr>
            <a:r>
              <a:rPr kumimoji="0" sz="3200" b="1" i="0" u="heavy" strike="noStrike" kern="1200" cap="none" spc="0" normalizeH="0" baseline="0" noProof="0" dirty="0">
                <a:ln>
                  <a:noFill/>
                </a:ln>
                <a:solidFill>
                  <a:srgbClr val="F60063"/>
                </a:solidFill>
                <a:effectLst/>
                <a:uLnTx/>
                <a:uFill>
                  <a:solidFill>
                    <a:srgbClr val="F60063"/>
                  </a:solidFill>
                </a:uFill>
                <a:latin typeface="Arial"/>
                <a:ea typeface="+mn-ea"/>
                <a:cs typeface="Arial"/>
              </a:rPr>
              <a:t>BE </a:t>
            </a:r>
            <a:r>
              <a:rPr kumimoji="0" sz="3200" b="1" i="0" u="heavy" strike="noStrike" kern="1200" cap="none" spc="-5" normalizeH="0" baseline="0" noProof="0" dirty="0">
                <a:ln>
                  <a:noFill/>
                </a:ln>
                <a:solidFill>
                  <a:srgbClr val="F60063"/>
                </a:solidFill>
                <a:effectLst/>
                <a:uLnTx/>
                <a:uFill>
                  <a:solidFill>
                    <a:srgbClr val="F60063"/>
                  </a:solidFill>
                </a:uFill>
                <a:latin typeface="Arial"/>
                <a:ea typeface="+mn-ea"/>
                <a:cs typeface="Arial"/>
              </a:rPr>
              <a:t>AIM:</a:t>
            </a:r>
            <a:r>
              <a:rPr kumimoji="0" sz="3200" b="1" i="0" u="none" strike="noStrike" kern="1200" cap="none" spc="-5" normalizeH="0" baseline="0" noProof="0" dirty="0">
                <a:ln>
                  <a:noFill/>
                </a:ln>
                <a:solidFill>
                  <a:srgbClr val="F60063"/>
                </a:solidFill>
                <a:effectLst/>
                <a:uLnTx/>
                <a:uFillTx/>
                <a:latin typeface="Arial"/>
                <a:ea typeface="+mn-ea"/>
                <a:cs typeface="Arial"/>
              </a:rPr>
              <a:t> </a:t>
            </a:r>
            <a:r>
              <a:rPr kumimoji="0" sz="2800" i="0" u="none" strike="noStrike" kern="1200" cap="none" spc="-10" normalizeH="0" baseline="0" noProof="0" dirty="0">
                <a:ln>
                  <a:noFill/>
                </a:ln>
                <a:solidFill>
                  <a:prstClr val="black"/>
                </a:solidFill>
                <a:effectLst/>
                <a:uLnTx/>
                <a:uFillTx/>
                <a:latin typeface="Arial"/>
                <a:ea typeface="+mn-ea"/>
                <a:cs typeface="Arial"/>
              </a:rPr>
              <a:t>By </a:t>
            </a:r>
            <a:r>
              <a:rPr kumimoji="0" sz="2800" i="0" u="none" strike="noStrike" kern="1200" cap="none" spc="-5" normalizeH="0" baseline="0" noProof="0" dirty="0">
                <a:ln>
                  <a:noFill/>
                </a:ln>
                <a:solidFill>
                  <a:prstClr val="black"/>
                </a:solidFill>
                <a:effectLst/>
                <a:uLnTx/>
                <a:uFillTx/>
                <a:latin typeface="Arial"/>
                <a:ea typeface="+mn-ea"/>
                <a:cs typeface="Arial"/>
              </a:rPr>
              <a:t>December </a:t>
            </a:r>
            <a:r>
              <a:rPr kumimoji="0" sz="2800" i="0" u="none" strike="noStrike" kern="1200" cap="none" spc="0" normalizeH="0" baseline="0" noProof="0" dirty="0">
                <a:ln>
                  <a:noFill/>
                </a:ln>
                <a:solidFill>
                  <a:prstClr val="black"/>
                </a:solidFill>
                <a:effectLst/>
                <a:uLnTx/>
                <a:uFillTx/>
                <a:latin typeface="Arial"/>
                <a:ea typeface="+mn-ea"/>
                <a:cs typeface="Arial"/>
              </a:rPr>
              <a:t>2023, </a:t>
            </a:r>
            <a:endParaRPr kumimoji="0" lang="en-US" sz="2800" i="0" u="none" strike="noStrike" kern="1200" cap="none" spc="0" normalizeH="0" baseline="0" noProof="0" dirty="0" smtClean="0">
              <a:ln>
                <a:noFill/>
              </a:ln>
              <a:solidFill>
                <a:prstClr val="black"/>
              </a:solidFill>
              <a:effectLst/>
              <a:uLnTx/>
              <a:uFillTx/>
              <a:latin typeface="Arial"/>
              <a:ea typeface="+mn-ea"/>
              <a:cs typeface="Arial"/>
            </a:endParaRPr>
          </a:p>
          <a:p>
            <a:pPr marL="548005" marR="133985" lvl="0" indent="-457200" algn="l" defTabSz="914400" rtl="0" eaLnBrk="1" fontAlgn="auto" latinLnBrk="0" hangingPunct="1">
              <a:lnSpc>
                <a:spcPct val="90200"/>
              </a:lnSpc>
              <a:spcBef>
                <a:spcPts val="180"/>
              </a:spcBef>
              <a:spcAft>
                <a:spcPts val="0"/>
              </a:spcAft>
              <a:buClrTx/>
              <a:buSzTx/>
              <a:buFont typeface="Arial" panose="020B0604020202020204" pitchFamily="34" charset="0"/>
              <a:buChar char="•"/>
              <a:tabLst/>
              <a:defRPr/>
            </a:pPr>
            <a:r>
              <a:rPr kumimoji="0" sz="2800" i="0" u="none" strike="noStrike" kern="1200" cap="none" spc="-5" normalizeH="0" baseline="0" noProof="0" dirty="0" smtClean="0">
                <a:ln>
                  <a:noFill/>
                </a:ln>
                <a:solidFill>
                  <a:prstClr val="black"/>
                </a:solidFill>
                <a:effectLst/>
                <a:uLnTx/>
                <a:uFillTx/>
                <a:latin typeface="Arial"/>
                <a:ea typeface="+mn-ea"/>
                <a:cs typeface="Arial"/>
              </a:rPr>
              <a:t>more </a:t>
            </a:r>
            <a:r>
              <a:rPr kumimoji="0" sz="2800" i="0" u="none" strike="noStrike" kern="1200" cap="none" spc="0" normalizeH="0" baseline="0" noProof="0" dirty="0" smtClean="0">
                <a:ln>
                  <a:noFill/>
                </a:ln>
                <a:solidFill>
                  <a:prstClr val="black"/>
                </a:solidFill>
                <a:effectLst/>
                <a:uLnTx/>
                <a:uFillTx/>
                <a:latin typeface="Arial"/>
                <a:ea typeface="+mn-ea"/>
                <a:cs typeface="Arial"/>
              </a:rPr>
              <a:t> </a:t>
            </a:r>
            <a:r>
              <a:rPr kumimoji="0" sz="2800" i="0" u="none" strike="noStrike" kern="1200" cap="none" spc="-5" normalizeH="0" baseline="0" noProof="0" dirty="0">
                <a:ln>
                  <a:noFill/>
                </a:ln>
                <a:solidFill>
                  <a:prstClr val="black"/>
                </a:solidFill>
                <a:effectLst/>
                <a:uLnTx/>
                <a:uFillTx/>
                <a:latin typeface="Arial"/>
                <a:ea typeface="+mn-ea"/>
                <a:cs typeface="Arial"/>
              </a:rPr>
              <a:t>than</a:t>
            </a:r>
            <a:r>
              <a:rPr kumimoji="0" sz="2800" i="0" u="none" strike="noStrike" kern="1200" cap="none" spc="0" normalizeH="0" baseline="0" noProof="0" dirty="0">
                <a:ln>
                  <a:noFill/>
                </a:ln>
                <a:solidFill>
                  <a:prstClr val="black"/>
                </a:solidFill>
                <a:effectLst/>
                <a:uLnTx/>
                <a:uFillTx/>
                <a:latin typeface="Arial"/>
                <a:ea typeface="+mn-ea"/>
                <a:cs typeface="Arial"/>
              </a:rPr>
              <a:t> 75% </a:t>
            </a:r>
            <a:r>
              <a:rPr kumimoji="0" sz="2800" i="0" u="none" strike="noStrike" kern="1200" cap="none" spc="-5" normalizeH="0" baseline="0" noProof="0" dirty="0">
                <a:ln>
                  <a:noFill/>
                </a:ln>
                <a:solidFill>
                  <a:prstClr val="black"/>
                </a:solidFill>
                <a:effectLst/>
                <a:uLnTx/>
                <a:uFillTx/>
                <a:latin typeface="Arial"/>
                <a:ea typeface="+mn-ea"/>
                <a:cs typeface="Arial"/>
              </a:rPr>
              <a:t>of</a:t>
            </a:r>
            <a:r>
              <a:rPr kumimoji="0" sz="2800" i="0" u="none" strike="noStrike" kern="1200" cap="none" spc="0" normalizeH="0" baseline="0" noProof="0" dirty="0">
                <a:ln>
                  <a:noFill/>
                </a:ln>
                <a:solidFill>
                  <a:prstClr val="black"/>
                </a:solidFill>
                <a:effectLst/>
                <a:uLnTx/>
                <a:uFillTx/>
                <a:latin typeface="Arial"/>
                <a:ea typeface="+mn-ea"/>
                <a:cs typeface="Arial"/>
              </a:rPr>
              <a:t> </a:t>
            </a:r>
            <a:r>
              <a:rPr kumimoji="0" sz="2800" i="0" u="none" strike="noStrike" kern="1200" cap="none" spc="-5" normalizeH="0" baseline="0" noProof="0" dirty="0">
                <a:ln>
                  <a:noFill/>
                </a:ln>
                <a:solidFill>
                  <a:prstClr val="black"/>
                </a:solidFill>
                <a:effectLst/>
                <a:uLnTx/>
                <a:uFillTx/>
                <a:latin typeface="Arial"/>
                <a:ea typeface="+mn-ea"/>
                <a:cs typeface="Arial"/>
              </a:rPr>
              <a:t>Illinois birthing </a:t>
            </a:r>
            <a:r>
              <a:rPr kumimoji="0" sz="2800" i="0" u="none" strike="noStrike" kern="1200" cap="none" spc="0" normalizeH="0" baseline="0" noProof="0" dirty="0">
                <a:ln>
                  <a:noFill/>
                </a:ln>
                <a:solidFill>
                  <a:prstClr val="black"/>
                </a:solidFill>
                <a:effectLst/>
                <a:uLnTx/>
                <a:uFillTx/>
                <a:latin typeface="Arial"/>
                <a:ea typeface="+mn-ea"/>
                <a:cs typeface="Arial"/>
              </a:rPr>
              <a:t> </a:t>
            </a:r>
            <a:r>
              <a:rPr kumimoji="0" sz="2800" i="0" u="none" strike="noStrike" kern="1200" cap="none" spc="-5" normalizeH="0" baseline="0" noProof="0" dirty="0" smtClean="0">
                <a:ln>
                  <a:noFill/>
                </a:ln>
                <a:solidFill>
                  <a:prstClr val="black"/>
                </a:solidFill>
                <a:effectLst/>
                <a:uLnTx/>
                <a:uFillTx/>
                <a:latin typeface="Arial"/>
                <a:ea typeface="+mn-ea"/>
                <a:cs typeface="Arial"/>
              </a:rPr>
              <a:t>hospitals</a:t>
            </a:r>
            <a:r>
              <a:rPr kumimoji="0" sz="2800" i="0" u="none" strike="noStrike" kern="1200" cap="none" spc="25" normalizeH="0" baseline="0" noProof="0" dirty="0" smtClean="0">
                <a:ln>
                  <a:noFill/>
                </a:ln>
                <a:solidFill>
                  <a:prstClr val="black"/>
                </a:solidFill>
                <a:effectLst/>
                <a:uLnTx/>
                <a:uFillTx/>
                <a:latin typeface="Arial"/>
                <a:ea typeface="+mn-ea"/>
                <a:cs typeface="Arial"/>
              </a:rPr>
              <a:t> </a:t>
            </a:r>
            <a:r>
              <a:rPr kumimoji="0" sz="2800" i="0" u="none" strike="noStrike" kern="1200" cap="none" spc="-5" normalizeH="0" baseline="0" noProof="0" dirty="0">
                <a:ln>
                  <a:noFill/>
                </a:ln>
                <a:solidFill>
                  <a:prstClr val="black"/>
                </a:solidFill>
                <a:effectLst/>
                <a:uLnTx/>
                <a:uFillTx/>
                <a:latin typeface="Arial"/>
                <a:ea typeface="+mn-ea"/>
                <a:cs typeface="Arial"/>
              </a:rPr>
              <a:t>will</a:t>
            </a:r>
            <a:r>
              <a:rPr kumimoji="0" sz="2800" i="0" u="none" strike="noStrike" kern="1200" cap="none" spc="-20" normalizeH="0" baseline="0" noProof="0" dirty="0">
                <a:ln>
                  <a:noFill/>
                </a:ln>
                <a:solidFill>
                  <a:prstClr val="black"/>
                </a:solidFill>
                <a:effectLst/>
                <a:uLnTx/>
                <a:uFillTx/>
                <a:latin typeface="Arial"/>
                <a:ea typeface="+mn-ea"/>
                <a:cs typeface="Arial"/>
              </a:rPr>
              <a:t> </a:t>
            </a:r>
            <a:r>
              <a:rPr kumimoji="0" sz="2800" i="0" u="none" strike="noStrike" kern="1200" cap="none" spc="-5" normalizeH="0" baseline="0" noProof="0" dirty="0">
                <a:ln>
                  <a:noFill/>
                </a:ln>
                <a:solidFill>
                  <a:prstClr val="black"/>
                </a:solidFill>
                <a:effectLst/>
                <a:uLnTx/>
                <a:uFillTx/>
                <a:latin typeface="Arial"/>
                <a:ea typeface="+mn-ea"/>
                <a:cs typeface="Arial"/>
              </a:rPr>
              <a:t>be</a:t>
            </a:r>
            <a:r>
              <a:rPr kumimoji="0" sz="2800" i="0" u="none" strike="noStrike" kern="1200" cap="none" spc="2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participating</a:t>
            </a:r>
            <a:r>
              <a:rPr kumimoji="0" sz="2800" b="1" i="0" u="none" strike="noStrike" kern="1200" cap="none" spc="1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 the </a:t>
            </a:r>
            <a:r>
              <a:rPr kumimoji="0" sz="2800" b="1" i="0" u="none" strike="noStrike" kern="1200" cap="none" spc="-76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Birth</a:t>
            </a:r>
            <a:r>
              <a:rPr kumimoji="0" sz="2800" b="1" i="0" u="none" strike="noStrike" kern="1200" cap="none" spc="7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Equity</a:t>
            </a:r>
            <a:r>
              <a:rPr kumimoji="0" sz="2800" b="1" i="0" u="none" strike="noStrike" kern="1200" cap="none" spc="114"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Initiative</a:t>
            </a:r>
            <a:r>
              <a:rPr kumimoji="0" sz="2800" i="0" u="none" strike="noStrike" kern="1200" cap="none" spc="80" normalizeH="0" baseline="0" noProof="0" dirty="0">
                <a:ln>
                  <a:noFill/>
                </a:ln>
                <a:solidFill>
                  <a:prstClr val="black"/>
                </a:solidFill>
                <a:effectLst/>
                <a:uLnTx/>
                <a:uFillTx/>
                <a:latin typeface="Arial"/>
                <a:ea typeface="+mn-ea"/>
                <a:cs typeface="Arial"/>
              </a:rPr>
              <a:t> </a:t>
            </a:r>
            <a:r>
              <a:rPr kumimoji="0" sz="2800" i="0" u="none" strike="noStrike" kern="1200" cap="none" spc="-5" normalizeH="0" baseline="0" noProof="0" dirty="0">
                <a:ln>
                  <a:noFill/>
                </a:ln>
                <a:solidFill>
                  <a:prstClr val="black"/>
                </a:solidFill>
                <a:effectLst/>
                <a:uLnTx/>
                <a:uFillTx/>
                <a:latin typeface="Arial"/>
                <a:ea typeface="+mn-ea"/>
                <a:cs typeface="Arial"/>
              </a:rPr>
              <a:t>and</a:t>
            </a:r>
            <a:r>
              <a:rPr kumimoji="0" sz="2800" i="0" u="none" strike="noStrike" kern="1200" cap="none" spc="90" normalizeH="0" baseline="0" noProof="0" dirty="0">
                <a:ln>
                  <a:noFill/>
                </a:ln>
                <a:solidFill>
                  <a:prstClr val="black"/>
                </a:solidFill>
                <a:effectLst/>
                <a:uLnTx/>
                <a:uFillTx/>
                <a:latin typeface="Arial"/>
                <a:ea typeface="+mn-ea"/>
                <a:cs typeface="Arial"/>
              </a:rPr>
              <a:t> </a:t>
            </a:r>
            <a:endParaRPr kumimoji="0" lang="en-US" sz="2800" i="0" u="none" strike="noStrike" kern="1200" cap="none" spc="90" normalizeH="0" baseline="0" noProof="0" dirty="0" smtClean="0">
              <a:ln>
                <a:noFill/>
              </a:ln>
              <a:solidFill>
                <a:prstClr val="black"/>
              </a:solidFill>
              <a:effectLst/>
              <a:uLnTx/>
              <a:uFillTx/>
              <a:latin typeface="Arial"/>
              <a:ea typeface="+mn-ea"/>
              <a:cs typeface="Arial"/>
            </a:endParaRPr>
          </a:p>
          <a:p>
            <a:pPr marL="548005" marR="133985" lvl="0" indent="-457200" algn="l" defTabSz="914400" rtl="0" eaLnBrk="1" fontAlgn="auto" latinLnBrk="0" hangingPunct="1">
              <a:lnSpc>
                <a:spcPct val="90200"/>
              </a:lnSpc>
              <a:spcBef>
                <a:spcPts val="180"/>
              </a:spcBef>
              <a:spcAft>
                <a:spcPts val="0"/>
              </a:spcAft>
              <a:buClrTx/>
              <a:buSzTx/>
              <a:buFont typeface="Arial" panose="020B0604020202020204" pitchFamily="34" charset="0"/>
              <a:buChar char="•"/>
              <a:tabLst/>
              <a:defRPr/>
            </a:pPr>
            <a:r>
              <a:rPr kumimoji="0" sz="2800" i="0" u="none" strike="noStrike" kern="1200" cap="none" spc="-10" normalizeH="0" baseline="0" noProof="0" dirty="0" smtClean="0">
                <a:ln>
                  <a:noFill/>
                </a:ln>
                <a:solidFill>
                  <a:prstClr val="black"/>
                </a:solidFill>
                <a:effectLst/>
                <a:uLnTx/>
                <a:uFillTx/>
                <a:latin typeface="Arial"/>
                <a:ea typeface="+mn-ea"/>
                <a:cs typeface="Arial"/>
              </a:rPr>
              <a:t>more </a:t>
            </a:r>
            <a:r>
              <a:rPr kumimoji="0" sz="2800" i="0" u="none" strike="noStrike" kern="1200" cap="none" spc="-5" normalizeH="0" baseline="0" noProof="0" dirty="0" smtClean="0">
                <a:ln>
                  <a:noFill/>
                </a:ln>
                <a:solidFill>
                  <a:prstClr val="black"/>
                </a:solidFill>
                <a:effectLst/>
                <a:uLnTx/>
                <a:uFillTx/>
                <a:latin typeface="Arial"/>
                <a:ea typeface="+mn-ea"/>
                <a:cs typeface="Arial"/>
              </a:rPr>
              <a:t> </a:t>
            </a:r>
            <a:r>
              <a:rPr kumimoji="0" sz="2800" i="0" u="none" strike="noStrike" kern="1200" cap="none" spc="-5" normalizeH="0" baseline="0" noProof="0" dirty="0">
                <a:ln>
                  <a:noFill/>
                </a:ln>
                <a:solidFill>
                  <a:prstClr val="black"/>
                </a:solidFill>
                <a:effectLst/>
                <a:uLnTx/>
                <a:uFillTx/>
                <a:latin typeface="Arial"/>
                <a:ea typeface="+mn-ea"/>
                <a:cs typeface="Arial"/>
              </a:rPr>
              <a:t>than</a:t>
            </a:r>
            <a:r>
              <a:rPr kumimoji="0" sz="2800" i="0" u="none" strike="noStrike" kern="1200" cap="none" spc="5" normalizeH="0" baseline="0" noProof="0" dirty="0">
                <a:ln>
                  <a:noFill/>
                </a:ln>
                <a:solidFill>
                  <a:prstClr val="black"/>
                </a:solidFill>
                <a:effectLst/>
                <a:uLnTx/>
                <a:uFillTx/>
                <a:latin typeface="Arial"/>
                <a:ea typeface="+mn-ea"/>
                <a:cs typeface="Arial"/>
              </a:rPr>
              <a:t> </a:t>
            </a:r>
            <a:r>
              <a:rPr kumimoji="0" sz="2800" i="0" u="none" strike="noStrike" kern="1200" cap="none" spc="0" normalizeH="0" baseline="0" noProof="0" dirty="0">
                <a:ln>
                  <a:noFill/>
                </a:ln>
                <a:solidFill>
                  <a:prstClr val="black"/>
                </a:solidFill>
                <a:effectLst/>
                <a:uLnTx/>
                <a:uFillTx/>
                <a:latin typeface="Arial"/>
                <a:ea typeface="+mn-ea"/>
                <a:cs typeface="Arial"/>
              </a:rPr>
              <a:t>75%</a:t>
            </a:r>
            <a:r>
              <a:rPr kumimoji="0" sz="2800" i="0" u="none" strike="noStrike" kern="1200" cap="none" spc="-5" normalizeH="0" baseline="0" noProof="0" dirty="0">
                <a:ln>
                  <a:noFill/>
                </a:ln>
                <a:solidFill>
                  <a:prstClr val="black"/>
                </a:solidFill>
                <a:effectLst/>
                <a:uLnTx/>
                <a:uFillTx/>
                <a:latin typeface="Arial"/>
                <a:ea typeface="+mn-ea"/>
                <a:cs typeface="Arial"/>
              </a:rPr>
              <a:t> of</a:t>
            </a:r>
            <a:r>
              <a:rPr kumimoji="0" sz="2800" i="0" u="none" strike="noStrike" kern="1200" cap="none" spc="10" normalizeH="0" baseline="0" noProof="0" dirty="0">
                <a:ln>
                  <a:noFill/>
                </a:ln>
                <a:solidFill>
                  <a:prstClr val="black"/>
                </a:solidFill>
                <a:effectLst/>
                <a:uLnTx/>
                <a:uFillTx/>
                <a:latin typeface="Arial"/>
                <a:ea typeface="+mn-ea"/>
                <a:cs typeface="Arial"/>
              </a:rPr>
              <a:t> </a:t>
            </a:r>
            <a:r>
              <a:rPr kumimoji="0" sz="2800" i="0" u="none" strike="noStrike" kern="1200" cap="none" spc="-5" normalizeH="0" baseline="0" noProof="0" dirty="0">
                <a:ln>
                  <a:noFill/>
                </a:ln>
                <a:solidFill>
                  <a:prstClr val="black"/>
                </a:solidFill>
                <a:effectLst/>
                <a:uLnTx/>
                <a:uFillTx/>
                <a:latin typeface="Arial"/>
                <a:ea typeface="+mn-ea"/>
                <a:cs typeface="Arial"/>
              </a:rPr>
              <a:t>participating</a:t>
            </a:r>
            <a:r>
              <a:rPr kumimoji="0" sz="2800" i="0" u="none" strike="noStrike" kern="1200" cap="none" spc="15" normalizeH="0" baseline="0" noProof="0" dirty="0">
                <a:ln>
                  <a:noFill/>
                </a:ln>
                <a:solidFill>
                  <a:prstClr val="black"/>
                </a:solidFill>
                <a:effectLst/>
                <a:uLnTx/>
                <a:uFillTx/>
                <a:latin typeface="Arial"/>
                <a:ea typeface="+mn-ea"/>
                <a:cs typeface="Arial"/>
              </a:rPr>
              <a:t> </a:t>
            </a:r>
            <a:r>
              <a:rPr kumimoji="0" sz="2800" i="0" u="none" strike="noStrike" kern="1200" cap="none" spc="-5" normalizeH="0" baseline="0" noProof="0" dirty="0">
                <a:ln>
                  <a:noFill/>
                </a:ln>
                <a:solidFill>
                  <a:prstClr val="black"/>
                </a:solidFill>
                <a:effectLst/>
                <a:uLnTx/>
                <a:uFillTx/>
                <a:latin typeface="Arial"/>
                <a:ea typeface="+mn-ea"/>
                <a:cs typeface="Arial"/>
              </a:rPr>
              <a:t>hospitals </a:t>
            </a:r>
            <a:r>
              <a:rPr kumimoji="0" sz="2800" i="0" u="none" strike="noStrike" kern="1200" cap="none" spc="-5" normalizeH="0" baseline="0" noProof="0" dirty="0" smtClean="0">
                <a:ln>
                  <a:noFill/>
                </a:ln>
                <a:solidFill>
                  <a:prstClr val="black"/>
                </a:solidFill>
                <a:effectLst/>
                <a:uLnTx/>
                <a:uFillTx/>
                <a:latin typeface="Arial"/>
                <a:ea typeface="+mn-ea"/>
                <a:cs typeface="Arial"/>
              </a:rPr>
              <a:t>will</a:t>
            </a:r>
            <a:r>
              <a:rPr kumimoji="0" sz="2800" i="0" u="none" strike="noStrike" kern="1200" cap="none" spc="35" normalizeH="0" baseline="0" noProof="0" dirty="0" smtClean="0">
                <a:ln>
                  <a:noFill/>
                </a:ln>
                <a:solidFill>
                  <a:prstClr val="black"/>
                </a:solidFill>
                <a:effectLst/>
                <a:uLnTx/>
                <a:uFillTx/>
                <a:latin typeface="Arial"/>
                <a:ea typeface="+mn-ea"/>
                <a:cs typeface="Arial"/>
              </a:rPr>
              <a:t> </a:t>
            </a:r>
            <a:r>
              <a:rPr kumimoji="0" sz="2800" i="0" u="none" strike="noStrike" kern="1200" cap="none" spc="-5" normalizeH="0" baseline="0" noProof="0" dirty="0">
                <a:ln>
                  <a:noFill/>
                </a:ln>
                <a:solidFill>
                  <a:prstClr val="black"/>
                </a:solidFill>
                <a:effectLst/>
                <a:uLnTx/>
                <a:uFillTx/>
                <a:latin typeface="Arial"/>
                <a:ea typeface="+mn-ea"/>
                <a:cs typeface="Arial"/>
              </a:rPr>
              <a:t>have</a:t>
            </a:r>
            <a:r>
              <a:rPr kumimoji="0" sz="2800" i="0" u="none" strike="noStrike" kern="1200" cap="none" spc="60" normalizeH="0" baseline="0" noProof="0" dirty="0">
                <a:ln>
                  <a:noFill/>
                </a:ln>
                <a:solidFill>
                  <a:prstClr val="black"/>
                </a:solidFill>
                <a:effectLst/>
                <a:uLnTx/>
                <a:uFillTx/>
                <a:latin typeface="Arial"/>
                <a:ea typeface="+mn-ea"/>
                <a:cs typeface="Arial"/>
              </a:rPr>
              <a:t> </a:t>
            </a:r>
            <a:r>
              <a:rPr kumimoji="0" sz="2800" i="0" u="none" strike="noStrike" kern="1200" cap="none" spc="-5" normalizeH="0" baseline="0" noProof="0" dirty="0">
                <a:ln>
                  <a:noFill/>
                </a:ln>
                <a:solidFill>
                  <a:prstClr val="black"/>
                </a:solidFill>
                <a:effectLst/>
                <a:uLnTx/>
                <a:uFillTx/>
                <a:latin typeface="Arial"/>
                <a:ea typeface="+mn-ea"/>
                <a:cs typeface="Arial"/>
              </a:rPr>
              <a:t>the</a:t>
            </a:r>
            <a:r>
              <a:rPr kumimoji="0" sz="2800" i="0" u="none" strike="noStrike" kern="1200" cap="none" spc="50" normalizeH="0" baseline="0" noProof="0" dirty="0">
                <a:ln>
                  <a:noFill/>
                </a:ln>
                <a:solidFill>
                  <a:prstClr val="black"/>
                </a:solidFill>
                <a:effectLst/>
                <a:uLnTx/>
                <a:uFillTx/>
                <a:latin typeface="Arial"/>
                <a:ea typeface="+mn-ea"/>
                <a:cs typeface="Arial"/>
              </a:rPr>
              <a:t> </a:t>
            </a:r>
            <a:r>
              <a:rPr kumimoji="0" sz="2800" b="1" i="0" u="none" strike="noStrike" kern="1200" cap="none" spc="0" normalizeH="0" baseline="0" noProof="0" dirty="0">
                <a:ln>
                  <a:noFill/>
                </a:ln>
                <a:solidFill>
                  <a:prstClr val="black"/>
                </a:solidFill>
                <a:effectLst/>
                <a:uLnTx/>
                <a:uFillTx/>
                <a:latin typeface="Arial"/>
                <a:ea typeface="+mn-ea"/>
                <a:cs typeface="Arial"/>
              </a:rPr>
              <a:t>key</a:t>
            </a:r>
            <a:r>
              <a:rPr kumimoji="0" sz="2800" b="1" i="0" u="none" strike="noStrike" kern="1200" cap="none" spc="50" normalizeH="0" baseline="0" noProof="0" dirty="0">
                <a:ln>
                  <a:noFill/>
                </a:ln>
                <a:solidFill>
                  <a:prstClr val="black"/>
                </a:solidFill>
                <a:effectLst/>
                <a:uLnTx/>
                <a:uFillTx/>
                <a:latin typeface="Arial"/>
                <a:ea typeface="+mn-ea"/>
                <a:cs typeface="Arial"/>
              </a:rPr>
              <a:t> </a:t>
            </a:r>
            <a:r>
              <a:rPr kumimoji="0" sz="2800" b="1" i="0" u="none" strike="noStrike" kern="1200" cap="none" spc="0" normalizeH="0" baseline="0" noProof="0" dirty="0">
                <a:ln>
                  <a:noFill/>
                </a:ln>
                <a:solidFill>
                  <a:prstClr val="black"/>
                </a:solidFill>
                <a:effectLst/>
                <a:uLnTx/>
                <a:uFillTx/>
                <a:latin typeface="Arial"/>
                <a:ea typeface="+mn-ea"/>
                <a:cs typeface="Arial"/>
              </a:rPr>
              <a:t>strategies</a:t>
            </a:r>
            <a:r>
              <a:rPr kumimoji="0" sz="2800" b="1" i="0" u="none" strike="noStrike" kern="1200" cap="none" spc="6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 </a:t>
            </a:r>
            <a:r>
              <a:rPr kumimoji="0" sz="2800" b="1" i="0" u="none" strike="noStrike" kern="1200" cap="none" spc="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place</a:t>
            </a:r>
            <a:r>
              <a:rPr kumimoji="0" sz="2800" i="0" u="none" strike="noStrike" kern="1200" cap="none" spc="-5" normalizeH="0" baseline="0" noProof="0" dirty="0">
                <a:ln>
                  <a:noFill/>
                </a:ln>
                <a:solidFill>
                  <a:prstClr val="black"/>
                </a:solidFill>
                <a:effectLst/>
                <a:uLnTx/>
                <a:uFillTx/>
                <a:latin typeface="Arial"/>
                <a:ea typeface="+mn-ea"/>
                <a:cs typeface="Arial"/>
              </a:rPr>
              <a:t>.</a:t>
            </a:r>
            <a:endParaRPr kumimoji="0" sz="280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806997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Talk</a:t>
            </a:r>
            <a:endParaRPr lang="en-US" dirty="0"/>
          </a:p>
        </p:txBody>
      </p:sp>
      <p:sp>
        <p:nvSpPr>
          <p:cNvPr id="3" name="Subtitle 2"/>
          <p:cNvSpPr>
            <a:spLocks noGrp="1"/>
          </p:cNvSpPr>
          <p:nvPr>
            <p:ph type="subTitle" idx="1"/>
          </p:nvPr>
        </p:nvSpPr>
        <p:spPr/>
        <p:txBody>
          <a:bodyPr/>
          <a:lstStyle/>
          <a:p>
            <a:r>
              <a:rPr lang="en-US" smtClean="0"/>
              <a:t>Stroger Hospital Team</a:t>
            </a:r>
            <a:endParaRPr lang="en-US" dirty="0"/>
          </a:p>
        </p:txBody>
      </p:sp>
    </p:spTree>
    <p:extLst>
      <p:ext uri="{BB962C8B-B14F-4D97-AF65-F5344CB8AC3E}">
        <p14:creationId xmlns:p14="http://schemas.microsoft.com/office/powerpoint/2010/main" val="35124627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5830" y="2550667"/>
            <a:ext cx="5643880" cy="1068070"/>
          </a:xfrm>
          <a:prstGeom prst="rect">
            <a:avLst/>
          </a:prstGeom>
        </p:spPr>
        <p:txBody>
          <a:bodyPr vert="horz" wrap="square" lIns="0" tIns="74295" rIns="0" bIns="0" rtlCol="0">
            <a:spAutoFit/>
          </a:bodyPr>
          <a:lstStyle/>
          <a:p>
            <a:pPr marL="12700" marR="5080" lvl="0" indent="0" algn="l" defTabSz="914400" rtl="0" eaLnBrk="1" fontAlgn="auto" latinLnBrk="0" hangingPunct="1">
              <a:lnSpc>
                <a:spcPts val="3890"/>
              </a:lnSpc>
              <a:spcBef>
                <a:spcPts val="585"/>
              </a:spcBef>
              <a:spcAft>
                <a:spcPts val="0"/>
              </a:spcAft>
              <a:buClrTx/>
              <a:buSzTx/>
              <a:buFontTx/>
              <a:buNone/>
              <a:tabLst/>
              <a:defRPr/>
            </a:pPr>
            <a:r>
              <a:rPr kumimoji="0" sz="3600" b="0" i="0" u="none" strike="noStrike" kern="1200" cap="none" spc="355" normalizeH="0" baseline="0" noProof="0" dirty="0">
                <a:ln>
                  <a:noFill/>
                </a:ln>
                <a:solidFill>
                  <a:srgbClr val="FFFFFF"/>
                </a:solidFill>
                <a:effectLst/>
                <a:uLnTx/>
                <a:uFillTx/>
                <a:latin typeface="Calibri"/>
                <a:ea typeface="+mn-ea"/>
                <a:cs typeface="Calibri"/>
              </a:rPr>
              <a:t>ILPQC</a:t>
            </a:r>
            <a:r>
              <a:rPr kumimoji="0" sz="3600" b="0" i="0" u="none" strike="noStrike" kern="1200" cap="none" spc="-35" normalizeH="0" baseline="0" noProof="0" dirty="0">
                <a:ln>
                  <a:noFill/>
                </a:ln>
                <a:solidFill>
                  <a:srgbClr val="FFFFFF"/>
                </a:solidFill>
                <a:effectLst/>
                <a:uLnTx/>
                <a:uFillTx/>
                <a:latin typeface="Calibri"/>
                <a:ea typeface="+mn-ea"/>
                <a:cs typeface="Calibri"/>
              </a:rPr>
              <a:t> </a:t>
            </a:r>
            <a:r>
              <a:rPr kumimoji="0" sz="3600" b="0" i="0" u="none" strike="noStrike" kern="1200" cap="none" spc="55" normalizeH="0" baseline="0" noProof="0" dirty="0">
                <a:ln>
                  <a:noFill/>
                </a:ln>
                <a:solidFill>
                  <a:srgbClr val="FFFFFF"/>
                </a:solidFill>
                <a:effectLst/>
                <a:uLnTx/>
                <a:uFillTx/>
                <a:latin typeface="Calibri"/>
                <a:ea typeface="+mn-ea"/>
                <a:cs typeface="Calibri"/>
              </a:rPr>
              <a:t>Birth</a:t>
            </a:r>
            <a:r>
              <a:rPr kumimoji="0" sz="3600" b="0" i="0" u="none" strike="noStrike" kern="1200" cap="none" spc="-25" normalizeH="0" baseline="0" noProof="0" dirty="0">
                <a:ln>
                  <a:noFill/>
                </a:ln>
                <a:solidFill>
                  <a:srgbClr val="FFFFFF"/>
                </a:solidFill>
                <a:effectLst/>
                <a:uLnTx/>
                <a:uFillTx/>
                <a:latin typeface="Calibri"/>
                <a:ea typeface="+mn-ea"/>
                <a:cs typeface="Calibri"/>
              </a:rPr>
              <a:t> </a:t>
            </a:r>
            <a:r>
              <a:rPr kumimoji="0" sz="3600" b="0" i="0" u="none" strike="noStrike" kern="1200" cap="none" spc="45" normalizeH="0" baseline="0" noProof="0" dirty="0">
                <a:ln>
                  <a:noFill/>
                </a:ln>
                <a:solidFill>
                  <a:srgbClr val="FFFFFF"/>
                </a:solidFill>
                <a:effectLst/>
                <a:uLnTx/>
                <a:uFillTx/>
                <a:latin typeface="Calibri"/>
                <a:ea typeface="+mn-ea"/>
                <a:cs typeface="Calibri"/>
              </a:rPr>
              <a:t>Equity</a:t>
            </a:r>
            <a:r>
              <a:rPr kumimoji="0" sz="3600" b="0" i="0" u="none" strike="noStrike" kern="1200" cap="none" spc="-35" normalizeH="0" baseline="0" noProof="0" dirty="0">
                <a:ln>
                  <a:noFill/>
                </a:ln>
                <a:solidFill>
                  <a:srgbClr val="FFFFFF"/>
                </a:solidFill>
                <a:effectLst/>
                <a:uLnTx/>
                <a:uFillTx/>
                <a:latin typeface="Calibri"/>
                <a:ea typeface="+mn-ea"/>
                <a:cs typeface="Calibri"/>
              </a:rPr>
              <a:t> </a:t>
            </a:r>
            <a:r>
              <a:rPr kumimoji="0" sz="3600" b="0" i="0" u="none" strike="noStrike" kern="1200" cap="none" spc="-105" normalizeH="0" baseline="0" noProof="0" dirty="0">
                <a:ln>
                  <a:noFill/>
                </a:ln>
                <a:solidFill>
                  <a:srgbClr val="FFFFFF"/>
                </a:solidFill>
                <a:effectLst/>
                <a:uLnTx/>
                <a:uFillTx/>
                <a:latin typeface="Calibri"/>
                <a:ea typeface="+mn-ea"/>
                <a:cs typeface="Calibri"/>
              </a:rPr>
              <a:t>Team</a:t>
            </a:r>
            <a:r>
              <a:rPr kumimoji="0" sz="3600" b="0" i="0" u="none" strike="noStrike" kern="1200" cap="none" spc="-35" normalizeH="0" baseline="0" noProof="0" dirty="0">
                <a:ln>
                  <a:noFill/>
                </a:ln>
                <a:solidFill>
                  <a:srgbClr val="FFFFFF"/>
                </a:solidFill>
                <a:effectLst/>
                <a:uLnTx/>
                <a:uFillTx/>
                <a:latin typeface="Calibri"/>
                <a:ea typeface="+mn-ea"/>
                <a:cs typeface="Calibri"/>
              </a:rPr>
              <a:t> </a:t>
            </a:r>
            <a:r>
              <a:rPr kumimoji="0" sz="3600" b="0" i="0" u="none" strike="noStrike" kern="1200" cap="none" spc="5" normalizeH="0" baseline="0" noProof="0" dirty="0">
                <a:ln>
                  <a:noFill/>
                </a:ln>
                <a:solidFill>
                  <a:srgbClr val="FFFFFF"/>
                </a:solidFill>
                <a:effectLst/>
                <a:uLnTx/>
                <a:uFillTx/>
                <a:latin typeface="Calibri"/>
                <a:ea typeface="+mn-ea"/>
                <a:cs typeface="Calibri"/>
              </a:rPr>
              <a:t>Talk </a:t>
            </a:r>
            <a:r>
              <a:rPr kumimoji="0" sz="3600" b="0" i="0" u="none" strike="noStrike" kern="1200" cap="none" spc="-800" normalizeH="0" baseline="0" noProof="0" dirty="0">
                <a:ln>
                  <a:noFill/>
                </a:ln>
                <a:solidFill>
                  <a:srgbClr val="FFFFFF"/>
                </a:solidFill>
                <a:effectLst/>
                <a:uLnTx/>
                <a:uFillTx/>
                <a:latin typeface="Calibri"/>
                <a:ea typeface="+mn-ea"/>
                <a:cs typeface="Calibri"/>
              </a:rPr>
              <a:t> </a:t>
            </a:r>
            <a:r>
              <a:rPr kumimoji="0" sz="3600" b="0" i="0" u="none" strike="noStrike" kern="1200" cap="none" spc="20" normalizeH="0" baseline="0" noProof="0" dirty="0">
                <a:ln>
                  <a:noFill/>
                </a:ln>
                <a:solidFill>
                  <a:srgbClr val="FFFFFF"/>
                </a:solidFill>
                <a:effectLst/>
                <a:uLnTx/>
                <a:uFillTx/>
                <a:latin typeface="Calibri"/>
                <a:ea typeface="+mn-ea"/>
                <a:cs typeface="Calibri"/>
              </a:rPr>
              <a:t>John</a:t>
            </a:r>
            <a:r>
              <a:rPr kumimoji="0" sz="3600" b="0" i="0" u="none" strike="noStrike" kern="1200" cap="none" spc="-25" normalizeH="0" baseline="0" noProof="0" dirty="0">
                <a:ln>
                  <a:noFill/>
                </a:ln>
                <a:solidFill>
                  <a:srgbClr val="FFFFFF"/>
                </a:solidFill>
                <a:effectLst/>
                <a:uLnTx/>
                <a:uFillTx/>
                <a:latin typeface="Calibri"/>
                <a:ea typeface="+mn-ea"/>
                <a:cs typeface="Calibri"/>
              </a:rPr>
              <a:t> </a:t>
            </a:r>
            <a:r>
              <a:rPr kumimoji="0" sz="3600" b="0" i="0" u="none" strike="noStrike" kern="1200" cap="none" spc="225" normalizeH="0" baseline="0" noProof="0" dirty="0">
                <a:ln>
                  <a:noFill/>
                </a:ln>
                <a:solidFill>
                  <a:srgbClr val="FFFFFF"/>
                </a:solidFill>
                <a:effectLst/>
                <a:uLnTx/>
                <a:uFillTx/>
                <a:latin typeface="Calibri"/>
                <a:ea typeface="+mn-ea"/>
                <a:cs typeface="Calibri"/>
              </a:rPr>
              <a:t>H.</a:t>
            </a:r>
            <a:r>
              <a:rPr kumimoji="0" sz="3600" b="0" i="0" u="none" strike="noStrike" kern="1200" cap="none" spc="-10" normalizeH="0" baseline="0" noProof="0" dirty="0">
                <a:ln>
                  <a:noFill/>
                </a:ln>
                <a:solidFill>
                  <a:srgbClr val="FFFFFF"/>
                </a:solidFill>
                <a:effectLst/>
                <a:uLnTx/>
                <a:uFillTx/>
                <a:latin typeface="Calibri"/>
                <a:ea typeface="+mn-ea"/>
                <a:cs typeface="Calibri"/>
              </a:rPr>
              <a:t> </a:t>
            </a:r>
            <a:r>
              <a:rPr kumimoji="0" sz="3600" b="0" i="0" u="none" strike="noStrike" kern="1200" cap="none" spc="-30" normalizeH="0" baseline="0" noProof="0" dirty="0">
                <a:ln>
                  <a:noFill/>
                </a:ln>
                <a:solidFill>
                  <a:srgbClr val="FFFFFF"/>
                </a:solidFill>
                <a:effectLst/>
                <a:uLnTx/>
                <a:uFillTx/>
                <a:latin typeface="Calibri"/>
                <a:ea typeface="+mn-ea"/>
                <a:cs typeface="Calibri"/>
              </a:rPr>
              <a:t>Stroger</a:t>
            </a:r>
            <a:r>
              <a:rPr kumimoji="0" sz="3600" b="0" i="0" u="none" strike="noStrike" kern="1200" cap="none" spc="-20" normalizeH="0" baseline="0" noProof="0" dirty="0">
                <a:ln>
                  <a:noFill/>
                </a:ln>
                <a:solidFill>
                  <a:srgbClr val="FFFFFF"/>
                </a:solidFill>
                <a:effectLst/>
                <a:uLnTx/>
                <a:uFillTx/>
                <a:latin typeface="Calibri"/>
                <a:ea typeface="+mn-ea"/>
                <a:cs typeface="Calibri"/>
              </a:rPr>
              <a:t> </a:t>
            </a:r>
            <a:r>
              <a:rPr kumimoji="0" sz="3600" b="0" i="0" u="none" strike="noStrike" kern="1200" cap="none" spc="0" normalizeH="0" baseline="0" noProof="0" dirty="0">
                <a:ln>
                  <a:noFill/>
                </a:ln>
                <a:solidFill>
                  <a:srgbClr val="FFFFFF"/>
                </a:solidFill>
                <a:effectLst/>
                <a:uLnTx/>
                <a:uFillTx/>
                <a:latin typeface="Calibri"/>
                <a:ea typeface="+mn-ea"/>
                <a:cs typeface="Calibri"/>
              </a:rPr>
              <a:t>Hospital</a:t>
            </a:r>
            <a:endParaRPr kumimoji="0" sz="36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p:nvPr/>
        </p:nvSpPr>
        <p:spPr>
          <a:xfrm>
            <a:off x="645830" y="4035044"/>
            <a:ext cx="5378450"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60" normalizeH="0" baseline="0" noProof="0" dirty="0">
                <a:ln>
                  <a:noFill/>
                </a:ln>
                <a:solidFill>
                  <a:srgbClr val="FFFFFF"/>
                </a:solidFill>
                <a:effectLst/>
                <a:uLnTx/>
                <a:uFillTx/>
                <a:latin typeface="Calibri"/>
                <a:ea typeface="+mn-ea"/>
                <a:cs typeface="Calibri"/>
              </a:rPr>
              <a:t>Monday,</a:t>
            </a:r>
            <a:r>
              <a:rPr kumimoji="0" sz="3600" b="0" i="0" u="none" strike="noStrike" kern="1200" cap="none" spc="-25" normalizeH="0" baseline="0" noProof="0" dirty="0">
                <a:ln>
                  <a:noFill/>
                </a:ln>
                <a:solidFill>
                  <a:srgbClr val="FFFFFF"/>
                </a:solidFill>
                <a:effectLst/>
                <a:uLnTx/>
                <a:uFillTx/>
                <a:latin typeface="Calibri"/>
                <a:ea typeface="+mn-ea"/>
                <a:cs typeface="Calibri"/>
              </a:rPr>
              <a:t> </a:t>
            </a:r>
            <a:r>
              <a:rPr kumimoji="0" sz="3600" b="0" i="0" u="none" strike="noStrike" kern="1200" cap="none" spc="-45" normalizeH="0" baseline="0" noProof="0" dirty="0">
                <a:ln>
                  <a:noFill/>
                </a:ln>
                <a:solidFill>
                  <a:srgbClr val="FFFFFF"/>
                </a:solidFill>
                <a:effectLst/>
                <a:uLnTx/>
                <a:uFillTx/>
                <a:latin typeface="Calibri"/>
                <a:ea typeface="+mn-ea"/>
                <a:cs typeface="Calibri"/>
              </a:rPr>
              <a:t>December</a:t>
            </a:r>
            <a:r>
              <a:rPr kumimoji="0" sz="3600" b="0" i="0" u="none" strike="noStrike" kern="1200" cap="none" spc="-30" normalizeH="0" baseline="0" noProof="0" dirty="0">
                <a:ln>
                  <a:noFill/>
                </a:ln>
                <a:solidFill>
                  <a:srgbClr val="FFFFFF"/>
                </a:solidFill>
                <a:effectLst/>
                <a:uLnTx/>
                <a:uFillTx/>
                <a:latin typeface="Calibri"/>
                <a:ea typeface="+mn-ea"/>
                <a:cs typeface="Calibri"/>
              </a:rPr>
              <a:t> </a:t>
            </a:r>
            <a:r>
              <a:rPr kumimoji="0" sz="3600" b="0" i="0" u="none" strike="noStrike" kern="1200" cap="none" spc="160" normalizeH="0" baseline="0" noProof="0" dirty="0">
                <a:ln>
                  <a:noFill/>
                </a:ln>
                <a:solidFill>
                  <a:srgbClr val="FFFFFF"/>
                </a:solidFill>
                <a:effectLst/>
                <a:uLnTx/>
                <a:uFillTx/>
                <a:latin typeface="Calibri"/>
                <a:ea typeface="+mn-ea"/>
                <a:cs typeface="Calibri"/>
              </a:rPr>
              <a:t>20,</a:t>
            </a:r>
            <a:r>
              <a:rPr kumimoji="0" sz="3600" b="0" i="0" u="none" strike="noStrike" kern="1200" cap="none" spc="-20" normalizeH="0" baseline="0" noProof="0" dirty="0">
                <a:ln>
                  <a:noFill/>
                </a:ln>
                <a:solidFill>
                  <a:srgbClr val="FFFFFF"/>
                </a:solidFill>
                <a:effectLst/>
                <a:uLnTx/>
                <a:uFillTx/>
                <a:latin typeface="Calibri"/>
                <a:ea typeface="+mn-ea"/>
                <a:cs typeface="Calibri"/>
              </a:rPr>
              <a:t> </a:t>
            </a:r>
            <a:r>
              <a:rPr kumimoji="0" sz="3600" b="0" i="0" u="none" strike="noStrike" kern="1200" cap="none" spc="-15" normalizeH="0" baseline="0" noProof="0" dirty="0">
                <a:ln>
                  <a:noFill/>
                </a:ln>
                <a:solidFill>
                  <a:srgbClr val="FFFFFF"/>
                </a:solidFill>
                <a:effectLst/>
                <a:uLnTx/>
                <a:uFillTx/>
                <a:latin typeface="Calibri"/>
                <a:ea typeface="+mn-ea"/>
                <a:cs typeface="Calibri"/>
              </a:rPr>
              <a:t>2021</a:t>
            </a:r>
            <a:endParaRPr kumimoji="0" sz="36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71646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5839" y="1723644"/>
            <a:ext cx="9093200" cy="1775460"/>
          </a:xfrm>
          <a:prstGeom prst="rect">
            <a:avLst/>
          </a:prstGeom>
        </p:spPr>
        <p:txBody>
          <a:bodyPr vert="horz" wrap="square" lIns="0" tIns="17145" rIns="0" bIns="0" rtlCol="0">
            <a:spAutoFit/>
          </a:bodyPr>
          <a:lstStyle/>
          <a:p>
            <a:pPr marL="12700" marR="5080" lvl="0" indent="0" algn="l" defTabSz="914400" rtl="0" eaLnBrk="1" fontAlgn="auto" latinLnBrk="0" hangingPunct="1">
              <a:lnSpc>
                <a:spcPct val="114500"/>
              </a:lnSpc>
              <a:spcBef>
                <a:spcPts val="135"/>
              </a:spcBef>
              <a:spcAft>
                <a:spcPts val="0"/>
              </a:spcAft>
              <a:buClrTx/>
              <a:buSzTx/>
              <a:buFontTx/>
              <a:buNone/>
              <a:tabLst/>
              <a:defRPr/>
            </a:pPr>
            <a:r>
              <a:rPr kumimoji="0" sz="2000" b="0" i="0" u="none" strike="noStrike" kern="1200" cap="none" spc="-5" normalizeH="0" baseline="0" noProof="0" dirty="0">
                <a:ln>
                  <a:noFill/>
                </a:ln>
                <a:solidFill>
                  <a:srgbClr val="09233F"/>
                </a:solidFill>
                <a:effectLst/>
                <a:uLnTx/>
                <a:uFillTx/>
                <a:latin typeface="Georgia"/>
                <a:ea typeface="+mn-ea"/>
                <a:cs typeface="Georgia"/>
              </a:rPr>
              <a:t>John</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H.</a:t>
            </a:r>
            <a:r>
              <a:rPr kumimoji="0" sz="2000" b="0" i="0" u="none" strike="noStrike" kern="1200" cap="none" spc="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Stroger</a:t>
            </a:r>
            <a:r>
              <a:rPr kumimoji="0" sz="2000" b="0" i="0" u="none" strike="noStrike" kern="1200" cap="none" spc="1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Hospital</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is</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a</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safety</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net </a:t>
            </a:r>
            <a:r>
              <a:rPr kumimoji="0" sz="2000" b="0" i="0" u="none" strike="noStrike" kern="1200" cap="none" spc="-5" normalizeH="0" baseline="0" noProof="0" dirty="0">
                <a:ln>
                  <a:noFill/>
                </a:ln>
                <a:solidFill>
                  <a:srgbClr val="09233F"/>
                </a:solidFill>
                <a:effectLst/>
                <a:uLnTx/>
                <a:uFillTx/>
                <a:latin typeface="Georgia"/>
                <a:ea typeface="+mn-ea"/>
                <a:cs typeface="Georgia"/>
              </a:rPr>
              <a:t>hospital</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which</a:t>
            </a:r>
            <a:r>
              <a:rPr kumimoji="0" sz="2000" b="0" i="0" u="none" strike="noStrike" kern="1200" cap="none" spc="0" normalizeH="0" baseline="0" noProof="0" dirty="0">
                <a:ln>
                  <a:noFill/>
                </a:ln>
                <a:solidFill>
                  <a:srgbClr val="09233F"/>
                </a:solidFill>
                <a:effectLst/>
                <a:uLnTx/>
                <a:uFillTx/>
                <a:latin typeface="Georgia"/>
                <a:ea typeface="+mn-ea"/>
                <a:cs typeface="Georgia"/>
              </a:rPr>
              <a:t> mainly</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serves</a:t>
            </a:r>
            <a:r>
              <a:rPr kumimoji="0" sz="2000" b="0" i="0" u="none" strike="noStrike" kern="1200" cap="none" spc="0" normalizeH="0" baseline="0" noProof="0" dirty="0">
                <a:ln>
                  <a:noFill/>
                </a:ln>
                <a:solidFill>
                  <a:srgbClr val="09233F"/>
                </a:solidFill>
                <a:effectLst/>
                <a:uLnTx/>
                <a:uFillTx/>
                <a:latin typeface="Georgia"/>
                <a:ea typeface="+mn-ea"/>
                <a:cs typeface="Georgia"/>
              </a:rPr>
              <a:t> a</a:t>
            </a:r>
            <a:r>
              <a:rPr kumimoji="0" sz="2000" b="0" i="0" u="none" strike="noStrike" kern="1200" cap="none" spc="1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culturally </a:t>
            </a:r>
            <a:r>
              <a:rPr kumimoji="0" sz="2000" b="0" i="0" u="none" strike="noStrike" kern="1200" cap="none" spc="0" normalizeH="0" baseline="0" noProof="0" dirty="0">
                <a:ln>
                  <a:noFill/>
                </a:ln>
                <a:solidFill>
                  <a:srgbClr val="09233F"/>
                </a:solidFill>
                <a:effectLst/>
                <a:uLnTx/>
                <a:uFillTx/>
                <a:latin typeface="Georgia"/>
                <a:ea typeface="+mn-ea"/>
                <a:cs typeface="Georgia"/>
              </a:rPr>
              <a:t> and</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ethnically</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diverse</a:t>
            </a:r>
            <a:r>
              <a:rPr kumimoji="0" sz="2000" b="0" i="0" u="none" strike="noStrike" kern="1200" cap="none" spc="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population.</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Mostly</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an</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undeserved</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population</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in</a:t>
            </a:r>
            <a:r>
              <a:rPr kumimoji="0" sz="2000" b="0" i="0" u="none" strike="noStrike" kern="1200" cap="none" spc="1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which </a:t>
            </a:r>
            <a:r>
              <a:rPr kumimoji="0" sz="2000" b="0" i="0" u="none" strike="noStrike" kern="1200" cap="none" spc="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most</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of</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the</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patients</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come</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from</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disadvantaged,</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lower</a:t>
            </a:r>
            <a:r>
              <a:rPr kumimoji="0" sz="2000" b="0" i="0" u="none" strike="noStrike" kern="1200" cap="none" spc="1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social-economic</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status, </a:t>
            </a:r>
            <a:r>
              <a:rPr kumimoji="0" sz="2000" b="0" i="0" u="none" strike="noStrike" kern="1200" cap="none" spc="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limited</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access</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to</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health</a:t>
            </a:r>
            <a:r>
              <a:rPr kumimoji="0" sz="2000" b="0" i="0" u="none" strike="noStrike" kern="1200" cap="none" spc="0" normalizeH="0" baseline="0" noProof="0" dirty="0">
                <a:ln>
                  <a:noFill/>
                </a:ln>
                <a:solidFill>
                  <a:srgbClr val="09233F"/>
                </a:solidFill>
                <a:effectLst/>
                <a:uLnTx/>
                <a:uFillTx/>
                <a:latin typeface="Georgia"/>
                <a:ea typeface="+mn-ea"/>
                <a:cs typeface="Georgia"/>
              </a:rPr>
              <a:t> care</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and</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unfortunately,</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most</a:t>
            </a:r>
            <a:r>
              <a:rPr kumimoji="0" sz="2000" b="0" i="0" u="none" strike="noStrike" kern="1200" cap="none" spc="0" normalizeH="0" baseline="0" noProof="0" dirty="0">
                <a:ln>
                  <a:noFill/>
                </a:ln>
                <a:solidFill>
                  <a:srgbClr val="09233F"/>
                </a:solidFill>
                <a:effectLst/>
                <a:uLnTx/>
                <a:uFillTx/>
                <a:latin typeface="Georgia"/>
                <a:ea typeface="+mn-ea"/>
                <a:cs typeface="Georgia"/>
              </a:rPr>
              <a:t> are</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at</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risk</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for</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maternal</a:t>
            </a:r>
            <a:r>
              <a:rPr kumimoji="0" sz="2000" b="0" i="0" u="none" strike="noStrike" kern="1200" cap="none" spc="10"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and </a:t>
            </a:r>
            <a:r>
              <a:rPr kumimoji="0" sz="2000" b="0" i="0" u="none" strike="noStrike" kern="1200" cap="none" spc="-465"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infant </a:t>
            </a:r>
            <a:r>
              <a:rPr kumimoji="0" sz="2000" b="0" i="0" u="none" strike="noStrike" kern="1200" cap="none" spc="-5" normalizeH="0" baseline="0" noProof="0" dirty="0">
                <a:ln>
                  <a:noFill/>
                </a:ln>
                <a:solidFill>
                  <a:srgbClr val="09233F"/>
                </a:solidFill>
                <a:effectLst/>
                <a:uLnTx/>
                <a:uFillTx/>
                <a:latin typeface="Georgia"/>
                <a:ea typeface="+mn-ea"/>
                <a:cs typeface="Georgia"/>
              </a:rPr>
              <a:t>mortality</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0" normalizeH="0" baseline="0" noProof="0" dirty="0">
                <a:ln>
                  <a:noFill/>
                </a:ln>
                <a:solidFill>
                  <a:srgbClr val="09233F"/>
                </a:solidFill>
                <a:effectLst/>
                <a:uLnTx/>
                <a:uFillTx/>
                <a:latin typeface="Georgia"/>
                <a:ea typeface="+mn-ea"/>
                <a:cs typeface="Georgia"/>
              </a:rPr>
              <a:t>and</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pregnancy</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related</a:t>
            </a:r>
            <a:r>
              <a:rPr kumimoji="0" sz="2000" b="0" i="0" u="none" strike="noStrike" kern="1200" cap="none" spc="5"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health</a:t>
            </a:r>
            <a:r>
              <a:rPr kumimoji="0" sz="2000" b="0" i="0" u="none" strike="noStrike" kern="1200" cap="none" spc="0" normalizeH="0" baseline="0" noProof="0" dirty="0">
                <a:ln>
                  <a:noFill/>
                </a:ln>
                <a:solidFill>
                  <a:srgbClr val="09233F"/>
                </a:solidFill>
                <a:effectLst/>
                <a:uLnTx/>
                <a:uFillTx/>
                <a:latin typeface="Georgia"/>
                <a:ea typeface="+mn-ea"/>
                <a:cs typeface="Georgia"/>
              </a:rPr>
              <a:t> </a:t>
            </a:r>
            <a:r>
              <a:rPr kumimoji="0" sz="2000" b="0" i="0" u="none" strike="noStrike" kern="1200" cap="none" spc="-5" normalizeH="0" baseline="0" noProof="0" dirty="0">
                <a:ln>
                  <a:noFill/>
                </a:ln>
                <a:solidFill>
                  <a:srgbClr val="09233F"/>
                </a:solidFill>
                <a:effectLst/>
                <a:uLnTx/>
                <a:uFillTx/>
                <a:latin typeface="Georgia"/>
                <a:ea typeface="+mn-ea"/>
                <a:cs typeface="Georgia"/>
              </a:rPr>
              <a:t>outcomes.</a:t>
            </a:r>
            <a:endParaRPr kumimoji="0" sz="2000" b="0" i="0" u="none" strike="noStrike" kern="1200" cap="none" spc="0" normalizeH="0" baseline="0" noProof="0">
              <a:ln>
                <a:noFill/>
              </a:ln>
              <a:solidFill>
                <a:prstClr val="black"/>
              </a:solidFill>
              <a:effectLst/>
              <a:uLnTx/>
              <a:uFillTx/>
              <a:latin typeface="Georgia"/>
              <a:ea typeface="+mn-ea"/>
              <a:cs typeface="Georgia"/>
            </a:endParaRPr>
          </a:p>
        </p:txBody>
      </p:sp>
      <p:sp>
        <p:nvSpPr>
          <p:cNvPr id="3" name="object 3"/>
          <p:cNvSpPr txBox="1"/>
          <p:nvPr/>
        </p:nvSpPr>
        <p:spPr>
          <a:xfrm>
            <a:off x="11169015" y="6349224"/>
            <a:ext cx="104775" cy="205104"/>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150" b="1" i="0" u="none" strike="noStrike" kern="1200" cap="none" spc="95" normalizeH="0" baseline="0" noProof="0" dirty="0">
                <a:ln>
                  <a:noFill/>
                </a:ln>
                <a:solidFill>
                  <a:srgbClr val="0C2340"/>
                </a:solidFill>
                <a:effectLst/>
                <a:uLnTx/>
                <a:uFillTx/>
                <a:latin typeface="Arial Narrow"/>
                <a:ea typeface="+mn-ea"/>
                <a:cs typeface="Arial Narrow"/>
              </a:rPr>
              <a:t>2</a:t>
            </a:r>
            <a:endParaRPr kumimoji="0" sz="115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4" name="object 4"/>
          <p:cNvSpPr txBox="1">
            <a:spLocks noGrp="1"/>
          </p:cNvSpPr>
          <p:nvPr>
            <p:ph type="title"/>
          </p:nvPr>
        </p:nvSpPr>
        <p:spPr>
          <a:xfrm>
            <a:off x="1005839" y="571710"/>
            <a:ext cx="2576830" cy="384175"/>
          </a:xfrm>
          <a:prstGeom prst="rect">
            <a:avLst/>
          </a:prstGeom>
        </p:spPr>
        <p:txBody>
          <a:bodyPr vert="horz" wrap="square" lIns="0" tIns="12700" rIns="0" bIns="0" rtlCol="0">
            <a:spAutoFit/>
          </a:bodyPr>
          <a:lstStyle/>
          <a:p>
            <a:pPr marL="12700">
              <a:lnSpc>
                <a:spcPct val="100000"/>
              </a:lnSpc>
              <a:spcBef>
                <a:spcPts val="100"/>
              </a:spcBef>
            </a:pPr>
            <a:r>
              <a:rPr sz="2350" b="1" spc="95" dirty="0">
                <a:solidFill>
                  <a:srgbClr val="21B6C1"/>
                </a:solidFill>
                <a:latin typeface="Arial Narrow"/>
                <a:cs typeface="Arial Narrow"/>
              </a:rPr>
              <a:t>Community</a:t>
            </a:r>
            <a:r>
              <a:rPr sz="2350" b="1" spc="-60" dirty="0">
                <a:solidFill>
                  <a:srgbClr val="21B6C1"/>
                </a:solidFill>
                <a:latin typeface="Arial Narrow"/>
                <a:cs typeface="Arial Narrow"/>
              </a:rPr>
              <a:t> </a:t>
            </a:r>
            <a:r>
              <a:rPr sz="2350" b="1" dirty="0">
                <a:solidFill>
                  <a:srgbClr val="21B6C1"/>
                </a:solidFill>
                <a:latin typeface="Arial Narrow"/>
                <a:cs typeface="Arial Narrow"/>
              </a:rPr>
              <a:t>Serviced</a:t>
            </a:r>
            <a:endParaRPr sz="2350">
              <a:latin typeface="Arial Narrow"/>
              <a:cs typeface="Arial Narrow"/>
            </a:endParaRPr>
          </a:p>
        </p:txBody>
      </p:sp>
    </p:spTree>
    <p:extLst>
      <p:ext uri="{BB962C8B-B14F-4D97-AF65-F5344CB8AC3E}">
        <p14:creationId xmlns:p14="http://schemas.microsoft.com/office/powerpoint/2010/main" val="16173304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8377" y="1112011"/>
            <a:ext cx="9525635" cy="4356735"/>
          </a:xfrm>
          <a:prstGeom prst="rect">
            <a:avLst/>
          </a:prstGeom>
        </p:spPr>
        <p:txBody>
          <a:bodyPr vert="horz" wrap="square" lIns="0" tIns="119380" rIns="0" bIns="0" rtlCol="0">
            <a:spAutoFit/>
          </a:bodyPr>
          <a:lstStyle/>
          <a:p>
            <a:pPr marL="12700" marR="0" lvl="0" indent="0" algn="l" defTabSz="914400" rtl="0" eaLnBrk="1" fontAlgn="auto" latinLnBrk="0" hangingPunct="1">
              <a:lnSpc>
                <a:spcPct val="100000"/>
              </a:lnSpc>
              <a:spcBef>
                <a:spcPts val="940"/>
              </a:spcBef>
              <a:spcAft>
                <a:spcPts val="0"/>
              </a:spcAft>
              <a:buClrTx/>
              <a:buSzTx/>
              <a:buFontTx/>
              <a:buNone/>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Initial</a:t>
            </a:r>
            <a:r>
              <a:rPr kumimoji="0" sz="1800" b="0" i="0" u="none" strike="noStrike" kern="1200" cap="none" spc="-3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Steps:</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469265" marR="5080" lvl="0" indent="-228600" algn="l" defTabSz="914400" rtl="0" eaLnBrk="1" fontAlgn="auto" latinLnBrk="0" hangingPunct="1">
              <a:lnSpc>
                <a:spcPct val="116700"/>
              </a:lnSpc>
              <a:spcBef>
                <a:spcPts val="480"/>
              </a:spcBef>
              <a:spcAft>
                <a:spcPts val="0"/>
              </a:spcAft>
              <a:buClr>
                <a:srgbClr val="21B6C1"/>
              </a:buClr>
              <a:buSzTx/>
              <a:buFont typeface="Arial"/>
              <a:buChar char="•"/>
              <a:tabLst>
                <a:tab pos="469265" algn="l"/>
                <a:tab pos="46990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Held</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an</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initial</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meeting </a:t>
            </a:r>
            <a:r>
              <a:rPr kumimoji="0" sz="1800" b="0" i="0" u="none" strike="noStrike" kern="1200" cap="none" spc="-5" normalizeH="0" baseline="0" noProof="0" dirty="0">
                <a:ln>
                  <a:noFill/>
                </a:ln>
                <a:solidFill>
                  <a:srgbClr val="09233F"/>
                </a:solidFill>
                <a:effectLst/>
                <a:uLnTx/>
                <a:uFillTx/>
                <a:latin typeface="Georgia"/>
                <a:ea typeface="+mn-ea"/>
                <a:cs typeface="Georgia"/>
              </a:rPr>
              <a:t>with</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OB</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Leadership</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on</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the</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best</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way</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to</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implement</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and</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roll-out</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BE </a:t>
            </a:r>
            <a:r>
              <a:rPr kumimoji="0" sz="1800" b="0" i="0" u="none" strike="noStrike" kern="1200" cap="none" spc="-42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project</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469900" marR="0" lvl="0" indent="-228600" algn="l" defTabSz="914400" rtl="0" eaLnBrk="1" fontAlgn="auto" latinLnBrk="0" hangingPunct="1">
              <a:lnSpc>
                <a:spcPct val="100000"/>
              </a:lnSpc>
              <a:spcBef>
                <a:spcPts val="720"/>
              </a:spcBef>
              <a:spcAft>
                <a:spcPts val="0"/>
              </a:spcAft>
              <a:buClr>
                <a:srgbClr val="21B6C1"/>
              </a:buClr>
              <a:buSzTx/>
              <a:buFont typeface="Arial"/>
              <a:buChar char="•"/>
              <a:tabLst>
                <a:tab pos="469265" algn="l"/>
                <a:tab pos="469900" algn="l"/>
              </a:tabLst>
              <a:defRPr/>
            </a:pPr>
            <a:r>
              <a:rPr kumimoji="0" sz="1800" b="0" i="0" u="none" strike="noStrike" kern="1200" cap="none" spc="0" normalizeH="0" baseline="0" noProof="0" dirty="0">
                <a:ln>
                  <a:noFill/>
                </a:ln>
                <a:solidFill>
                  <a:srgbClr val="09233F"/>
                </a:solidFill>
                <a:effectLst/>
                <a:uLnTx/>
                <a:uFillTx/>
                <a:latin typeface="Georgia"/>
                <a:ea typeface="+mn-ea"/>
                <a:cs typeface="Georgia"/>
              </a:rPr>
              <a:t>Selected</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Multidisciplinary</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Providers</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and</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submitted</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roster</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469265" marR="302895" lvl="0" indent="-228600" algn="l" defTabSz="914400" rtl="0" eaLnBrk="1" fontAlgn="auto" latinLnBrk="0" hangingPunct="1">
              <a:lnSpc>
                <a:spcPct val="116700"/>
              </a:lnSpc>
              <a:spcBef>
                <a:spcPts val="475"/>
              </a:spcBef>
              <a:spcAft>
                <a:spcPts val="0"/>
              </a:spcAft>
              <a:buClr>
                <a:srgbClr val="21B6C1"/>
              </a:buClr>
              <a:buSzTx/>
              <a:buFont typeface="Arial"/>
              <a:buChar char="•"/>
              <a:tabLst>
                <a:tab pos="469265" algn="l"/>
                <a:tab pos="46990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Held</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first</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meeting –</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Discussion</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included:</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Defining</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Birth</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Equity,</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importance</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for</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taking </a:t>
            </a:r>
            <a:r>
              <a:rPr kumimoji="0" sz="1800" b="0" i="0" u="none" strike="noStrike" kern="1200" cap="none" spc="-42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part</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in</a:t>
            </a:r>
            <a:r>
              <a:rPr kumimoji="0" sz="1800" b="0" i="0" u="none" strike="noStrike" kern="1200" cap="none" spc="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this</a:t>
            </a:r>
            <a:r>
              <a:rPr kumimoji="0" sz="1800" b="0" i="0" u="none" strike="noStrike" kern="1200" cap="none" spc="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initiative</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and</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completed</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the</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readiness</a:t>
            </a:r>
            <a:r>
              <a:rPr kumimoji="0" sz="1800" b="0" i="0" u="none" strike="noStrike" kern="1200" cap="none" spc="0" normalizeH="0" baseline="0" noProof="0" dirty="0">
                <a:ln>
                  <a:noFill/>
                </a:ln>
                <a:solidFill>
                  <a:srgbClr val="09233F"/>
                </a:solidFill>
                <a:effectLst/>
                <a:uLnTx/>
                <a:uFillTx/>
                <a:latin typeface="Georgia"/>
                <a:ea typeface="+mn-ea"/>
                <a:cs typeface="Georgia"/>
              </a:rPr>
              <a:t> survey</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469900" marR="0" lvl="0" indent="-228600" algn="l" defTabSz="914400" rtl="0" eaLnBrk="1" fontAlgn="auto" latinLnBrk="0" hangingPunct="1">
              <a:lnSpc>
                <a:spcPct val="100000"/>
              </a:lnSpc>
              <a:spcBef>
                <a:spcPts val="720"/>
              </a:spcBef>
              <a:spcAft>
                <a:spcPts val="0"/>
              </a:spcAft>
              <a:buClr>
                <a:srgbClr val="21B6C1"/>
              </a:buClr>
              <a:buSzTx/>
              <a:buFont typeface="Arial"/>
              <a:buChar char="•"/>
              <a:tabLst>
                <a:tab pos="469265" algn="l"/>
                <a:tab pos="46990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We</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discussed</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and</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completed</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responses</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for</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Structure</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and</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Process</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Measures</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469900" marR="0" lvl="0" indent="-228600" algn="l" defTabSz="914400" rtl="0" eaLnBrk="1" fontAlgn="auto" latinLnBrk="0" hangingPunct="1">
              <a:lnSpc>
                <a:spcPct val="100000"/>
              </a:lnSpc>
              <a:spcBef>
                <a:spcPts val="840"/>
              </a:spcBef>
              <a:spcAft>
                <a:spcPts val="0"/>
              </a:spcAft>
              <a:buClr>
                <a:srgbClr val="21B6C1"/>
              </a:buClr>
              <a:buSzTx/>
              <a:buFont typeface="Arial"/>
              <a:buChar char="•"/>
              <a:tabLst>
                <a:tab pos="469265" algn="l"/>
                <a:tab pos="469900" algn="l"/>
              </a:tabLst>
              <a:defRPr/>
            </a:pPr>
            <a:r>
              <a:rPr kumimoji="0" sz="1800" b="0" i="0" u="none" strike="noStrike" kern="1200" cap="none" spc="0" normalizeH="0" baseline="0" noProof="0" dirty="0">
                <a:ln>
                  <a:noFill/>
                </a:ln>
                <a:solidFill>
                  <a:srgbClr val="09233F"/>
                </a:solidFill>
                <a:effectLst/>
                <a:uLnTx/>
                <a:uFillTx/>
                <a:latin typeface="Georgia"/>
                <a:ea typeface="+mn-ea"/>
                <a:cs typeface="Georgia"/>
              </a:rPr>
              <a:t>Developed</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a</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mechanism</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for</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collecting baseline</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data</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and</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continuous</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data</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469900" marR="0" lvl="0" indent="-228600" algn="l" defTabSz="914400" rtl="0" eaLnBrk="1" fontAlgn="auto" latinLnBrk="0" hangingPunct="1">
              <a:lnSpc>
                <a:spcPct val="100000"/>
              </a:lnSpc>
              <a:spcBef>
                <a:spcPts val="745"/>
              </a:spcBef>
              <a:spcAft>
                <a:spcPts val="0"/>
              </a:spcAft>
              <a:buClr>
                <a:srgbClr val="21B6C1"/>
              </a:buClr>
              <a:buSzTx/>
              <a:buFont typeface="Arial"/>
              <a:buChar char="•"/>
              <a:tabLst>
                <a:tab pos="469265" algn="l"/>
                <a:tab pos="46990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Identified</a:t>
            </a:r>
            <a:r>
              <a:rPr kumimoji="0" sz="1800" b="0" i="0" u="none" strike="noStrike" kern="1200" cap="none" spc="0" normalizeH="0" baseline="0" noProof="0" dirty="0">
                <a:ln>
                  <a:noFill/>
                </a:ln>
                <a:solidFill>
                  <a:srgbClr val="09233F"/>
                </a:solidFill>
                <a:effectLst/>
                <a:uLnTx/>
                <a:uFillTx/>
                <a:latin typeface="Georgia"/>
                <a:ea typeface="+mn-ea"/>
                <a:cs typeface="Georgia"/>
              </a:rPr>
              <a:t> Data </a:t>
            </a:r>
            <a:r>
              <a:rPr kumimoji="0" sz="1800" b="0" i="0" u="none" strike="noStrike" kern="1200" cap="none" spc="-5" normalizeH="0" baseline="0" noProof="0" dirty="0">
                <a:ln>
                  <a:noFill/>
                </a:ln>
                <a:solidFill>
                  <a:srgbClr val="09233F"/>
                </a:solidFill>
                <a:effectLst/>
                <a:uLnTx/>
                <a:uFillTx/>
                <a:latin typeface="Georgia"/>
                <a:ea typeface="+mn-ea"/>
                <a:cs typeface="Georgia"/>
              </a:rPr>
              <a:t>Specialists </a:t>
            </a:r>
            <a:r>
              <a:rPr kumimoji="0" sz="1800" b="0" i="0" u="none" strike="noStrike" kern="1200" cap="none" spc="0" normalizeH="0" baseline="0" noProof="0" dirty="0">
                <a:ln>
                  <a:noFill/>
                </a:ln>
                <a:solidFill>
                  <a:srgbClr val="09233F"/>
                </a:solidFill>
                <a:effectLst/>
                <a:uLnTx/>
                <a:uFillTx/>
                <a:latin typeface="Georgia"/>
                <a:ea typeface="+mn-ea"/>
                <a:cs typeface="Georgia"/>
              </a:rPr>
              <a:t>from</a:t>
            </a:r>
            <a:r>
              <a:rPr kumimoji="0" sz="1800" b="0" i="0" u="none" strike="noStrike" kern="1200" cap="none" spc="-5" normalizeH="0" baseline="0" noProof="0" dirty="0">
                <a:ln>
                  <a:noFill/>
                </a:ln>
                <a:solidFill>
                  <a:srgbClr val="09233F"/>
                </a:solidFill>
                <a:effectLst/>
                <a:uLnTx/>
                <a:uFillTx/>
                <a:latin typeface="Georgia"/>
                <a:ea typeface="+mn-ea"/>
                <a:cs typeface="Georgia"/>
              </a:rPr>
              <a:t> OB</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469900" marR="0" lvl="0" indent="-228600" algn="l" defTabSz="914400" rtl="0" eaLnBrk="1" fontAlgn="auto" latinLnBrk="0" hangingPunct="1">
              <a:lnSpc>
                <a:spcPct val="100000"/>
              </a:lnSpc>
              <a:spcBef>
                <a:spcPts val="840"/>
              </a:spcBef>
              <a:spcAft>
                <a:spcPts val="0"/>
              </a:spcAft>
              <a:buClr>
                <a:srgbClr val="21B6C1"/>
              </a:buClr>
              <a:buSzTx/>
              <a:buFont typeface="Arial"/>
              <a:buChar char="•"/>
              <a:tabLst>
                <a:tab pos="469265" algn="l"/>
                <a:tab pos="469900" algn="l"/>
              </a:tabLst>
              <a:defRPr/>
            </a:pPr>
            <a:r>
              <a:rPr kumimoji="0" sz="1800" b="0" i="0" u="none" strike="noStrike" kern="1200" cap="none" spc="0" normalizeH="0" baseline="0" noProof="0" dirty="0">
                <a:ln>
                  <a:noFill/>
                </a:ln>
                <a:solidFill>
                  <a:srgbClr val="09233F"/>
                </a:solidFill>
                <a:effectLst/>
                <a:uLnTx/>
                <a:uFillTx/>
                <a:latin typeface="Georgia"/>
                <a:ea typeface="+mn-ea"/>
                <a:cs typeface="Georgia"/>
              </a:rPr>
              <a:t>Submitted</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request</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for</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Redcap</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469265" marR="234950" lvl="0" indent="-228600" algn="l" defTabSz="914400" rtl="0" eaLnBrk="1" fontAlgn="auto" latinLnBrk="0" hangingPunct="1">
              <a:lnSpc>
                <a:spcPct val="111100"/>
              </a:lnSpc>
              <a:spcBef>
                <a:spcPts val="600"/>
              </a:spcBef>
              <a:spcAft>
                <a:spcPts val="0"/>
              </a:spcAft>
              <a:buClr>
                <a:srgbClr val="21B6C1"/>
              </a:buClr>
              <a:buSzTx/>
              <a:buFont typeface="Arial"/>
              <a:buChar char="•"/>
              <a:tabLst>
                <a:tab pos="469265" algn="l"/>
                <a:tab pos="46990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Created</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a</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BE</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team on Microsoft</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Teams to</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maintain</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data,</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meetings,</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forms</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and</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other </a:t>
            </a:r>
            <a:r>
              <a:rPr kumimoji="0" sz="1800" b="0" i="0" u="none" strike="noStrike" kern="1200" cap="none" spc="-5" normalizeH="0" baseline="0" noProof="0" dirty="0">
                <a:ln>
                  <a:noFill/>
                </a:ln>
                <a:solidFill>
                  <a:srgbClr val="09233F"/>
                </a:solidFill>
                <a:effectLst/>
                <a:uLnTx/>
                <a:uFillTx/>
                <a:latin typeface="Georgia"/>
                <a:ea typeface="+mn-ea"/>
                <a:cs typeface="Georgia"/>
              </a:rPr>
              <a:t>BE </a:t>
            </a:r>
            <a:r>
              <a:rPr kumimoji="0" sz="1800" b="0" i="0" u="none" strike="noStrike" kern="1200" cap="none" spc="-4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information</a:t>
            </a:r>
            <a:endParaRPr kumimoji="0" sz="1800" b="0" i="0" u="none" strike="noStrike" kern="1200" cap="none" spc="0" normalizeH="0" baseline="0" noProof="0">
              <a:ln>
                <a:noFill/>
              </a:ln>
              <a:solidFill>
                <a:prstClr val="black"/>
              </a:solidFill>
              <a:effectLst/>
              <a:uLnTx/>
              <a:uFillTx/>
              <a:latin typeface="Georgia"/>
              <a:ea typeface="+mn-ea"/>
              <a:cs typeface="Georgia"/>
            </a:endParaRPr>
          </a:p>
        </p:txBody>
      </p:sp>
      <p:sp>
        <p:nvSpPr>
          <p:cNvPr id="3" name="object 3"/>
          <p:cNvSpPr txBox="1">
            <a:spLocks noGrp="1"/>
          </p:cNvSpPr>
          <p:nvPr>
            <p:ph type="title"/>
          </p:nvPr>
        </p:nvSpPr>
        <p:spPr>
          <a:xfrm>
            <a:off x="988377" y="672294"/>
            <a:ext cx="1927225" cy="384175"/>
          </a:xfrm>
          <a:prstGeom prst="rect">
            <a:avLst/>
          </a:prstGeom>
        </p:spPr>
        <p:txBody>
          <a:bodyPr vert="horz" wrap="square" lIns="0" tIns="12700" rIns="0" bIns="0" rtlCol="0">
            <a:spAutoFit/>
          </a:bodyPr>
          <a:lstStyle/>
          <a:p>
            <a:pPr marL="12700">
              <a:lnSpc>
                <a:spcPct val="100000"/>
              </a:lnSpc>
              <a:spcBef>
                <a:spcPts val="100"/>
              </a:spcBef>
            </a:pPr>
            <a:r>
              <a:rPr sz="2350" b="1" spc="85" dirty="0">
                <a:solidFill>
                  <a:srgbClr val="21B6C1"/>
                </a:solidFill>
                <a:latin typeface="Arial Narrow"/>
                <a:cs typeface="Arial Narrow"/>
              </a:rPr>
              <a:t>Getting</a:t>
            </a:r>
            <a:r>
              <a:rPr sz="2350" b="1" spc="-75" dirty="0">
                <a:solidFill>
                  <a:srgbClr val="21B6C1"/>
                </a:solidFill>
                <a:latin typeface="Arial Narrow"/>
                <a:cs typeface="Arial Narrow"/>
              </a:rPr>
              <a:t> </a:t>
            </a:r>
            <a:r>
              <a:rPr sz="2350" b="1" spc="60" dirty="0">
                <a:solidFill>
                  <a:srgbClr val="21B6C1"/>
                </a:solidFill>
                <a:latin typeface="Arial Narrow"/>
                <a:cs typeface="Arial Narrow"/>
              </a:rPr>
              <a:t>Started</a:t>
            </a:r>
            <a:endParaRPr sz="2350">
              <a:latin typeface="Arial Narrow"/>
              <a:cs typeface="Arial Narrow"/>
            </a:endParaRPr>
          </a:p>
        </p:txBody>
      </p:sp>
    </p:spTree>
    <p:extLst>
      <p:ext uri="{BB962C8B-B14F-4D97-AF65-F5344CB8AC3E}">
        <p14:creationId xmlns:p14="http://schemas.microsoft.com/office/powerpoint/2010/main" val="40610054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0963" y="1517396"/>
            <a:ext cx="9743440" cy="373189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5599"/>
              </a:lnSpc>
              <a:spcBef>
                <a:spcPts val="100"/>
              </a:spcBef>
              <a:spcAft>
                <a:spcPts val="0"/>
              </a:spcAft>
              <a:buClrTx/>
              <a:buSzTx/>
              <a:buFontTx/>
              <a:buNone/>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We</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completed</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an</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initial</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chart</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review</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on</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30</a:t>
            </a:r>
            <a:r>
              <a:rPr kumimoji="0" sz="1800" b="0" i="0" u="none" strike="noStrike" kern="1200" cap="none" spc="0" normalizeH="0" baseline="0" noProof="0" dirty="0">
                <a:ln>
                  <a:noFill/>
                </a:ln>
                <a:solidFill>
                  <a:srgbClr val="09233F"/>
                </a:solidFill>
                <a:effectLst/>
                <a:uLnTx/>
                <a:uFillTx/>
                <a:latin typeface="Georgia"/>
                <a:ea typeface="+mn-ea"/>
                <a:cs typeface="Georgia"/>
              </a:rPr>
              <a:t> records</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of</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patients</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who</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delivered</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between</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October</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 </a:t>
            </a:r>
            <a:r>
              <a:rPr kumimoji="0" sz="1800" b="0" i="0" u="none" strike="noStrike" kern="1200" cap="none" spc="-42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December</a:t>
            </a:r>
            <a:r>
              <a:rPr kumimoji="0" sz="1800" b="0" i="0" u="none" strike="noStrike" kern="1200" cap="none" spc="-5" normalizeH="0" baseline="0" noProof="0" dirty="0">
                <a:ln>
                  <a:noFill/>
                </a:ln>
                <a:solidFill>
                  <a:srgbClr val="09233F"/>
                </a:solidFill>
                <a:effectLst/>
                <a:uLnTx/>
                <a:uFillTx/>
                <a:latin typeface="Georgia"/>
                <a:ea typeface="+mn-ea"/>
                <a:cs typeface="Georgia"/>
              </a:rPr>
              <a:t> 2020.</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SDOH screening included</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questions for:</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0" lvl="0" indent="-285750" algn="l" defTabSz="914400" rtl="0" eaLnBrk="1" fontAlgn="auto" latinLnBrk="0" hangingPunct="1">
              <a:lnSpc>
                <a:spcPct val="100000"/>
              </a:lnSpc>
              <a:spcBef>
                <a:spcPts val="1340"/>
              </a:spcBef>
              <a:spcAft>
                <a:spcPts val="0"/>
              </a:spcAft>
              <a:buClr>
                <a:srgbClr val="26C9D4"/>
              </a:buClr>
              <a:buSzTx/>
              <a:buFont typeface="Arial"/>
              <a:buChar char="•"/>
              <a:tabLst>
                <a:tab pos="297815" algn="l"/>
                <a:tab pos="29845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Housing</a:t>
            </a:r>
            <a:r>
              <a:rPr kumimoji="0" sz="1800" b="0" i="0" u="none" strike="noStrike" kern="1200" cap="none" spc="-3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insecurity</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0" lvl="0" indent="-285750" algn="l" defTabSz="914400" rtl="0" eaLnBrk="1" fontAlgn="auto" latinLnBrk="0" hangingPunct="1">
              <a:lnSpc>
                <a:spcPct val="100000"/>
              </a:lnSpc>
              <a:spcBef>
                <a:spcPts val="1225"/>
              </a:spcBef>
              <a:spcAft>
                <a:spcPts val="0"/>
              </a:spcAft>
              <a:buClr>
                <a:srgbClr val="26C9D4"/>
              </a:buClr>
              <a:buSzTx/>
              <a:buFont typeface="Arial"/>
              <a:buChar char="•"/>
              <a:tabLst>
                <a:tab pos="297815" algn="l"/>
                <a:tab pos="29845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Childcare</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0" lvl="0" indent="-285750" algn="l" defTabSz="914400" rtl="0" eaLnBrk="1" fontAlgn="auto" latinLnBrk="0" hangingPunct="1">
              <a:lnSpc>
                <a:spcPct val="100000"/>
              </a:lnSpc>
              <a:spcBef>
                <a:spcPts val="1345"/>
              </a:spcBef>
              <a:spcAft>
                <a:spcPts val="0"/>
              </a:spcAft>
              <a:buClr>
                <a:srgbClr val="26C9D4"/>
              </a:buClr>
              <a:buSzTx/>
              <a:buFont typeface="Arial"/>
              <a:buChar char="•"/>
              <a:tabLst>
                <a:tab pos="297815" algn="l"/>
                <a:tab pos="298450" algn="l"/>
              </a:tabLst>
              <a:defRPr/>
            </a:pPr>
            <a:r>
              <a:rPr kumimoji="0" sz="1800" b="0" i="0" u="none" strike="noStrike" kern="1200" cap="none" spc="0" normalizeH="0" baseline="0" noProof="0" dirty="0">
                <a:ln>
                  <a:noFill/>
                </a:ln>
                <a:solidFill>
                  <a:srgbClr val="09233F"/>
                </a:solidFill>
                <a:effectLst/>
                <a:uLnTx/>
                <a:uFillTx/>
                <a:latin typeface="Georgia"/>
                <a:ea typeface="+mn-ea"/>
                <a:cs typeface="Georgia"/>
              </a:rPr>
              <a:t>Food</a:t>
            </a:r>
            <a:r>
              <a:rPr kumimoji="0" sz="1800" b="0" i="0" u="none" strike="noStrike" kern="1200" cap="none" spc="-2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insecurity</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0" lvl="0" indent="-285750" algn="l" defTabSz="914400" rtl="0" eaLnBrk="1" fontAlgn="auto" latinLnBrk="0" hangingPunct="1">
              <a:lnSpc>
                <a:spcPct val="100000"/>
              </a:lnSpc>
              <a:spcBef>
                <a:spcPts val="1345"/>
              </a:spcBef>
              <a:spcAft>
                <a:spcPts val="0"/>
              </a:spcAft>
              <a:buClr>
                <a:srgbClr val="26C9D4"/>
              </a:buClr>
              <a:buSzTx/>
              <a:buFont typeface="Arial"/>
              <a:buChar char="•"/>
              <a:tabLst>
                <a:tab pos="297815" algn="l"/>
                <a:tab pos="29845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Intimate</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partner</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violence</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0" lvl="0" indent="-285750" algn="l" defTabSz="914400" rtl="0" eaLnBrk="1" fontAlgn="auto" latinLnBrk="0" hangingPunct="1">
              <a:lnSpc>
                <a:spcPct val="100000"/>
              </a:lnSpc>
              <a:spcBef>
                <a:spcPts val="1245"/>
              </a:spcBef>
              <a:spcAft>
                <a:spcPts val="0"/>
              </a:spcAft>
              <a:buClr>
                <a:srgbClr val="26C9D4"/>
              </a:buClr>
              <a:buSzTx/>
              <a:buFont typeface="Arial"/>
              <a:buChar char="•"/>
              <a:tabLst>
                <a:tab pos="297815" algn="l"/>
                <a:tab pos="29845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Transportation</a:t>
            </a:r>
            <a:r>
              <a:rPr kumimoji="0" sz="1800" b="0" i="0" u="none" strike="noStrike" kern="1200" cap="none" spc="0" normalizeH="0" baseline="0" noProof="0" dirty="0">
                <a:ln>
                  <a:noFill/>
                </a:ln>
                <a:solidFill>
                  <a:srgbClr val="09233F"/>
                </a:solidFill>
                <a:effectLst/>
                <a:uLnTx/>
                <a:uFillTx/>
                <a:latin typeface="Georgia"/>
                <a:ea typeface="+mn-ea"/>
                <a:cs typeface="Georgia"/>
              </a:rPr>
              <a:t> to</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appointments</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0" lvl="0" indent="-285750" algn="l" defTabSz="914400" rtl="0" eaLnBrk="1" fontAlgn="auto" latinLnBrk="0" hangingPunct="1">
              <a:lnSpc>
                <a:spcPct val="100000"/>
              </a:lnSpc>
              <a:spcBef>
                <a:spcPts val="1320"/>
              </a:spcBef>
              <a:spcAft>
                <a:spcPts val="0"/>
              </a:spcAft>
              <a:buClr>
                <a:srgbClr val="26C9D4"/>
              </a:buClr>
              <a:buSzTx/>
              <a:buFont typeface="Arial"/>
              <a:buChar char="•"/>
              <a:tabLst>
                <a:tab pos="297815" algn="l"/>
                <a:tab pos="29845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Education</a:t>
            </a:r>
            <a:r>
              <a:rPr kumimoji="0" sz="1800" b="0" i="0" u="none" strike="noStrike" kern="1200" cap="none" spc="-3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level</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0" lvl="0" indent="-285750" algn="l" defTabSz="914400" rtl="0" eaLnBrk="1" fontAlgn="auto" latinLnBrk="0" hangingPunct="1">
              <a:lnSpc>
                <a:spcPct val="100000"/>
              </a:lnSpc>
              <a:spcBef>
                <a:spcPts val="1250"/>
              </a:spcBef>
              <a:spcAft>
                <a:spcPts val="0"/>
              </a:spcAft>
              <a:buClr>
                <a:srgbClr val="26C9D4"/>
              </a:buClr>
              <a:buSzTx/>
              <a:buFont typeface="Arial"/>
              <a:buChar char="•"/>
              <a:tabLst>
                <a:tab pos="297815" algn="l"/>
                <a:tab pos="29845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Ability</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to</a:t>
            </a:r>
            <a:r>
              <a:rPr kumimoji="0" sz="1800" b="0" i="0" u="none" strike="noStrike" kern="1200" cap="none" spc="-5" normalizeH="0" baseline="0" noProof="0" dirty="0">
                <a:ln>
                  <a:noFill/>
                </a:ln>
                <a:solidFill>
                  <a:srgbClr val="09233F"/>
                </a:solidFill>
                <a:effectLst/>
                <a:uLnTx/>
                <a:uFillTx/>
                <a:latin typeface="Georgia"/>
                <a:ea typeface="+mn-ea"/>
                <a:cs typeface="Georgia"/>
              </a:rPr>
              <a:t> pay</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for</a:t>
            </a:r>
            <a:r>
              <a:rPr kumimoji="0" sz="1800" b="0" i="0" u="none" strike="noStrike" kern="1200" cap="none" spc="-5" normalizeH="0" baseline="0" noProof="0" dirty="0">
                <a:ln>
                  <a:noFill/>
                </a:ln>
                <a:solidFill>
                  <a:srgbClr val="09233F"/>
                </a:solidFill>
                <a:effectLst/>
                <a:uLnTx/>
                <a:uFillTx/>
                <a:latin typeface="Georgia"/>
                <a:ea typeface="+mn-ea"/>
                <a:cs typeface="Georgia"/>
              </a:rPr>
              <a:t> prescriptions</a:t>
            </a:r>
            <a:endParaRPr kumimoji="0" sz="1800" b="0" i="0" u="none" strike="noStrike" kern="1200" cap="none" spc="0" normalizeH="0" baseline="0" noProof="0">
              <a:ln>
                <a:noFill/>
              </a:ln>
              <a:solidFill>
                <a:prstClr val="black"/>
              </a:solidFill>
              <a:effectLst/>
              <a:uLnTx/>
              <a:uFillTx/>
              <a:latin typeface="Georgia"/>
              <a:ea typeface="+mn-ea"/>
              <a:cs typeface="Georgia"/>
            </a:endParaRPr>
          </a:p>
        </p:txBody>
      </p:sp>
      <p:sp>
        <p:nvSpPr>
          <p:cNvPr id="4" name="object 4"/>
          <p:cNvSpPr txBox="1">
            <a:spLocks noGrp="1"/>
          </p:cNvSpPr>
          <p:nvPr>
            <p:ph type="sldNum" sz="quarter" idx="7"/>
          </p:nvPr>
        </p:nvSpPr>
        <p:spPr>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fld id="{81D60167-4931-47E6-BA6A-407CBD079E47}" type="slidenum">
              <a:rPr kumimoji="0" sz="1150" b="1" i="0" u="none" strike="noStrike" kern="1200" cap="none" spc="190" normalizeH="0" baseline="0" noProof="0" dirty="0">
                <a:ln>
                  <a:noFill/>
                </a:ln>
                <a:solidFill>
                  <a:srgbClr val="0C2340"/>
                </a:solidFill>
                <a:effectLst/>
                <a:uLnTx/>
                <a:uFillTx/>
                <a:latin typeface="Arial Narrow"/>
                <a:ea typeface="+mn-ea"/>
              </a:rPr>
              <a:pPr marL="38100" marR="0" lvl="0" indent="0" algn="l" defTabSz="914400" rtl="0" eaLnBrk="1" fontAlgn="auto" latinLnBrk="0" hangingPunct="1">
                <a:lnSpc>
                  <a:spcPct val="100000"/>
                </a:lnSpc>
                <a:spcBef>
                  <a:spcPts val="100"/>
                </a:spcBef>
                <a:spcAft>
                  <a:spcPts val="0"/>
                </a:spcAft>
                <a:buClrTx/>
                <a:buSzTx/>
                <a:buFontTx/>
                <a:buNone/>
                <a:tabLst/>
                <a:defRPr/>
              </a:pPr>
              <a:t>64</a:t>
            </a:fld>
            <a:endParaRPr kumimoji="0" sz="1150" b="1" i="0" u="none" strike="noStrike" kern="1200" cap="none" spc="190" normalizeH="0" baseline="0" noProof="0" dirty="0">
              <a:ln>
                <a:noFill/>
              </a:ln>
              <a:solidFill>
                <a:srgbClr val="0C2340"/>
              </a:solidFill>
              <a:effectLst/>
              <a:uLnTx/>
              <a:uFillTx/>
              <a:latin typeface="Arial Narrow"/>
              <a:ea typeface="+mn-ea"/>
            </a:endParaRPr>
          </a:p>
        </p:txBody>
      </p:sp>
      <p:sp>
        <p:nvSpPr>
          <p:cNvPr id="3" name="object 3"/>
          <p:cNvSpPr txBox="1">
            <a:spLocks noGrp="1"/>
          </p:cNvSpPr>
          <p:nvPr>
            <p:ph type="title"/>
          </p:nvPr>
        </p:nvSpPr>
        <p:spPr>
          <a:xfrm>
            <a:off x="910963" y="1077678"/>
            <a:ext cx="2740025" cy="384175"/>
          </a:xfrm>
          <a:prstGeom prst="rect">
            <a:avLst/>
          </a:prstGeom>
        </p:spPr>
        <p:txBody>
          <a:bodyPr vert="horz" wrap="square" lIns="0" tIns="12700" rIns="0" bIns="0" rtlCol="0">
            <a:spAutoFit/>
          </a:bodyPr>
          <a:lstStyle/>
          <a:p>
            <a:pPr marL="12700">
              <a:lnSpc>
                <a:spcPct val="100000"/>
              </a:lnSpc>
              <a:spcBef>
                <a:spcPts val="100"/>
              </a:spcBef>
            </a:pPr>
            <a:r>
              <a:rPr sz="2350" b="1" dirty="0">
                <a:solidFill>
                  <a:srgbClr val="21B6C1"/>
                </a:solidFill>
                <a:latin typeface="Arial Narrow"/>
                <a:cs typeface="Arial Narrow"/>
              </a:rPr>
              <a:t>Baseline</a:t>
            </a:r>
            <a:r>
              <a:rPr sz="2350" b="1" spc="-50" dirty="0">
                <a:solidFill>
                  <a:srgbClr val="21B6C1"/>
                </a:solidFill>
                <a:latin typeface="Arial Narrow"/>
                <a:cs typeface="Arial Narrow"/>
              </a:rPr>
              <a:t> </a:t>
            </a:r>
            <a:r>
              <a:rPr sz="2350" b="1" spc="105" dirty="0">
                <a:solidFill>
                  <a:srgbClr val="21B6C1"/>
                </a:solidFill>
                <a:latin typeface="Arial Narrow"/>
                <a:cs typeface="Arial Narrow"/>
              </a:rPr>
              <a:t>Chart</a:t>
            </a:r>
            <a:r>
              <a:rPr sz="2350" b="1" spc="-55" dirty="0">
                <a:solidFill>
                  <a:srgbClr val="21B6C1"/>
                </a:solidFill>
                <a:latin typeface="Arial Narrow"/>
                <a:cs typeface="Arial Narrow"/>
              </a:rPr>
              <a:t> </a:t>
            </a:r>
            <a:r>
              <a:rPr sz="2350" b="1" spc="25" dirty="0">
                <a:solidFill>
                  <a:srgbClr val="21B6C1"/>
                </a:solidFill>
                <a:latin typeface="Arial Narrow"/>
                <a:cs typeface="Arial Narrow"/>
              </a:rPr>
              <a:t>Review</a:t>
            </a:r>
            <a:endParaRPr sz="2350">
              <a:latin typeface="Arial Narrow"/>
              <a:cs typeface="Arial Narrow"/>
            </a:endParaRPr>
          </a:p>
        </p:txBody>
      </p:sp>
    </p:spTree>
    <p:extLst>
      <p:ext uri="{BB962C8B-B14F-4D97-AF65-F5344CB8AC3E}">
        <p14:creationId xmlns:p14="http://schemas.microsoft.com/office/powerpoint/2010/main" val="2316674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0500" y="1259043"/>
            <a:ext cx="2374900" cy="324485"/>
          </a:xfrm>
          <a:prstGeom prst="rect">
            <a:avLst/>
          </a:prstGeom>
        </p:spPr>
        <p:txBody>
          <a:bodyPr vert="horz" wrap="square" lIns="0" tIns="13970" rIns="0" bIns="0" rtlCol="0">
            <a:spAutoFit/>
          </a:bodyPr>
          <a:lstStyle/>
          <a:p>
            <a:pPr marL="12700">
              <a:lnSpc>
                <a:spcPct val="100000"/>
              </a:lnSpc>
              <a:spcBef>
                <a:spcPts val="110"/>
              </a:spcBef>
            </a:pPr>
            <a:r>
              <a:rPr sz="1950" b="1" dirty="0">
                <a:solidFill>
                  <a:srgbClr val="21B6C1"/>
                </a:solidFill>
                <a:latin typeface="Arial Narrow"/>
                <a:cs typeface="Arial Narrow"/>
              </a:rPr>
              <a:t>Baseline</a:t>
            </a:r>
            <a:r>
              <a:rPr sz="1950" b="1" spc="-30" dirty="0">
                <a:solidFill>
                  <a:srgbClr val="21B6C1"/>
                </a:solidFill>
                <a:latin typeface="Arial Narrow"/>
                <a:cs typeface="Arial Narrow"/>
              </a:rPr>
              <a:t> </a:t>
            </a:r>
            <a:r>
              <a:rPr sz="1950" b="1" spc="85" dirty="0">
                <a:solidFill>
                  <a:srgbClr val="21B6C1"/>
                </a:solidFill>
                <a:latin typeface="Arial Narrow"/>
                <a:cs typeface="Arial Narrow"/>
              </a:rPr>
              <a:t>Chart</a:t>
            </a:r>
            <a:r>
              <a:rPr sz="1950" b="1" spc="-25" dirty="0">
                <a:solidFill>
                  <a:srgbClr val="21B6C1"/>
                </a:solidFill>
                <a:latin typeface="Arial Narrow"/>
                <a:cs typeface="Arial Narrow"/>
              </a:rPr>
              <a:t> </a:t>
            </a:r>
            <a:r>
              <a:rPr sz="1950" b="1" spc="5" dirty="0">
                <a:solidFill>
                  <a:srgbClr val="21B6C1"/>
                </a:solidFill>
                <a:latin typeface="Arial Narrow"/>
                <a:cs typeface="Arial Narrow"/>
              </a:rPr>
              <a:t>Results:</a:t>
            </a:r>
            <a:endParaRPr sz="1950">
              <a:latin typeface="Arial Narrow"/>
              <a:cs typeface="Arial Narrow"/>
            </a:endParaRPr>
          </a:p>
        </p:txBody>
      </p:sp>
      <p:pic>
        <p:nvPicPr>
          <p:cNvPr id="3" name="object 3"/>
          <p:cNvPicPr/>
          <p:nvPr/>
        </p:nvPicPr>
        <p:blipFill>
          <a:blip r:embed="rId2" cstate="print"/>
          <a:stretch>
            <a:fillRect/>
          </a:stretch>
        </p:blipFill>
        <p:spPr>
          <a:xfrm>
            <a:off x="1486420" y="1654776"/>
            <a:ext cx="8343376" cy="4441660"/>
          </a:xfrm>
          <a:prstGeom prst="rect">
            <a:avLst/>
          </a:prstGeom>
        </p:spPr>
      </p:pic>
      <p:sp>
        <p:nvSpPr>
          <p:cNvPr id="4" name="object 4"/>
          <p:cNvSpPr txBox="1">
            <a:spLocks noGrp="1"/>
          </p:cNvSpPr>
          <p:nvPr>
            <p:ph type="sldNum" sz="quarter" idx="7"/>
          </p:nvPr>
        </p:nvSpPr>
        <p:spPr>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fld id="{81D60167-4931-47E6-BA6A-407CBD079E47}" type="slidenum">
              <a:rPr kumimoji="0" sz="1150" b="1" i="0" u="none" strike="noStrike" kern="1200" cap="none" spc="190" normalizeH="0" baseline="0" noProof="0" dirty="0">
                <a:ln>
                  <a:noFill/>
                </a:ln>
                <a:solidFill>
                  <a:srgbClr val="0C2340"/>
                </a:solidFill>
                <a:effectLst/>
                <a:uLnTx/>
                <a:uFillTx/>
                <a:latin typeface="Arial Narrow"/>
                <a:ea typeface="+mn-ea"/>
              </a:rPr>
              <a:pPr marL="38100" marR="0" lvl="0" indent="0" algn="l" defTabSz="914400" rtl="0" eaLnBrk="1" fontAlgn="auto" latinLnBrk="0" hangingPunct="1">
                <a:lnSpc>
                  <a:spcPct val="100000"/>
                </a:lnSpc>
                <a:spcBef>
                  <a:spcPts val="100"/>
                </a:spcBef>
                <a:spcAft>
                  <a:spcPts val="0"/>
                </a:spcAft>
                <a:buClrTx/>
                <a:buSzTx/>
                <a:buFontTx/>
                <a:buNone/>
                <a:tabLst/>
                <a:defRPr/>
              </a:pPr>
              <a:t>65</a:t>
            </a:fld>
            <a:endParaRPr kumimoji="0" sz="1150" b="1" i="0" u="none" strike="noStrike" kern="1200" cap="none" spc="190" normalizeH="0" baseline="0" noProof="0" dirty="0">
              <a:ln>
                <a:noFill/>
              </a:ln>
              <a:solidFill>
                <a:srgbClr val="0C2340"/>
              </a:solidFill>
              <a:effectLst/>
              <a:uLnTx/>
              <a:uFillTx/>
              <a:latin typeface="Arial Narrow"/>
              <a:ea typeface="+mn-ea"/>
            </a:endParaRPr>
          </a:p>
        </p:txBody>
      </p:sp>
    </p:spTree>
    <p:extLst>
      <p:ext uri="{BB962C8B-B14F-4D97-AF65-F5344CB8AC3E}">
        <p14:creationId xmlns:p14="http://schemas.microsoft.com/office/powerpoint/2010/main" val="644599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0963" y="1105110"/>
            <a:ext cx="3444875" cy="384175"/>
          </a:xfrm>
          <a:prstGeom prst="rect">
            <a:avLst/>
          </a:prstGeom>
        </p:spPr>
        <p:txBody>
          <a:bodyPr vert="horz" wrap="square" lIns="0" tIns="12700" rIns="0" bIns="0" rtlCol="0">
            <a:spAutoFit/>
          </a:bodyPr>
          <a:lstStyle/>
          <a:p>
            <a:pPr marL="12700">
              <a:lnSpc>
                <a:spcPct val="100000"/>
              </a:lnSpc>
              <a:spcBef>
                <a:spcPts val="100"/>
              </a:spcBef>
            </a:pPr>
            <a:r>
              <a:rPr sz="2350" b="1" dirty="0">
                <a:solidFill>
                  <a:srgbClr val="21B6C1"/>
                </a:solidFill>
                <a:latin typeface="Arial Narrow"/>
                <a:cs typeface="Arial Narrow"/>
              </a:rPr>
              <a:t>Baseline</a:t>
            </a:r>
            <a:r>
              <a:rPr sz="2350" b="1" spc="-35" dirty="0">
                <a:solidFill>
                  <a:srgbClr val="21B6C1"/>
                </a:solidFill>
                <a:latin typeface="Arial Narrow"/>
                <a:cs typeface="Arial Narrow"/>
              </a:rPr>
              <a:t> </a:t>
            </a:r>
            <a:r>
              <a:rPr sz="2350" b="1" spc="105" dirty="0">
                <a:solidFill>
                  <a:srgbClr val="21B6C1"/>
                </a:solidFill>
                <a:latin typeface="Arial Narrow"/>
                <a:cs typeface="Arial Narrow"/>
              </a:rPr>
              <a:t>Chart</a:t>
            </a:r>
            <a:r>
              <a:rPr sz="2350" b="1" spc="-45" dirty="0">
                <a:solidFill>
                  <a:srgbClr val="21B6C1"/>
                </a:solidFill>
                <a:latin typeface="Arial Narrow"/>
                <a:cs typeface="Arial Narrow"/>
              </a:rPr>
              <a:t> </a:t>
            </a:r>
            <a:r>
              <a:rPr sz="2350" b="1" spc="10" dirty="0">
                <a:solidFill>
                  <a:srgbClr val="21B6C1"/>
                </a:solidFill>
                <a:latin typeface="Arial Narrow"/>
                <a:cs typeface="Arial Narrow"/>
              </a:rPr>
              <a:t>Results</a:t>
            </a:r>
            <a:r>
              <a:rPr sz="2350" b="1" spc="-40" dirty="0">
                <a:solidFill>
                  <a:srgbClr val="21B6C1"/>
                </a:solidFill>
                <a:latin typeface="Arial Narrow"/>
                <a:cs typeface="Arial Narrow"/>
              </a:rPr>
              <a:t> </a:t>
            </a:r>
            <a:r>
              <a:rPr sz="2350" b="1" spc="35" dirty="0">
                <a:solidFill>
                  <a:srgbClr val="21B6C1"/>
                </a:solidFill>
                <a:latin typeface="Arial Narrow"/>
                <a:cs typeface="Arial Narrow"/>
              </a:rPr>
              <a:t>cont.</a:t>
            </a:r>
            <a:endParaRPr sz="2350">
              <a:latin typeface="Arial Narrow"/>
              <a:cs typeface="Arial Narrow"/>
            </a:endParaRPr>
          </a:p>
        </p:txBody>
      </p:sp>
      <p:sp>
        <p:nvSpPr>
          <p:cNvPr id="4" name="object 4"/>
          <p:cNvSpPr txBox="1">
            <a:spLocks noGrp="1"/>
          </p:cNvSpPr>
          <p:nvPr>
            <p:ph type="sldNum" sz="quarter" idx="7"/>
          </p:nvPr>
        </p:nvSpPr>
        <p:spPr>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fld id="{81D60167-4931-47E6-BA6A-407CBD079E47}" type="slidenum">
              <a:rPr kumimoji="0" sz="1150" b="1" i="0" u="none" strike="noStrike" kern="1200" cap="none" spc="190" normalizeH="0" baseline="0" noProof="0" dirty="0">
                <a:ln>
                  <a:noFill/>
                </a:ln>
                <a:solidFill>
                  <a:srgbClr val="0C2340"/>
                </a:solidFill>
                <a:effectLst/>
                <a:uLnTx/>
                <a:uFillTx/>
                <a:latin typeface="Arial Narrow"/>
                <a:ea typeface="+mn-ea"/>
              </a:rPr>
              <a:pPr marL="38100" marR="0" lvl="0" indent="0" algn="l" defTabSz="914400" rtl="0" eaLnBrk="1" fontAlgn="auto" latinLnBrk="0" hangingPunct="1">
                <a:lnSpc>
                  <a:spcPct val="100000"/>
                </a:lnSpc>
                <a:spcBef>
                  <a:spcPts val="100"/>
                </a:spcBef>
                <a:spcAft>
                  <a:spcPts val="0"/>
                </a:spcAft>
                <a:buClrTx/>
                <a:buSzTx/>
                <a:buFontTx/>
                <a:buNone/>
                <a:tabLst/>
                <a:defRPr/>
              </a:pPr>
              <a:t>66</a:t>
            </a:fld>
            <a:endParaRPr kumimoji="0" sz="1150" b="1" i="0" u="none" strike="noStrike" kern="1200" cap="none" spc="190" normalizeH="0" baseline="0" noProof="0" dirty="0">
              <a:ln>
                <a:noFill/>
              </a:ln>
              <a:solidFill>
                <a:srgbClr val="0C2340"/>
              </a:solidFill>
              <a:effectLst/>
              <a:uLnTx/>
              <a:uFillTx/>
              <a:latin typeface="Arial Narrow"/>
              <a:ea typeface="+mn-ea"/>
            </a:endParaRPr>
          </a:p>
        </p:txBody>
      </p:sp>
      <p:sp>
        <p:nvSpPr>
          <p:cNvPr id="3" name="object 3"/>
          <p:cNvSpPr txBox="1"/>
          <p:nvPr/>
        </p:nvSpPr>
        <p:spPr>
          <a:xfrm>
            <a:off x="910963" y="1880108"/>
            <a:ext cx="10124440" cy="31318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Initial</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chart</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reviews</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found:</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0" lvl="0" indent="-285750" algn="l" defTabSz="914400" rtl="0" eaLnBrk="1" fontAlgn="auto" latinLnBrk="0" hangingPunct="1">
              <a:lnSpc>
                <a:spcPct val="100000"/>
              </a:lnSpc>
              <a:spcBef>
                <a:spcPts val="1340"/>
              </a:spcBef>
              <a:spcAft>
                <a:spcPts val="0"/>
              </a:spcAft>
              <a:buClr>
                <a:srgbClr val="26C9D4"/>
              </a:buClr>
              <a:buSzTx/>
              <a:buFont typeface="Arial"/>
              <a:buChar char="•"/>
              <a:tabLst>
                <a:tab pos="297815" algn="l"/>
                <a:tab pos="298450" algn="l"/>
              </a:tabLst>
              <a:defRPr/>
            </a:pPr>
            <a:r>
              <a:rPr kumimoji="0" sz="1800" b="0" i="0" u="none" strike="noStrike" kern="1200" cap="none" spc="0" normalizeH="0" baseline="0" noProof="0" dirty="0">
                <a:ln>
                  <a:noFill/>
                </a:ln>
                <a:solidFill>
                  <a:srgbClr val="09233F"/>
                </a:solidFill>
                <a:effectLst/>
                <a:uLnTx/>
                <a:uFillTx/>
                <a:latin typeface="Georgia"/>
                <a:ea typeface="+mn-ea"/>
                <a:cs typeface="Georgia"/>
              </a:rPr>
              <a:t>Some</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charts</a:t>
            </a:r>
            <a:r>
              <a:rPr kumimoji="0" sz="1800" b="0" i="0" u="none" strike="noStrike" kern="1200" cap="none" spc="0" normalizeH="0" baseline="0" noProof="0" dirty="0">
                <a:ln>
                  <a:noFill/>
                </a:ln>
                <a:solidFill>
                  <a:srgbClr val="09233F"/>
                </a:solidFill>
                <a:effectLst/>
                <a:uLnTx/>
                <a:uFillTx/>
                <a:latin typeface="Georgia"/>
                <a:ea typeface="+mn-ea"/>
                <a:cs typeface="Georgia"/>
              </a:rPr>
              <a:t> had</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unknown</a:t>
            </a:r>
            <a:r>
              <a:rPr kumimoji="0" sz="1800" b="0" i="0" u="none" strike="noStrike" kern="1200" cap="none" spc="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race/ethnicity</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not</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documented</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5080" lvl="0" indent="-285750" algn="l" defTabSz="914400" rtl="0" eaLnBrk="1" fontAlgn="auto" latinLnBrk="0" hangingPunct="1">
              <a:lnSpc>
                <a:spcPct val="111100"/>
              </a:lnSpc>
              <a:spcBef>
                <a:spcPts val="1085"/>
              </a:spcBef>
              <a:spcAft>
                <a:spcPts val="0"/>
              </a:spcAft>
              <a:buClr>
                <a:srgbClr val="26C9D4"/>
              </a:buClr>
              <a:buSzTx/>
              <a:buFont typeface="Arial"/>
              <a:buChar char="•"/>
              <a:tabLst>
                <a:tab pos="297815" algn="l"/>
                <a:tab pos="298450" algn="l"/>
              </a:tabLst>
              <a:defRPr/>
            </a:pPr>
            <a:r>
              <a:rPr kumimoji="0" sz="1800" b="0" i="0" u="none" strike="noStrike" kern="1200" cap="none" spc="0" normalizeH="0" baseline="0" noProof="0" dirty="0">
                <a:ln>
                  <a:noFill/>
                </a:ln>
                <a:solidFill>
                  <a:srgbClr val="09233F"/>
                </a:solidFill>
                <a:effectLst/>
                <a:uLnTx/>
                <a:uFillTx/>
                <a:latin typeface="Georgia"/>
                <a:ea typeface="+mn-ea"/>
                <a:cs typeface="Georgia"/>
              </a:rPr>
              <a:t>Most</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patients</a:t>
            </a:r>
            <a:r>
              <a:rPr kumimoji="0" sz="1800" b="0" i="0" u="none" strike="noStrike" kern="1200" cap="none" spc="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were</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screened</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upon</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entrance</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to</a:t>
            </a:r>
            <a:r>
              <a:rPr kumimoji="0" sz="1800" b="0" i="0" u="none" strike="noStrike" kern="1200" cap="none" spc="20" normalizeH="0" baseline="0" noProof="0" dirty="0">
                <a:ln>
                  <a:noFill/>
                </a:ln>
                <a:solidFill>
                  <a:srgbClr val="09233F"/>
                </a:solidFill>
                <a:effectLst/>
                <a:uLnTx/>
                <a:uFillTx/>
                <a:latin typeface="Georgia"/>
                <a:ea typeface="+mn-ea"/>
                <a:cs typeface="Georgia"/>
              </a:rPr>
              <a:t> </a:t>
            </a:r>
            <a:r>
              <a:rPr kumimoji="0" sz="1800" b="1" i="0" u="none" strike="noStrike" kern="1200" cap="none" spc="-5" normalizeH="0" baseline="0" noProof="0" dirty="0">
                <a:ln>
                  <a:noFill/>
                </a:ln>
                <a:solidFill>
                  <a:srgbClr val="09233F"/>
                </a:solidFill>
                <a:effectLst/>
                <a:uLnTx/>
                <a:uFillTx/>
                <a:latin typeface="Georgia"/>
                <a:ea typeface="+mn-ea"/>
                <a:cs typeface="Georgia"/>
              </a:rPr>
              <a:t>prenatal</a:t>
            </a:r>
            <a:r>
              <a:rPr kumimoji="0" sz="1800" b="1" i="0" u="none" strike="noStrike" kern="1200" cap="none" spc="20" normalizeH="0" baseline="0" noProof="0" dirty="0">
                <a:ln>
                  <a:noFill/>
                </a:ln>
                <a:solidFill>
                  <a:srgbClr val="09233F"/>
                </a:solidFill>
                <a:effectLst/>
                <a:uLnTx/>
                <a:uFillTx/>
                <a:latin typeface="Georgia"/>
                <a:ea typeface="+mn-ea"/>
                <a:cs typeface="Georgia"/>
              </a:rPr>
              <a:t> </a:t>
            </a:r>
            <a:r>
              <a:rPr kumimoji="0" sz="1800" b="1" i="0" u="none" strike="noStrike" kern="1200" cap="none" spc="0" normalizeH="0" baseline="0" noProof="0" dirty="0">
                <a:ln>
                  <a:noFill/>
                </a:ln>
                <a:solidFill>
                  <a:srgbClr val="09233F"/>
                </a:solidFill>
                <a:effectLst/>
                <a:uLnTx/>
                <a:uFillTx/>
                <a:latin typeface="Georgia"/>
                <a:ea typeface="+mn-ea"/>
                <a:cs typeface="Georgia"/>
              </a:rPr>
              <a:t>care,</a:t>
            </a:r>
            <a:r>
              <a:rPr kumimoji="0" sz="1800" b="1"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if</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prenatal</a:t>
            </a:r>
            <a:r>
              <a:rPr kumimoji="0" sz="1800" b="0" i="0" u="none" strike="noStrike" kern="1200" cap="none" spc="0" normalizeH="0" baseline="0" noProof="0" dirty="0">
                <a:ln>
                  <a:noFill/>
                </a:ln>
                <a:solidFill>
                  <a:srgbClr val="09233F"/>
                </a:solidFill>
                <a:effectLst/>
                <a:uLnTx/>
                <a:uFillTx/>
                <a:latin typeface="Georgia"/>
                <a:ea typeface="+mn-ea"/>
                <a:cs typeface="Georgia"/>
              </a:rPr>
              <a:t> care</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was</a:t>
            </a:r>
            <a:r>
              <a:rPr kumimoji="0" sz="1800" b="0" i="0" u="none" strike="noStrike" kern="1200" cap="none" spc="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established</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at </a:t>
            </a:r>
            <a:r>
              <a:rPr kumimoji="0" sz="1800" b="0" i="0" u="none" strike="noStrike" kern="1200" cap="none" spc="-42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Stroger</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0" lvl="0" indent="-285750" algn="l" defTabSz="914400" rtl="0" eaLnBrk="1" fontAlgn="auto" latinLnBrk="0" hangingPunct="1">
              <a:lnSpc>
                <a:spcPct val="100000"/>
              </a:lnSpc>
              <a:spcBef>
                <a:spcPts val="1340"/>
              </a:spcBef>
              <a:spcAft>
                <a:spcPts val="0"/>
              </a:spcAft>
              <a:buClr>
                <a:srgbClr val="26C9D4"/>
              </a:buClr>
              <a:buSzTx/>
              <a:buFont typeface="Arial"/>
              <a:buChar char="•"/>
              <a:tabLst>
                <a:tab pos="297815" algn="l"/>
                <a:tab pos="29845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Patients</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who</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were</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transferred-in</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were</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not</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screened</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0" lvl="0" indent="-285750" algn="l" defTabSz="914400" rtl="0" eaLnBrk="1" fontAlgn="auto" latinLnBrk="0" hangingPunct="1">
              <a:lnSpc>
                <a:spcPct val="100000"/>
              </a:lnSpc>
              <a:spcBef>
                <a:spcPts val="1345"/>
              </a:spcBef>
              <a:spcAft>
                <a:spcPts val="0"/>
              </a:spcAft>
              <a:buClr>
                <a:srgbClr val="26C9D4"/>
              </a:buClr>
              <a:buSzTx/>
              <a:buFont typeface="Arial"/>
              <a:buChar char="•"/>
              <a:tabLst>
                <a:tab pos="297815" algn="l"/>
                <a:tab pos="29845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Majority</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of</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patients</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were</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not</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screened</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during</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their</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1" i="0" u="none" strike="noStrike" kern="1200" cap="none" spc="-5" normalizeH="0" baseline="0" noProof="0" dirty="0">
                <a:ln>
                  <a:noFill/>
                </a:ln>
                <a:solidFill>
                  <a:srgbClr val="09233F"/>
                </a:solidFill>
                <a:effectLst/>
                <a:uLnTx/>
                <a:uFillTx/>
                <a:latin typeface="Georgia"/>
                <a:ea typeface="+mn-ea"/>
                <a:cs typeface="Georgia"/>
              </a:rPr>
              <a:t>admission</a:t>
            </a:r>
            <a:r>
              <a:rPr kumimoji="0" sz="1800" b="1" i="0" u="none" strike="noStrike" kern="1200" cap="none" spc="10" normalizeH="0" baseline="0" noProof="0" dirty="0">
                <a:ln>
                  <a:noFill/>
                </a:ln>
                <a:solidFill>
                  <a:srgbClr val="09233F"/>
                </a:solidFill>
                <a:effectLst/>
                <a:uLnTx/>
                <a:uFillTx/>
                <a:latin typeface="Georgia"/>
                <a:ea typeface="+mn-ea"/>
                <a:cs typeface="Georgia"/>
              </a:rPr>
              <a:t> </a:t>
            </a:r>
            <a:r>
              <a:rPr kumimoji="0" sz="1800" b="1" i="0" u="none" strike="noStrike" kern="1200" cap="none" spc="0" normalizeH="0" baseline="0" noProof="0" dirty="0">
                <a:ln>
                  <a:noFill/>
                </a:ln>
                <a:solidFill>
                  <a:srgbClr val="09233F"/>
                </a:solidFill>
                <a:effectLst/>
                <a:uLnTx/>
                <a:uFillTx/>
                <a:latin typeface="Georgia"/>
                <a:ea typeface="+mn-ea"/>
                <a:cs typeface="Georgia"/>
              </a:rPr>
              <a:t>for</a:t>
            </a:r>
            <a:r>
              <a:rPr kumimoji="0" sz="1800" b="1" i="0" u="none" strike="noStrike" kern="1200" cap="none" spc="15" normalizeH="0" baseline="0" noProof="0" dirty="0">
                <a:ln>
                  <a:noFill/>
                </a:ln>
                <a:solidFill>
                  <a:srgbClr val="09233F"/>
                </a:solidFill>
                <a:effectLst/>
                <a:uLnTx/>
                <a:uFillTx/>
                <a:latin typeface="Georgia"/>
                <a:ea typeface="+mn-ea"/>
                <a:cs typeface="Georgia"/>
              </a:rPr>
              <a:t> </a:t>
            </a:r>
            <a:r>
              <a:rPr kumimoji="0" sz="1800" b="1" i="0" u="none" strike="noStrike" kern="1200" cap="none" spc="-5" normalizeH="0" baseline="0" noProof="0" dirty="0">
                <a:ln>
                  <a:noFill/>
                </a:ln>
                <a:solidFill>
                  <a:srgbClr val="09233F"/>
                </a:solidFill>
                <a:effectLst/>
                <a:uLnTx/>
                <a:uFillTx/>
                <a:latin typeface="Georgia"/>
                <a:ea typeface="+mn-ea"/>
                <a:cs typeface="Georgia"/>
              </a:rPr>
              <a:t>delivery</a:t>
            </a:r>
            <a:endParaRPr kumimoji="0" sz="1800" b="0" i="0" u="none" strike="noStrike" kern="1200" cap="none" spc="0" normalizeH="0" baseline="0" noProof="0">
              <a:ln>
                <a:noFill/>
              </a:ln>
              <a:solidFill>
                <a:prstClr val="black"/>
              </a:solidFill>
              <a:effectLst/>
              <a:uLnTx/>
              <a:uFillTx/>
              <a:latin typeface="Georgia"/>
              <a:ea typeface="+mn-ea"/>
              <a:cs typeface="Georgia"/>
            </a:endParaRPr>
          </a:p>
          <a:p>
            <a:pPr marL="298450" marR="273685" lvl="0" indent="-285750" algn="l" defTabSz="914400" rtl="0" eaLnBrk="1" fontAlgn="auto" latinLnBrk="0" hangingPunct="1">
              <a:lnSpc>
                <a:spcPct val="115599"/>
              </a:lnSpc>
              <a:spcBef>
                <a:spcPts val="910"/>
              </a:spcBef>
              <a:spcAft>
                <a:spcPts val="0"/>
              </a:spcAft>
              <a:buClr>
                <a:srgbClr val="26C9D4"/>
              </a:buClr>
              <a:buSzTx/>
              <a:buFont typeface="Arial"/>
              <a:buChar char="•"/>
              <a:tabLst>
                <a:tab pos="297815" algn="l"/>
                <a:tab pos="298450" algn="l"/>
              </a:tabLst>
              <a:defRPr/>
            </a:pPr>
            <a:r>
              <a:rPr kumimoji="0" sz="1800" b="0" i="0" u="none" strike="noStrike" kern="1200" cap="none" spc="-5" normalizeH="0" baseline="0" noProof="0" dirty="0">
                <a:ln>
                  <a:noFill/>
                </a:ln>
                <a:solidFill>
                  <a:srgbClr val="09233F"/>
                </a:solidFill>
                <a:effectLst/>
                <a:uLnTx/>
                <a:uFillTx/>
                <a:latin typeface="Georgia"/>
                <a:ea typeface="+mn-ea"/>
                <a:cs typeface="Georgia"/>
              </a:rPr>
              <a:t>Patients</a:t>
            </a:r>
            <a:r>
              <a:rPr kumimoji="0" sz="1800" b="0" i="0" u="none" strike="noStrike" kern="1200" cap="none" spc="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who</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screened</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positive</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for</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SDOH</a:t>
            </a:r>
            <a:r>
              <a:rPr kumimoji="0" sz="1800" b="0" i="0" u="none" strike="noStrike" kern="1200" cap="none" spc="0" normalizeH="0" baseline="0" noProof="0" dirty="0">
                <a:ln>
                  <a:noFill/>
                </a:ln>
                <a:solidFill>
                  <a:srgbClr val="09233F"/>
                </a:solidFill>
                <a:effectLst/>
                <a:uLnTx/>
                <a:uFillTx/>
                <a:latin typeface="Georgia"/>
                <a:ea typeface="+mn-ea"/>
                <a:cs typeface="Georgia"/>
              </a:rPr>
              <a:t> and</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documented</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in</a:t>
            </a:r>
            <a:r>
              <a:rPr kumimoji="0" sz="1800" b="0" i="0" u="none" strike="noStrike" kern="1200" cap="none" spc="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EMR</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were</a:t>
            </a:r>
            <a:r>
              <a:rPr kumimoji="0" sz="1800" b="0" i="0" u="none" strike="noStrike" kern="1200" cap="none" spc="10" normalizeH="0" baseline="0" noProof="0" dirty="0">
                <a:ln>
                  <a:noFill/>
                </a:ln>
                <a:solidFill>
                  <a:srgbClr val="09233F"/>
                </a:solidFill>
                <a:effectLst/>
                <a:uLnTx/>
                <a:uFillTx/>
                <a:latin typeface="Georgia"/>
                <a:ea typeface="+mn-ea"/>
                <a:cs typeface="Georgia"/>
              </a:rPr>
              <a:t> </a:t>
            </a:r>
            <a:r>
              <a:rPr kumimoji="0" sz="1800" b="1" i="0" u="sng" strike="noStrike" kern="1200" cap="none" spc="-5" normalizeH="0" baseline="0" noProof="0" dirty="0">
                <a:ln>
                  <a:noFill/>
                </a:ln>
                <a:solidFill>
                  <a:srgbClr val="09233F"/>
                </a:solidFill>
                <a:effectLst/>
                <a:uLnTx/>
                <a:uFill>
                  <a:solidFill>
                    <a:srgbClr val="09233F"/>
                  </a:solidFill>
                </a:uFill>
                <a:latin typeface="Georgia"/>
                <a:ea typeface="+mn-ea"/>
                <a:cs typeface="Georgia"/>
              </a:rPr>
              <a:t>not</a:t>
            </a:r>
            <a:r>
              <a:rPr kumimoji="0" sz="1800" b="1" i="0" u="sng" strike="noStrike" kern="1200" cap="none" spc="10" normalizeH="0" baseline="0" noProof="0" dirty="0">
                <a:ln>
                  <a:noFill/>
                </a:ln>
                <a:solidFill>
                  <a:srgbClr val="09233F"/>
                </a:solidFill>
                <a:effectLst/>
                <a:uLnTx/>
                <a:uFill>
                  <a:solidFill>
                    <a:srgbClr val="09233F"/>
                  </a:solidFill>
                </a:uFill>
                <a:latin typeface="Georgia"/>
                <a:ea typeface="+mn-ea"/>
                <a:cs typeface="Georgia"/>
              </a:rPr>
              <a:t> </a:t>
            </a:r>
            <a:r>
              <a:rPr kumimoji="0" sz="1800" b="1" i="0" u="sng" strike="noStrike" kern="1200" cap="none" spc="0" normalizeH="0" baseline="0" noProof="0" dirty="0">
                <a:ln>
                  <a:noFill/>
                </a:ln>
                <a:solidFill>
                  <a:srgbClr val="09233F"/>
                </a:solidFill>
                <a:effectLst/>
                <a:uLnTx/>
                <a:uFill>
                  <a:solidFill>
                    <a:srgbClr val="09233F"/>
                  </a:solidFill>
                </a:uFill>
                <a:latin typeface="Georgia"/>
                <a:ea typeface="+mn-ea"/>
                <a:cs typeface="Georgia"/>
              </a:rPr>
              <a:t>always</a:t>
            </a:r>
            <a:r>
              <a:rPr kumimoji="0" sz="1800" b="1" i="0" u="sng" strike="noStrike" kern="1200" cap="none" spc="10" normalizeH="0" baseline="0" noProof="0" dirty="0">
                <a:ln>
                  <a:noFill/>
                </a:ln>
                <a:solidFill>
                  <a:srgbClr val="09233F"/>
                </a:solidFill>
                <a:effectLst/>
                <a:uLnTx/>
                <a:uFill>
                  <a:solidFill>
                    <a:srgbClr val="09233F"/>
                  </a:solidFill>
                </a:uFill>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linked</a:t>
            </a:r>
            <a:r>
              <a:rPr kumimoji="0" sz="1800" b="0" i="0" u="none" strike="noStrike" kern="1200" cap="none" spc="15" normalizeH="0" baseline="0" noProof="0" dirty="0">
                <a:ln>
                  <a:noFill/>
                </a:ln>
                <a:solidFill>
                  <a:srgbClr val="09233F"/>
                </a:solidFill>
                <a:effectLst/>
                <a:uLnTx/>
                <a:uFillTx/>
                <a:latin typeface="Georgia"/>
                <a:ea typeface="+mn-ea"/>
                <a:cs typeface="Georgia"/>
              </a:rPr>
              <a:t> </a:t>
            </a:r>
            <a:r>
              <a:rPr kumimoji="0" sz="1800" b="0" i="0" u="none" strike="noStrike" kern="1200" cap="none" spc="0" normalizeH="0" baseline="0" noProof="0" dirty="0">
                <a:ln>
                  <a:noFill/>
                </a:ln>
                <a:solidFill>
                  <a:srgbClr val="09233F"/>
                </a:solidFill>
                <a:effectLst/>
                <a:uLnTx/>
                <a:uFillTx/>
                <a:latin typeface="Georgia"/>
                <a:ea typeface="+mn-ea"/>
                <a:cs typeface="Georgia"/>
              </a:rPr>
              <a:t>to </a:t>
            </a:r>
            <a:r>
              <a:rPr kumimoji="0" sz="1800" b="0" i="0" u="none" strike="noStrike" kern="1200" cap="none" spc="-42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appropriate</a:t>
            </a:r>
            <a:r>
              <a:rPr kumimoji="0" sz="1800" b="0" i="0" u="none" strike="noStrike" kern="1200" cap="none" spc="0" normalizeH="0" baseline="0" noProof="0" dirty="0">
                <a:ln>
                  <a:noFill/>
                </a:ln>
                <a:solidFill>
                  <a:srgbClr val="09233F"/>
                </a:solidFill>
                <a:effectLst/>
                <a:uLnTx/>
                <a:uFillTx/>
                <a:latin typeface="Georgia"/>
                <a:ea typeface="+mn-ea"/>
                <a:cs typeface="Georgia"/>
              </a:rPr>
              <a:t> </a:t>
            </a:r>
            <a:r>
              <a:rPr kumimoji="0" sz="1800" b="0" i="0" u="none" strike="noStrike" kern="1200" cap="none" spc="-5" normalizeH="0" baseline="0" noProof="0" dirty="0">
                <a:ln>
                  <a:noFill/>
                </a:ln>
                <a:solidFill>
                  <a:srgbClr val="09233F"/>
                </a:solidFill>
                <a:effectLst/>
                <a:uLnTx/>
                <a:uFillTx/>
                <a:latin typeface="Georgia"/>
                <a:ea typeface="+mn-ea"/>
                <a:cs typeface="Georgia"/>
              </a:rPr>
              <a:t>services</a:t>
            </a:r>
            <a:endParaRPr kumimoji="0" sz="1800" b="0" i="0" u="none" strike="noStrike" kern="1200" cap="none" spc="0" normalizeH="0" baseline="0" noProof="0">
              <a:ln>
                <a:noFill/>
              </a:ln>
              <a:solidFill>
                <a:prstClr val="black"/>
              </a:solidFill>
              <a:effectLst/>
              <a:uLnTx/>
              <a:uFillTx/>
              <a:latin typeface="Georgia"/>
              <a:ea typeface="+mn-ea"/>
              <a:cs typeface="Georgia"/>
            </a:endParaRPr>
          </a:p>
        </p:txBody>
      </p:sp>
    </p:spTree>
    <p:extLst>
      <p:ext uri="{BB962C8B-B14F-4D97-AF65-F5344CB8AC3E}">
        <p14:creationId xmlns:p14="http://schemas.microsoft.com/office/powerpoint/2010/main" val="22553987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7999"/>
            </a:xfrm>
            <a:prstGeom prst="rect">
              <a:avLst/>
            </a:prstGeom>
          </p:spPr>
        </p:pic>
        <p:pic>
          <p:nvPicPr>
            <p:cNvPr id="4" name="object 4"/>
            <p:cNvPicPr/>
            <p:nvPr/>
          </p:nvPicPr>
          <p:blipFill>
            <a:blip r:embed="rId3" cstate="print"/>
            <a:stretch>
              <a:fillRect/>
            </a:stretch>
          </p:blipFill>
          <p:spPr>
            <a:xfrm>
              <a:off x="9440496" y="5842552"/>
              <a:ext cx="174094" cy="201958"/>
            </a:xfrm>
            <a:prstGeom prst="rect">
              <a:avLst/>
            </a:prstGeom>
          </p:spPr>
        </p:pic>
        <p:pic>
          <p:nvPicPr>
            <p:cNvPr id="5" name="object 5"/>
            <p:cNvPicPr/>
            <p:nvPr/>
          </p:nvPicPr>
          <p:blipFill>
            <a:blip r:embed="rId4" cstate="print"/>
            <a:stretch>
              <a:fillRect/>
            </a:stretch>
          </p:blipFill>
          <p:spPr>
            <a:xfrm>
              <a:off x="9662585" y="5842546"/>
              <a:ext cx="204180" cy="201969"/>
            </a:xfrm>
            <a:prstGeom prst="rect">
              <a:avLst/>
            </a:prstGeom>
          </p:spPr>
        </p:pic>
        <p:pic>
          <p:nvPicPr>
            <p:cNvPr id="6" name="object 6"/>
            <p:cNvPicPr/>
            <p:nvPr/>
          </p:nvPicPr>
          <p:blipFill>
            <a:blip r:embed="rId5" cstate="print"/>
            <a:stretch>
              <a:fillRect/>
            </a:stretch>
          </p:blipFill>
          <p:spPr>
            <a:xfrm>
              <a:off x="9918168" y="5842546"/>
              <a:ext cx="204180" cy="201969"/>
            </a:xfrm>
            <a:prstGeom prst="rect">
              <a:avLst/>
            </a:prstGeom>
          </p:spPr>
        </p:pic>
        <p:pic>
          <p:nvPicPr>
            <p:cNvPr id="7" name="object 7"/>
            <p:cNvPicPr/>
            <p:nvPr/>
          </p:nvPicPr>
          <p:blipFill>
            <a:blip r:embed="rId6" cstate="print"/>
            <a:stretch>
              <a:fillRect/>
            </a:stretch>
          </p:blipFill>
          <p:spPr>
            <a:xfrm>
              <a:off x="10187951" y="5845354"/>
              <a:ext cx="156761" cy="196358"/>
            </a:xfrm>
            <a:prstGeom prst="rect">
              <a:avLst/>
            </a:prstGeom>
          </p:spPr>
        </p:pic>
        <p:pic>
          <p:nvPicPr>
            <p:cNvPr id="8" name="object 8"/>
            <p:cNvPicPr/>
            <p:nvPr/>
          </p:nvPicPr>
          <p:blipFill>
            <a:blip r:embed="rId7" cstate="print"/>
            <a:stretch>
              <a:fillRect/>
            </a:stretch>
          </p:blipFill>
          <p:spPr>
            <a:xfrm>
              <a:off x="10479027" y="5842552"/>
              <a:ext cx="174095" cy="201958"/>
            </a:xfrm>
            <a:prstGeom prst="rect">
              <a:avLst/>
            </a:prstGeom>
          </p:spPr>
        </p:pic>
        <p:pic>
          <p:nvPicPr>
            <p:cNvPr id="9" name="object 9"/>
            <p:cNvPicPr/>
            <p:nvPr/>
          </p:nvPicPr>
          <p:blipFill>
            <a:blip r:embed="rId8" cstate="print"/>
            <a:stretch>
              <a:fillRect/>
            </a:stretch>
          </p:blipFill>
          <p:spPr>
            <a:xfrm>
              <a:off x="10701111" y="5842546"/>
              <a:ext cx="204180" cy="201969"/>
            </a:xfrm>
            <a:prstGeom prst="rect">
              <a:avLst/>
            </a:prstGeom>
          </p:spPr>
        </p:pic>
        <p:pic>
          <p:nvPicPr>
            <p:cNvPr id="10" name="object 10"/>
            <p:cNvPicPr/>
            <p:nvPr/>
          </p:nvPicPr>
          <p:blipFill>
            <a:blip r:embed="rId9" cstate="print"/>
            <a:stretch>
              <a:fillRect/>
            </a:stretch>
          </p:blipFill>
          <p:spPr>
            <a:xfrm>
              <a:off x="10968049" y="5845358"/>
              <a:ext cx="158175" cy="199152"/>
            </a:xfrm>
            <a:prstGeom prst="rect">
              <a:avLst/>
            </a:prstGeom>
          </p:spPr>
        </p:pic>
        <p:pic>
          <p:nvPicPr>
            <p:cNvPr id="11" name="object 11"/>
            <p:cNvPicPr/>
            <p:nvPr/>
          </p:nvPicPr>
          <p:blipFill>
            <a:blip r:embed="rId10" cstate="print"/>
            <a:stretch>
              <a:fillRect/>
            </a:stretch>
          </p:blipFill>
          <p:spPr>
            <a:xfrm>
              <a:off x="11203476" y="5842556"/>
              <a:ext cx="167836" cy="201958"/>
            </a:xfrm>
            <a:prstGeom prst="rect">
              <a:avLst/>
            </a:prstGeom>
          </p:spPr>
        </p:pic>
        <p:pic>
          <p:nvPicPr>
            <p:cNvPr id="12" name="object 12"/>
            <p:cNvPicPr/>
            <p:nvPr/>
          </p:nvPicPr>
          <p:blipFill>
            <a:blip r:embed="rId11" cstate="print"/>
            <a:stretch>
              <a:fillRect/>
            </a:stretch>
          </p:blipFill>
          <p:spPr>
            <a:xfrm>
              <a:off x="11429245" y="5845359"/>
              <a:ext cx="134898" cy="196346"/>
            </a:xfrm>
            <a:prstGeom prst="rect">
              <a:avLst/>
            </a:prstGeom>
          </p:spPr>
        </p:pic>
        <p:pic>
          <p:nvPicPr>
            <p:cNvPr id="13" name="object 13"/>
            <p:cNvPicPr/>
            <p:nvPr/>
          </p:nvPicPr>
          <p:blipFill>
            <a:blip r:embed="rId12" cstate="print"/>
            <a:stretch>
              <a:fillRect/>
            </a:stretch>
          </p:blipFill>
          <p:spPr>
            <a:xfrm>
              <a:off x="11602474" y="5845351"/>
              <a:ext cx="171804" cy="196358"/>
            </a:xfrm>
            <a:prstGeom prst="rect">
              <a:avLst/>
            </a:prstGeom>
          </p:spPr>
        </p:pic>
        <p:sp>
          <p:nvSpPr>
            <p:cNvPr id="14" name="object 14"/>
            <p:cNvSpPr/>
            <p:nvPr/>
          </p:nvSpPr>
          <p:spPr>
            <a:xfrm>
              <a:off x="9284729" y="5818187"/>
              <a:ext cx="2479675" cy="722630"/>
            </a:xfrm>
            <a:custGeom>
              <a:avLst/>
              <a:gdLst/>
              <a:ahLst/>
              <a:cxnLst/>
              <a:rect l="l" t="t" r="r" b="b"/>
              <a:pathLst>
                <a:path w="2479675" h="722629">
                  <a:moveTo>
                    <a:pt x="6705" y="1498"/>
                  </a:moveTo>
                  <a:lnTo>
                    <a:pt x="5207" y="0"/>
                  </a:lnTo>
                  <a:lnTo>
                    <a:pt x="1498" y="0"/>
                  </a:lnTo>
                  <a:lnTo>
                    <a:pt x="0" y="1498"/>
                  </a:lnTo>
                  <a:lnTo>
                    <a:pt x="0" y="720839"/>
                  </a:lnTo>
                  <a:lnTo>
                    <a:pt x="1498" y="722312"/>
                  </a:lnTo>
                  <a:lnTo>
                    <a:pt x="3352" y="722312"/>
                  </a:lnTo>
                  <a:lnTo>
                    <a:pt x="5207" y="722312"/>
                  </a:lnTo>
                  <a:lnTo>
                    <a:pt x="6705" y="720839"/>
                  </a:lnTo>
                  <a:lnTo>
                    <a:pt x="6705" y="1498"/>
                  </a:lnTo>
                  <a:close/>
                </a:path>
                <a:path w="2479675" h="722629">
                  <a:moveTo>
                    <a:pt x="498348" y="310413"/>
                  </a:moveTo>
                  <a:lnTo>
                    <a:pt x="493229" y="305358"/>
                  </a:lnTo>
                  <a:lnTo>
                    <a:pt x="429018" y="305358"/>
                  </a:lnTo>
                  <a:lnTo>
                    <a:pt x="424472" y="310413"/>
                  </a:lnTo>
                  <a:lnTo>
                    <a:pt x="424472" y="464769"/>
                  </a:lnTo>
                  <a:lnTo>
                    <a:pt x="239204" y="464769"/>
                  </a:lnTo>
                  <a:lnTo>
                    <a:pt x="239204" y="310413"/>
                  </a:lnTo>
                  <a:lnTo>
                    <a:pt x="234657" y="305358"/>
                  </a:lnTo>
                  <a:lnTo>
                    <a:pt x="169875" y="305358"/>
                  </a:lnTo>
                  <a:lnTo>
                    <a:pt x="164769" y="310413"/>
                  </a:lnTo>
                  <a:lnTo>
                    <a:pt x="164769" y="316014"/>
                  </a:lnTo>
                  <a:lnTo>
                    <a:pt x="164769" y="693229"/>
                  </a:lnTo>
                  <a:lnTo>
                    <a:pt x="169875" y="698284"/>
                  </a:lnTo>
                  <a:lnTo>
                    <a:pt x="234657" y="698284"/>
                  </a:lnTo>
                  <a:lnTo>
                    <a:pt x="239204" y="693229"/>
                  </a:lnTo>
                  <a:lnTo>
                    <a:pt x="239204" y="532688"/>
                  </a:lnTo>
                  <a:lnTo>
                    <a:pt x="424472" y="532688"/>
                  </a:lnTo>
                  <a:lnTo>
                    <a:pt x="424472" y="693229"/>
                  </a:lnTo>
                  <a:lnTo>
                    <a:pt x="429018" y="698284"/>
                  </a:lnTo>
                  <a:lnTo>
                    <a:pt x="493229" y="698284"/>
                  </a:lnTo>
                  <a:lnTo>
                    <a:pt x="498348" y="693229"/>
                  </a:lnTo>
                  <a:lnTo>
                    <a:pt x="498348" y="310413"/>
                  </a:lnTo>
                  <a:close/>
                </a:path>
                <a:path w="2479675" h="722629">
                  <a:moveTo>
                    <a:pt x="891082" y="310413"/>
                  </a:moveTo>
                  <a:lnTo>
                    <a:pt x="886548" y="305358"/>
                  </a:lnTo>
                  <a:lnTo>
                    <a:pt x="642747" y="305358"/>
                  </a:lnTo>
                  <a:lnTo>
                    <a:pt x="638200" y="310413"/>
                  </a:lnTo>
                  <a:lnTo>
                    <a:pt x="638200" y="316014"/>
                  </a:lnTo>
                  <a:lnTo>
                    <a:pt x="638200" y="693229"/>
                  </a:lnTo>
                  <a:lnTo>
                    <a:pt x="642747" y="698284"/>
                  </a:lnTo>
                  <a:lnTo>
                    <a:pt x="886548" y="698284"/>
                  </a:lnTo>
                  <a:lnTo>
                    <a:pt x="891082" y="693229"/>
                  </a:lnTo>
                  <a:lnTo>
                    <a:pt x="891082" y="635965"/>
                  </a:lnTo>
                  <a:lnTo>
                    <a:pt x="886548" y="630923"/>
                  </a:lnTo>
                  <a:lnTo>
                    <a:pt x="712076" y="630923"/>
                  </a:lnTo>
                  <a:lnTo>
                    <a:pt x="712076" y="532688"/>
                  </a:lnTo>
                  <a:lnTo>
                    <a:pt x="858126" y="532688"/>
                  </a:lnTo>
                  <a:lnTo>
                    <a:pt x="863244" y="528205"/>
                  </a:lnTo>
                  <a:lnTo>
                    <a:pt x="863244" y="469823"/>
                  </a:lnTo>
                  <a:lnTo>
                    <a:pt x="858126" y="464769"/>
                  </a:lnTo>
                  <a:lnTo>
                    <a:pt x="712076" y="464769"/>
                  </a:lnTo>
                  <a:lnTo>
                    <a:pt x="712076" y="372719"/>
                  </a:lnTo>
                  <a:lnTo>
                    <a:pt x="886548" y="372719"/>
                  </a:lnTo>
                  <a:lnTo>
                    <a:pt x="891082" y="367665"/>
                  </a:lnTo>
                  <a:lnTo>
                    <a:pt x="891082" y="310413"/>
                  </a:lnTo>
                  <a:close/>
                </a:path>
                <a:path w="2479675" h="722629">
                  <a:moveTo>
                    <a:pt x="1377950" y="690968"/>
                  </a:moveTo>
                  <a:lnTo>
                    <a:pt x="1374546" y="683691"/>
                  </a:lnTo>
                  <a:lnTo>
                    <a:pt x="1348016" y="626427"/>
                  </a:lnTo>
                  <a:lnTo>
                    <a:pt x="1319149" y="564121"/>
                  </a:lnTo>
                  <a:lnTo>
                    <a:pt x="1261935" y="440639"/>
                  </a:lnTo>
                  <a:lnTo>
                    <a:pt x="1243266" y="400354"/>
                  </a:lnTo>
                  <a:lnTo>
                    <a:pt x="1243266" y="564121"/>
                  </a:lnTo>
                  <a:lnTo>
                    <a:pt x="1129042" y="564121"/>
                  </a:lnTo>
                  <a:lnTo>
                    <a:pt x="1184744" y="440639"/>
                  </a:lnTo>
                  <a:lnTo>
                    <a:pt x="1186434" y="440639"/>
                  </a:lnTo>
                  <a:lnTo>
                    <a:pt x="1243266" y="564121"/>
                  </a:lnTo>
                  <a:lnTo>
                    <a:pt x="1243266" y="400354"/>
                  </a:lnTo>
                  <a:lnTo>
                    <a:pt x="1199515" y="305917"/>
                  </a:lnTo>
                  <a:lnTo>
                    <a:pt x="1197813" y="302552"/>
                  </a:lnTo>
                  <a:lnTo>
                    <a:pt x="1195539" y="299732"/>
                  </a:lnTo>
                  <a:lnTo>
                    <a:pt x="1179068" y="299732"/>
                  </a:lnTo>
                  <a:lnTo>
                    <a:pt x="1176210" y="302552"/>
                  </a:lnTo>
                  <a:lnTo>
                    <a:pt x="1174508" y="305917"/>
                  </a:lnTo>
                  <a:lnTo>
                    <a:pt x="994359" y="690968"/>
                  </a:lnTo>
                  <a:lnTo>
                    <a:pt x="998918" y="698284"/>
                  </a:lnTo>
                  <a:lnTo>
                    <a:pt x="1065974" y="698284"/>
                  </a:lnTo>
                  <a:lnTo>
                    <a:pt x="1071079" y="692670"/>
                  </a:lnTo>
                  <a:lnTo>
                    <a:pt x="1073353" y="687044"/>
                  </a:lnTo>
                  <a:lnTo>
                    <a:pt x="1101204" y="626427"/>
                  </a:lnTo>
                  <a:lnTo>
                    <a:pt x="1271117" y="626427"/>
                  </a:lnTo>
                  <a:lnTo>
                    <a:pt x="1298956" y="687044"/>
                  </a:lnTo>
                  <a:lnTo>
                    <a:pt x="1302943" y="694905"/>
                  </a:lnTo>
                  <a:lnTo>
                    <a:pt x="1306931" y="698284"/>
                  </a:lnTo>
                  <a:lnTo>
                    <a:pt x="1373403" y="698284"/>
                  </a:lnTo>
                  <a:lnTo>
                    <a:pt x="1377950" y="690968"/>
                  </a:lnTo>
                  <a:close/>
                </a:path>
                <a:path w="2479675" h="722629">
                  <a:moveTo>
                    <a:pt x="1712620" y="635965"/>
                  </a:moveTo>
                  <a:lnTo>
                    <a:pt x="1708073" y="630923"/>
                  </a:lnTo>
                  <a:lnTo>
                    <a:pt x="1556905" y="630923"/>
                  </a:lnTo>
                  <a:lnTo>
                    <a:pt x="1556905" y="310413"/>
                  </a:lnTo>
                  <a:lnTo>
                    <a:pt x="1551800" y="305358"/>
                  </a:lnTo>
                  <a:lnTo>
                    <a:pt x="1487576" y="305358"/>
                  </a:lnTo>
                  <a:lnTo>
                    <a:pt x="1483042" y="310413"/>
                  </a:lnTo>
                  <a:lnTo>
                    <a:pt x="1483042" y="316014"/>
                  </a:lnTo>
                  <a:lnTo>
                    <a:pt x="1483042" y="693229"/>
                  </a:lnTo>
                  <a:lnTo>
                    <a:pt x="1487576" y="698284"/>
                  </a:lnTo>
                  <a:lnTo>
                    <a:pt x="1708073" y="698284"/>
                  </a:lnTo>
                  <a:lnTo>
                    <a:pt x="1712620" y="693229"/>
                  </a:lnTo>
                  <a:lnTo>
                    <a:pt x="1712620" y="635965"/>
                  </a:lnTo>
                  <a:close/>
                </a:path>
                <a:path w="2479675" h="722629">
                  <a:moveTo>
                    <a:pt x="2041906" y="310413"/>
                  </a:moveTo>
                  <a:lnTo>
                    <a:pt x="2037359" y="305358"/>
                  </a:lnTo>
                  <a:lnTo>
                    <a:pt x="1776514" y="305358"/>
                  </a:lnTo>
                  <a:lnTo>
                    <a:pt x="1771967" y="310413"/>
                  </a:lnTo>
                  <a:lnTo>
                    <a:pt x="1771967" y="367665"/>
                  </a:lnTo>
                  <a:lnTo>
                    <a:pt x="1776514" y="372719"/>
                  </a:lnTo>
                  <a:lnTo>
                    <a:pt x="1869706" y="372719"/>
                  </a:lnTo>
                  <a:lnTo>
                    <a:pt x="1869706" y="693229"/>
                  </a:lnTo>
                  <a:lnTo>
                    <a:pt x="1874824" y="698284"/>
                  </a:lnTo>
                  <a:lnTo>
                    <a:pt x="1939048" y="698284"/>
                  </a:lnTo>
                  <a:lnTo>
                    <a:pt x="1944154" y="693229"/>
                  </a:lnTo>
                  <a:lnTo>
                    <a:pt x="1944154" y="372719"/>
                  </a:lnTo>
                  <a:lnTo>
                    <a:pt x="2037359" y="372719"/>
                  </a:lnTo>
                  <a:lnTo>
                    <a:pt x="2041906" y="367665"/>
                  </a:lnTo>
                  <a:lnTo>
                    <a:pt x="2041906" y="310413"/>
                  </a:lnTo>
                  <a:close/>
                </a:path>
                <a:path w="2479675" h="722629">
                  <a:moveTo>
                    <a:pt x="2479179" y="310413"/>
                  </a:moveTo>
                  <a:lnTo>
                    <a:pt x="2474049" y="305358"/>
                  </a:lnTo>
                  <a:lnTo>
                    <a:pt x="2409837" y="305358"/>
                  </a:lnTo>
                  <a:lnTo>
                    <a:pt x="2405291" y="310413"/>
                  </a:lnTo>
                  <a:lnTo>
                    <a:pt x="2405291" y="464769"/>
                  </a:lnTo>
                  <a:lnTo>
                    <a:pt x="2220023" y="464769"/>
                  </a:lnTo>
                  <a:lnTo>
                    <a:pt x="2220023" y="310413"/>
                  </a:lnTo>
                  <a:lnTo>
                    <a:pt x="2215477" y="305358"/>
                  </a:lnTo>
                  <a:lnTo>
                    <a:pt x="2150694" y="305358"/>
                  </a:lnTo>
                  <a:lnTo>
                    <a:pt x="2145588" y="310413"/>
                  </a:lnTo>
                  <a:lnTo>
                    <a:pt x="2145588" y="316014"/>
                  </a:lnTo>
                  <a:lnTo>
                    <a:pt x="2145588" y="693229"/>
                  </a:lnTo>
                  <a:lnTo>
                    <a:pt x="2150694" y="698284"/>
                  </a:lnTo>
                  <a:lnTo>
                    <a:pt x="2215477" y="698284"/>
                  </a:lnTo>
                  <a:lnTo>
                    <a:pt x="2220023" y="693229"/>
                  </a:lnTo>
                  <a:lnTo>
                    <a:pt x="2220023" y="532688"/>
                  </a:lnTo>
                  <a:lnTo>
                    <a:pt x="2405291" y="532688"/>
                  </a:lnTo>
                  <a:lnTo>
                    <a:pt x="2405291" y="693229"/>
                  </a:lnTo>
                  <a:lnTo>
                    <a:pt x="2409837" y="698284"/>
                  </a:lnTo>
                  <a:lnTo>
                    <a:pt x="2474049" y="698284"/>
                  </a:lnTo>
                  <a:lnTo>
                    <a:pt x="2479179" y="693229"/>
                  </a:lnTo>
                  <a:lnTo>
                    <a:pt x="2479179" y="31041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15" name="object 15"/>
            <p:cNvPicPr/>
            <p:nvPr/>
          </p:nvPicPr>
          <p:blipFill>
            <a:blip r:embed="rId13" cstate="print"/>
            <a:stretch>
              <a:fillRect/>
            </a:stretch>
          </p:blipFill>
          <p:spPr>
            <a:xfrm>
              <a:off x="8448671" y="5840569"/>
              <a:ext cx="685984" cy="677562"/>
            </a:xfrm>
            <a:prstGeom prst="rect">
              <a:avLst/>
            </a:prstGeom>
          </p:spPr>
        </p:pic>
      </p:grpSp>
      <p:sp>
        <p:nvSpPr>
          <p:cNvPr id="16" name="object 16"/>
          <p:cNvSpPr txBox="1">
            <a:spLocks noGrp="1"/>
          </p:cNvSpPr>
          <p:nvPr>
            <p:ph type="title"/>
          </p:nvPr>
        </p:nvSpPr>
        <p:spPr>
          <a:xfrm>
            <a:off x="4798222" y="2245867"/>
            <a:ext cx="2476500" cy="1525270"/>
          </a:xfrm>
          <a:prstGeom prst="rect">
            <a:avLst/>
          </a:prstGeom>
        </p:spPr>
        <p:txBody>
          <a:bodyPr vert="horz" wrap="square" lIns="0" tIns="12065" rIns="0" bIns="0" rtlCol="0">
            <a:spAutoFit/>
          </a:bodyPr>
          <a:lstStyle/>
          <a:p>
            <a:pPr marL="12700" marR="5080" indent="562610">
              <a:lnSpc>
                <a:spcPct val="136700"/>
              </a:lnSpc>
              <a:spcBef>
                <a:spcPts val="95"/>
              </a:spcBef>
            </a:pPr>
            <a:r>
              <a:rPr sz="3600" spc="345" dirty="0"/>
              <a:t>GOAL </a:t>
            </a:r>
            <a:r>
              <a:rPr sz="3600" spc="350" dirty="0"/>
              <a:t> </a:t>
            </a:r>
            <a:r>
              <a:rPr sz="3600" spc="355" dirty="0"/>
              <a:t>PROJECT</a:t>
            </a:r>
            <a:r>
              <a:rPr sz="3600" spc="-114" dirty="0"/>
              <a:t> </a:t>
            </a:r>
            <a:r>
              <a:rPr sz="3600" spc="-200" dirty="0"/>
              <a:t>#1</a:t>
            </a:r>
            <a:endParaRPr sz="3600"/>
          </a:p>
        </p:txBody>
      </p:sp>
      <p:sp>
        <p:nvSpPr>
          <p:cNvPr id="17" name="object 17"/>
          <p:cNvSpPr txBox="1"/>
          <p:nvPr/>
        </p:nvSpPr>
        <p:spPr>
          <a:xfrm>
            <a:off x="9527540" y="6295140"/>
            <a:ext cx="136525" cy="320675"/>
          </a:xfrm>
          <a:prstGeom prst="rect">
            <a:avLst/>
          </a:prstGeom>
        </p:spPr>
        <p:txBody>
          <a:bodyPr vert="horz" wrap="square" lIns="0" tIns="7620" rIns="0" bIns="0" rtlCol="0">
            <a:spAutoFit/>
          </a:bodyPr>
          <a:lstStyle/>
          <a:p>
            <a:pPr marL="12700" marR="0" lvl="0" indent="0" algn="l" defTabSz="914400" rtl="0" eaLnBrk="1" fontAlgn="auto" latinLnBrk="0" hangingPunct="1">
              <a:lnSpc>
                <a:spcPct val="100000"/>
              </a:lnSpc>
              <a:spcBef>
                <a:spcPts val="60"/>
              </a:spcBef>
              <a:spcAft>
                <a:spcPts val="0"/>
              </a:spcAft>
              <a:buClrTx/>
              <a:buSzTx/>
              <a:buFontTx/>
              <a:buNone/>
              <a:tabLst/>
              <a:defRPr/>
            </a:pPr>
            <a:r>
              <a:rPr kumimoji="0" sz="1800" b="0" i="0" u="none" strike="noStrike" kern="1200" cap="none" spc="-45" normalizeH="0" baseline="0" noProof="0" dirty="0">
                <a:ln>
                  <a:noFill/>
                </a:ln>
                <a:solidFill>
                  <a:srgbClr val="0C2340"/>
                </a:solidFill>
                <a:effectLst/>
                <a:uLnTx/>
                <a:uFillTx/>
                <a:latin typeface="Calibri"/>
                <a:ea typeface="+mn-ea"/>
                <a:cs typeface="Calibri"/>
              </a:rPr>
              <a:t>7</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1238761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85214" y="880363"/>
            <a:ext cx="5425440" cy="376872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200" normalizeH="0" baseline="0" noProof="0" dirty="0">
                <a:ln>
                  <a:noFill/>
                </a:ln>
                <a:solidFill>
                  <a:srgbClr val="21B6C1"/>
                </a:solidFill>
                <a:effectLst/>
                <a:uLnTx/>
                <a:uFillTx/>
                <a:latin typeface="Calibri"/>
                <a:ea typeface="+mn-ea"/>
                <a:cs typeface="Calibri"/>
              </a:rPr>
              <a:t>BE</a:t>
            </a:r>
            <a:r>
              <a:rPr kumimoji="0" sz="2400" b="0" i="0" u="none" strike="noStrike" kern="1200" cap="none" spc="-45" normalizeH="0" baseline="0" noProof="0" dirty="0">
                <a:ln>
                  <a:noFill/>
                </a:ln>
                <a:solidFill>
                  <a:srgbClr val="21B6C1"/>
                </a:solidFill>
                <a:effectLst/>
                <a:uLnTx/>
                <a:uFillTx/>
                <a:latin typeface="Calibri"/>
                <a:ea typeface="+mn-ea"/>
                <a:cs typeface="Calibri"/>
              </a:rPr>
              <a:t> </a:t>
            </a:r>
            <a:r>
              <a:rPr kumimoji="0" sz="2400" b="0" i="0" u="none" strike="noStrike" kern="1200" cap="none" spc="-15" normalizeH="0" baseline="0" noProof="0" dirty="0">
                <a:ln>
                  <a:noFill/>
                </a:ln>
                <a:solidFill>
                  <a:srgbClr val="21B6C1"/>
                </a:solidFill>
                <a:effectLst/>
                <a:uLnTx/>
                <a:uFillTx/>
                <a:latin typeface="Calibri"/>
                <a:ea typeface="+mn-ea"/>
                <a:cs typeface="Calibri"/>
              </a:rPr>
              <a:t>Project</a:t>
            </a:r>
            <a:r>
              <a:rPr kumimoji="0" sz="2400" b="0" i="0" u="none" strike="noStrike" kern="1200" cap="none" spc="-45" normalizeH="0" baseline="0" noProof="0" dirty="0">
                <a:ln>
                  <a:noFill/>
                </a:ln>
                <a:solidFill>
                  <a:srgbClr val="21B6C1"/>
                </a:solidFill>
                <a:effectLst/>
                <a:uLnTx/>
                <a:uFillTx/>
                <a:latin typeface="Calibri"/>
                <a:ea typeface="+mn-ea"/>
                <a:cs typeface="Calibri"/>
              </a:rPr>
              <a:t> </a:t>
            </a:r>
            <a:r>
              <a:rPr kumimoji="0" sz="2400" b="0" i="0" u="none" strike="noStrike" kern="1200" cap="none" spc="-135" normalizeH="0" baseline="0" noProof="0" dirty="0">
                <a:ln>
                  <a:noFill/>
                </a:ln>
                <a:solidFill>
                  <a:srgbClr val="21B6C1"/>
                </a:solidFill>
                <a:effectLst/>
                <a:uLnTx/>
                <a:uFillTx/>
                <a:latin typeface="Calibri"/>
                <a:ea typeface="+mn-ea"/>
                <a:cs typeface="Calibri"/>
              </a:rPr>
              <a:t>#1</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950" b="0" i="0" u="none" strike="noStrike" kern="1200" cap="none" spc="0" normalizeH="0" baseline="0" noProof="0">
              <a:ln>
                <a:noFill/>
              </a:ln>
              <a:solidFill>
                <a:prstClr val="black"/>
              </a:solidFill>
              <a:effectLst/>
              <a:uLnTx/>
              <a:uFillTx/>
              <a:latin typeface="Calibri"/>
              <a:ea typeface="+mn-ea"/>
              <a:cs typeface="Calibri"/>
            </a:endParaRPr>
          </a:p>
          <a:p>
            <a:pPr marL="298450" marR="5715" lvl="0" indent="-285750" algn="l" defTabSz="914400" rtl="0" eaLnBrk="1" fontAlgn="auto" latinLnBrk="0" hangingPunct="1">
              <a:lnSpc>
                <a:spcPct val="113999"/>
              </a:lnSpc>
              <a:spcBef>
                <a:spcPts val="0"/>
              </a:spcBef>
              <a:spcAft>
                <a:spcPts val="0"/>
              </a:spcAft>
              <a:buClr>
                <a:srgbClr val="26C9D4"/>
              </a:buClr>
              <a:buSzTx/>
              <a:buFont typeface="Arial"/>
              <a:buChar char="•"/>
              <a:tabLst>
                <a:tab pos="297815" algn="l"/>
                <a:tab pos="298450" algn="l"/>
              </a:tabLst>
              <a:defRPr/>
            </a:pPr>
            <a:r>
              <a:rPr kumimoji="0" sz="2400" b="0" i="0" u="none" strike="noStrike" kern="1200" cap="none" spc="-5" normalizeH="0" baseline="0" noProof="0" dirty="0">
                <a:ln>
                  <a:noFill/>
                </a:ln>
                <a:solidFill>
                  <a:srgbClr val="09233F"/>
                </a:solidFill>
                <a:effectLst/>
                <a:uLnTx/>
                <a:uFillTx/>
                <a:latin typeface="Georgia"/>
                <a:ea typeface="+mn-ea"/>
                <a:cs typeface="Georgia"/>
              </a:rPr>
              <a:t>Improve the screening </a:t>
            </a:r>
            <a:r>
              <a:rPr kumimoji="0" sz="2400" b="0" i="0" u="none" strike="noStrike" kern="1200" cap="none" spc="0" normalizeH="0" baseline="0" noProof="0" dirty="0">
                <a:ln>
                  <a:noFill/>
                </a:ln>
                <a:solidFill>
                  <a:srgbClr val="09233F"/>
                </a:solidFill>
                <a:effectLst/>
                <a:uLnTx/>
                <a:uFillTx/>
                <a:latin typeface="Georgia"/>
                <a:ea typeface="+mn-ea"/>
                <a:cs typeface="Georgia"/>
              </a:rPr>
              <a:t>process </a:t>
            </a:r>
            <a:r>
              <a:rPr kumimoji="0" sz="2400" b="0" i="0" u="none" strike="noStrike" kern="1200" cap="none" spc="-5" normalizeH="0" baseline="0" noProof="0" dirty="0">
                <a:ln>
                  <a:noFill/>
                </a:ln>
                <a:solidFill>
                  <a:srgbClr val="09233F"/>
                </a:solidFill>
                <a:effectLst/>
                <a:uLnTx/>
                <a:uFillTx/>
                <a:latin typeface="Georgia"/>
                <a:ea typeface="+mn-ea"/>
                <a:cs typeface="Georgia"/>
              </a:rPr>
              <a:t>for </a:t>
            </a:r>
            <a:r>
              <a:rPr kumimoji="0" sz="2400" b="0" i="0" u="none" strike="noStrike" kern="1200" cap="none" spc="0" normalizeH="0" baseline="0" noProof="0" dirty="0">
                <a:ln>
                  <a:noFill/>
                </a:ln>
                <a:solidFill>
                  <a:srgbClr val="09233F"/>
                </a:solidFill>
                <a:effectLst/>
                <a:uLnTx/>
                <a:uFillTx/>
                <a:latin typeface="Georgia"/>
                <a:ea typeface="+mn-ea"/>
                <a:cs typeface="Georgia"/>
              </a:rPr>
              <a:t> SDOH at all </a:t>
            </a:r>
            <a:r>
              <a:rPr kumimoji="0" sz="2400" b="0" i="0" u="none" strike="noStrike" kern="1200" cap="none" spc="-5" normalizeH="0" baseline="0" noProof="0" dirty="0">
                <a:ln>
                  <a:noFill/>
                </a:ln>
                <a:solidFill>
                  <a:srgbClr val="09233F"/>
                </a:solidFill>
                <a:effectLst/>
                <a:uLnTx/>
                <a:uFillTx/>
                <a:latin typeface="Georgia"/>
                <a:ea typeface="+mn-ea"/>
                <a:cs typeface="Georgia"/>
              </a:rPr>
              <a:t>entrance points </a:t>
            </a:r>
            <a:r>
              <a:rPr kumimoji="0" sz="2400" b="0" i="0" u="none" strike="noStrike" kern="1200" cap="none" spc="-10" normalizeH="0" baseline="0" noProof="0" dirty="0">
                <a:ln>
                  <a:noFill/>
                </a:ln>
                <a:solidFill>
                  <a:srgbClr val="09233F"/>
                </a:solidFill>
                <a:effectLst/>
                <a:uLnTx/>
                <a:uFillTx/>
                <a:latin typeface="Georgia"/>
                <a:ea typeface="+mn-ea"/>
                <a:cs typeface="Georgia"/>
              </a:rPr>
              <a:t>including </a:t>
            </a:r>
            <a:r>
              <a:rPr kumimoji="0" sz="2400" b="0" i="0" u="none" strike="noStrike" kern="1200" cap="none" spc="-565" normalizeH="0" baseline="0" noProof="0" dirty="0">
                <a:ln>
                  <a:noFill/>
                </a:ln>
                <a:solidFill>
                  <a:srgbClr val="09233F"/>
                </a:solidFill>
                <a:effectLst/>
                <a:uLnTx/>
                <a:uFillTx/>
                <a:latin typeface="Georgia"/>
                <a:ea typeface="+mn-ea"/>
                <a:cs typeface="Georgia"/>
              </a:rPr>
              <a:t> </a:t>
            </a:r>
            <a:r>
              <a:rPr kumimoji="0" sz="2400" b="0" i="0" u="none" strike="noStrike" kern="1200" cap="none" spc="-5" normalizeH="0" baseline="0" noProof="0" dirty="0">
                <a:ln>
                  <a:noFill/>
                </a:ln>
                <a:solidFill>
                  <a:srgbClr val="09233F"/>
                </a:solidFill>
                <a:effectLst/>
                <a:uLnTx/>
                <a:uFillTx/>
                <a:latin typeface="Georgia"/>
                <a:ea typeface="+mn-ea"/>
                <a:cs typeface="Georgia"/>
              </a:rPr>
              <a:t>prenatally (considering screening </a:t>
            </a:r>
            <a:r>
              <a:rPr kumimoji="0" sz="2400" b="0" i="0" u="none" strike="noStrike" kern="1200" cap="none" spc="0" normalizeH="0" baseline="0" noProof="0" dirty="0">
                <a:ln>
                  <a:noFill/>
                </a:ln>
                <a:solidFill>
                  <a:srgbClr val="09233F"/>
                </a:solidFill>
                <a:effectLst/>
                <a:uLnTx/>
                <a:uFillTx/>
                <a:latin typeface="Georgia"/>
                <a:ea typeface="+mn-ea"/>
                <a:cs typeface="Georgia"/>
              </a:rPr>
              <a:t>per </a:t>
            </a:r>
            <a:r>
              <a:rPr kumimoji="0" sz="2400" b="0" i="0" u="none" strike="noStrike" kern="1200" cap="none" spc="5" normalizeH="0" baseline="0" noProof="0" dirty="0">
                <a:ln>
                  <a:noFill/>
                </a:ln>
                <a:solidFill>
                  <a:srgbClr val="09233F"/>
                </a:solidFill>
                <a:effectLst/>
                <a:uLnTx/>
                <a:uFillTx/>
                <a:latin typeface="Georgia"/>
                <a:ea typeface="+mn-ea"/>
                <a:cs typeface="Georgia"/>
              </a:rPr>
              <a:t> </a:t>
            </a:r>
            <a:r>
              <a:rPr kumimoji="0" sz="2400" b="0" i="0" u="none" strike="noStrike" kern="1200" cap="none" spc="-5" normalizeH="0" baseline="0" noProof="0" dirty="0">
                <a:ln>
                  <a:noFill/>
                </a:ln>
                <a:solidFill>
                  <a:srgbClr val="09233F"/>
                </a:solidFill>
                <a:effectLst/>
                <a:uLnTx/>
                <a:uFillTx/>
                <a:latin typeface="Georgia"/>
                <a:ea typeface="+mn-ea"/>
                <a:cs typeface="Georgia"/>
              </a:rPr>
              <a:t>trimester) and admission to </a:t>
            </a:r>
            <a:r>
              <a:rPr kumimoji="0" sz="2400" b="0" i="0" u="none" strike="noStrike" kern="1200" cap="none" spc="0" normalizeH="0" baseline="0" noProof="0" dirty="0">
                <a:ln>
                  <a:noFill/>
                </a:ln>
                <a:solidFill>
                  <a:srgbClr val="09233F"/>
                </a:solidFill>
                <a:effectLst/>
                <a:uLnTx/>
                <a:uFillTx/>
                <a:latin typeface="Georgia"/>
                <a:ea typeface="+mn-ea"/>
                <a:cs typeface="Georgia"/>
              </a:rPr>
              <a:t>labor </a:t>
            </a:r>
            <a:r>
              <a:rPr kumimoji="0" sz="2400" b="0" i="0" u="none" strike="noStrike" kern="1200" cap="none" spc="-5" normalizeH="0" baseline="0" noProof="0" dirty="0">
                <a:ln>
                  <a:noFill/>
                </a:ln>
                <a:solidFill>
                  <a:srgbClr val="09233F"/>
                </a:solidFill>
                <a:effectLst/>
                <a:uLnTx/>
                <a:uFillTx/>
                <a:latin typeface="Georgia"/>
                <a:ea typeface="+mn-ea"/>
                <a:cs typeface="Georgia"/>
              </a:rPr>
              <a:t>and </a:t>
            </a:r>
            <a:r>
              <a:rPr kumimoji="0" sz="2400" b="0" i="0" u="none" strike="noStrike" kern="1200" cap="none" spc="-565" normalizeH="0" baseline="0" noProof="0" dirty="0">
                <a:ln>
                  <a:noFill/>
                </a:ln>
                <a:solidFill>
                  <a:srgbClr val="09233F"/>
                </a:solidFill>
                <a:effectLst/>
                <a:uLnTx/>
                <a:uFillTx/>
                <a:latin typeface="Georgia"/>
                <a:ea typeface="+mn-ea"/>
                <a:cs typeface="Georgia"/>
              </a:rPr>
              <a:t> </a:t>
            </a:r>
            <a:r>
              <a:rPr kumimoji="0" sz="2400" b="0" i="0" u="none" strike="noStrike" kern="1200" cap="none" spc="-5" normalizeH="0" baseline="0" noProof="0" dirty="0">
                <a:ln>
                  <a:noFill/>
                </a:ln>
                <a:solidFill>
                  <a:srgbClr val="09233F"/>
                </a:solidFill>
                <a:effectLst/>
                <a:uLnTx/>
                <a:uFillTx/>
                <a:latin typeface="Georgia"/>
                <a:ea typeface="+mn-ea"/>
                <a:cs typeface="Georgia"/>
              </a:rPr>
              <a:t>delivery and ensure that </a:t>
            </a:r>
            <a:r>
              <a:rPr kumimoji="0" sz="2400" b="0" i="0" u="none" strike="noStrike" kern="1200" cap="none" spc="0" normalizeH="0" baseline="0" noProof="0" dirty="0">
                <a:ln>
                  <a:noFill/>
                </a:ln>
                <a:solidFill>
                  <a:srgbClr val="09233F"/>
                </a:solidFill>
                <a:effectLst/>
                <a:uLnTx/>
                <a:uFillTx/>
                <a:latin typeface="Georgia"/>
                <a:ea typeface="+mn-ea"/>
                <a:cs typeface="Georgia"/>
              </a:rPr>
              <a:t>all </a:t>
            </a:r>
            <a:r>
              <a:rPr kumimoji="0" sz="2400" b="0" i="0" u="none" strike="noStrike" kern="1200" cap="none" spc="-5" normalizeH="0" baseline="0" noProof="0" dirty="0">
                <a:ln>
                  <a:noFill/>
                </a:ln>
                <a:solidFill>
                  <a:srgbClr val="09233F"/>
                </a:solidFill>
                <a:effectLst/>
                <a:uLnTx/>
                <a:uFillTx/>
                <a:latin typeface="Georgia"/>
                <a:ea typeface="+mn-ea"/>
                <a:cs typeface="Georgia"/>
              </a:rPr>
              <a:t>patients </a:t>
            </a:r>
            <a:r>
              <a:rPr kumimoji="0" sz="2400" b="0" i="0" u="none" strike="noStrike" kern="1200" cap="none" spc="0" normalizeH="0" baseline="0" noProof="0" dirty="0">
                <a:ln>
                  <a:noFill/>
                </a:ln>
                <a:solidFill>
                  <a:srgbClr val="09233F"/>
                </a:solidFill>
                <a:effectLst/>
                <a:uLnTx/>
                <a:uFillTx/>
                <a:latin typeface="Georgia"/>
                <a:ea typeface="+mn-ea"/>
                <a:cs typeface="Georgia"/>
              </a:rPr>
              <a:t> who </a:t>
            </a:r>
            <a:r>
              <a:rPr kumimoji="0" sz="2400" b="0" i="0" u="none" strike="noStrike" kern="1200" cap="none" spc="-5" normalizeH="0" baseline="0" noProof="0" dirty="0">
                <a:ln>
                  <a:noFill/>
                </a:ln>
                <a:solidFill>
                  <a:srgbClr val="09233F"/>
                </a:solidFill>
                <a:effectLst/>
                <a:uLnTx/>
                <a:uFillTx/>
                <a:latin typeface="Georgia"/>
                <a:ea typeface="+mn-ea"/>
                <a:cs typeface="Georgia"/>
              </a:rPr>
              <a:t>screen positive </a:t>
            </a:r>
            <a:r>
              <a:rPr kumimoji="0" sz="2400" b="0" i="0" u="none" strike="noStrike" kern="1200" cap="none" spc="0" normalizeH="0" baseline="0" noProof="0" dirty="0">
                <a:ln>
                  <a:noFill/>
                </a:ln>
                <a:solidFill>
                  <a:srgbClr val="09233F"/>
                </a:solidFill>
                <a:effectLst/>
                <a:uLnTx/>
                <a:uFillTx/>
                <a:latin typeface="Georgia"/>
                <a:ea typeface="+mn-ea"/>
                <a:cs typeface="Georgia"/>
              </a:rPr>
              <a:t>will be </a:t>
            </a:r>
            <a:r>
              <a:rPr kumimoji="0" sz="2400" b="0" i="0" u="none" strike="noStrike" kern="1200" cap="none" spc="-5" normalizeH="0" baseline="0" noProof="0" dirty="0">
                <a:ln>
                  <a:noFill/>
                </a:ln>
                <a:solidFill>
                  <a:srgbClr val="09233F"/>
                </a:solidFill>
                <a:effectLst/>
                <a:uLnTx/>
                <a:uFillTx/>
                <a:latin typeface="Georgia"/>
                <a:ea typeface="+mn-ea"/>
                <a:cs typeface="Georgia"/>
              </a:rPr>
              <a:t>referred to </a:t>
            </a:r>
            <a:r>
              <a:rPr kumimoji="0" sz="2400" b="0" i="0" u="none" strike="noStrike" kern="1200" cap="none" spc="-565" normalizeH="0" baseline="0" noProof="0" dirty="0">
                <a:ln>
                  <a:noFill/>
                </a:ln>
                <a:solidFill>
                  <a:srgbClr val="09233F"/>
                </a:solidFill>
                <a:effectLst/>
                <a:uLnTx/>
                <a:uFillTx/>
                <a:latin typeface="Georgia"/>
                <a:ea typeface="+mn-ea"/>
                <a:cs typeface="Georgia"/>
              </a:rPr>
              <a:t> </a:t>
            </a:r>
            <a:r>
              <a:rPr kumimoji="0" sz="2400" b="0" i="0" u="none" strike="noStrike" kern="1200" cap="none" spc="0" normalizeH="0" baseline="0" noProof="0" dirty="0">
                <a:ln>
                  <a:noFill/>
                </a:ln>
                <a:solidFill>
                  <a:srgbClr val="09233F"/>
                </a:solidFill>
                <a:effectLst/>
                <a:uLnTx/>
                <a:uFillTx/>
                <a:latin typeface="Georgia"/>
                <a:ea typeface="+mn-ea"/>
                <a:cs typeface="Georgia"/>
              </a:rPr>
              <a:t>appropriate</a:t>
            </a:r>
            <a:r>
              <a:rPr kumimoji="0" sz="2400" b="0" i="0" u="none" strike="noStrike" kern="1200" cap="none" spc="-10" normalizeH="0" baseline="0" noProof="0" dirty="0">
                <a:ln>
                  <a:noFill/>
                </a:ln>
                <a:solidFill>
                  <a:srgbClr val="09233F"/>
                </a:solidFill>
                <a:effectLst/>
                <a:uLnTx/>
                <a:uFillTx/>
                <a:latin typeface="Georgia"/>
                <a:ea typeface="+mn-ea"/>
                <a:cs typeface="Georgia"/>
              </a:rPr>
              <a:t> </a:t>
            </a:r>
            <a:r>
              <a:rPr kumimoji="0" sz="2400" b="0" i="0" u="none" strike="noStrike" kern="1200" cap="none" spc="-5" normalizeH="0" baseline="0" noProof="0" dirty="0">
                <a:ln>
                  <a:noFill/>
                </a:ln>
                <a:solidFill>
                  <a:srgbClr val="09233F"/>
                </a:solidFill>
                <a:effectLst/>
                <a:uLnTx/>
                <a:uFillTx/>
                <a:latin typeface="Georgia"/>
                <a:ea typeface="+mn-ea"/>
                <a:cs typeface="Georgia"/>
              </a:rPr>
              <a:t>Social</a:t>
            </a:r>
            <a:r>
              <a:rPr kumimoji="0" sz="2400" b="0" i="0" u="none" strike="noStrike" kern="1200" cap="none" spc="-10" normalizeH="0" baseline="0" noProof="0" dirty="0">
                <a:ln>
                  <a:noFill/>
                </a:ln>
                <a:solidFill>
                  <a:srgbClr val="09233F"/>
                </a:solidFill>
                <a:effectLst/>
                <a:uLnTx/>
                <a:uFillTx/>
                <a:latin typeface="Georgia"/>
                <a:ea typeface="+mn-ea"/>
                <a:cs typeface="Georgia"/>
              </a:rPr>
              <a:t> </a:t>
            </a:r>
            <a:r>
              <a:rPr kumimoji="0" sz="2400" b="0" i="0" u="none" strike="noStrike" kern="1200" cap="none" spc="-5" normalizeH="0" baseline="0" noProof="0" dirty="0">
                <a:ln>
                  <a:noFill/>
                </a:ln>
                <a:solidFill>
                  <a:srgbClr val="09233F"/>
                </a:solidFill>
                <a:effectLst/>
                <a:uLnTx/>
                <a:uFillTx/>
                <a:latin typeface="Georgia"/>
                <a:ea typeface="+mn-ea"/>
                <a:cs typeface="Georgia"/>
              </a:rPr>
              <a:t>Service</a:t>
            </a:r>
            <a:r>
              <a:rPr kumimoji="0" sz="2400" b="0" i="0" u="none" strike="noStrike" kern="1200" cap="none" spc="-10" normalizeH="0" baseline="0" noProof="0" dirty="0">
                <a:ln>
                  <a:noFill/>
                </a:ln>
                <a:solidFill>
                  <a:srgbClr val="09233F"/>
                </a:solidFill>
                <a:effectLst/>
                <a:uLnTx/>
                <a:uFillTx/>
                <a:latin typeface="Georgia"/>
                <a:ea typeface="+mn-ea"/>
                <a:cs typeface="Georgia"/>
              </a:rPr>
              <a:t> </a:t>
            </a:r>
            <a:r>
              <a:rPr kumimoji="0" sz="2400" b="0" i="0" u="none" strike="noStrike" kern="1200" cap="none" spc="-5" normalizeH="0" baseline="0" noProof="0" dirty="0">
                <a:ln>
                  <a:noFill/>
                </a:ln>
                <a:solidFill>
                  <a:srgbClr val="09233F"/>
                </a:solidFill>
                <a:effectLst/>
                <a:uLnTx/>
                <a:uFillTx/>
                <a:latin typeface="Georgia"/>
                <a:ea typeface="+mn-ea"/>
                <a:cs typeface="Georgia"/>
              </a:rPr>
              <a:t>Providers.</a:t>
            </a:r>
            <a:endParaRPr kumimoji="0" sz="2400" b="0" i="0" u="none" strike="noStrike" kern="1200" cap="none" spc="0" normalizeH="0" baseline="0" noProof="0">
              <a:ln>
                <a:noFill/>
              </a:ln>
              <a:solidFill>
                <a:prstClr val="black"/>
              </a:solidFill>
              <a:effectLst/>
              <a:uLnTx/>
              <a:uFillTx/>
              <a:latin typeface="Georgia"/>
              <a:ea typeface="+mn-ea"/>
              <a:cs typeface="Georgia"/>
            </a:endParaRPr>
          </a:p>
        </p:txBody>
      </p:sp>
      <p:pic>
        <p:nvPicPr>
          <p:cNvPr id="3" name="object 3"/>
          <p:cNvPicPr/>
          <p:nvPr/>
        </p:nvPicPr>
        <p:blipFill>
          <a:blip r:embed="rId2" cstate="print"/>
          <a:stretch>
            <a:fillRect/>
          </a:stretch>
        </p:blipFill>
        <p:spPr>
          <a:xfrm>
            <a:off x="8235695" y="1926335"/>
            <a:ext cx="1450848" cy="2100072"/>
          </a:xfrm>
          <a:prstGeom prst="rect">
            <a:avLst/>
          </a:prstGeom>
        </p:spPr>
      </p:pic>
      <p:sp>
        <p:nvSpPr>
          <p:cNvPr id="4" name="object 4"/>
          <p:cNvSpPr txBox="1"/>
          <p:nvPr/>
        </p:nvSpPr>
        <p:spPr>
          <a:xfrm>
            <a:off x="11137265" y="6352214"/>
            <a:ext cx="175895" cy="218440"/>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fld id="{81D60167-4931-47E6-BA6A-407CBD079E47}" type="slidenum">
              <a:rPr kumimoji="0" sz="1150" b="1" i="0" u="none" strike="noStrike" kern="1200" cap="none" spc="155" normalizeH="0" baseline="0" noProof="0" dirty="0">
                <a:ln>
                  <a:noFill/>
                </a:ln>
                <a:solidFill>
                  <a:srgbClr val="0C2340"/>
                </a:solidFill>
                <a:effectLst/>
                <a:uLnTx/>
                <a:uFillTx/>
                <a:latin typeface="Arial Narrow"/>
                <a:ea typeface="+mn-ea"/>
                <a:cs typeface="Arial Narrow"/>
              </a:rPr>
              <a:pPr marL="38100" marR="0" lvl="0" indent="0" algn="l" defTabSz="914400" rtl="0" eaLnBrk="1" fontAlgn="auto" latinLnBrk="0" hangingPunct="1">
                <a:lnSpc>
                  <a:spcPct val="100000"/>
                </a:lnSpc>
                <a:spcBef>
                  <a:spcPts val="100"/>
                </a:spcBef>
                <a:spcAft>
                  <a:spcPts val="0"/>
                </a:spcAft>
                <a:buClrTx/>
                <a:buSzTx/>
                <a:buFontTx/>
                <a:buNone/>
                <a:tabLst/>
                <a:defRPr/>
              </a:pPr>
              <a:t>68</a:t>
            </a:fld>
            <a:endParaRPr kumimoji="0" sz="1150" b="0" i="0" u="none" strike="noStrike" kern="1200" cap="none" spc="0" normalizeH="0" baseline="0" noProof="0">
              <a:ln>
                <a:noFill/>
              </a:ln>
              <a:solidFill>
                <a:prstClr val="black"/>
              </a:solidFill>
              <a:effectLst/>
              <a:uLnTx/>
              <a:uFillTx/>
              <a:latin typeface="Arial Narrow"/>
              <a:ea typeface="+mn-ea"/>
              <a:cs typeface="Arial Narrow"/>
            </a:endParaRPr>
          </a:p>
        </p:txBody>
      </p:sp>
    </p:spTree>
    <p:extLst>
      <p:ext uri="{BB962C8B-B14F-4D97-AF65-F5344CB8AC3E}">
        <p14:creationId xmlns:p14="http://schemas.microsoft.com/office/powerpoint/2010/main" val="25656661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307975">
              <a:lnSpc>
                <a:spcPct val="100000"/>
              </a:lnSpc>
              <a:spcBef>
                <a:spcPts val="100"/>
              </a:spcBef>
            </a:pPr>
            <a:r>
              <a:rPr spc="-15" dirty="0"/>
              <a:t>Thank</a:t>
            </a:r>
            <a:r>
              <a:rPr spc="-90" dirty="0"/>
              <a:t> </a:t>
            </a:r>
            <a:r>
              <a:rPr spc="-70" dirty="0"/>
              <a:t>you!</a:t>
            </a:r>
          </a:p>
        </p:txBody>
      </p:sp>
      <p:pic>
        <p:nvPicPr>
          <p:cNvPr id="3" name="object 3"/>
          <p:cNvPicPr/>
          <p:nvPr/>
        </p:nvPicPr>
        <p:blipFill>
          <a:blip r:embed="rId2" cstate="print"/>
          <a:stretch>
            <a:fillRect/>
          </a:stretch>
        </p:blipFill>
        <p:spPr>
          <a:xfrm>
            <a:off x="4395215" y="1548383"/>
            <a:ext cx="3456432" cy="2813304"/>
          </a:xfrm>
          <a:prstGeom prst="rect">
            <a:avLst/>
          </a:prstGeom>
        </p:spPr>
      </p:pic>
      <p:sp>
        <p:nvSpPr>
          <p:cNvPr id="4" name="object 4"/>
          <p:cNvSpPr txBox="1"/>
          <p:nvPr/>
        </p:nvSpPr>
        <p:spPr>
          <a:xfrm>
            <a:off x="11137265" y="6352214"/>
            <a:ext cx="175895" cy="218440"/>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fld id="{81D60167-4931-47E6-BA6A-407CBD079E47}" type="slidenum">
              <a:rPr kumimoji="0" sz="1150" b="1" i="0" u="none" strike="noStrike" kern="1200" cap="none" spc="155" normalizeH="0" baseline="0" noProof="0" dirty="0">
                <a:ln>
                  <a:noFill/>
                </a:ln>
                <a:solidFill>
                  <a:srgbClr val="0C2340"/>
                </a:solidFill>
                <a:effectLst/>
                <a:uLnTx/>
                <a:uFillTx/>
                <a:latin typeface="Arial Narrow"/>
                <a:ea typeface="+mn-ea"/>
                <a:cs typeface="Arial Narrow"/>
              </a:rPr>
              <a:pPr marL="38100" marR="0" lvl="0" indent="0" algn="l" defTabSz="914400" rtl="0" eaLnBrk="1" fontAlgn="auto" latinLnBrk="0" hangingPunct="1">
                <a:lnSpc>
                  <a:spcPct val="100000"/>
                </a:lnSpc>
                <a:spcBef>
                  <a:spcPts val="100"/>
                </a:spcBef>
                <a:spcAft>
                  <a:spcPts val="0"/>
                </a:spcAft>
                <a:buClrTx/>
                <a:buSzTx/>
                <a:buFontTx/>
                <a:buNone/>
                <a:tabLst/>
                <a:defRPr/>
              </a:pPr>
              <a:t>69</a:t>
            </a:fld>
            <a:endParaRPr kumimoji="0" sz="1150" b="0" i="0" u="none" strike="noStrike" kern="1200" cap="none" spc="0" normalizeH="0" baseline="0" noProof="0">
              <a:ln>
                <a:noFill/>
              </a:ln>
              <a:solidFill>
                <a:prstClr val="black"/>
              </a:solidFill>
              <a:effectLst/>
              <a:uLnTx/>
              <a:uFillTx/>
              <a:latin typeface="Arial Narrow"/>
              <a:ea typeface="+mn-ea"/>
              <a:cs typeface="Arial Narrow"/>
            </a:endParaRPr>
          </a:p>
        </p:txBody>
      </p:sp>
    </p:spTree>
    <p:extLst>
      <p:ext uri="{BB962C8B-B14F-4D97-AF65-F5344CB8AC3E}">
        <p14:creationId xmlns:p14="http://schemas.microsoft.com/office/powerpoint/2010/main" val="178892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 name="Rectangle 98"/>
          <p:cNvSpPr/>
          <p:nvPr/>
        </p:nvSpPr>
        <p:spPr>
          <a:xfrm>
            <a:off x="6477000" y="0"/>
            <a:ext cx="5791199" cy="1079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bject 11"/>
          <p:cNvSpPr txBox="1"/>
          <p:nvPr/>
        </p:nvSpPr>
        <p:spPr>
          <a:xfrm>
            <a:off x="457200" y="2602532"/>
            <a:ext cx="2024380" cy="2162175"/>
          </a:xfrm>
          <a:prstGeom prst="rect">
            <a:avLst/>
          </a:prstGeom>
        </p:spPr>
        <p:txBody>
          <a:bodyPr vert="horz" wrap="square" lIns="0" tIns="46355" rIns="0" bIns="0" rtlCol="0">
            <a:spAutoFit/>
          </a:bodyPr>
          <a:lstStyle/>
          <a:p>
            <a:pPr marL="12700" marR="5080" lvl="0" indent="-635" algn="ctr" defTabSz="914400" rtl="0" eaLnBrk="1" fontAlgn="auto" latinLnBrk="0" hangingPunct="1">
              <a:lnSpc>
                <a:spcPts val="1660"/>
              </a:lnSpc>
              <a:spcBef>
                <a:spcPts val="36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By December 2023, </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more</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than</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75% of </a:t>
            </a:r>
            <a:r>
              <a:rPr kumimoji="0" sz="1600" b="0" i="0" u="none" strike="noStrike" kern="1200" cap="none" spc="0" normalizeH="0" baseline="0" noProof="0" dirty="0">
                <a:ln>
                  <a:noFill/>
                </a:ln>
                <a:solidFill>
                  <a:prstClr val="black"/>
                </a:solidFill>
                <a:effectLst/>
                <a:uLnTx/>
                <a:uFillTx/>
                <a:latin typeface="Arial"/>
                <a:ea typeface="+mn-ea"/>
                <a:cs typeface="Arial"/>
              </a:rPr>
              <a:t> Illinois </a:t>
            </a:r>
            <a:r>
              <a:rPr kumimoji="0" sz="1600" b="0" i="0" u="none" strike="noStrike" kern="1200" cap="none" spc="-5" normalizeH="0" baseline="0" noProof="0" dirty="0">
                <a:ln>
                  <a:noFill/>
                </a:ln>
                <a:solidFill>
                  <a:prstClr val="black"/>
                </a:solidFill>
                <a:effectLst/>
                <a:uLnTx/>
                <a:uFillTx/>
                <a:latin typeface="Arial"/>
                <a:ea typeface="+mn-ea"/>
                <a:cs typeface="Arial"/>
              </a:rPr>
              <a:t>birthing </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hospitals</a:t>
            </a:r>
            <a:r>
              <a:rPr kumimoji="0" sz="1600" b="0" i="0" u="none" strike="noStrike" kern="1200" cap="none" spc="-1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will</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be </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participating </a:t>
            </a:r>
            <a:r>
              <a:rPr kumimoji="0" sz="1600" b="0" i="0" u="none" strike="noStrike" kern="1200" cap="none" spc="0" normalizeH="0" baseline="0" noProof="0" dirty="0">
                <a:ln>
                  <a:noFill/>
                </a:ln>
                <a:solidFill>
                  <a:prstClr val="black"/>
                </a:solidFill>
                <a:effectLst/>
                <a:uLnTx/>
                <a:uFillTx/>
                <a:latin typeface="Arial"/>
                <a:ea typeface="+mn-ea"/>
                <a:cs typeface="Arial"/>
              </a:rPr>
              <a:t>in </a:t>
            </a:r>
            <a:r>
              <a:rPr kumimoji="0" sz="1600" b="0" i="0" u="none" strike="noStrike" kern="1200" cap="none" spc="-5" normalizeH="0" baseline="0" noProof="0" dirty="0">
                <a:ln>
                  <a:noFill/>
                </a:ln>
                <a:solidFill>
                  <a:prstClr val="black"/>
                </a:solidFill>
                <a:effectLst/>
                <a:uLnTx/>
                <a:uFillTx/>
                <a:latin typeface="Arial"/>
                <a:ea typeface="+mn-ea"/>
                <a:cs typeface="Arial"/>
              </a:rPr>
              <a:t>the </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Birth Equity </a:t>
            </a:r>
            <a:r>
              <a:rPr kumimoji="0" sz="1600" b="0" i="0" u="none" strike="noStrike" kern="1200" cap="none" spc="0" normalizeH="0" baseline="0" noProof="0" dirty="0">
                <a:ln>
                  <a:noFill/>
                </a:ln>
                <a:solidFill>
                  <a:prstClr val="black"/>
                </a:solidFill>
                <a:effectLst/>
                <a:uLnTx/>
                <a:uFillTx/>
                <a:latin typeface="Arial"/>
                <a:ea typeface="+mn-ea"/>
                <a:cs typeface="Arial"/>
              </a:rPr>
              <a:t>Initiative </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and</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more</a:t>
            </a:r>
            <a:r>
              <a:rPr kumimoji="0" sz="1600" b="0" i="0" u="none" strike="noStrike" kern="1200" cap="none" spc="-2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than 75%</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of </a:t>
            </a:r>
            <a:r>
              <a:rPr kumimoji="0" sz="1600" b="0" i="0" u="none" strike="noStrike" kern="1200" cap="none" spc="-43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participating hospitals </a:t>
            </a:r>
            <a:r>
              <a:rPr kumimoji="0" sz="1600" b="0" i="0" u="none" strike="noStrike" kern="1200" cap="none" spc="-43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will have </a:t>
            </a:r>
            <a:r>
              <a:rPr kumimoji="0" sz="1600" b="0" i="0" u="none" strike="noStrike" kern="1200" cap="none" spc="0" normalizeH="0" baseline="0" noProof="0" dirty="0">
                <a:ln>
                  <a:noFill/>
                </a:ln>
                <a:solidFill>
                  <a:prstClr val="black"/>
                </a:solidFill>
                <a:effectLst/>
                <a:uLnTx/>
                <a:uFillTx/>
                <a:latin typeface="Arial"/>
                <a:ea typeface="+mn-ea"/>
                <a:cs typeface="Arial"/>
              </a:rPr>
              <a:t>all </a:t>
            </a:r>
            <a:r>
              <a:rPr kumimoji="0" sz="1600" b="0" i="0" u="none" strike="noStrike" kern="1200" cap="none" spc="-5" normalizeH="0" baseline="0" noProof="0" dirty="0">
                <a:ln>
                  <a:noFill/>
                </a:ln>
                <a:solidFill>
                  <a:prstClr val="black"/>
                </a:solidFill>
                <a:effectLst/>
                <a:uLnTx/>
                <a:uFillTx/>
                <a:latin typeface="Arial"/>
                <a:ea typeface="+mn-ea"/>
                <a:cs typeface="Arial"/>
              </a:rPr>
              <a:t>key </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strategies</a:t>
            </a:r>
            <a:r>
              <a:rPr kumimoji="0" sz="1600" b="0" i="0" u="none" strike="noStrike" kern="1200" cap="none" spc="0" normalizeH="0" baseline="0" noProof="0" dirty="0">
                <a:ln>
                  <a:noFill/>
                </a:ln>
                <a:solidFill>
                  <a:prstClr val="black"/>
                </a:solidFill>
                <a:effectLst/>
                <a:uLnTx/>
                <a:uFillTx/>
                <a:latin typeface="Arial"/>
                <a:ea typeface="+mn-ea"/>
                <a:cs typeface="Arial"/>
              </a:rPr>
              <a:t> in</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place</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2" name="object 12"/>
          <p:cNvGrpSpPr/>
          <p:nvPr/>
        </p:nvGrpSpPr>
        <p:grpSpPr>
          <a:xfrm>
            <a:off x="2620235" y="1279907"/>
            <a:ext cx="1901825" cy="2744470"/>
            <a:chOff x="2620235" y="1279907"/>
            <a:chExt cx="1901825" cy="2744470"/>
          </a:xfrm>
        </p:grpSpPr>
        <p:sp>
          <p:nvSpPr>
            <p:cNvPr id="13" name="object 13"/>
            <p:cNvSpPr/>
            <p:nvPr/>
          </p:nvSpPr>
          <p:spPr>
            <a:xfrm>
              <a:off x="2626585" y="1930420"/>
              <a:ext cx="307340" cy="2087880"/>
            </a:xfrm>
            <a:custGeom>
              <a:avLst/>
              <a:gdLst/>
              <a:ahLst/>
              <a:cxnLst/>
              <a:rect l="l" t="t" r="r" b="b"/>
              <a:pathLst>
                <a:path w="307339" h="2087879">
                  <a:moveTo>
                    <a:pt x="0" y="2087448"/>
                  </a:moveTo>
                  <a:lnTo>
                    <a:pt x="306743" y="0"/>
                  </a:lnTo>
                </a:path>
              </a:pathLst>
            </a:custGeom>
            <a:ln w="12700">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934461" y="1290067"/>
              <a:ext cx="1577340" cy="1282065"/>
            </a:xfrm>
            <a:custGeom>
              <a:avLst/>
              <a:gdLst/>
              <a:ahLst/>
              <a:cxnLst/>
              <a:rect l="l" t="t" r="r" b="b"/>
              <a:pathLst>
                <a:path w="1577339" h="1282064">
                  <a:moveTo>
                    <a:pt x="1449171" y="0"/>
                  </a:moveTo>
                  <a:lnTo>
                    <a:pt x="128168" y="0"/>
                  </a:lnTo>
                  <a:lnTo>
                    <a:pt x="78277" y="10071"/>
                  </a:lnTo>
                  <a:lnTo>
                    <a:pt x="37538" y="37538"/>
                  </a:lnTo>
                  <a:lnTo>
                    <a:pt x="10071" y="78277"/>
                  </a:lnTo>
                  <a:lnTo>
                    <a:pt x="0" y="128168"/>
                  </a:lnTo>
                  <a:lnTo>
                    <a:pt x="0" y="1153515"/>
                  </a:lnTo>
                  <a:lnTo>
                    <a:pt x="10071" y="1203406"/>
                  </a:lnTo>
                  <a:lnTo>
                    <a:pt x="37538" y="1244145"/>
                  </a:lnTo>
                  <a:lnTo>
                    <a:pt x="78277" y="1271612"/>
                  </a:lnTo>
                  <a:lnTo>
                    <a:pt x="128168" y="1281683"/>
                  </a:lnTo>
                  <a:lnTo>
                    <a:pt x="1449171" y="1281683"/>
                  </a:lnTo>
                  <a:lnTo>
                    <a:pt x="1499062" y="1271612"/>
                  </a:lnTo>
                  <a:lnTo>
                    <a:pt x="1539801" y="1244145"/>
                  </a:lnTo>
                  <a:lnTo>
                    <a:pt x="1567268" y="1203406"/>
                  </a:lnTo>
                  <a:lnTo>
                    <a:pt x="1577340" y="1153515"/>
                  </a:lnTo>
                  <a:lnTo>
                    <a:pt x="1577340" y="128168"/>
                  </a:lnTo>
                  <a:lnTo>
                    <a:pt x="1567268" y="78277"/>
                  </a:lnTo>
                  <a:lnTo>
                    <a:pt x="1539801" y="37538"/>
                  </a:lnTo>
                  <a:lnTo>
                    <a:pt x="1499062" y="10071"/>
                  </a:lnTo>
                  <a:lnTo>
                    <a:pt x="144917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934461" y="1290067"/>
              <a:ext cx="1577340" cy="1282065"/>
            </a:xfrm>
            <a:custGeom>
              <a:avLst/>
              <a:gdLst/>
              <a:ahLst/>
              <a:cxnLst/>
              <a:rect l="l" t="t" r="r" b="b"/>
              <a:pathLst>
                <a:path w="1577339" h="1282064">
                  <a:moveTo>
                    <a:pt x="0" y="128168"/>
                  </a:moveTo>
                  <a:lnTo>
                    <a:pt x="10071" y="78277"/>
                  </a:lnTo>
                  <a:lnTo>
                    <a:pt x="37538" y="37538"/>
                  </a:lnTo>
                  <a:lnTo>
                    <a:pt x="78277" y="10071"/>
                  </a:lnTo>
                  <a:lnTo>
                    <a:pt x="128168" y="0"/>
                  </a:lnTo>
                  <a:lnTo>
                    <a:pt x="1449171" y="0"/>
                  </a:lnTo>
                  <a:lnTo>
                    <a:pt x="1499062" y="10071"/>
                  </a:lnTo>
                  <a:lnTo>
                    <a:pt x="1539801" y="37538"/>
                  </a:lnTo>
                  <a:lnTo>
                    <a:pt x="1567268" y="78277"/>
                  </a:lnTo>
                  <a:lnTo>
                    <a:pt x="1577340" y="128168"/>
                  </a:lnTo>
                  <a:lnTo>
                    <a:pt x="1577340" y="1153515"/>
                  </a:lnTo>
                  <a:lnTo>
                    <a:pt x="1567268" y="1203406"/>
                  </a:lnTo>
                  <a:lnTo>
                    <a:pt x="1539801" y="1244145"/>
                  </a:lnTo>
                  <a:lnTo>
                    <a:pt x="1499062" y="1271612"/>
                  </a:lnTo>
                  <a:lnTo>
                    <a:pt x="1449171" y="1281683"/>
                  </a:lnTo>
                  <a:lnTo>
                    <a:pt x="128168" y="1281683"/>
                  </a:lnTo>
                  <a:lnTo>
                    <a:pt x="78277" y="1271612"/>
                  </a:lnTo>
                  <a:lnTo>
                    <a:pt x="37538" y="1244145"/>
                  </a:lnTo>
                  <a:lnTo>
                    <a:pt x="10071" y="1203406"/>
                  </a:lnTo>
                  <a:lnTo>
                    <a:pt x="0" y="1153515"/>
                  </a:lnTo>
                  <a:lnTo>
                    <a:pt x="0" y="128168"/>
                  </a:lnTo>
                  <a:close/>
                </a:path>
              </a:pathLst>
            </a:custGeom>
            <a:ln w="19812">
              <a:solidFill>
                <a:srgbClr val="F566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3009981" y="1337999"/>
            <a:ext cx="1424305" cy="1156335"/>
          </a:xfrm>
          <a:prstGeom prst="rect">
            <a:avLst/>
          </a:prstGeom>
          <a:noFill/>
        </p:spPr>
        <p:txBody>
          <a:bodyPr vert="horz" wrap="square" lIns="0" tIns="37465" rIns="0" bIns="0" rtlCol="0">
            <a:spAutoFit/>
          </a:bodyPr>
          <a:lstStyle/>
          <a:p>
            <a:pPr marL="116205" marR="109855" lvl="0" indent="19685" algn="l" defTabSz="914400" rtl="0" eaLnBrk="1" fontAlgn="auto" latinLnBrk="0" hangingPunct="1">
              <a:lnSpc>
                <a:spcPct val="86400"/>
              </a:lnSpc>
              <a:spcBef>
                <a:spcPts val="29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1.</a:t>
            </a:r>
            <a:r>
              <a:rPr kumimoji="0" sz="1200" b="0" i="0" u="none" strike="noStrike" kern="1200" cap="none" spc="-7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A</a:t>
            </a:r>
            <a:r>
              <a:rPr kumimoji="0" sz="1200" b="0" i="0" u="none" strike="noStrike" kern="1200" cap="none" spc="-5" normalizeH="0" baseline="0" noProof="0" dirty="0">
                <a:ln>
                  <a:noFill/>
                </a:ln>
                <a:solidFill>
                  <a:prstClr val="black"/>
                </a:solidFill>
                <a:effectLst/>
                <a:uLnTx/>
                <a:uFillTx/>
                <a:latin typeface="Arial"/>
                <a:ea typeface="+mn-ea"/>
                <a:cs typeface="Arial"/>
              </a:rPr>
              <a:t>dd</a:t>
            </a:r>
            <a:r>
              <a:rPr kumimoji="0" sz="1200" b="0" i="0" u="none" strike="noStrike" kern="1200" cap="none" spc="-10" normalizeH="0" baseline="0" noProof="0" dirty="0">
                <a:ln>
                  <a:noFill/>
                </a:ln>
                <a:solidFill>
                  <a:prstClr val="black"/>
                </a:solidFill>
                <a:effectLst/>
                <a:uLnTx/>
                <a:uFillTx/>
                <a:latin typeface="Arial"/>
                <a:ea typeface="+mn-ea"/>
                <a:cs typeface="Arial"/>
              </a:rPr>
              <a:t>r</a:t>
            </a:r>
            <a:r>
              <a:rPr kumimoji="0" sz="1200" b="0" i="0" u="none" strike="noStrike" kern="1200" cap="none" spc="-5" normalizeH="0" baseline="0" noProof="0" dirty="0">
                <a:ln>
                  <a:noFill/>
                </a:ln>
                <a:solidFill>
                  <a:prstClr val="black"/>
                </a:solidFill>
                <a:effectLst/>
                <a:uLnTx/>
                <a:uFillTx/>
                <a:latin typeface="Arial"/>
                <a:ea typeface="+mn-ea"/>
                <a:cs typeface="Arial"/>
              </a:rPr>
              <a:t>es</a:t>
            </a:r>
            <a:r>
              <a:rPr kumimoji="0" sz="1200" b="0" i="0" u="none" strike="noStrike" kern="1200" cap="none" spc="0" normalizeH="0" baseline="0" noProof="0" dirty="0">
                <a:ln>
                  <a:noFill/>
                </a:ln>
                <a:solidFill>
                  <a:prstClr val="black"/>
                </a:solidFill>
                <a:effectLst/>
                <a:uLnTx/>
                <a:uFillTx/>
                <a:latin typeface="Arial"/>
                <a:ea typeface="+mn-ea"/>
                <a:cs typeface="Arial"/>
              </a:rPr>
              <a:t>s</a:t>
            </a:r>
            <a:r>
              <a:rPr kumimoji="0" sz="1200" b="0" i="0" u="none" strike="noStrike" kern="1200" cap="none" spc="-25"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s</a:t>
            </a:r>
            <a:r>
              <a:rPr kumimoji="0" sz="1200" b="0" i="0" u="none" strike="noStrike" kern="1200" cap="none" spc="-5" normalizeH="0" baseline="0" noProof="0" dirty="0">
                <a:ln>
                  <a:noFill/>
                </a:ln>
                <a:solidFill>
                  <a:prstClr val="black"/>
                </a:solidFill>
                <a:effectLst/>
                <a:uLnTx/>
                <a:uFillTx/>
                <a:latin typeface="Arial"/>
                <a:ea typeface="+mn-ea"/>
                <a:cs typeface="Arial"/>
              </a:rPr>
              <a:t>oc</a:t>
            </a:r>
            <a:r>
              <a:rPr kumimoji="0" sz="1200" b="0" i="0" u="none" strike="noStrike" kern="1200" cap="none" spc="-10" normalizeH="0" baseline="0" noProof="0" dirty="0">
                <a:ln>
                  <a:noFill/>
                </a:ln>
                <a:solidFill>
                  <a:prstClr val="black"/>
                </a:solidFill>
                <a:effectLst/>
                <a:uLnTx/>
                <a:uFillTx/>
                <a:latin typeface="Arial"/>
                <a:ea typeface="+mn-ea"/>
                <a:cs typeface="Arial"/>
              </a:rPr>
              <a:t>i</a:t>
            </a:r>
            <a:r>
              <a:rPr kumimoji="0" sz="1200" b="0" i="0" u="none" strike="noStrike" kern="1200" cap="none" spc="-5" normalizeH="0" baseline="0" noProof="0" dirty="0">
                <a:ln>
                  <a:noFill/>
                </a:ln>
                <a:solidFill>
                  <a:prstClr val="black"/>
                </a:solidFill>
                <a:effectLst/>
                <a:uLnTx/>
                <a:uFillTx/>
                <a:latin typeface="Arial"/>
                <a:ea typeface="+mn-ea"/>
                <a:cs typeface="Arial"/>
              </a:rPr>
              <a:t>al  determinants </a:t>
            </a:r>
            <a:r>
              <a:rPr kumimoji="0" sz="1200" b="0" i="0" u="none" strike="noStrike" kern="1200" cap="none" spc="0" normalizeH="0" baseline="0" noProof="0" dirty="0">
                <a:ln>
                  <a:noFill/>
                </a:ln>
                <a:solidFill>
                  <a:prstClr val="black"/>
                </a:solidFill>
                <a:effectLst/>
                <a:uLnTx/>
                <a:uFillTx/>
                <a:latin typeface="Arial"/>
                <a:ea typeface="+mn-ea"/>
                <a:cs typeface="Arial"/>
              </a:rPr>
              <a:t>of </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health during </a:t>
            </a:r>
            <a:r>
              <a:rPr kumimoji="0" sz="1200" b="0" i="0" u="none" strike="noStrike" kern="1200" cap="none" spc="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prenatal,</a:t>
            </a:r>
            <a:r>
              <a:rPr kumimoji="0" sz="1200" b="0" i="0" u="none" strike="noStrike" kern="1200" cap="none" spc="-70" normalizeH="0" baseline="0" noProof="0" dirty="0">
                <a:ln>
                  <a:noFill/>
                </a:ln>
                <a:solidFill>
                  <a:prstClr val="black"/>
                </a:solidFill>
                <a:effectLst/>
                <a:uLnTx/>
                <a:uFillTx/>
                <a:latin typeface="Arial"/>
                <a:ea typeface="+mn-ea"/>
                <a:cs typeface="Arial"/>
              </a:rPr>
              <a:t> </a:t>
            </a:r>
            <a:r>
              <a:rPr kumimoji="0" sz="1200" b="0" i="0" u="none" strike="noStrike" kern="1200" cap="none" spc="-15" normalizeH="0" baseline="0" noProof="0" dirty="0">
                <a:ln>
                  <a:noFill/>
                </a:ln>
                <a:solidFill>
                  <a:prstClr val="black"/>
                </a:solidFill>
                <a:effectLst/>
                <a:uLnTx/>
                <a:uFillTx/>
                <a:latin typeface="Arial"/>
                <a:ea typeface="+mn-ea"/>
                <a:cs typeface="Arial"/>
              </a:rPr>
              <a:t>delivery,</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12065" marR="5080" lvl="0" indent="0" algn="ctr" defTabSz="914400" rtl="0" eaLnBrk="1" fontAlgn="auto" latinLnBrk="0" hangingPunct="1">
              <a:lnSpc>
                <a:spcPct val="86200"/>
              </a:lnSpc>
              <a:spcBef>
                <a:spcPts val="5"/>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and postpartum care </a:t>
            </a:r>
            <a:r>
              <a:rPr kumimoji="0" sz="1200" b="0" i="0" u="none" strike="noStrike" kern="1200" cap="none" spc="-32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to </a:t>
            </a:r>
            <a:r>
              <a:rPr kumimoji="0" sz="1200" b="0" i="0" u="none" strike="noStrike" kern="1200" cap="none" spc="-5" normalizeH="0" baseline="0" noProof="0" dirty="0">
                <a:ln>
                  <a:noFill/>
                </a:ln>
                <a:solidFill>
                  <a:prstClr val="black"/>
                </a:solidFill>
                <a:effectLst/>
                <a:uLnTx/>
                <a:uFillTx/>
                <a:latin typeface="Arial"/>
                <a:ea typeface="+mn-ea"/>
                <a:cs typeface="Arial"/>
              </a:rPr>
              <a:t>improve birth </a:t>
            </a:r>
            <a:r>
              <a:rPr kumimoji="0" sz="1200" b="0" i="0" u="none" strike="noStrike" kern="1200" cap="none" spc="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equity</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7" name="object 17"/>
          <p:cNvGrpSpPr/>
          <p:nvPr/>
        </p:nvGrpSpPr>
        <p:grpSpPr>
          <a:xfrm>
            <a:off x="4510751" y="774955"/>
            <a:ext cx="6725475" cy="1155999"/>
            <a:chOff x="4510751" y="774955"/>
            <a:chExt cx="6725475" cy="1155999"/>
          </a:xfrm>
        </p:grpSpPr>
        <p:sp>
          <p:nvSpPr>
            <p:cNvPr id="18" name="object 18"/>
            <p:cNvSpPr/>
            <p:nvPr/>
          </p:nvSpPr>
          <p:spPr>
            <a:xfrm>
              <a:off x="4510751" y="1078785"/>
              <a:ext cx="1028065" cy="852169"/>
            </a:xfrm>
            <a:custGeom>
              <a:avLst/>
              <a:gdLst/>
              <a:ahLst/>
              <a:cxnLst/>
              <a:rect l="l" t="t" r="r" b="b"/>
              <a:pathLst>
                <a:path w="1028064" h="852169">
                  <a:moveTo>
                    <a:pt x="0" y="851636"/>
                  </a:moveTo>
                  <a:lnTo>
                    <a:pt x="1027557" y="0"/>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538978" y="774955"/>
              <a:ext cx="5556885" cy="609600"/>
            </a:xfrm>
            <a:custGeom>
              <a:avLst/>
              <a:gdLst/>
              <a:ahLst/>
              <a:cxnLst/>
              <a:rect l="l" t="t" r="r" b="b"/>
              <a:pathLst>
                <a:path w="5556884" h="609600">
                  <a:moveTo>
                    <a:pt x="5495544" y="0"/>
                  </a:moveTo>
                  <a:lnTo>
                    <a:pt x="60960" y="0"/>
                  </a:lnTo>
                  <a:lnTo>
                    <a:pt x="37231" y="4790"/>
                  </a:lnTo>
                  <a:lnTo>
                    <a:pt x="17854" y="17854"/>
                  </a:lnTo>
                  <a:lnTo>
                    <a:pt x="4790" y="37231"/>
                  </a:lnTo>
                  <a:lnTo>
                    <a:pt x="0" y="60960"/>
                  </a:lnTo>
                  <a:lnTo>
                    <a:pt x="0" y="548640"/>
                  </a:lnTo>
                  <a:lnTo>
                    <a:pt x="4790" y="572368"/>
                  </a:lnTo>
                  <a:lnTo>
                    <a:pt x="17854" y="591745"/>
                  </a:lnTo>
                  <a:lnTo>
                    <a:pt x="37231" y="604809"/>
                  </a:lnTo>
                  <a:lnTo>
                    <a:pt x="60960" y="609600"/>
                  </a:lnTo>
                  <a:lnTo>
                    <a:pt x="5495544" y="609600"/>
                  </a:lnTo>
                  <a:lnTo>
                    <a:pt x="5519272" y="604809"/>
                  </a:lnTo>
                  <a:lnTo>
                    <a:pt x="5538649" y="591745"/>
                  </a:lnTo>
                  <a:lnTo>
                    <a:pt x="5551713" y="572368"/>
                  </a:lnTo>
                  <a:lnTo>
                    <a:pt x="5556504" y="548640"/>
                  </a:lnTo>
                  <a:lnTo>
                    <a:pt x="5556504" y="60960"/>
                  </a:lnTo>
                  <a:lnTo>
                    <a:pt x="5551713" y="37231"/>
                  </a:lnTo>
                  <a:lnTo>
                    <a:pt x="5538649" y="17854"/>
                  </a:lnTo>
                  <a:lnTo>
                    <a:pt x="5519272" y="4790"/>
                  </a:lnTo>
                  <a:lnTo>
                    <a:pt x="5495544" y="0"/>
                  </a:lnTo>
                  <a:close/>
                </a:path>
              </a:pathLst>
            </a:custGeom>
            <a:solidFill>
              <a:srgbClr val="FFFFFF"/>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5538978" y="774955"/>
              <a:ext cx="5697248" cy="609600"/>
            </a:xfrm>
            <a:custGeom>
              <a:avLst/>
              <a:gdLst/>
              <a:ahLst/>
              <a:cxnLst/>
              <a:rect l="l" t="t" r="r" b="b"/>
              <a:pathLst>
                <a:path w="5556884" h="609600">
                  <a:moveTo>
                    <a:pt x="0" y="60960"/>
                  </a:moveTo>
                  <a:lnTo>
                    <a:pt x="4790" y="37231"/>
                  </a:lnTo>
                  <a:lnTo>
                    <a:pt x="17854" y="17854"/>
                  </a:lnTo>
                  <a:lnTo>
                    <a:pt x="37231" y="4790"/>
                  </a:lnTo>
                  <a:lnTo>
                    <a:pt x="60960" y="0"/>
                  </a:lnTo>
                  <a:lnTo>
                    <a:pt x="5495544" y="0"/>
                  </a:lnTo>
                  <a:lnTo>
                    <a:pt x="5519272" y="4790"/>
                  </a:lnTo>
                  <a:lnTo>
                    <a:pt x="5538649" y="17854"/>
                  </a:lnTo>
                  <a:lnTo>
                    <a:pt x="5551713" y="37231"/>
                  </a:lnTo>
                  <a:lnTo>
                    <a:pt x="5556504" y="60960"/>
                  </a:lnTo>
                  <a:lnTo>
                    <a:pt x="5556504" y="548640"/>
                  </a:lnTo>
                  <a:lnTo>
                    <a:pt x="5551713" y="572368"/>
                  </a:lnTo>
                  <a:lnTo>
                    <a:pt x="5538649" y="591745"/>
                  </a:lnTo>
                  <a:lnTo>
                    <a:pt x="5519272" y="604809"/>
                  </a:lnTo>
                  <a:lnTo>
                    <a:pt x="5495544" y="609600"/>
                  </a:lnTo>
                  <a:lnTo>
                    <a:pt x="60960" y="609600"/>
                  </a:lnTo>
                  <a:lnTo>
                    <a:pt x="37231" y="604809"/>
                  </a:lnTo>
                  <a:lnTo>
                    <a:pt x="17854" y="591745"/>
                  </a:lnTo>
                  <a:lnTo>
                    <a:pt x="4790" y="572368"/>
                  </a:lnTo>
                  <a:lnTo>
                    <a:pt x="0" y="548640"/>
                  </a:lnTo>
                  <a:lnTo>
                    <a:pt x="0" y="60960"/>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object 21"/>
          <p:cNvSpPr txBox="1"/>
          <p:nvPr/>
        </p:nvSpPr>
        <p:spPr>
          <a:xfrm>
            <a:off x="5673911" y="823296"/>
            <a:ext cx="5282565" cy="193675"/>
          </a:xfrm>
          <a:prstGeom prst="rect">
            <a:avLst/>
          </a:prstGeom>
          <a:noFill/>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1.</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10" normalizeH="0" baseline="0" noProof="0" dirty="0">
                <a:ln>
                  <a:noFill/>
                </a:ln>
                <a:solidFill>
                  <a:prstClr val="black"/>
                </a:solidFill>
                <a:effectLst/>
                <a:uLnTx/>
                <a:uFillTx/>
                <a:latin typeface="Arial"/>
                <a:ea typeface="+mn-ea"/>
                <a:cs typeface="Arial"/>
              </a:rPr>
              <a:t>Utilize</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ILPQC </a:t>
            </a:r>
            <a:r>
              <a:rPr kumimoji="0" sz="1100" b="0" i="0" u="none" strike="noStrike" kern="1200" cap="none" spc="-5" normalizeH="0" baseline="0" noProof="0" dirty="0">
                <a:ln>
                  <a:noFill/>
                </a:ln>
                <a:solidFill>
                  <a:prstClr val="black"/>
                </a:solidFill>
                <a:effectLst/>
                <a:uLnTx/>
                <a:uFillTx/>
                <a:latin typeface="Arial"/>
                <a:ea typeface="+mn-ea"/>
                <a:cs typeface="Arial"/>
              </a:rPr>
              <a:t>social</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determinants</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of</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(SDoH)</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community resources mapping</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22" name="object 22"/>
          <p:cNvSpPr txBox="1"/>
          <p:nvPr/>
        </p:nvSpPr>
        <p:spPr>
          <a:xfrm>
            <a:off x="5696765" y="968131"/>
            <a:ext cx="5237480" cy="193675"/>
          </a:xfrm>
          <a:prstGeom prst="rect">
            <a:avLst/>
          </a:prstGeom>
          <a:noFill/>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a:ea typeface="+mn-ea"/>
                <a:cs typeface="Arial"/>
              </a:rPr>
              <a:t>tool</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 </a:t>
            </a:r>
            <a:r>
              <a:rPr kumimoji="0" sz="1100" b="0" i="0" u="none" strike="noStrike" kern="1200" cap="none" spc="-5" normalizeH="0" baseline="0" noProof="0" dirty="0">
                <a:ln>
                  <a:noFill/>
                </a:ln>
                <a:solidFill>
                  <a:prstClr val="black"/>
                </a:solidFill>
                <a:effectLst/>
                <a:uLnTx/>
                <a:uFillTx/>
                <a:latin typeface="Arial"/>
                <a:ea typeface="+mn-ea"/>
                <a:cs typeface="Arial"/>
              </a:rPr>
              <a:t>assist</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linking</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patients</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 </a:t>
            </a:r>
            <a:r>
              <a:rPr kumimoji="0" sz="1100" b="0" i="0" u="none" strike="noStrike" kern="1200" cap="none" spc="-5" normalizeH="0" baseline="0" noProof="0" dirty="0">
                <a:ln>
                  <a:noFill/>
                </a:ln>
                <a:solidFill>
                  <a:prstClr val="black"/>
                </a:solidFill>
                <a:effectLst/>
                <a:uLnTx/>
                <a:uFillTx/>
                <a:latin typeface="Arial"/>
                <a:ea typeface="+mn-ea"/>
                <a:cs typeface="Arial"/>
              </a:rPr>
              <a:t>resources based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on</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the </a:t>
            </a:r>
            <a:r>
              <a:rPr kumimoji="0" sz="1100" b="0" i="0" u="none" strike="noStrike" kern="1200" cap="none" spc="-5" normalizeH="0" baseline="0" noProof="0" dirty="0">
                <a:ln>
                  <a:noFill/>
                </a:ln>
                <a:solidFill>
                  <a:prstClr val="black"/>
                </a:solidFill>
                <a:effectLst/>
                <a:uLnTx/>
                <a:uFillTx/>
                <a:latin typeface="Arial"/>
                <a:ea typeface="+mn-ea"/>
                <a:cs typeface="Arial"/>
              </a:rPr>
              <a:t>social</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determinants</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of</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23" name="object 23"/>
          <p:cNvSpPr txBox="1"/>
          <p:nvPr/>
        </p:nvSpPr>
        <p:spPr>
          <a:xfrm>
            <a:off x="5972554" y="1112966"/>
            <a:ext cx="4685030" cy="193675"/>
          </a:xfrm>
          <a:prstGeom prst="rect">
            <a:avLst/>
          </a:prstGeom>
          <a:noFill/>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screening and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share with</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affiliated</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prenatal </a:t>
            </a:r>
            <a:r>
              <a:rPr kumimoji="0" sz="1100" b="0" i="0" u="none" strike="noStrike" kern="1200" cap="none" spc="0" normalizeH="0" baseline="0" noProof="0" dirty="0">
                <a:ln>
                  <a:noFill/>
                </a:ln>
                <a:solidFill>
                  <a:prstClr val="black"/>
                </a:solidFill>
                <a:effectLst/>
                <a:uLnTx/>
                <a:uFillTx/>
                <a:latin typeface="Arial"/>
                <a:ea typeface="+mn-ea"/>
                <a:cs typeface="Arial"/>
              </a:rPr>
              <a:t>care</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sites</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hospital </a:t>
            </a:r>
            <a:r>
              <a:rPr kumimoji="0" sz="1100" b="0" i="0" u="none" strike="noStrike" kern="1200" cap="none" spc="5" normalizeH="0" baseline="0" noProof="0" dirty="0">
                <a:ln>
                  <a:noFill/>
                </a:ln>
                <a:solidFill>
                  <a:prstClr val="black"/>
                </a:solidFill>
                <a:effectLst/>
                <a:uLnTx/>
                <a:uFillTx/>
                <a:latin typeface="Arial"/>
                <a:ea typeface="+mn-ea"/>
                <a:cs typeface="Arial"/>
              </a:rPr>
              <a:t>OB</a:t>
            </a:r>
            <a:r>
              <a:rPr kumimoji="0" sz="1100" b="0" i="0" u="none" strike="noStrike" kern="1200" cap="none" spc="-5" normalizeH="0" baseline="0" noProof="0" dirty="0">
                <a:ln>
                  <a:noFill/>
                </a:ln>
                <a:solidFill>
                  <a:prstClr val="black"/>
                </a:solidFill>
                <a:effectLst/>
                <a:uLnTx/>
                <a:uFillTx/>
                <a:latin typeface="Arial"/>
                <a:ea typeface="+mn-ea"/>
                <a:cs typeface="Arial"/>
              </a:rPr>
              <a:t> units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24" name="object 24"/>
          <p:cNvGrpSpPr/>
          <p:nvPr/>
        </p:nvGrpSpPr>
        <p:grpSpPr>
          <a:xfrm>
            <a:off x="4504400" y="1435353"/>
            <a:ext cx="6742535" cy="501650"/>
            <a:chOff x="4504400" y="1435353"/>
            <a:chExt cx="6694805" cy="501650"/>
          </a:xfrm>
        </p:grpSpPr>
        <p:sp>
          <p:nvSpPr>
            <p:cNvPr id="25" name="object 25"/>
            <p:cNvSpPr/>
            <p:nvPr/>
          </p:nvSpPr>
          <p:spPr>
            <a:xfrm>
              <a:off x="4510750" y="1663583"/>
              <a:ext cx="1028065" cy="267335"/>
            </a:xfrm>
            <a:custGeom>
              <a:avLst/>
              <a:gdLst/>
              <a:ahLst/>
              <a:cxnLst/>
              <a:rect l="l" t="t" r="r" b="b"/>
              <a:pathLst>
                <a:path w="1028064" h="267335">
                  <a:moveTo>
                    <a:pt x="0" y="266839"/>
                  </a:moveTo>
                  <a:lnTo>
                    <a:pt x="1027557" y="0"/>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538977" y="1445513"/>
              <a:ext cx="5649595" cy="439420"/>
            </a:xfrm>
            <a:custGeom>
              <a:avLst/>
              <a:gdLst/>
              <a:ahLst/>
              <a:cxnLst/>
              <a:rect l="l" t="t" r="r" b="b"/>
              <a:pathLst>
                <a:path w="5649595" h="439419">
                  <a:moveTo>
                    <a:pt x="5605576" y="0"/>
                  </a:moveTo>
                  <a:lnTo>
                    <a:pt x="43891" y="0"/>
                  </a:lnTo>
                  <a:lnTo>
                    <a:pt x="26805" y="3448"/>
                  </a:lnTo>
                  <a:lnTo>
                    <a:pt x="12853" y="12853"/>
                  </a:lnTo>
                  <a:lnTo>
                    <a:pt x="3448" y="26805"/>
                  </a:lnTo>
                  <a:lnTo>
                    <a:pt x="0" y="43891"/>
                  </a:lnTo>
                  <a:lnTo>
                    <a:pt x="0" y="395020"/>
                  </a:lnTo>
                  <a:lnTo>
                    <a:pt x="3448" y="412106"/>
                  </a:lnTo>
                  <a:lnTo>
                    <a:pt x="12853" y="426058"/>
                  </a:lnTo>
                  <a:lnTo>
                    <a:pt x="26805" y="435463"/>
                  </a:lnTo>
                  <a:lnTo>
                    <a:pt x="43891" y="438912"/>
                  </a:lnTo>
                  <a:lnTo>
                    <a:pt x="5605576" y="438912"/>
                  </a:lnTo>
                  <a:lnTo>
                    <a:pt x="5622662" y="435463"/>
                  </a:lnTo>
                  <a:lnTo>
                    <a:pt x="5636614" y="426058"/>
                  </a:lnTo>
                  <a:lnTo>
                    <a:pt x="5646019" y="412106"/>
                  </a:lnTo>
                  <a:lnTo>
                    <a:pt x="5649468" y="395020"/>
                  </a:lnTo>
                  <a:lnTo>
                    <a:pt x="5649468" y="43891"/>
                  </a:lnTo>
                  <a:lnTo>
                    <a:pt x="5646019" y="26805"/>
                  </a:lnTo>
                  <a:lnTo>
                    <a:pt x="5636614" y="12853"/>
                  </a:lnTo>
                  <a:lnTo>
                    <a:pt x="5622662" y="3448"/>
                  </a:lnTo>
                  <a:lnTo>
                    <a:pt x="5605576"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538977" y="1445513"/>
              <a:ext cx="5649595" cy="439420"/>
            </a:xfrm>
            <a:custGeom>
              <a:avLst/>
              <a:gdLst/>
              <a:ahLst/>
              <a:cxnLst/>
              <a:rect l="l" t="t" r="r" b="b"/>
              <a:pathLst>
                <a:path w="5649595" h="439419">
                  <a:moveTo>
                    <a:pt x="0" y="43891"/>
                  </a:moveTo>
                  <a:lnTo>
                    <a:pt x="3448" y="26805"/>
                  </a:lnTo>
                  <a:lnTo>
                    <a:pt x="12853" y="12853"/>
                  </a:lnTo>
                  <a:lnTo>
                    <a:pt x="26805" y="3448"/>
                  </a:lnTo>
                  <a:lnTo>
                    <a:pt x="43891" y="0"/>
                  </a:lnTo>
                  <a:lnTo>
                    <a:pt x="5605576" y="0"/>
                  </a:lnTo>
                  <a:lnTo>
                    <a:pt x="5622662" y="3448"/>
                  </a:lnTo>
                  <a:lnTo>
                    <a:pt x="5636614" y="12853"/>
                  </a:lnTo>
                  <a:lnTo>
                    <a:pt x="5646019" y="26805"/>
                  </a:lnTo>
                  <a:lnTo>
                    <a:pt x="5649468" y="43891"/>
                  </a:lnTo>
                  <a:lnTo>
                    <a:pt x="5649468" y="395020"/>
                  </a:lnTo>
                  <a:lnTo>
                    <a:pt x="5646019" y="412106"/>
                  </a:lnTo>
                  <a:lnTo>
                    <a:pt x="5636614" y="426058"/>
                  </a:lnTo>
                  <a:lnTo>
                    <a:pt x="5622662" y="435463"/>
                  </a:lnTo>
                  <a:lnTo>
                    <a:pt x="5605576" y="438912"/>
                  </a:lnTo>
                  <a:lnTo>
                    <a:pt x="43891" y="438912"/>
                  </a:lnTo>
                  <a:lnTo>
                    <a:pt x="26805" y="435463"/>
                  </a:lnTo>
                  <a:lnTo>
                    <a:pt x="12853" y="426058"/>
                  </a:lnTo>
                  <a:lnTo>
                    <a:pt x="3448" y="412106"/>
                  </a:lnTo>
                  <a:lnTo>
                    <a:pt x="0" y="395020"/>
                  </a:lnTo>
                  <a:lnTo>
                    <a:pt x="0" y="43891"/>
                  </a:lnTo>
                  <a:close/>
                </a:path>
              </a:pathLst>
            </a:custGeom>
            <a:ln w="19811">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object 28"/>
          <p:cNvSpPr txBox="1"/>
          <p:nvPr/>
        </p:nvSpPr>
        <p:spPr>
          <a:xfrm>
            <a:off x="5742086" y="1480380"/>
            <a:ext cx="5241925" cy="339090"/>
          </a:xfrm>
          <a:prstGeom prst="rect">
            <a:avLst/>
          </a:prstGeom>
          <a:noFill/>
        </p:spPr>
        <p:txBody>
          <a:bodyPr vert="horz" wrap="square" lIns="0" tIns="36830" rIns="0" bIns="0" rtlCol="0">
            <a:spAutoFit/>
          </a:bodyPr>
          <a:lstStyle/>
          <a:p>
            <a:pPr marL="1217930" marR="5080" lvl="0" indent="-120586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2.</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Screen</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patients </a:t>
            </a:r>
            <a:r>
              <a:rPr kumimoji="0" sz="1100" b="0" i="0" u="none" strike="noStrike" kern="1200" cap="none" spc="0" normalizeH="0" baseline="0" noProof="0" dirty="0">
                <a:ln>
                  <a:noFill/>
                </a:ln>
                <a:solidFill>
                  <a:prstClr val="black"/>
                </a:solidFill>
                <a:effectLst/>
                <a:uLnTx/>
                <a:uFillTx/>
                <a:latin typeface="Arial"/>
                <a:ea typeface="+mn-ea"/>
                <a:cs typeface="Arial"/>
              </a:rPr>
              <a:t>for</a:t>
            </a:r>
            <a:r>
              <a:rPr kumimoji="0" sz="1100" b="0" i="0" u="none" strike="noStrike" kern="1200" cap="none" spc="-5" normalizeH="0" baseline="0" noProof="0" dirty="0">
                <a:ln>
                  <a:noFill/>
                </a:ln>
                <a:solidFill>
                  <a:prstClr val="black"/>
                </a:solidFill>
                <a:effectLst/>
                <a:uLnTx/>
                <a:uFillTx/>
                <a:latin typeface="Arial"/>
                <a:ea typeface="+mn-ea"/>
                <a:cs typeface="Arial"/>
              </a:rPr>
              <a:t> social</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determinants</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of</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during</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prenatal </a:t>
            </a:r>
            <a:r>
              <a:rPr kumimoji="0" sz="1100" b="0" i="0" u="none" strike="noStrike" kern="1200" cap="none" spc="0" normalizeH="0" baseline="0" noProof="0" dirty="0">
                <a:ln>
                  <a:noFill/>
                </a:ln>
                <a:solidFill>
                  <a:prstClr val="black"/>
                </a:solidFill>
                <a:effectLst/>
                <a:uLnTx/>
                <a:uFillTx/>
                <a:latin typeface="Arial"/>
                <a:ea typeface="+mn-ea"/>
                <a:cs typeface="Arial"/>
              </a:rPr>
              <a:t>care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delivery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admission</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appropriately</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link</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resources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29" name="object 29"/>
          <p:cNvGrpSpPr/>
          <p:nvPr/>
        </p:nvGrpSpPr>
        <p:grpSpPr>
          <a:xfrm>
            <a:off x="4504399" y="1924072"/>
            <a:ext cx="6762839" cy="531495"/>
            <a:chOff x="4504400" y="1924072"/>
            <a:chExt cx="6718934" cy="531495"/>
          </a:xfrm>
        </p:grpSpPr>
        <p:sp>
          <p:nvSpPr>
            <p:cNvPr id="30" name="object 30"/>
            <p:cNvSpPr/>
            <p:nvPr/>
          </p:nvSpPr>
          <p:spPr>
            <a:xfrm>
              <a:off x="4510750" y="1930422"/>
              <a:ext cx="1028065" cy="269875"/>
            </a:xfrm>
            <a:custGeom>
              <a:avLst/>
              <a:gdLst/>
              <a:ahLst/>
              <a:cxnLst/>
              <a:rect l="l" t="t" r="r" b="b"/>
              <a:pathLst>
                <a:path w="1028064" h="269875">
                  <a:moveTo>
                    <a:pt x="0" y="0"/>
                  </a:moveTo>
                  <a:lnTo>
                    <a:pt x="1027557" y="269379"/>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5538977" y="1956054"/>
              <a:ext cx="5674360" cy="489584"/>
            </a:xfrm>
            <a:custGeom>
              <a:avLst/>
              <a:gdLst/>
              <a:ahLst/>
              <a:cxnLst/>
              <a:rect l="l" t="t" r="r" b="b"/>
              <a:pathLst>
                <a:path w="5674359" h="489585">
                  <a:moveTo>
                    <a:pt x="5624931" y="0"/>
                  </a:moveTo>
                  <a:lnTo>
                    <a:pt x="48920" y="0"/>
                  </a:lnTo>
                  <a:lnTo>
                    <a:pt x="29880" y="3845"/>
                  </a:lnTo>
                  <a:lnTo>
                    <a:pt x="14330" y="14330"/>
                  </a:lnTo>
                  <a:lnTo>
                    <a:pt x="3845" y="29880"/>
                  </a:lnTo>
                  <a:lnTo>
                    <a:pt x="0" y="48920"/>
                  </a:lnTo>
                  <a:lnTo>
                    <a:pt x="0" y="440283"/>
                  </a:lnTo>
                  <a:lnTo>
                    <a:pt x="3845" y="459323"/>
                  </a:lnTo>
                  <a:lnTo>
                    <a:pt x="14330" y="474873"/>
                  </a:lnTo>
                  <a:lnTo>
                    <a:pt x="29880" y="485358"/>
                  </a:lnTo>
                  <a:lnTo>
                    <a:pt x="48920" y="489203"/>
                  </a:lnTo>
                  <a:lnTo>
                    <a:pt x="5624931" y="489203"/>
                  </a:lnTo>
                  <a:lnTo>
                    <a:pt x="5643971" y="485358"/>
                  </a:lnTo>
                  <a:lnTo>
                    <a:pt x="5659521" y="474873"/>
                  </a:lnTo>
                  <a:lnTo>
                    <a:pt x="5670006" y="459323"/>
                  </a:lnTo>
                  <a:lnTo>
                    <a:pt x="5673852" y="440283"/>
                  </a:lnTo>
                  <a:lnTo>
                    <a:pt x="5673852" y="48920"/>
                  </a:lnTo>
                  <a:lnTo>
                    <a:pt x="5670006" y="29880"/>
                  </a:lnTo>
                  <a:lnTo>
                    <a:pt x="5659521" y="14330"/>
                  </a:lnTo>
                  <a:lnTo>
                    <a:pt x="5643971" y="3845"/>
                  </a:lnTo>
                  <a:lnTo>
                    <a:pt x="5624931"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5538977" y="1956054"/>
              <a:ext cx="5674360" cy="489584"/>
            </a:xfrm>
            <a:custGeom>
              <a:avLst/>
              <a:gdLst/>
              <a:ahLst/>
              <a:cxnLst/>
              <a:rect l="l" t="t" r="r" b="b"/>
              <a:pathLst>
                <a:path w="5674359" h="489585">
                  <a:moveTo>
                    <a:pt x="0" y="48920"/>
                  </a:moveTo>
                  <a:lnTo>
                    <a:pt x="3845" y="29880"/>
                  </a:lnTo>
                  <a:lnTo>
                    <a:pt x="14330" y="14330"/>
                  </a:lnTo>
                  <a:lnTo>
                    <a:pt x="29880" y="3845"/>
                  </a:lnTo>
                  <a:lnTo>
                    <a:pt x="48920" y="0"/>
                  </a:lnTo>
                  <a:lnTo>
                    <a:pt x="5624931" y="0"/>
                  </a:lnTo>
                  <a:lnTo>
                    <a:pt x="5643971" y="3845"/>
                  </a:lnTo>
                  <a:lnTo>
                    <a:pt x="5659521" y="14330"/>
                  </a:lnTo>
                  <a:lnTo>
                    <a:pt x="5670006" y="29880"/>
                  </a:lnTo>
                  <a:lnTo>
                    <a:pt x="5673852" y="48920"/>
                  </a:lnTo>
                  <a:lnTo>
                    <a:pt x="5673852" y="440283"/>
                  </a:lnTo>
                  <a:lnTo>
                    <a:pt x="5670006" y="459323"/>
                  </a:lnTo>
                  <a:lnTo>
                    <a:pt x="5659521" y="474873"/>
                  </a:lnTo>
                  <a:lnTo>
                    <a:pt x="5643971" y="485358"/>
                  </a:lnTo>
                  <a:lnTo>
                    <a:pt x="5624931" y="489203"/>
                  </a:lnTo>
                  <a:lnTo>
                    <a:pt x="48920" y="489203"/>
                  </a:lnTo>
                  <a:lnTo>
                    <a:pt x="29880" y="485358"/>
                  </a:lnTo>
                  <a:lnTo>
                    <a:pt x="14330" y="474873"/>
                  </a:lnTo>
                  <a:lnTo>
                    <a:pt x="3845" y="459323"/>
                  </a:lnTo>
                  <a:lnTo>
                    <a:pt x="0" y="440283"/>
                  </a:lnTo>
                  <a:lnTo>
                    <a:pt x="0" y="48920"/>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object 33"/>
          <p:cNvSpPr txBox="1"/>
          <p:nvPr/>
        </p:nvSpPr>
        <p:spPr>
          <a:xfrm>
            <a:off x="5697768" y="2016599"/>
            <a:ext cx="5351780" cy="339090"/>
          </a:xfrm>
          <a:prstGeom prst="rect">
            <a:avLst/>
          </a:prstGeom>
        </p:spPr>
        <p:txBody>
          <a:bodyPr vert="horz" wrap="square" lIns="0" tIns="36830" rIns="0" bIns="0" rtlCol="0">
            <a:spAutoFit/>
          </a:bodyPr>
          <a:lstStyle/>
          <a:p>
            <a:pPr marL="460375" marR="5080" lvl="0" indent="-448309"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3.</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Implement</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strategy</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for</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incorporating</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discussion</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of</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social</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determinants of</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discrimination</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as </a:t>
            </a:r>
            <a:r>
              <a:rPr kumimoji="0" sz="1100" b="0" i="0" u="none" strike="noStrike" kern="1200" cap="none" spc="0" normalizeH="0" baseline="0" noProof="0" dirty="0">
                <a:ln>
                  <a:noFill/>
                </a:ln>
                <a:solidFill>
                  <a:prstClr val="black"/>
                </a:solidFill>
                <a:effectLst/>
                <a:uLnTx/>
                <a:uFillTx/>
                <a:latin typeface="Arial"/>
                <a:ea typeface="+mn-ea"/>
                <a:cs typeface="Arial"/>
              </a:rPr>
              <a:t>factors</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in</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potential</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hospital</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maternal</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morbidity</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10" normalizeH="0" baseline="0" noProof="0" dirty="0">
                <a:ln>
                  <a:noFill/>
                </a:ln>
                <a:solidFill>
                  <a:prstClr val="black"/>
                </a:solidFill>
                <a:effectLst/>
                <a:uLnTx/>
                <a:uFillTx/>
                <a:latin typeface="Arial"/>
                <a:ea typeface="+mn-ea"/>
                <a:cs typeface="Arial"/>
              </a:rPr>
              <a:t>reviews</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grpSp>
        <p:nvGrpSpPr>
          <p:cNvPr id="34" name="object 34"/>
          <p:cNvGrpSpPr/>
          <p:nvPr/>
        </p:nvGrpSpPr>
        <p:grpSpPr>
          <a:xfrm>
            <a:off x="2657712" y="2732174"/>
            <a:ext cx="1885507" cy="1218810"/>
            <a:chOff x="2474726" y="2618992"/>
            <a:chExt cx="2067682" cy="1354934"/>
          </a:xfrm>
        </p:grpSpPr>
        <p:sp>
          <p:nvSpPr>
            <p:cNvPr id="35" name="object 35"/>
            <p:cNvSpPr/>
            <p:nvPr/>
          </p:nvSpPr>
          <p:spPr>
            <a:xfrm>
              <a:off x="2474726" y="3007228"/>
              <a:ext cx="319499" cy="966698"/>
            </a:xfrm>
            <a:custGeom>
              <a:avLst/>
              <a:gdLst/>
              <a:ahLst/>
              <a:cxnLst/>
              <a:rect l="l" t="t" r="r" b="b"/>
              <a:pathLst>
                <a:path w="167639" h="1010920">
                  <a:moveTo>
                    <a:pt x="0" y="1010640"/>
                  </a:moveTo>
                  <a:lnTo>
                    <a:pt x="167246" y="0"/>
                  </a:lnTo>
                </a:path>
              </a:pathLst>
            </a:custGeom>
            <a:ln w="12700">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2794253" y="2618992"/>
              <a:ext cx="1748155" cy="866776"/>
            </a:xfrm>
            <a:custGeom>
              <a:avLst/>
              <a:gdLst/>
              <a:ahLst/>
              <a:cxnLst/>
              <a:rect l="l" t="t" r="r" b="b"/>
              <a:pathLst>
                <a:path w="1748154" h="779145">
                  <a:moveTo>
                    <a:pt x="1670151" y="0"/>
                  </a:moveTo>
                  <a:lnTo>
                    <a:pt x="77876" y="0"/>
                  </a:lnTo>
                  <a:lnTo>
                    <a:pt x="47561" y="6119"/>
                  </a:lnTo>
                  <a:lnTo>
                    <a:pt x="22807" y="22807"/>
                  </a:lnTo>
                  <a:lnTo>
                    <a:pt x="6119" y="47561"/>
                  </a:lnTo>
                  <a:lnTo>
                    <a:pt x="0" y="77876"/>
                  </a:lnTo>
                  <a:lnTo>
                    <a:pt x="0" y="700887"/>
                  </a:lnTo>
                  <a:lnTo>
                    <a:pt x="6119" y="731202"/>
                  </a:lnTo>
                  <a:lnTo>
                    <a:pt x="22807" y="755956"/>
                  </a:lnTo>
                  <a:lnTo>
                    <a:pt x="47561" y="772644"/>
                  </a:lnTo>
                  <a:lnTo>
                    <a:pt x="77876" y="778764"/>
                  </a:lnTo>
                  <a:lnTo>
                    <a:pt x="1670151" y="778764"/>
                  </a:lnTo>
                  <a:lnTo>
                    <a:pt x="1700466" y="772644"/>
                  </a:lnTo>
                  <a:lnTo>
                    <a:pt x="1725220" y="755956"/>
                  </a:lnTo>
                  <a:lnTo>
                    <a:pt x="1741908" y="731202"/>
                  </a:lnTo>
                  <a:lnTo>
                    <a:pt x="1748027" y="700887"/>
                  </a:lnTo>
                  <a:lnTo>
                    <a:pt x="1748027" y="77876"/>
                  </a:lnTo>
                  <a:lnTo>
                    <a:pt x="1741908" y="47561"/>
                  </a:lnTo>
                  <a:lnTo>
                    <a:pt x="1725220" y="22807"/>
                  </a:lnTo>
                  <a:lnTo>
                    <a:pt x="1700466" y="6119"/>
                  </a:lnTo>
                  <a:lnTo>
                    <a:pt x="167015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2794253" y="2618992"/>
              <a:ext cx="1748155" cy="779145"/>
            </a:xfrm>
            <a:custGeom>
              <a:avLst/>
              <a:gdLst/>
              <a:ahLst/>
              <a:cxnLst/>
              <a:rect l="l" t="t" r="r" b="b"/>
              <a:pathLst>
                <a:path w="1748154" h="779145">
                  <a:moveTo>
                    <a:pt x="0" y="77876"/>
                  </a:moveTo>
                  <a:lnTo>
                    <a:pt x="6119" y="47561"/>
                  </a:lnTo>
                  <a:lnTo>
                    <a:pt x="22807" y="22807"/>
                  </a:lnTo>
                  <a:lnTo>
                    <a:pt x="47561" y="6119"/>
                  </a:lnTo>
                  <a:lnTo>
                    <a:pt x="77876" y="0"/>
                  </a:lnTo>
                  <a:lnTo>
                    <a:pt x="1670151" y="0"/>
                  </a:lnTo>
                  <a:lnTo>
                    <a:pt x="1700466" y="6119"/>
                  </a:lnTo>
                  <a:lnTo>
                    <a:pt x="1725220" y="22807"/>
                  </a:lnTo>
                  <a:lnTo>
                    <a:pt x="1741908" y="47561"/>
                  </a:lnTo>
                  <a:lnTo>
                    <a:pt x="1748027" y="77876"/>
                  </a:lnTo>
                  <a:lnTo>
                    <a:pt x="1748027" y="700887"/>
                  </a:lnTo>
                  <a:lnTo>
                    <a:pt x="1741908" y="731202"/>
                  </a:lnTo>
                  <a:lnTo>
                    <a:pt x="1725220" y="755956"/>
                  </a:lnTo>
                  <a:lnTo>
                    <a:pt x="1700466" y="772644"/>
                  </a:lnTo>
                  <a:lnTo>
                    <a:pt x="1670151" y="778764"/>
                  </a:lnTo>
                  <a:lnTo>
                    <a:pt x="77876" y="778764"/>
                  </a:lnTo>
                  <a:lnTo>
                    <a:pt x="47561" y="772644"/>
                  </a:lnTo>
                  <a:lnTo>
                    <a:pt x="22807" y="755956"/>
                  </a:lnTo>
                  <a:lnTo>
                    <a:pt x="6119" y="731202"/>
                  </a:lnTo>
                  <a:lnTo>
                    <a:pt x="0" y="700887"/>
                  </a:lnTo>
                  <a:lnTo>
                    <a:pt x="0" y="77876"/>
                  </a:lnTo>
                  <a:close/>
                </a:path>
              </a:pathLst>
            </a:custGeom>
            <a:ln w="19812">
              <a:solidFill>
                <a:srgbClr val="F566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object 38"/>
          <p:cNvSpPr txBox="1"/>
          <p:nvPr/>
        </p:nvSpPr>
        <p:spPr>
          <a:xfrm>
            <a:off x="2955168" y="2759551"/>
            <a:ext cx="1546497" cy="682625"/>
          </a:xfrm>
          <a:prstGeom prst="rect">
            <a:avLst/>
          </a:prstGeom>
          <a:noFill/>
        </p:spPr>
        <p:txBody>
          <a:bodyPr vert="horz" wrap="square" lIns="0" tIns="38100" rIns="0" bIns="0" rtlCol="0">
            <a:spAutoFit/>
          </a:bodyPr>
          <a:lstStyle/>
          <a:p>
            <a:pPr marL="129539" marR="6985" lvl="0" indent="-113030" algn="l" defTabSz="914400" rtl="0" eaLnBrk="1" fontAlgn="auto" latinLnBrk="0" hangingPunct="1">
              <a:lnSpc>
                <a:spcPts val="1250"/>
              </a:lnSpc>
              <a:spcBef>
                <a:spcPts val="3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2.</a:t>
            </a:r>
            <a:r>
              <a:rPr kumimoji="0" sz="1200" b="0" i="0" u="none" strike="noStrike" kern="1200" cap="none" spc="-15" normalizeH="0" baseline="0" noProof="0" dirty="0">
                <a:ln>
                  <a:noFill/>
                </a:ln>
                <a:solidFill>
                  <a:prstClr val="black"/>
                </a:solidFill>
                <a:effectLst/>
                <a:uLnTx/>
                <a:uFillTx/>
                <a:latin typeface="Arial"/>
                <a:ea typeface="+mn-ea"/>
                <a:cs typeface="Arial"/>
              </a:rPr>
              <a:t> </a:t>
            </a:r>
            <a:r>
              <a:rPr kumimoji="0" sz="1200" b="0" i="0" u="none" strike="noStrike" kern="1200" cap="none" spc="-10" normalizeH="0" baseline="0" noProof="0" dirty="0">
                <a:ln>
                  <a:noFill/>
                </a:ln>
                <a:solidFill>
                  <a:prstClr val="black"/>
                </a:solidFill>
                <a:effectLst/>
                <a:uLnTx/>
                <a:uFillTx/>
                <a:latin typeface="Arial"/>
                <a:ea typeface="+mn-ea"/>
                <a:cs typeface="Arial"/>
              </a:rPr>
              <a:t>Utilize</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race/ethnicity </a:t>
            </a:r>
            <a:r>
              <a:rPr kumimoji="0" sz="1200" b="0" i="0" u="none" strike="noStrike" kern="1200" cap="none" spc="-31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medical</a:t>
            </a:r>
            <a:r>
              <a:rPr kumimoji="0" sz="1200" b="0" i="0" u="none" strike="noStrike" kern="1200" cap="none" spc="-3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record</a:t>
            </a:r>
            <a:r>
              <a:rPr kumimoji="0" sz="1200" b="0" i="0" u="none" strike="noStrike" kern="1200" cap="none" spc="0" normalizeH="0" baseline="0" noProof="0" dirty="0">
                <a:ln>
                  <a:noFill/>
                </a:ln>
                <a:solidFill>
                  <a:prstClr val="black"/>
                </a:solidFill>
                <a:effectLst/>
                <a:uLnTx/>
                <a:uFillTx/>
                <a:latin typeface="Arial"/>
                <a:ea typeface="+mn-ea"/>
                <a:cs typeface="Arial"/>
              </a:rPr>
              <a:t> </a:t>
            </a:r>
            <a:r>
              <a:rPr kumimoji="0" lang="en-US" sz="1200" b="0" i="0" u="none" strike="noStrike" kern="1200" cap="none" spc="-5" normalizeH="0" baseline="0" noProof="0" dirty="0" smtClean="0">
                <a:ln>
                  <a:noFill/>
                </a:ln>
                <a:solidFill>
                  <a:prstClr val="black"/>
                </a:solidFill>
                <a:effectLst/>
                <a:uLnTx/>
                <a:uFillTx/>
                <a:latin typeface="Arial"/>
                <a:ea typeface="+mn-ea"/>
                <a:cs typeface="Arial"/>
              </a:rPr>
              <a:t>&amp;</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13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quality</a:t>
            </a:r>
            <a:r>
              <a:rPr kumimoji="0" sz="1200" b="0" i="0" u="none" strike="noStrike" kern="1200" cap="none" spc="-2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data</a:t>
            </a:r>
            <a:r>
              <a:rPr kumimoji="0" sz="1200" b="0" i="0" u="none" strike="noStrike" kern="1200" cap="none" spc="-4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to</a:t>
            </a:r>
            <a:r>
              <a:rPr kumimoji="0" sz="1200" b="0" i="0" u="none" strike="noStrike" kern="1200" cap="none" spc="-1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improve</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345"/>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birth</a:t>
            </a:r>
            <a:r>
              <a:rPr kumimoji="0" sz="1200" b="0" i="0" u="none" strike="noStrike" kern="1200" cap="none" spc="-2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equity</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39" name="object 39"/>
          <p:cNvGrpSpPr/>
          <p:nvPr/>
        </p:nvGrpSpPr>
        <p:grpSpPr>
          <a:xfrm>
            <a:off x="4535407" y="2518921"/>
            <a:ext cx="6731832" cy="494665"/>
            <a:chOff x="4535407" y="2518921"/>
            <a:chExt cx="6709409" cy="494665"/>
          </a:xfrm>
        </p:grpSpPr>
        <p:sp>
          <p:nvSpPr>
            <p:cNvPr id="40" name="object 40"/>
            <p:cNvSpPr/>
            <p:nvPr/>
          </p:nvSpPr>
          <p:spPr>
            <a:xfrm>
              <a:off x="4541757" y="2743936"/>
              <a:ext cx="996950" cy="263525"/>
            </a:xfrm>
            <a:custGeom>
              <a:avLst/>
              <a:gdLst/>
              <a:ahLst/>
              <a:cxnLst/>
              <a:rect l="l" t="t" r="r" b="b"/>
              <a:pathLst>
                <a:path w="996950" h="263525">
                  <a:moveTo>
                    <a:pt x="0" y="263296"/>
                  </a:moveTo>
                  <a:lnTo>
                    <a:pt x="996556" y="0"/>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5538978" y="2529080"/>
              <a:ext cx="5695315" cy="431800"/>
            </a:xfrm>
            <a:custGeom>
              <a:avLst/>
              <a:gdLst/>
              <a:ahLst/>
              <a:cxnLst/>
              <a:rect l="l" t="t" r="r" b="b"/>
              <a:pathLst>
                <a:path w="5695315" h="431800">
                  <a:moveTo>
                    <a:pt x="5652058" y="0"/>
                  </a:moveTo>
                  <a:lnTo>
                    <a:pt x="43129" y="0"/>
                  </a:lnTo>
                  <a:lnTo>
                    <a:pt x="26344" y="3388"/>
                  </a:lnTo>
                  <a:lnTo>
                    <a:pt x="12634" y="12630"/>
                  </a:lnTo>
                  <a:lnTo>
                    <a:pt x="3390" y="26339"/>
                  </a:lnTo>
                  <a:lnTo>
                    <a:pt x="0" y="43129"/>
                  </a:lnTo>
                  <a:lnTo>
                    <a:pt x="0" y="388162"/>
                  </a:lnTo>
                  <a:lnTo>
                    <a:pt x="3390" y="404947"/>
                  </a:lnTo>
                  <a:lnTo>
                    <a:pt x="12634" y="418657"/>
                  </a:lnTo>
                  <a:lnTo>
                    <a:pt x="26344" y="427901"/>
                  </a:lnTo>
                  <a:lnTo>
                    <a:pt x="43129" y="431292"/>
                  </a:lnTo>
                  <a:lnTo>
                    <a:pt x="5652058" y="431292"/>
                  </a:lnTo>
                  <a:lnTo>
                    <a:pt x="5668843" y="427901"/>
                  </a:lnTo>
                  <a:lnTo>
                    <a:pt x="5682553" y="418657"/>
                  </a:lnTo>
                  <a:lnTo>
                    <a:pt x="5691797" y="404947"/>
                  </a:lnTo>
                  <a:lnTo>
                    <a:pt x="5695188" y="388162"/>
                  </a:lnTo>
                  <a:lnTo>
                    <a:pt x="5695188" y="43129"/>
                  </a:lnTo>
                  <a:lnTo>
                    <a:pt x="5691797" y="26339"/>
                  </a:lnTo>
                  <a:lnTo>
                    <a:pt x="5682553" y="12630"/>
                  </a:lnTo>
                  <a:lnTo>
                    <a:pt x="5668843" y="3388"/>
                  </a:lnTo>
                  <a:lnTo>
                    <a:pt x="5652058"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5538978" y="2529081"/>
              <a:ext cx="5695315" cy="431800"/>
            </a:xfrm>
            <a:custGeom>
              <a:avLst/>
              <a:gdLst/>
              <a:ahLst/>
              <a:cxnLst/>
              <a:rect l="l" t="t" r="r" b="b"/>
              <a:pathLst>
                <a:path w="5695315" h="431800">
                  <a:moveTo>
                    <a:pt x="0" y="43129"/>
                  </a:moveTo>
                  <a:lnTo>
                    <a:pt x="3390" y="26339"/>
                  </a:lnTo>
                  <a:lnTo>
                    <a:pt x="12634" y="12630"/>
                  </a:lnTo>
                  <a:lnTo>
                    <a:pt x="26344" y="3388"/>
                  </a:lnTo>
                  <a:lnTo>
                    <a:pt x="43129" y="0"/>
                  </a:lnTo>
                  <a:lnTo>
                    <a:pt x="5652058" y="0"/>
                  </a:lnTo>
                  <a:lnTo>
                    <a:pt x="5668843" y="3388"/>
                  </a:lnTo>
                  <a:lnTo>
                    <a:pt x="5682553" y="12630"/>
                  </a:lnTo>
                  <a:lnTo>
                    <a:pt x="5691797" y="26339"/>
                  </a:lnTo>
                  <a:lnTo>
                    <a:pt x="5695188" y="43129"/>
                  </a:lnTo>
                  <a:lnTo>
                    <a:pt x="5695188" y="388162"/>
                  </a:lnTo>
                  <a:lnTo>
                    <a:pt x="5691797" y="404947"/>
                  </a:lnTo>
                  <a:lnTo>
                    <a:pt x="5682553" y="418657"/>
                  </a:lnTo>
                  <a:lnTo>
                    <a:pt x="5668843" y="427901"/>
                  </a:lnTo>
                  <a:lnTo>
                    <a:pt x="5652058" y="431292"/>
                  </a:lnTo>
                  <a:lnTo>
                    <a:pt x="43129" y="431292"/>
                  </a:lnTo>
                  <a:lnTo>
                    <a:pt x="26344" y="427901"/>
                  </a:lnTo>
                  <a:lnTo>
                    <a:pt x="12634" y="418657"/>
                  </a:lnTo>
                  <a:lnTo>
                    <a:pt x="3390" y="404947"/>
                  </a:lnTo>
                  <a:lnTo>
                    <a:pt x="0" y="388162"/>
                  </a:lnTo>
                  <a:lnTo>
                    <a:pt x="0" y="43129"/>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object 43"/>
          <p:cNvSpPr txBox="1"/>
          <p:nvPr/>
        </p:nvSpPr>
        <p:spPr>
          <a:xfrm>
            <a:off x="5575721" y="2560736"/>
            <a:ext cx="5618480" cy="339090"/>
          </a:xfrm>
          <a:prstGeom prst="rect">
            <a:avLst/>
          </a:prstGeom>
        </p:spPr>
        <p:txBody>
          <a:bodyPr vert="horz" wrap="square" lIns="0" tIns="36830" rIns="0" bIns="0" rtlCol="0">
            <a:spAutoFit/>
          </a:bodyPr>
          <a:lstStyle/>
          <a:p>
            <a:pPr marL="1961514" marR="5080" lvl="0" indent="-1949450"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4.</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Implement</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processes</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protocols</a:t>
            </a:r>
            <a:r>
              <a:rPr kumimoji="0" sz="1100" b="0" i="0" u="none" strike="noStrike" kern="1200" cap="none" spc="0" normalizeH="0" baseline="0" noProof="0" dirty="0">
                <a:ln>
                  <a:noFill/>
                </a:ln>
                <a:solidFill>
                  <a:prstClr val="black"/>
                </a:solidFill>
                <a:effectLst/>
                <a:uLnTx/>
                <a:uFillTx/>
                <a:latin typeface="Arial"/>
                <a:ea typeface="+mn-ea"/>
                <a:cs typeface="Arial"/>
              </a:rPr>
              <a:t> for</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improving</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the </a:t>
            </a:r>
            <a:r>
              <a:rPr kumimoji="0" sz="1100" b="0" i="0" u="none" strike="noStrike" kern="1200" cap="none" spc="-5" normalizeH="0" baseline="0" noProof="0" dirty="0">
                <a:ln>
                  <a:noFill/>
                </a:ln>
                <a:solidFill>
                  <a:prstClr val="black"/>
                </a:solidFill>
                <a:effectLst/>
                <a:uLnTx/>
                <a:uFillTx/>
                <a:latin typeface="Arial"/>
                <a:ea typeface="+mn-ea"/>
                <a:cs typeface="Arial"/>
              </a:rPr>
              <a:t>collection</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accuracy</a:t>
            </a:r>
            <a:r>
              <a:rPr kumimoji="0" sz="1100" b="0" i="0" u="none" strike="noStrike" kern="1200" cap="none" spc="-5" normalizeH="0" baseline="0" noProof="0" dirty="0">
                <a:ln>
                  <a:noFill/>
                </a:ln>
                <a:solidFill>
                  <a:prstClr val="black"/>
                </a:solidFill>
                <a:effectLst/>
                <a:uLnTx/>
                <a:uFillTx/>
                <a:latin typeface="Arial"/>
                <a:ea typeface="+mn-ea"/>
                <a:cs typeface="Arial"/>
              </a:rPr>
              <a:t> of </a:t>
            </a:r>
            <a:r>
              <a:rPr kumimoji="0" sz="1100" b="0" i="0" u="none" strike="noStrike" kern="1200" cap="none" spc="0" normalizeH="0" baseline="0" noProof="0" dirty="0">
                <a:ln>
                  <a:noFill/>
                </a:ln>
                <a:solidFill>
                  <a:prstClr val="black"/>
                </a:solidFill>
                <a:effectLst/>
                <a:uLnTx/>
                <a:uFillTx/>
                <a:latin typeface="Arial"/>
                <a:ea typeface="+mn-ea"/>
                <a:cs typeface="Arial"/>
              </a:rPr>
              <a:t>patient-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reported</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race/ethnicity</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data</a:t>
            </a:r>
          </a:p>
        </p:txBody>
      </p:sp>
      <p:grpSp>
        <p:nvGrpSpPr>
          <p:cNvPr id="44" name="object 44"/>
          <p:cNvGrpSpPr/>
          <p:nvPr/>
        </p:nvGrpSpPr>
        <p:grpSpPr>
          <a:xfrm>
            <a:off x="4535407" y="3000882"/>
            <a:ext cx="6721820" cy="488315"/>
            <a:chOff x="4535407" y="3000882"/>
            <a:chExt cx="6741159" cy="488315"/>
          </a:xfrm>
          <a:noFill/>
        </p:grpSpPr>
        <p:sp>
          <p:nvSpPr>
            <p:cNvPr id="45" name="object 45"/>
            <p:cNvSpPr/>
            <p:nvPr/>
          </p:nvSpPr>
          <p:spPr>
            <a:xfrm>
              <a:off x="4541757" y="3007232"/>
              <a:ext cx="1003300" cy="247015"/>
            </a:xfrm>
            <a:custGeom>
              <a:avLst/>
              <a:gdLst/>
              <a:ahLst/>
              <a:cxnLst/>
              <a:rect l="l" t="t" r="r" b="b"/>
              <a:pathLst>
                <a:path w="1003300" h="247014">
                  <a:moveTo>
                    <a:pt x="0" y="0"/>
                  </a:moveTo>
                  <a:lnTo>
                    <a:pt x="1002766" y="246494"/>
                  </a:lnTo>
                </a:path>
              </a:pathLst>
            </a:custGeom>
            <a:grpFill/>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5545074" y="3030472"/>
              <a:ext cx="5721350" cy="448309"/>
            </a:xfrm>
            <a:custGeom>
              <a:avLst/>
              <a:gdLst/>
              <a:ahLst/>
              <a:cxnLst/>
              <a:rect l="l" t="t" r="r" b="b"/>
              <a:pathLst>
                <a:path w="5721350" h="448310">
                  <a:moveTo>
                    <a:pt x="5676290" y="0"/>
                  </a:moveTo>
                  <a:lnTo>
                    <a:pt x="44805" y="0"/>
                  </a:lnTo>
                  <a:lnTo>
                    <a:pt x="27362" y="3521"/>
                  </a:lnTo>
                  <a:lnTo>
                    <a:pt x="13120" y="13125"/>
                  </a:lnTo>
                  <a:lnTo>
                    <a:pt x="3520" y="27367"/>
                  </a:lnTo>
                  <a:lnTo>
                    <a:pt x="0" y="44805"/>
                  </a:lnTo>
                  <a:lnTo>
                    <a:pt x="0" y="403250"/>
                  </a:lnTo>
                  <a:lnTo>
                    <a:pt x="3520" y="420693"/>
                  </a:lnTo>
                  <a:lnTo>
                    <a:pt x="13120" y="434935"/>
                  </a:lnTo>
                  <a:lnTo>
                    <a:pt x="27362" y="444535"/>
                  </a:lnTo>
                  <a:lnTo>
                    <a:pt x="44805" y="448056"/>
                  </a:lnTo>
                  <a:lnTo>
                    <a:pt x="5676290" y="448056"/>
                  </a:lnTo>
                  <a:lnTo>
                    <a:pt x="5693733" y="444535"/>
                  </a:lnTo>
                  <a:lnTo>
                    <a:pt x="5707975" y="434935"/>
                  </a:lnTo>
                  <a:lnTo>
                    <a:pt x="5717575" y="420693"/>
                  </a:lnTo>
                  <a:lnTo>
                    <a:pt x="5721096" y="403250"/>
                  </a:lnTo>
                  <a:lnTo>
                    <a:pt x="5721096" y="44805"/>
                  </a:lnTo>
                  <a:lnTo>
                    <a:pt x="5717575" y="27367"/>
                  </a:lnTo>
                  <a:lnTo>
                    <a:pt x="5707975" y="13125"/>
                  </a:lnTo>
                  <a:lnTo>
                    <a:pt x="5693733" y="3521"/>
                  </a:lnTo>
                  <a:lnTo>
                    <a:pt x="5676290" y="0"/>
                  </a:lnTo>
                  <a:close/>
                </a:path>
              </a:pathLst>
            </a:custGeom>
            <a:grp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5545074" y="3030472"/>
              <a:ext cx="5721350" cy="448309"/>
            </a:xfrm>
            <a:custGeom>
              <a:avLst/>
              <a:gdLst/>
              <a:ahLst/>
              <a:cxnLst/>
              <a:rect l="l" t="t" r="r" b="b"/>
              <a:pathLst>
                <a:path w="5721350" h="448310">
                  <a:moveTo>
                    <a:pt x="0" y="44805"/>
                  </a:moveTo>
                  <a:lnTo>
                    <a:pt x="3520" y="27367"/>
                  </a:lnTo>
                  <a:lnTo>
                    <a:pt x="13120" y="13125"/>
                  </a:lnTo>
                  <a:lnTo>
                    <a:pt x="27362" y="3521"/>
                  </a:lnTo>
                  <a:lnTo>
                    <a:pt x="44805" y="0"/>
                  </a:lnTo>
                  <a:lnTo>
                    <a:pt x="5676290" y="0"/>
                  </a:lnTo>
                  <a:lnTo>
                    <a:pt x="5693733" y="3521"/>
                  </a:lnTo>
                  <a:lnTo>
                    <a:pt x="5707975" y="13125"/>
                  </a:lnTo>
                  <a:lnTo>
                    <a:pt x="5717575" y="27367"/>
                  </a:lnTo>
                  <a:lnTo>
                    <a:pt x="5721096" y="44805"/>
                  </a:lnTo>
                  <a:lnTo>
                    <a:pt x="5721096" y="403250"/>
                  </a:lnTo>
                  <a:lnTo>
                    <a:pt x="5717575" y="420693"/>
                  </a:lnTo>
                  <a:lnTo>
                    <a:pt x="5707975" y="434935"/>
                  </a:lnTo>
                  <a:lnTo>
                    <a:pt x="5693733" y="444535"/>
                  </a:lnTo>
                  <a:lnTo>
                    <a:pt x="5676290" y="448056"/>
                  </a:lnTo>
                  <a:lnTo>
                    <a:pt x="44805" y="448056"/>
                  </a:lnTo>
                  <a:lnTo>
                    <a:pt x="27362" y="444535"/>
                  </a:lnTo>
                  <a:lnTo>
                    <a:pt x="13120" y="434935"/>
                  </a:lnTo>
                  <a:lnTo>
                    <a:pt x="3520" y="420693"/>
                  </a:lnTo>
                  <a:lnTo>
                    <a:pt x="0" y="403250"/>
                  </a:lnTo>
                  <a:lnTo>
                    <a:pt x="0" y="44805"/>
                  </a:lnTo>
                  <a:close/>
                </a:path>
              </a:pathLst>
            </a:custGeom>
            <a:grpFill/>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bject 48"/>
          <p:cNvSpPr txBox="1"/>
          <p:nvPr/>
        </p:nvSpPr>
        <p:spPr>
          <a:xfrm>
            <a:off x="5769855" y="3070529"/>
            <a:ext cx="5307965" cy="339090"/>
          </a:xfrm>
          <a:prstGeom prst="rect">
            <a:avLst/>
          </a:prstGeom>
          <a:noFill/>
        </p:spPr>
        <p:txBody>
          <a:bodyPr vert="horz" wrap="square" lIns="0" tIns="36830" rIns="0" bIns="0" rtlCol="0">
            <a:spAutoFit/>
          </a:bodyPr>
          <a:lstStyle/>
          <a:p>
            <a:pPr marL="1203960" marR="5080" lvl="0" indent="-119189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5.</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10" normalizeH="0" baseline="0" noProof="0" dirty="0">
                <a:ln>
                  <a:noFill/>
                </a:ln>
                <a:solidFill>
                  <a:prstClr val="black"/>
                </a:solidFill>
                <a:effectLst/>
                <a:uLnTx/>
                <a:uFillTx/>
                <a:latin typeface="Arial"/>
                <a:ea typeface="+mn-ea"/>
                <a:cs typeface="Arial"/>
              </a:rPr>
              <a:t>Develop</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implement </a:t>
            </a:r>
            <a:r>
              <a:rPr kumimoji="0" sz="1100" b="0" i="0" u="none" strike="noStrike" kern="1200" cap="none" spc="0" normalizeH="0" baseline="0" noProof="0" dirty="0">
                <a:ln>
                  <a:noFill/>
                </a:ln>
                <a:solidFill>
                  <a:prstClr val="black"/>
                </a:solidFill>
                <a:effectLst/>
                <a:uLnTx/>
                <a:uFillTx/>
                <a:latin typeface="Arial"/>
                <a:ea typeface="+mn-ea"/>
                <a:cs typeface="Arial"/>
              </a:rPr>
              <a:t>a</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process</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 </a:t>
            </a:r>
            <a:r>
              <a:rPr kumimoji="0" sz="1100" b="0" i="0" u="none" strike="noStrike" kern="1200" cap="none" spc="-5" normalizeH="0" baseline="0" noProof="0" dirty="0">
                <a:ln>
                  <a:noFill/>
                </a:ln>
                <a:solidFill>
                  <a:prstClr val="black"/>
                </a:solidFill>
                <a:effectLst/>
                <a:uLnTx/>
                <a:uFillTx/>
                <a:latin typeface="Arial"/>
                <a:ea typeface="+mn-ea"/>
                <a:cs typeface="Arial"/>
              </a:rPr>
              <a:t>review</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share</a:t>
            </a:r>
            <a:r>
              <a:rPr kumimoji="0" sz="1100" b="0" i="0" u="none" strike="noStrike" kern="1200" cap="none" spc="0" normalizeH="0" baseline="0" noProof="0" dirty="0">
                <a:ln>
                  <a:noFill/>
                </a:ln>
                <a:solidFill>
                  <a:prstClr val="black"/>
                </a:solidFill>
                <a:effectLst/>
                <a:uLnTx/>
                <a:uFillTx/>
                <a:latin typeface="Arial"/>
                <a:ea typeface="+mn-ea"/>
                <a:cs typeface="Arial"/>
              </a:rPr>
              <a:t> maternal</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quality </a:t>
            </a:r>
            <a:r>
              <a:rPr kumimoji="0" sz="1100" b="0" i="0" u="none" strike="noStrike" kern="1200" cap="none" spc="0" normalizeH="0" baseline="0" noProof="0" dirty="0">
                <a:ln>
                  <a:noFill/>
                </a:ln>
                <a:solidFill>
                  <a:prstClr val="black"/>
                </a:solidFill>
                <a:effectLst/>
                <a:uLnTx/>
                <a:uFillTx/>
                <a:latin typeface="Arial"/>
                <a:ea typeface="+mn-ea"/>
                <a:cs typeface="Arial"/>
              </a:rPr>
              <a:t>data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stratified</a:t>
            </a:r>
            <a:r>
              <a:rPr kumimoji="0" sz="1100" b="0" i="0" u="none" strike="noStrike" kern="1200" cap="none" spc="-4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by</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race/ethnicity</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Medicaid</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status</a:t>
            </a:r>
          </a:p>
        </p:txBody>
      </p:sp>
      <p:grpSp>
        <p:nvGrpSpPr>
          <p:cNvPr id="49" name="object 49"/>
          <p:cNvGrpSpPr/>
          <p:nvPr/>
        </p:nvGrpSpPr>
        <p:grpSpPr>
          <a:xfrm>
            <a:off x="2620235" y="3782314"/>
            <a:ext cx="1999614" cy="963930"/>
            <a:chOff x="2620235" y="3782314"/>
            <a:chExt cx="1999614" cy="963930"/>
          </a:xfrm>
        </p:grpSpPr>
        <p:sp>
          <p:nvSpPr>
            <p:cNvPr id="50" name="object 50"/>
            <p:cNvSpPr/>
            <p:nvPr/>
          </p:nvSpPr>
          <p:spPr>
            <a:xfrm>
              <a:off x="2626585" y="4017868"/>
              <a:ext cx="295910" cy="245745"/>
            </a:xfrm>
            <a:custGeom>
              <a:avLst/>
              <a:gdLst/>
              <a:ahLst/>
              <a:cxnLst/>
              <a:rect l="l" t="t" r="r" b="b"/>
              <a:pathLst>
                <a:path w="295910" h="245745">
                  <a:moveTo>
                    <a:pt x="0" y="0"/>
                  </a:moveTo>
                  <a:lnTo>
                    <a:pt x="295833" y="245211"/>
                  </a:lnTo>
                </a:path>
              </a:pathLst>
            </a:custGeom>
            <a:ln w="12700">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2923793" y="3792474"/>
              <a:ext cx="1685925" cy="943610"/>
            </a:xfrm>
            <a:custGeom>
              <a:avLst/>
              <a:gdLst/>
              <a:ahLst/>
              <a:cxnLst/>
              <a:rect l="l" t="t" r="r" b="b"/>
              <a:pathLst>
                <a:path w="1685925" h="943610">
                  <a:moveTo>
                    <a:pt x="1591208" y="0"/>
                  </a:moveTo>
                  <a:lnTo>
                    <a:pt x="94335" y="0"/>
                  </a:lnTo>
                  <a:lnTo>
                    <a:pt x="57617" y="7414"/>
                  </a:lnTo>
                  <a:lnTo>
                    <a:pt x="27632" y="27632"/>
                  </a:lnTo>
                  <a:lnTo>
                    <a:pt x="7414" y="57617"/>
                  </a:lnTo>
                  <a:lnTo>
                    <a:pt x="0" y="94335"/>
                  </a:lnTo>
                  <a:lnTo>
                    <a:pt x="0" y="849020"/>
                  </a:lnTo>
                  <a:lnTo>
                    <a:pt x="7414" y="885738"/>
                  </a:lnTo>
                  <a:lnTo>
                    <a:pt x="27632" y="915723"/>
                  </a:lnTo>
                  <a:lnTo>
                    <a:pt x="57617" y="935941"/>
                  </a:lnTo>
                  <a:lnTo>
                    <a:pt x="94335" y="943356"/>
                  </a:lnTo>
                  <a:lnTo>
                    <a:pt x="1591208" y="943356"/>
                  </a:lnTo>
                  <a:lnTo>
                    <a:pt x="1627926" y="935941"/>
                  </a:lnTo>
                  <a:lnTo>
                    <a:pt x="1657911" y="915723"/>
                  </a:lnTo>
                  <a:lnTo>
                    <a:pt x="1678129" y="885738"/>
                  </a:lnTo>
                  <a:lnTo>
                    <a:pt x="1685544" y="849020"/>
                  </a:lnTo>
                  <a:lnTo>
                    <a:pt x="1685544" y="94335"/>
                  </a:lnTo>
                  <a:lnTo>
                    <a:pt x="1678129" y="57617"/>
                  </a:lnTo>
                  <a:lnTo>
                    <a:pt x="1657911" y="27632"/>
                  </a:lnTo>
                  <a:lnTo>
                    <a:pt x="1627926" y="7414"/>
                  </a:lnTo>
                  <a:lnTo>
                    <a:pt x="15912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2923793" y="3792474"/>
              <a:ext cx="1685925" cy="943610"/>
            </a:xfrm>
            <a:custGeom>
              <a:avLst/>
              <a:gdLst/>
              <a:ahLst/>
              <a:cxnLst/>
              <a:rect l="l" t="t" r="r" b="b"/>
              <a:pathLst>
                <a:path w="1685925" h="943610">
                  <a:moveTo>
                    <a:pt x="0" y="94335"/>
                  </a:moveTo>
                  <a:lnTo>
                    <a:pt x="7414" y="57617"/>
                  </a:lnTo>
                  <a:lnTo>
                    <a:pt x="27632" y="27632"/>
                  </a:lnTo>
                  <a:lnTo>
                    <a:pt x="57617" y="7414"/>
                  </a:lnTo>
                  <a:lnTo>
                    <a:pt x="94335" y="0"/>
                  </a:lnTo>
                  <a:lnTo>
                    <a:pt x="1591208" y="0"/>
                  </a:lnTo>
                  <a:lnTo>
                    <a:pt x="1627926" y="7414"/>
                  </a:lnTo>
                  <a:lnTo>
                    <a:pt x="1657911" y="27632"/>
                  </a:lnTo>
                  <a:lnTo>
                    <a:pt x="1678129" y="57617"/>
                  </a:lnTo>
                  <a:lnTo>
                    <a:pt x="1685544" y="94335"/>
                  </a:lnTo>
                  <a:lnTo>
                    <a:pt x="1685544" y="849020"/>
                  </a:lnTo>
                  <a:lnTo>
                    <a:pt x="1678129" y="885738"/>
                  </a:lnTo>
                  <a:lnTo>
                    <a:pt x="1657911" y="915723"/>
                  </a:lnTo>
                  <a:lnTo>
                    <a:pt x="1627926" y="935941"/>
                  </a:lnTo>
                  <a:lnTo>
                    <a:pt x="1591208" y="943356"/>
                  </a:lnTo>
                  <a:lnTo>
                    <a:pt x="94335" y="943356"/>
                  </a:lnTo>
                  <a:lnTo>
                    <a:pt x="57617" y="935941"/>
                  </a:lnTo>
                  <a:lnTo>
                    <a:pt x="27632" y="915723"/>
                  </a:lnTo>
                  <a:lnTo>
                    <a:pt x="7414" y="885738"/>
                  </a:lnTo>
                  <a:lnTo>
                    <a:pt x="0" y="849020"/>
                  </a:lnTo>
                  <a:lnTo>
                    <a:pt x="0" y="94335"/>
                  </a:lnTo>
                  <a:close/>
                </a:path>
              </a:pathLst>
            </a:custGeom>
            <a:ln w="19812">
              <a:solidFill>
                <a:srgbClr val="F566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object 53"/>
          <p:cNvSpPr txBox="1"/>
          <p:nvPr/>
        </p:nvSpPr>
        <p:spPr>
          <a:xfrm>
            <a:off x="2948002" y="3828459"/>
            <a:ext cx="1634489" cy="840740"/>
          </a:xfrm>
          <a:prstGeom prst="rect">
            <a:avLst/>
          </a:prstGeom>
          <a:solidFill>
            <a:schemeClr val="accent6">
              <a:lumMod val="40000"/>
              <a:lumOff val="60000"/>
            </a:schemeClr>
          </a:solidFill>
        </p:spPr>
        <p:txBody>
          <a:bodyPr vert="horz" wrap="square" lIns="0" tIns="38100" rIns="0" bIns="0" rtlCol="0">
            <a:spAutoFit/>
          </a:bodyPr>
          <a:lstStyle/>
          <a:p>
            <a:pPr marL="260985" marR="150495" lvl="0" indent="-102235" algn="l" defTabSz="914400" rtl="0" eaLnBrk="1" fontAlgn="auto" latinLnBrk="0" hangingPunct="1">
              <a:lnSpc>
                <a:spcPts val="1250"/>
              </a:lnSpc>
              <a:spcBef>
                <a:spcPts val="3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3. </a:t>
            </a:r>
            <a:r>
              <a:rPr kumimoji="0" sz="1200" b="0" i="0" u="none" strike="noStrike" kern="1200" cap="none" spc="-5" normalizeH="0" baseline="0" noProof="0" dirty="0">
                <a:ln>
                  <a:noFill/>
                </a:ln>
                <a:solidFill>
                  <a:prstClr val="black"/>
                </a:solidFill>
                <a:effectLst/>
                <a:uLnTx/>
                <a:uFillTx/>
                <a:latin typeface="Arial"/>
                <a:ea typeface="+mn-ea"/>
                <a:cs typeface="Arial"/>
              </a:rPr>
              <a:t>Engage patients, </a:t>
            </a:r>
            <a:r>
              <a:rPr kumimoji="0" sz="1200" b="0" i="0" u="none" strike="noStrike" kern="1200" cap="none" spc="-32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support</a:t>
            </a:r>
            <a:r>
              <a:rPr kumimoji="0" sz="1200" b="0" i="0" u="none" strike="noStrike" kern="1200" cap="none" spc="-3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partners</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13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including</a:t>
            </a:r>
            <a:r>
              <a:rPr kumimoji="0" sz="1200" b="0" i="0" u="none" strike="noStrike" kern="1200" cap="none" spc="-1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doulas,</a:t>
            </a:r>
            <a:r>
              <a:rPr kumimoji="0" sz="1200" b="0" i="0" u="none" strike="noStrike" kern="1200" cap="none" spc="-2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and</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ctr" defTabSz="914400" rtl="0" eaLnBrk="1" fontAlgn="auto" latinLnBrk="0" hangingPunct="1">
              <a:lnSpc>
                <a:spcPts val="1250"/>
              </a:lnSpc>
              <a:spcBef>
                <a:spcPts val="10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communities</a:t>
            </a:r>
            <a:r>
              <a:rPr kumimoji="0" sz="1200" b="0" i="0" u="none" strike="noStrike" kern="1200" cap="none" spc="-5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to</a:t>
            </a:r>
            <a:r>
              <a:rPr kumimoji="0" sz="1200" b="0" i="0" u="none" strike="noStrike" kern="1200" cap="none" spc="-2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improve </a:t>
            </a:r>
            <a:r>
              <a:rPr kumimoji="0" sz="1200" b="0" i="0" u="none" strike="noStrike" kern="1200" cap="none" spc="-32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birth</a:t>
            </a:r>
            <a:r>
              <a:rPr kumimoji="0" sz="1200" b="0" i="0" u="none" strike="noStrike" kern="1200" cap="none" spc="-1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equity</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54" name="object 54"/>
          <p:cNvGrpSpPr/>
          <p:nvPr/>
        </p:nvGrpSpPr>
        <p:grpSpPr>
          <a:xfrm>
            <a:off x="4602428" y="3553716"/>
            <a:ext cx="6654800" cy="716280"/>
            <a:chOff x="4602427" y="3553716"/>
            <a:chExt cx="6698615" cy="716280"/>
          </a:xfrm>
        </p:grpSpPr>
        <p:sp>
          <p:nvSpPr>
            <p:cNvPr id="55" name="object 55"/>
            <p:cNvSpPr/>
            <p:nvPr/>
          </p:nvSpPr>
          <p:spPr>
            <a:xfrm>
              <a:off x="4608777" y="3748671"/>
              <a:ext cx="955040" cy="514984"/>
            </a:xfrm>
            <a:custGeom>
              <a:avLst/>
              <a:gdLst/>
              <a:ahLst/>
              <a:cxnLst/>
              <a:rect l="l" t="t" r="r" b="b"/>
              <a:pathLst>
                <a:path w="955039" h="514985">
                  <a:moveTo>
                    <a:pt x="0" y="514413"/>
                  </a:moveTo>
                  <a:lnTo>
                    <a:pt x="954976" y="0"/>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5564886" y="3563876"/>
              <a:ext cx="5725795" cy="372110"/>
            </a:xfrm>
            <a:custGeom>
              <a:avLst/>
              <a:gdLst/>
              <a:ahLst/>
              <a:cxnLst/>
              <a:rect l="l" t="t" r="r" b="b"/>
              <a:pathLst>
                <a:path w="5725795" h="372110">
                  <a:moveTo>
                    <a:pt x="5688482" y="0"/>
                  </a:moveTo>
                  <a:lnTo>
                    <a:pt x="37185" y="0"/>
                  </a:lnTo>
                  <a:lnTo>
                    <a:pt x="22711" y="2922"/>
                  </a:lnTo>
                  <a:lnTo>
                    <a:pt x="10891" y="10891"/>
                  </a:lnTo>
                  <a:lnTo>
                    <a:pt x="2922" y="22711"/>
                  </a:lnTo>
                  <a:lnTo>
                    <a:pt x="0" y="37185"/>
                  </a:lnTo>
                  <a:lnTo>
                    <a:pt x="0" y="334670"/>
                  </a:lnTo>
                  <a:lnTo>
                    <a:pt x="2922" y="349144"/>
                  </a:lnTo>
                  <a:lnTo>
                    <a:pt x="10891" y="360964"/>
                  </a:lnTo>
                  <a:lnTo>
                    <a:pt x="22711" y="368933"/>
                  </a:lnTo>
                  <a:lnTo>
                    <a:pt x="37185" y="371855"/>
                  </a:lnTo>
                  <a:lnTo>
                    <a:pt x="5688482" y="371855"/>
                  </a:lnTo>
                  <a:lnTo>
                    <a:pt x="5702956" y="368933"/>
                  </a:lnTo>
                  <a:lnTo>
                    <a:pt x="5714776" y="360964"/>
                  </a:lnTo>
                  <a:lnTo>
                    <a:pt x="5722745" y="349144"/>
                  </a:lnTo>
                  <a:lnTo>
                    <a:pt x="5725668" y="334670"/>
                  </a:lnTo>
                  <a:lnTo>
                    <a:pt x="5725668" y="37185"/>
                  </a:lnTo>
                  <a:lnTo>
                    <a:pt x="5722745" y="22711"/>
                  </a:lnTo>
                  <a:lnTo>
                    <a:pt x="5714776" y="10891"/>
                  </a:lnTo>
                  <a:lnTo>
                    <a:pt x="5702956" y="2922"/>
                  </a:lnTo>
                  <a:lnTo>
                    <a:pt x="5688482"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5564886" y="3563876"/>
              <a:ext cx="5725795" cy="372110"/>
            </a:xfrm>
            <a:custGeom>
              <a:avLst/>
              <a:gdLst/>
              <a:ahLst/>
              <a:cxnLst/>
              <a:rect l="l" t="t" r="r" b="b"/>
              <a:pathLst>
                <a:path w="5725795" h="372110">
                  <a:moveTo>
                    <a:pt x="0" y="37185"/>
                  </a:moveTo>
                  <a:lnTo>
                    <a:pt x="2922" y="22711"/>
                  </a:lnTo>
                  <a:lnTo>
                    <a:pt x="10891" y="10891"/>
                  </a:lnTo>
                  <a:lnTo>
                    <a:pt x="22711" y="2922"/>
                  </a:lnTo>
                  <a:lnTo>
                    <a:pt x="37185" y="0"/>
                  </a:lnTo>
                  <a:lnTo>
                    <a:pt x="5688482" y="0"/>
                  </a:lnTo>
                  <a:lnTo>
                    <a:pt x="5702956" y="2922"/>
                  </a:lnTo>
                  <a:lnTo>
                    <a:pt x="5714776" y="10891"/>
                  </a:lnTo>
                  <a:lnTo>
                    <a:pt x="5722745" y="22711"/>
                  </a:lnTo>
                  <a:lnTo>
                    <a:pt x="5725668" y="37185"/>
                  </a:lnTo>
                  <a:lnTo>
                    <a:pt x="5725668" y="334670"/>
                  </a:lnTo>
                  <a:lnTo>
                    <a:pt x="5722745" y="349144"/>
                  </a:lnTo>
                  <a:lnTo>
                    <a:pt x="5714776" y="360964"/>
                  </a:lnTo>
                  <a:lnTo>
                    <a:pt x="5702956" y="368933"/>
                  </a:lnTo>
                  <a:lnTo>
                    <a:pt x="5688482" y="371855"/>
                  </a:lnTo>
                  <a:lnTo>
                    <a:pt x="37185" y="371855"/>
                  </a:lnTo>
                  <a:lnTo>
                    <a:pt x="22711" y="368933"/>
                  </a:lnTo>
                  <a:lnTo>
                    <a:pt x="10891" y="360964"/>
                  </a:lnTo>
                  <a:lnTo>
                    <a:pt x="2922" y="349144"/>
                  </a:lnTo>
                  <a:lnTo>
                    <a:pt x="0" y="334670"/>
                  </a:lnTo>
                  <a:lnTo>
                    <a:pt x="0" y="37185"/>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8" name="object 58"/>
          <p:cNvSpPr txBox="1"/>
          <p:nvPr/>
        </p:nvSpPr>
        <p:spPr>
          <a:xfrm>
            <a:off x="5830444" y="3563221"/>
            <a:ext cx="5189855" cy="339090"/>
          </a:xfrm>
          <a:prstGeom prst="rect">
            <a:avLst/>
          </a:prstGeom>
        </p:spPr>
        <p:txBody>
          <a:bodyPr vert="horz" wrap="square" lIns="0" tIns="36830" rIns="0" bIns="0" rtlCol="0">
            <a:spAutoFit/>
          </a:bodyPr>
          <a:lstStyle/>
          <a:p>
            <a:pPr marL="928369" marR="5080" lvl="0" indent="-91630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6.</a:t>
            </a:r>
            <a:r>
              <a:rPr kumimoji="0" sz="1100" b="0" i="0" u="none" strike="noStrike" kern="1200" cap="none" spc="0" normalizeH="0" baseline="0" noProof="0" dirty="0">
                <a:ln>
                  <a:noFill/>
                </a:ln>
                <a:solidFill>
                  <a:prstClr val="black"/>
                </a:solidFill>
                <a:effectLst/>
                <a:uLnTx/>
                <a:uFillTx/>
                <a:latin typeface="Arial"/>
                <a:ea typeface="+mn-ea"/>
                <a:cs typeface="Arial"/>
              </a:rPr>
              <a:t> Identify</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a</a:t>
            </a:r>
            <a:r>
              <a:rPr kumimoji="0" sz="1100" b="0" i="0" u="none" strike="noStrike" kern="1200" cap="none" spc="-5" normalizeH="0" baseline="0" noProof="0" dirty="0">
                <a:ln>
                  <a:noFill/>
                </a:ln>
                <a:solidFill>
                  <a:prstClr val="black"/>
                </a:solidFill>
                <a:effectLst/>
                <a:uLnTx/>
                <a:uFillTx/>
                <a:latin typeface="Arial"/>
                <a:ea typeface="+mn-ea"/>
                <a:cs typeface="Arial"/>
              </a:rPr>
              <a:t> patient</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advisor</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for</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hospital perinatal quality improvement </a:t>
            </a:r>
            <a:r>
              <a:rPr kumimoji="0" sz="1100" b="0" i="0" u="none" strike="noStrike" kern="1200" cap="none" spc="0" normalizeH="0" baseline="0" noProof="0" dirty="0">
                <a:ln>
                  <a:noFill/>
                </a:ln>
                <a:solidFill>
                  <a:prstClr val="black"/>
                </a:solidFill>
                <a:effectLst/>
                <a:uLnTx/>
                <a:uFillTx/>
                <a:latin typeface="Arial"/>
                <a:ea typeface="+mn-ea"/>
                <a:cs typeface="Arial"/>
              </a:rPr>
              <a:t>team</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or</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other </a:t>
            </a:r>
            <a:r>
              <a:rPr kumimoji="0" sz="1100" b="0" i="0" u="none" strike="noStrike" kern="1200" cap="none" spc="-29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opportunities</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engage</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 </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community</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members</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grpSp>
        <p:nvGrpSpPr>
          <p:cNvPr id="59" name="object 59"/>
          <p:cNvGrpSpPr/>
          <p:nvPr/>
        </p:nvGrpSpPr>
        <p:grpSpPr>
          <a:xfrm>
            <a:off x="4699636" y="4256736"/>
            <a:ext cx="6567603" cy="887094"/>
            <a:chOff x="4602427" y="4256736"/>
            <a:chExt cx="6654165" cy="887094"/>
          </a:xfrm>
        </p:grpSpPr>
        <p:sp>
          <p:nvSpPr>
            <p:cNvPr id="60" name="object 60"/>
            <p:cNvSpPr/>
            <p:nvPr/>
          </p:nvSpPr>
          <p:spPr>
            <a:xfrm>
              <a:off x="4608777" y="4263086"/>
              <a:ext cx="852169" cy="601980"/>
            </a:xfrm>
            <a:custGeom>
              <a:avLst/>
              <a:gdLst/>
              <a:ahLst/>
              <a:cxnLst/>
              <a:rect l="l" t="t" r="r" b="b"/>
              <a:pathLst>
                <a:path w="852170" h="601979">
                  <a:moveTo>
                    <a:pt x="0" y="0"/>
                  </a:moveTo>
                  <a:lnTo>
                    <a:pt x="852030" y="601776"/>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5461254" y="4597144"/>
              <a:ext cx="5785485" cy="536575"/>
            </a:xfrm>
            <a:custGeom>
              <a:avLst/>
              <a:gdLst/>
              <a:ahLst/>
              <a:cxnLst/>
              <a:rect l="l" t="t" r="r" b="b"/>
              <a:pathLst>
                <a:path w="5785484" h="536575">
                  <a:moveTo>
                    <a:pt x="5731459" y="0"/>
                  </a:moveTo>
                  <a:lnTo>
                    <a:pt x="53644" y="0"/>
                  </a:lnTo>
                  <a:lnTo>
                    <a:pt x="32763" y="4215"/>
                  </a:lnTo>
                  <a:lnTo>
                    <a:pt x="15711" y="15711"/>
                  </a:lnTo>
                  <a:lnTo>
                    <a:pt x="4215" y="32763"/>
                  </a:lnTo>
                  <a:lnTo>
                    <a:pt x="0" y="53644"/>
                  </a:lnTo>
                  <a:lnTo>
                    <a:pt x="0" y="482803"/>
                  </a:lnTo>
                  <a:lnTo>
                    <a:pt x="4215" y="503684"/>
                  </a:lnTo>
                  <a:lnTo>
                    <a:pt x="15711" y="520736"/>
                  </a:lnTo>
                  <a:lnTo>
                    <a:pt x="32763" y="532232"/>
                  </a:lnTo>
                  <a:lnTo>
                    <a:pt x="53644" y="536447"/>
                  </a:lnTo>
                  <a:lnTo>
                    <a:pt x="5731459" y="536447"/>
                  </a:lnTo>
                  <a:lnTo>
                    <a:pt x="5752340" y="532232"/>
                  </a:lnTo>
                  <a:lnTo>
                    <a:pt x="5769392" y="520736"/>
                  </a:lnTo>
                  <a:lnTo>
                    <a:pt x="5780888" y="503684"/>
                  </a:lnTo>
                  <a:lnTo>
                    <a:pt x="5785104" y="482803"/>
                  </a:lnTo>
                  <a:lnTo>
                    <a:pt x="5785104" y="53644"/>
                  </a:lnTo>
                  <a:lnTo>
                    <a:pt x="5780888" y="32763"/>
                  </a:lnTo>
                  <a:lnTo>
                    <a:pt x="5769392" y="15711"/>
                  </a:lnTo>
                  <a:lnTo>
                    <a:pt x="5752340" y="4215"/>
                  </a:lnTo>
                  <a:lnTo>
                    <a:pt x="5731459"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5461254" y="4597144"/>
              <a:ext cx="5785485" cy="536575"/>
            </a:xfrm>
            <a:custGeom>
              <a:avLst/>
              <a:gdLst/>
              <a:ahLst/>
              <a:cxnLst/>
              <a:rect l="l" t="t" r="r" b="b"/>
              <a:pathLst>
                <a:path w="5785484" h="536575">
                  <a:moveTo>
                    <a:pt x="0" y="53644"/>
                  </a:moveTo>
                  <a:lnTo>
                    <a:pt x="4215" y="32763"/>
                  </a:lnTo>
                  <a:lnTo>
                    <a:pt x="15711" y="15711"/>
                  </a:lnTo>
                  <a:lnTo>
                    <a:pt x="32763" y="4215"/>
                  </a:lnTo>
                  <a:lnTo>
                    <a:pt x="53644" y="0"/>
                  </a:lnTo>
                  <a:lnTo>
                    <a:pt x="5731459" y="0"/>
                  </a:lnTo>
                  <a:lnTo>
                    <a:pt x="5752340" y="4215"/>
                  </a:lnTo>
                  <a:lnTo>
                    <a:pt x="5769392" y="15711"/>
                  </a:lnTo>
                  <a:lnTo>
                    <a:pt x="5780888" y="32763"/>
                  </a:lnTo>
                  <a:lnTo>
                    <a:pt x="5785104" y="53644"/>
                  </a:lnTo>
                  <a:lnTo>
                    <a:pt x="5785104" y="482803"/>
                  </a:lnTo>
                  <a:lnTo>
                    <a:pt x="5780888" y="503684"/>
                  </a:lnTo>
                  <a:lnTo>
                    <a:pt x="5769392" y="520736"/>
                  </a:lnTo>
                  <a:lnTo>
                    <a:pt x="5752340" y="532232"/>
                  </a:lnTo>
                  <a:lnTo>
                    <a:pt x="5731459" y="536447"/>
                  </a:lnTo>
                  <a:lnTo>
                    <a:pt x="53644" y="536447"/>
                  </a:lnTo>
                  <a:lnTo>
                    <a:pt x="32763" y="532232"/>
                  </a:lnTo>
                  <a:lnTo>
                    <a:pt x="15711" y="520736"/>
                  </a:lnTo>
                  <a:lnTo>
                    <a:pt x="4215" y="503684"/>
                  </a:lnTo>
                  <a:lnTo>
                    <a:pt x="0" y="482803"/>
                  </a:lnTo>
                  <a:lnTo>
                    <a:pt x="0" y="53644"/>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3" name="object 63"/>
          <p:cNvSpPr txBox="1"/>
          <p:nvPr/>
        </p:nvSpPr>
        <p:spPr>
          <a:xfrm>
            <a:off x="5614036" y="4609374"/>
            <a:ext cx="5685916" cy="460382"/>
          </a:xfrm>
          <a:prstGeom prst="rect">
            <a:avLst/>
          </a:prstGeom>
          <a:solidFill>
            <a:schemeClr val="accent6">
              <a:lumMod val="40000"/>
              <a:lumOff val="60000"/>
            </a:schemeClr>
          </a:solidFill>
        </p:spPr>
        <p:txBody>
          <a:bodyPr vert="horz" wrap="square" lIns="0" tIns="36830" rIns="0" bIns="0" rtlCol="0">
            <a:spAutoFit/>
          </a:bodyPr>
          <a:lstStyle/>
          <a:p>
            <a:pPr marL="12700" marR="5080" lvl="0" indent="18224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8.</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Implement</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a</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Reported</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Experience</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Measure</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(PREM)</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survey </a:t>
            </a:r>
            <a:r>
              <a:rPr kumimoji="0" sz="1100" b="0" i="0" u="none" strike="noStrike" kern="1200" cap="none" spc="0" normalizeH="0" baseline="0" noProof="0" dirty="0">
                <a:ln>
                  <a:noFill/>
                </a:ln>
                <a:solidFill>
                  <a:prstClr val="black"/>
                </a:solidFill>
                <a:effectLst/>
                <a:uLnTx/>
                <a:uFillTx/>
                <a:latin typeface="Arial"/>
                <a:ea typeface="+mn-ea"/>
                <a:cs typeface="Arial"/>
              </a:rPr>
              <a:t>to </a:t>
            </a:r>
            <a:r>
              <a:rPr kumimoji="0" sz="1100" b="0" i="0" u="none" strike="noStrike" kern="1200" cap="none" spc="-5" normalizeH="0" baseline="0" noProof="0" dirty="0">
                <a:ln>
                  <a:noFill/>
                </a:ln>
                <a:solidFill>
                  <a:prstClr val="black"/>
                </a:solidFill>
                <a:effectLst/>
                <a:uLnTx/>
                <a:uFillTx/>
                <a:latin typeface="Arial"/>
                <a:ea typeface="+mn-ea"/>
                <a:cs typeface="Arial"/>
              </a:rPr>
              <a:t>obtain </a:t>
            </a:r>
            <a:r>
              <a:rPr kumimoji="0" sz="1100" b="0" i="0" u="none" strike="noStrike" kern="1200" cap="none" spc="0" normalizeH="0" baseline="0" noProof="0" dirty="0">
                <a:ln>
                  <a:noFill/>
                </a:ln>
                <a:solidFill>
                  <a:prstClr val="black"/>
                </a:solidFill>
                <a:effectLst/>
                <a:uLnTx/>
                <a:uFillTx/>
                <a:latin typeface="Arial"/>
                <a:ea typeface="+mn-ea"/>
                <a:cs typeface="Arial"/>
              </a:rPr>
              <a:t> feedback</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from</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postpartum</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patients</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smtClean="0">
                <a:ln>
                  <a:noFill/>
                </a:ln>
                <a:solidFill>
                  <a:prstClr val="black"/>
                </a:solidFill>
                <a:effectLst/>
                <a:uLnTx/>
                <a:uFillTx/>
                <a:latin typeface="Arial"/>
                <a:ea typeface="+mn-ea"/>
                <a:cs typeface="Arial"/>
              </a:rPr>
              <a:t>and</a:t>
            </a:r>
            <a:r>
              <a:rPr kumimoji="0" sz="1100" b="0" i="0" u="none" strike="noStrike" kern="1200" cap="none" spc="10" normalizeH="0" baseline="0" noProof="0" dirty="0" smtClean="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a</a:t>
            </a:r>
            <a:r>
              <a:rPr kumimoji="0" sz="1100" b="0" i="0" u="none" strike="noStrike" kern="1200" cap="none" spc="-5" normalizeH="0" baseline="0" noProof="0" dirty="0">
                <a:ln>
                  <a:noFill/>
                </a:ln>
                <a:solidFill>
                  <a:prstClr val="black"/>
                </a:solidFill>
                <a:effectLst/>
                <a:uLnTx/>
                <a:uFillTx/>
                <a:latin typeface="Arial"/>
                <a:ea typeface="+mn-ea"/>
                <a:cs typeface="Arial"/>
              </a:rPr>
              <a:t> process</a:t>
            </a:r>
            <a:r>
              <a:rPr kumimoji="0" sz="1100" b="0" i="0" u="none" strike="noStrike" kern="1200" cap="none" spc="0" normalizeH="0" baseline="0" noProof="0" dirty="0">
                <a:ln>
                  <a:noFill/>
                </a:ln>
                <a:solidFill>
                  <a:prstClr val="black"/>
                </a:solidFill>
                <a:effectLst/>
                <a:uLnTx/>
                <a:uFillTx/>
                <a:latin typeface="Arial"/>
                <a:ea typeface="+mn-ea"/>
                <a:cs typeface="Arial"/>
              </a:rPr>
              <a:t> to</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review</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lang="en-US" sz="1100" b="0" i="0" u="none" strike="noStrike" kern="1200" cap="none" spc="-5" normalizeH="0" baseline="0" noProof="0" dirty="0" smtClean="0">
                <a:ln>
                  <a:noFill/>
                </a:ln>
                <a:solidFill>
                  <a:prstClr val="black"/>
                </a:solidFill>
                <a:effectLst/>
                <a:uLnTx/>
                <a:uFillTx/>
                <a:latin typeface="Arial"/>
                <a:ea typeface="+mn-ea"/>
                <a:cs typeface="Arial"/>
              </a:rPr>
              <a:t>&amp;</a:t>
            </a:r>
            <a:r>
              <a:rPr kumimoji="0" sz="1100" b="0" i="0" u="none" strike="noStrike" kern="1200" cap="none" spc="0" normalizeH="0" baseline="0" noProof="0" dirty="0" smtClean="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share</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results with</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providers,</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2352040" marR="0" lvl="0" indent="0" algn="l" defTabSz="914400" rtl="0" eaLnBrk="1" fontAlgn="auto" latinLnBrk="0" hangingPunct="1">
              <a:lnSpc>
                <a:spcPts val="1135"/>
              </a:lnSpc>
              <a:spcBef>
                <a:spcPts val="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nurses,</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staff</a:t>
            </a:r>
          </a:p>
        </p:txBody>
      </p:sp>
      <p:grpSp>
        <p:nvGrpSpPr>
          <p:cNvPr id="64" name="object 64"/>
          <p:cNvGrpSpPr/>
          <p:nvPr/>
        </p:nvGrpSpPr>
        <p:grpSpPr>
          <a:xfrm>
            <a:off x="4664075" y="4070352"/>
            <a:ext cx="6613525" cy="456565"/>
            <a:chOff x="4602427" y="4070352"/>
            <a:chExt cx="6613525" cy="456565"/>
          </a:xfrm>
        </p:grpSpPr>
        <p:sp>
          <p:nvSpPr>
            <p:cNvPr id="65" name="object 65"/>
            <p:cNvSpPr/>
            <p:nvPr/>
          </p:nvSpPr>
          <p:spPr>
            <a:xfrm>
              <a:off x="4608777" y="4263085"/>
              <a:ext cx="894080" cy="34925"/>
            </a:xfrm>
            <a:custGeom>
              <a:avLst/>
              <a:gdLst/>
              <a:ahLst/>
              <a:cxnLst/>
              <a:rect l="l" t="t" r="r" b="b"/>
              <a:pathLst>
                <a:path w="894079" h="34925">
                  <a:moveTo>
                    <a:pt x="0" y="0"/>
                  </a:moveTo>
                  <a:lnTo>
                    <a:pt x="893724" y="34594"/>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5503926" y="4080512"/>
              <a:ext cx="5701665" cy="436245"/>
            </a:xfrm>
            <a:custGeom>
              <a:avLst/>
              <a:gdLst/>
              <a:ahLst/>
              <a:cxnLst/>
              <a:rect l="l" t="t" r="r" b="b"/>
              <a:pathLst>
                <a:path w="5701665" h="436245">
                  <a:moveTo>
                    <a:pt x="5657697" y="0"/>
                  </a:moveTo>
                  <a:lnTo>
                    <a:pt x="43586" y="0"/>
                  </a:lnTo>
                  <a:lnTo>
                    <a:pt x="26622" y="3424"/>
                  </a:lnTo>
                  <a:lnTo>
                    <a:pt x="12768" y="12763"/>
                  </a:lnTo>
                  <a:lnTo>
                    <a:pt x="3426" y="26617"/>
                  </a:lnTo>
                  <a:lnTo>
                    <a:pt x="0" y="43586"/>
                  </a:lnTo>
                  <a:lnTo>
                    <a:pt x="0" y="392277"/>
                  </a:lnTo>
                  <a:lnTo>
                    <a:pt x="3426" y="409241"/>
                  </a:lnTo>
                  <a:lnTo>
                    <a:pt x="12768" y="423095"/>
                  </a:lnTo>
                  <a:lnTo>
                    <a:pt x="26622" y="432437"/>
                  </a:lnTo>
                  <a:lnTo>
                    <a:pt x="43586" y="435863"/>
                  </a:lnTo>
                  <a:lnTo>
                    <a:pt x="5657697" y="435863"/>
                  </a:lnTo>
                  <a:lnTo>
                    <a:pt x="5674661" y="432437"/>
                  </a:lnTo>
                  <a:lnTo>
                    <a:pt x="5688515" y="423095"/>
                  </a:lnTo>
                  <a:lnTo>
                    <a:pt x="5697857" y="409241"/>
                  </a:lnTo>
                  <a:lnTo>
                    <a:pt x="5701284" y="392277"/>
                  </a:lnTo>
                  <a:lnTo>
                    <a:pt x="5701284" y="43586"/>
                  </a:lnTo>
                  <a:lnTo>
                    <a:pt x="5697857" y="26617"/>
                  </a:lnTo>
                  <a:lnTo>
                    <a:pt x="5688515" y="12763"/>
                  </a:lnTo>
                  <a:lnTo>
                    <a:pt x="5674661" y="3424"/>
                  </a:lnTo>
                  <a:lnTo>
                    <a:pt x="5657697"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5503926" y="4080512"/>
              <a:ext cx="5701665" cy="436245"/>
            </a:xfrm>
            <a:custGeom>
              <a:avLst/>
              <a:gdLst/>
              <a:ahLst/>
              <a:cxnLst/>
              <a:rect l="l" t="t" r="r" b="b"/>
              <a:pathLst>
                <a:path w="5701665" h="436245">
                  <a:moveTo>
                    <a:pt x="0" y="43586"/>
                  </a:moveTo>
                  <a:lnTo>
                    <a:pt x="3426" y="26617"/>
                  </a:lnTo>
                  <a:lnTo>
                    <a:pt x="12768" y="12763"/>
                  </a:lnTo>
                  <a:lnTo>
                    <a:pt x="26622" y="3424"/>
                  </a:lnTo>
                  <a:lnTo>
                    <a:pt x="43586" y="0"/>
                  </a:lnTo>
                  <a:lnTo>
                    <a:pt x="5657697" y="0"/>
                  </a:lnTo>
                  <a:lnTo>
                    <a:pt x="5674661" y="3424"/>
                  </a:lnTo>
                  <a:lnTo>
                    <a:pt x="5688515" y="12763"/>
                  </a:lnTo>
                  <a:lnTo>
                    <a:pt x="5697857" y="26617"/>
                  </a:lnTo>
                  <a:lnTo>
                    <a:pt x="5701284" y="43586"/>
                  </a:lnTo>
                  <a:lnTo>
                    <a:pt x="5701284" y="392277"/>
                  </a:lnTo>
                  <a:lnTo>
                    <a:pt x="5697857" y="409241"/>
                  </a:lnTo>
                  <a:lnTo>
                    <a:pt x="5688515" y="423095"/>
                  </a:lnTo>
                  <a:lnTo>
                    <a:pt x="5674661" y="432437"/>
                  </a:lnTo>
                  <a:lnTo>
                    <a:pt x="5657697" y="435863"/>
                  </a:lnTo>
                  <a:lnTo>
                    <a:pt x="43586" y="435863"/>
                  </a:lnTo>
                  <a:lnTo>
                    <a:pt x="26622" y="432437"/>
                  </a:lnTo>
                  <a:lnTo>
                    <a:pt x="12768" y="423095"/>
                  </a:lnTo>
                  <a:lnTo>
                    <a:pt x="3426" y="409241"/>
                  </a:lnTo>
                  <a:lnTo>
                    <a:pt x="0" y="392277"/>
                  </a:lnTo>
                  <a:lnTo>
                    <a:pt x="0" y="43586"/>
                  </a:lnTo>
                  <a:close/>
                </a:path>
              </a:pathLst>
            </a:custGeom>
            <a:ln w="19811">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8" name="object 68"/>
          <p:cNvSpPr txBox="1"/>
          <p:nvPr/>
        </p:nvSpPr>
        <p:spPr>
          <a:xfrm>
            <a:off x="5586479" y="4114800"/>
            <a:ext cx="5767321" cy="319318"/>
          </a:xfrm>
          <a:prstGeom prst="rect">
            <a:avLst/>
          </a:prstGeom>
          <a:solidFill>
            <a:schemeClr val="accent6">
              <a:lumMod val="40000"/>
              <a:lumOff val="60000"/>
            </a:schemeClr>
          </a:solidFill>
        </p:spPr>
        <p:txBody>
          <a:bodyPr vert="horz" wrap="square" lIns="0" tIns="36830" rIns="0" bIns="0" rtlCol="0">
            <a:spAutoFit/>
          </a:bodyPr>
          <a:lstStyle/>
          <a:p>
            <a:pPr marL="12700" marR="5080" lvl="0" indent="3492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7. Implement </a:t>
            </a:r>
            <a:r>
              <a:rPr kumimoji="0" sz="1100" b="0" i="0" u="none" strike="noStrike" kern="1200" cap="none" spc="0" normalizeH="0" baseline="0" noProof="0" dirty="0">
                <a:ln>
                  <a:noFill/>
                </a:ln>
                <a:solidFill>
                  <a:prstClr val="black"/>
                </a:solidFill>
                <a:effectLst/>
                <a:uLnTx/>
                <a:uFillTx/>
                <a:latin typeface="Arial"/>
                <a:ea typeface="+mn-ea"/>
                <a:cs typeface="Arial"/>
              </a:rPr>
              <a:t>a strategy for </a:t>
            </a:r>
            <a:r>
              <a:rPr kumimoji="0" sz="1100" b="0" i="0" u="none" strike="noStrike" kern="1200" cap="none" spc="-5" normalizeH="0" baseline="0" noProof="0" dirty="0">
                <a:ln>
                  <a:noFill/>
                </a:ln>
                <a:solidFill>
                  <a:prstClr val="black"/>
                </a:solidFill>
                <a:effectLst/>
                <a:uLnTx/>
                <a:uFillTx/>
                <a:latin typeface="Arial"/>
                <a:ea typeface="+mn-ea"/>
                <a:cs typeface="Arial"/>
              </a:rPr>
              <a:t>sharing expected </a:t>
            </a:r>
            <a:r>
              <a:rPr kumimoji="0" sz="1100" b="0" i="0" u="none" strike="noStrike" kern="1200" cap="none" spc="0" normalizeH="0" baseline="0" noProof="0" dirty="0">
                <a:ln>
                  <a:noFill/>
                </a:ln>
                <a:solidFill>
                  <a:prstClr val="black"/>
                </a:solidFill>
                <a:effectLst/>
                <a:uLnTx/>
                <a:uFillTx/>
                <a:latin typeface="Arial"/>
                <a:ea typeface="+mn-ea"/>
                <a:cs typeface="Arial"/>
              </a:rPr>
              <a:t>respectful care </a:t>
            </a:r>
            <a:r>
              <a:rPr kumimoji="0" sz="1100" b="0" i="0" u="none" strike="noStrike" kern="1200" cap="none" spc="-5" normalizeH="0" baseline="0" noProof="0" dirty="0">
                <a:ln>
                  <a:noFill/>
                </a:ln>
                <a:solidFill>
                  <a:prstClr val="black"/>
                </a:solidFill>
                <a:effectLst/>
                <a:uLnTx/>
                <a:uFillTx/>
                <a:latin typeface="Arial"/>
                <a:ea typeface="+mn-ea"/>
                <a:cs typeface="Arial"/>
              </a:rPr>
              <a:t>practices with delivery </a:t>
            </a:r>
            <a:r>
              <a:rPr kumimoji="0" sz="1100" b="0" i="0" u="none" strike="noStrike" kern="1200" cap="none" spc="0" normalizeH="0" baseline="0" noProof="0" dirty="0" smtClean="0">
                <a:ln>
                  <a:noFill/>
                </a:ln>
                <a:solidFill>
                  <a:prstClr val="black"/>
                </a:solidFill>
                <a:effectLst/>
                <a:uLnTx/>
                <a:uFillTx/>
                <a:latin typeface="Arial"/>
                <a:ea typeface="+mn-ea"/>
                <a:cs typeface="Arial"/>
              </a:rPr>
              <a:t>staff</a:t>
            </a:r>
            <a:r>
              <a:rPr kumimoji="0" sz="1100" b="0" i="0" u="none" strike="noStrike" kern="1200" cap="none" spc="5" normalizeH="0" baseline="0" noProof="0" dirty="0" smtClean="0">
                <a:ln>
                  <a:noFill/>
                </a:ln>
                <a:solidFill>
                  <a:prstClr val="black"/>
                </a:solidFill>
                <a:effectLst/>
                <a:uLnTx/>
                <a:uFillTx/>
                <a:latin typeface="Arial"/>
                <a:ea typeface="+mn-ea"/>
                <a:cs typeface="Arial"/>
              </a:rPr>
              <a:t> </a:t>
            </a:r>
            <a:r>
              <a:rPr kumimoji="0" lang="en-US" sz="1100" b="0" i="0" u="none" strike="noStrike" kern="1200" cap="none" spc="-5" normalizeH="0" baseline="0" noProof="0" dirty="0" smtClean="0">
                <a:ln>
                  <a:noFill/>
                </a:ln>
                <a:solidFill>
                  <a:prstClr val="black"/>
                </a:solidFill>
                <a:effectLst/>
                <a:uLnTx/>
                <a:uFillTx/>
                <a:latin typeface="Arial"/>
                <a:ea typeface="+mn-ea"/>
                <a:cs typeface="Arial"/>
              </a:rPr>
              <a:t>&amp;</a:t>
            </a:r>
            <a:r>
              <a:rPr kumimoji="0" sz="1100" b="0" i="0" u="none" strike="noStrike" kern="1200" cap="none" spc="0" normalizeH="0" baseline="0" noProof="0" dirty="0" smtClean="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(i.e. posting</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lang="en-US" sz="1100" b="0" i="0" u="none" strike="noStrike" kern="1200" cap="none" spc="15" normalizeH="0" baseline="0" noProof="0" dirty="0" smtClean="0">
                <a:ln>
                  <a:noFill/>
                </a:ln>
                <a:solidFill>
                  <a:prstClr val="black"/>
                </a:solidFill>
                <a:effectLst/>
                <a:uLnTx/>
                <a:uFillTx/>
                <a:latin typeface="Arial"/>
                <a:ea typeface="+mn-ea"/>
                <a:cs typeface="Arial"/>
              </a:rPr>
              <a:t>in </a:t>
            </a:r>
            <a:r>
              <a:rPr kumimoji="0" sz="1100" b="0" i="0" u="none" strike="noStrike" kern="1200" cap="none" spc="-5" normalizeH="0" baseline="0" noProof="0" dirty="0" smtClean="0">
                <a:ln>
                  <a:noFill/>
                </a:ln>
                <a:solidFill>
                  <a:prstClr val="black"/>
                </a:solidFill>
                <a:effectLst/>
                <a:uLnTx/>
                <a:uFillTx/>
                <a:latin typeface="Arial"/>
                <a:ea typeface="+mn-ea"/>
                <a:cs typeface="Arial"/>
              </a:rPr>
              <a:t>L</a:t>
            </a:r>
            <a:r>
              <a:rPr kumimoji="0" lang="en-US" sz="1100" b="0" i="0" u="none" strike="noStrike" kern="1200" cap="none" spc="-5" normalizeH="0" baseline="0" noProof="0" dirty="0">
                <a:ln>
                  <a:noFill/>
                </a:ln>
                <a:solidFill>
                  <a:prstClr val="black"/>
                </a:solidFill>
                <a:effectLst/>
                <a:uLnTx/>
                <a:uFillTx/>
                <a:latin typeface="Arial"/>
                <a:ea typeface="+mn-ea"/>
                <a:cs typeface="Arial"/>
              </a:rPr>
              <a:t>D</a:t>
            </a:r>
            <a:r>
              <a:rPr kumimoji="0" sz="1100" b="0" i="0" u="none" strike="noStrike" kern="1200" cap="none" spc="-5" normalizeH="0" baseline="0" noProof="0" dirty="0" smtClean="0">
                <a:ln>
                  <a:noFill/>
                </a:ln>
                <a:solidFill>
                  <a:prstClr val="black"/>
                </a:solidFill>
                <a:effectLst/>
                <a:uLnTx/>
                <a:uFillTx/>
                <a:latin typeface="Arial"/>
                <a:ea typeface="+mn-ea"/>
                <a:cs typeface="Arial"/>
              </a:rPr>
              <a:t>)</a:t>
            </a:r>
            <a:r>
              <a:rPr kumimoji="0" sz="1100" b="0" i="0" u="none" strike="noStrike" kern="1200" cap="none" spc="20" normalizeH="0" baseline="0" noProof="0" dirty="0" smtClean="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including</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appropriately</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engaging</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support partners</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smtClean="0">
                <a:ln>
                  <a:noFill/>
                </a:ln>
                <a:solidFill>
                  <a:prstClr val="black"/>
                </a:solidFill>
                <a:effectLst/>
                <a:uLnTx/>
                <a:uFillTx/>
                <a:latin typeface="Arial"/>
                <a:ea typeface="+mn-ea"/>
                <a:cs typeface="Arial"/>
              </a:rPr>
              <a:t>and/</a:t>
            </a:r>
            <a:r>
              <a:rPr kumimoji="0" lang="en-US" sz="1100" b="0" i="0" u="none" strike="noStrike" kern="1200" cap="none" spc="-5" normalizeH="0" baseline="0" noProof="0" dirty="0" smtClean="0">
                <a:ln>
                  <a:noFill/>
                </a:ln>
                <a:solidFill>
                  <a:prstClr val="black"/>
                </a:solidFill>
                <a:effectLst/>
                <a:uLnTx/>
                <a:uFillTx/>
                <a:latin typeface="Arial"/>
                <a:ea typeface="+mn-ea"/>
                <a:cs typeface="Arial"/>
              </a:rPr>
              <a:t>or </a:t>
            </a:r>
            <a:r>
              <a:rPr kumimoji="0" sz="1100" b="0" i="0" u="none" strike="noStrike" kern="1200" cap="none" spc="-5" normalizeH="0" baseline="0" noProof="0" dirty="0" smtClean="0">
                <a:ln>
                  <a:noFill/>
                </a:ln>
                <a:solidFill>
                  <a:prstClr val="black"/>
                </a:solidFill>
                <a:effectLst/>
                <a:uLnTx/>
                <a:uFillTx/>
                <a:latin typeface="Arial"/>
                <a:ea typeface="+mn-ea"/>
                <a:cs typeface="Arial"/>
              </a:rPr>
              <a:t>doulas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69" name="object 69"/>
          <p:cNvGrpSpPr/>
          <p:nvPr/>
        </p:nvGrpSpPr>
        <p:grpSpPr>
          <a:xfrm>
            <a:off x="4602427" y="4256735"/>
            <a:ext cx="6664959" cy="1722755"/>
            <a:chOff x="4602427" y="4256735"/>
            <a:chExt cx="6664959" cy="1722755"/>
          </a:xfrm>
        </p:grpSpPr>
        <p:sp>
          <p:nvSpPr>
            <p:cNvPr id="70" name="object 70"/>
            <p:cNvSpPr/>
            <p:nvPr/>
          </p:nvSpPr>
          <p:spPr>
            <a:xfrm>
              <a:off x="4608777" y="4263085"/>
              <a:ext cx="960755" cy="1329690"/>
            </a:xfrm>
            <a:custGeom>
              <a:avLst/>
              <a:gdLst/>
              <a:ahLst/>
              <a:cxnLst/>
              <a:rect l="l" t="t" r="r" b="b"/>
              <a:pathLst>
                <a:path w="960754" h="1329689">
                  <a:moveTo>
                    <a:pt x="0" y="0"/>
                  </a:moveTo>
                  <a:lnTo>
                    <a:pt x="960742" y="1329397"/>
                  </a:lnTo>
                </a:path>
              </a:pathLst>
            </a:custGeom>
            <a:ln w="12699">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5570982" y="5217416"/>
              <a:ext cx="5686425" cy="751840"/>
            </a:xfrm>
            <a:custGeom>
              <a:avLst/>
              <a:gdLst/>
              <a:ahLst/>
              <a:cxnLst/>
              <a:rect l="l" t="t" r="r" b="b"/>
              <a:pathLst>
                <a:path w="5686425" h="751839">
                  <a:moveTo>
                    <a:pt x="5610910" y="0"/>
                  </a:moveTo>
                  <a:lnTo>
                    <a:pt x="75133" y="0"/>
                  </a:lnTo>
                  <a:lnTo>
                    <a:pt x="45889" y="5904"/>
                  </a:lnTo>
                  <a:lnTo>
                    <a:pt x="22007" y="22007"/>
                  </a:lnTo>
                  <a:lnTo>
                    <a:pt x="5904" y="45889"/>
                  </a:lnTo>
                  <a:lnTo>
                    <a:pt x="0" y="75133"/>
                  </a:lnTo>
                  <a:lnTo>
                    <a:pt x="0" y="676198"/>
                  </a:lnTo>
                  <a:lnTo>
                    <a:pt x="5904" y="705442"/>
                  </a:lnTo>
                  <a:lnTo>
                    <a:pt x="22007" y="729324"/>
                  </a:lnTo>
                  <a:lnTo>
                    <a:pt x="45889" y="745427"/>
                  </a:lnTo>
                  <a:lnTo>
                    <a:pt x="75133" y="751332"/>
                  </a:lnTo>
                  <a:lnTo>
                    <a:pt x="5610910" y="751332"/>
                  </a:lnTo>
                  <a:lnTo>
                    <a:pt x="5640154" y="745427"/>
                  </a:lnTo>
                  <a:lnTo>
                    <a:pt x="5664036" y="729324"/>
                  </a:lnTo>
                  <a:lnTo>
                    <a:pt x="5680139" y="705442"/>
                  </a:lnTo>
                  <a:lnTo>
                    <a:pt x="5686044" y="676198"/>
                  </a:lnTo>
                  <a:lnTo>
                    <a:pt x="5686044" y="75133"/>
                  </a:lnTo>
                  <a:lnTo>
                    <a:pt x="5680140" y="45889"/>
                  </a:lnTo>
                  <a:lnTo>
                    <a:pt x="5664041" y="22007"/>
                  </a:lnTo>
                  <a:lnTo>
                    <a:pt x="5640159" y="5904"/>
                  </a:lnTo>
                  <a:lnTo>
                    <a:pt x="5610910"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5570982" y="5217416"/>
              <a:ext cx="5686425" cy="751840"/>
            </a:xfrm>
            <a:custGeom>
              <a:avLst/>
              <a:gdLst/>
              <a:ahLst/>
              <a:cxnLst/>
              <a:rect l="l" t="t" r="r" b="b"/>
              <a:pathLst>
                <a:path w="5686425" h="751839">
                  <a:moveTo>
                    <a:pt x="0" y="75133"/>
                  </a:moveTo>
                  <a:lnTo>
                    <a:pt x="5904" y="45889"/>
                  </a:lnTo>
                  <a:lnTo>
                    <a:pt x="22007" y="22007"/>
                  </a:lnTo>
                  <a:lnTo>
                    <a:pt x="45889" y="5904"/>
                  </a:lnTo>
                  <a:lnTo>
                    <a:pt x="75133" y="0"/>
                  </a:lnTo>
                  <a:lnTo>
                    <a:pt x="5610910" y="0"/>
                  </a:lnTo>
                  <a:lnTo>
                    <a:pt x="5640159" y="5904"/>
                  </a:lnTo>
                  <a:lnTo>
                    <a:pt x="5664041" y="22007"/>
                  </a:lnTo>
                  <a:lnTo>
                    <a:pt x="5680140" y="45889"/>
                  </a:lnTo>
                  <a:lnTo>
                    <a:pt x="5686044" y="75133"/>
                  </a:lnTo>
                  <a:lnTo>
                    <a:pt x="5686044" y="676198"/>
                  </a:lnTo>
                  <a:lnTo>
                    <a:pt x="5680139" y="705442"/>
                  </a:lnTo>
                  <a:lnTo>
                    <a:pt x="5664036" y="729324"/>
                  </a:lnTo>
                  <a:lnTo>
                    <a:pt x="5640154" y="745427"/>
                  </a:lnTo>
                  <a:lnTo>
                    <a:pt x="5610910" y="751332"/>
                  </a:lnTo>
                  <a:lnTo>
                    <a:pt x="75133" y="751332"/>
                  </a:lnTo>
                  <a:lnTo>
                    <a:pt x="45889" y="745427"/>
                  </a:lnTo>
                  <a:lnTo>
                    <a:pt x="22007" y="729324"/>
                  </a:lnTo>
                  <a:lnTo>
                    <a:pt x="5904" y="705442"/>
                  </a:lnTo>
                  <a:lnTo>
                    <a:pt x="0" y="676198"/>
                  </a:lnTo>
                  <a:lnTo>
                    <a:pt x="0" y="75133"/>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3" name="object 73"/>
          <p:cNvSpPr txBox="1"/>
          <p:nvPr/>
        </p:nvSpPr>
        <p:spPr>
          <a:xfrm>
            <a:off x="5649822" y="5336985"/>
            <a:ext cx="5523230" cy="483870"/>
          </a:xfrm>
          <a:prstGeom prst="rect">
            <a:avLst/>
          </a:prstGeom>
        </p:spPr>
        <p:txBody>
          <a:bodyPr vert="horz" wrap="square" lIns="0" tIns="36830" rIns="0" bIns="0" rtlCol="0">
            <a:spAutoFit/>
          </a:bodyPr>
          <a:lstStyle/>
          <a:p>
            <a:pPr marL="60960" marR="5080" lvl="0" indent="-4889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9.</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Provide</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patients</a:t>
            </a:r>
            <a:r>
              <a:rPr kumimoji="0" sz="1100" b="0" i="0" u="none" strike="noStrike" kern="1200" cap="none" spc="0" normalizeH="0" baseline="0" noProof="0" dirty="0">
                <a:ln>
                  <a:noFill/>
                </a:ln>
                <a:solidFill>
                  <a:prstClr val="black"/>
                </a:solidFill>
                <a:effectLst/>
                <a:uLnTx/>
                <a:uFillTx/>
                <a:latin typeface="Arial"/>
                <a:ea typeface="+mn-ea"/>
                <a:cs typeface="Arial"/>
              </a:rPr>
              <a:t> the</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recommended</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postpartum</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safety</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 education</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materials</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prior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hospital</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discharge</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including</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education</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on</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urgent</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maternal</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warning</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signs,</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postpartum</a:t>
            </a:r>
            <a:endParaRPr kumimoji="0" sz="1100" b="0" i="0" u="none" strike="noStrike" kern="1200" cap="none" spc="0" normalizeH="0" baseline="0" noProof="0">
              <a:ln>
                <a:noFill/>
              </a:ln>
              <a:solidFill>
                <a:prstClr val="black"/>
              </a:solidFill>
              <a:effectLst/>
              <a:uLnTx/>
              <a:uFillTx/>
              <a:latin typeface="Arial"/>
              <a:ea typeface="+mn-ea"/>
              <a:cs typeface="Arial"/>
            </a:endParaRPr>
          </a:p>
          <a:p>
            <a:pPr marL="207645" marR="0" lvl="0" indent="0" algn="l" defTabSz="914400" rtl="0" eaLnBrk="1" fontAlgn="auto" latinLnBrk="0" hangingPunct="1">
              <a:lnSpc>
                <a:spcPts val="1135"/>
              </a:lnSpc>
              <a:spcBef>
                <a:spcPts val="0"/>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a:ea typeface="+mn-ea"/>
                <a:cs typeface="Arial"/>
              </a:rPr>
              <a:t>safety,</a:t>
            </a:r>
            <a:r>
              <a:rPr kumimoji="0" sz="1100" b="0" i="0" u="none" strike="noStrike" kern="1200" cap="none" spc="30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communication</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with</a:t>
            </a:r>
            <a:r>
              <a:rPr kumimoji="0" sz="1100" b="0" i="0" u="none" strike="noStrike" kern="1200" cap="none" spc="2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healthcare</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providers</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importance</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of</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early</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follow</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up</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grpSp>
        <p:nvGrpSpPr>
          <p:cNvPr id="74" name="object 74"/>
          <p:cNvGrpSpPr/>
          <p:nvPr/>
        </p:nvGrpSpPr>
        <p:grpSpPr>
          <a:xfrm>
            <a:off x="2620234" y="4011518"/>
            <a:ext cx="1950720" cy="2377440"/>
            <a:chOff x="2620234" y="4011518"/>
            <a:chExt cx="1950720" cy="2377440"/>
          </a:xfrm>
        </p:grpSpPr>
        <p:sp>
          <p:nvSpPr>
            <p:cNvPr id="75" name="object 75"/>
            <p:cNvSpPr/>
            <p:nvPr/>
          </p:nvSpPr>
          <p:spPr>
            <a:xfrm>
              <a:off x="2626584" y="4017868"/>
              <a:ext cx="280035" cy="1881505"/>
            </a:xfrm>
            <a:custGeom>
              <a:avLst/>
              <a:gdLst/>
              <a:ahLst/>
              <a:cxnLst/>
              <a:rect l="l" t="t" r="r" b="b"/>
              <a:pathLst>
                <a:path w="280035" h="1881504">
                  <a:moveTo>
                    <a:pt x="0" y="0"/>
                  </a:moveTo>
                  <a:lnTo>
                    <a:pt x="279717" y="1881276"/>
                  </a:lnTo>
                </a:path>
              </a:pathLst>
            </a:custGeom>
            <a:ln w="12700">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2907030" y="5421631"/>
              <a:ext cx="1653539" cy="957580"/>
            </a:xfrm>
            <a:custGeom>
              <a:avLst/>
              <a:gdLst/>
              <a:ahLst/>
              <a:cxnLst/>
              <a:rect l="l" t="t" r="r" b="b"/>
              <a:pathLst>
                <a:path w="1653539" h="957579">
                  <a:moveTo>
                    <a:pt x="1557832" y="0"/>
                  </a:moveTo>
                  <a:lnTo>
                    <a:pt x="95707" y="0"/>
                  </a:lnTo>
                  <a:lnTo>
                    <a:pt x="58453" y="7521"/>
                  </a:lnTo>
                  <a:lnTo>
                    <a:pt x="28032" y="28032"/>
                  </a:lnTo>
                  <a:lnTo>
                    <a:pt x="7521" y="58453"/>
                  </a:lnTo>
                  <a:lnTo>
                    <a:pt x="0" y="95707"/>
                  </a:lnTo>
                  <a:lnTo>
                    <a:pt x="0" y="861364"/>
                  </a:lnTo>
                  <a:lnTo>
                    <a:pt x="7521" y="898618"/>
                  </a:lnTo>
                  <a:lnTo>
                    <a:pt x="28032" y="929039"/>
                  </a:lnTo>
                  <a:lnTo>
                    <a:pt x="58453" y="949550"/>
                  </a:lnTo>
                  <a:lnTo>
                    <a:pt x="95707" y="957071"/>
                  </a:lnTo>
                  <a:lnTo>
                    <a:pt x="1557832" y="957071"/>
                  </a:lnTo>
                  <a:lnTo>
                    <a:pt x="1595086" y="949550"/>
                  </a:lnTo>
                  <a:lnTo>
                    <a:pt x="1625507" y="929039"/>
                  </a:lnTo>
                  <a:lnTo>
                    <a:pt x="1646018" y="898618"/>
                  </a:lnTo>
                  <a:lnTo>
                    <a:pt x="1653539" y="861364"/>
                  </a:lnTo>
                  <a:lnTo>
                    <a:pt x="1653539" y="95707"/>
                  </a:lnTo>
                  <a:lnTo>
                    <a:pt x="1646018" y="58453"/>
                  </a:lnTo>
                  <a:lnTo>
                    <a:pt x="1625507" y="28032"/>
                  </a:lnTo>
                  <a:lnTo>
                    <a:pt x="1595086" y="7521"/>
                  </a:lnTo>
                  <a:lnTo>
                    <a:pt x="155783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2907030" y="5421630"/>
              <a:ext cx="1653539" cy="957580"/>
            </a:xfrm>
            <a:custGeom>
              <a:avLst/>
              <a:gdLst/>
              <a:ahLst/>
              <a:cxnLst/>
              <a:rect l="l" t="t" r="r" b="b"/>
              <a:pathLst>
                <a:path w="1653539" h="957579">
                  <a:moveTo>
                    <a:pt x="0" y="95707"/>
                  </a:moveTo>
                  <a:lnTo>
                    <a:pt x="7521" y="58453"/>
                  </a:lnTo>
                  <a:lnTo>
                    <a:pt x="28032" y="28032"/>
                  </a:lnTo>
                  <a:lnTo>
                    <a:pt x="58453" y="7521"/>
                  </a:lnTo>
                  <a:lnTo>
                    <a:pt x="95707" y="0"/>
                  </a:lnTo>
                  <a:lnTo>
                    <a:pt x="1557832" y="0"/>
                  </a:lnTo>
                  <a:lnTo>
                    <a:pt x="1595086" y="7521"/>
                  </a:lnTo>
                  <a:lnTo>
                    <a:pt x="1625507" y="28032"/>
                  </a:lnTo>
                  <a:lnTo>
                    <a:pt x="1646018" y="58453"/>
                  </a:lnTo>
                  <a:lnTo>
                    <a:pt x="1653539" y="95707"/>
                  </a:lnTo>
                  <a:lnTo>
                    <a:pt x="1653539" y="861364"/>
                  </a:lnTo>
                  <a:lnTo>
                    <a:pt x="1646018" y="898618"/>
                  </a:lnTo>
                  <a:lnTo>
                    <a:pt x="1625507" y="929039"/>
                  </a:lnTo>
                  <a:lnTo>
                    <a:pt x="1595086" y="949550"/>
                  </a:lnTo>
                  <a:lnTo>
                    <a:pt x="1557832" y="957072"/>
                  </a:lnTo>
                  <a:lnTo>
                    <a:pt x="95707" y="957072"/>
                  </a:lnTo>
                  <a:lnTo>
                    <a:pt x="58453" y="949550"/>
                  </a:lnTo>
                  <a:lnTo>
                    <a:pt x="28032" y="929039"/>
                  </a:lnTo>
                  <a:lnTo>
                    <a:pt x="7521" y="898618"/>
                  </a:lnTo>
                  <a:lnTo>
                    <a:pt x="0" y="861364"/>
                  </a:lnTo>
                  <a:lnTo>
                    <a:pt x="0" y="95707"/>
                  </a:lnTo>
                  <a:close/>
                </a:path>
              </a:pathLst>
            </a:custGeom>
            <a:ln w="19812">
              <a:solidFill>
                <a:srgbClr val="F566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8" name="object 78"/>
          <p:cNvSpPr txBox="1"/>
          <p:nvPr/>
        </p:nvSpPr>
        <p:spPr>
          <a:xfrm>
            <a:off x="2930817" y="5543411"/>
            <a:ext cx="1604010" cy="682625"/>
          </a:xfrm>
          <a:prstGeom prst="rect">
            <a:avLst/>
          </a:prstGeom>
        </p:spPr>
        <p:txBody>
          <a:bodyPr vert="horz" wrap="square" lIns="0" tIns="37465" rIns="0" bIns="0" rtlCol="0">
            <a:spAutoFit/>
          </a:bodyPr>
          <a:lstStyle/>
          <a:p>
            <a:pPr marL="111125" marR="5080" lvl="0" indent="-99060" algn="l" defTabSz="914400" rtl="0" eaLnBrk="1" fontAlgn="auto" latinLnBrk="0" hangingPunct="1">
              <a:lnSpc>
                <a:spcPct val="86300"/>
              </a:lnSpc>
              <a:spcBef>
                <a:spcPts val="29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Arial"/>
                <a:ea typeface="+mn-ea"/>
                <a:cs typeface="Arial"/>
              </a:rPr>
              <a:t>4. </a:t>
            </a:r>
            <a:r>
              <a:rPr kumimoji="0" sz="1200" b="0" i="0" u="none" strike="noStrike" kern="1200" cap="none" spc="-5" normalizeH="0" baseline="0" noProof="0" dirty="0">
                <a:ln>
                  <a:noFill/>
                </a:ln>
                <a:solidFill>
                  <a:prstClr val="black"/>
                </a:solidFill>
                <a:effectLst/>
                <a:uLnTx/>
                <a:uFillTx/>
                <a:latin typeface="Arial"/>
                <a:ea typeface="+mn-ea"/>
                <a:cs typeface="Arial"/>
              </a:rPr>
              <a:t>Engage and educate </a:t>
            </a:r>
            <a:r>
              <a:rPr kumimoji="0" sz="1200" b="0" i="0" u="none" strike="noStrike" kern="1200" cap="none" spc="-320"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providers, nurses, </a:t>
            </a:r>
            <a:r>
              <a:rPr kumimoji="0" sz="1200" b="0" i="0" u="none" strike="noStrike" kern="1200" cap="none" spc="0" normalizeH="0" baseline="0" noProof="0" dirty="0">
                <a:ln>
                  <a:noFill/>
                </a:ln>
                <a:solidFill>
                  <a:prstClr val="black"/>
                </a:solidFill>
                <a:effectLst/>
                <a:uLnTx/>
                <a:uFillTx/>
                <a:latin typeface="Arial"/>
                <a:ea typeface="+mn-ea"/>
                <a:cs typeface="Arial"/>
              </a:rPr>
              <a:t>&amp; </a:t>
            </a:r>
            <a:r>
              <a:rPr kumimoji="0" sz="1200" b="0" i="0" u="none" strike="noStrike" kern="1200" cap="none" spc="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staff</a:t>
            </a:r>
            <a:r>
              <a:rPr kumimoji="0" sz="1200" b="0" i="0" u="none" strike="noStrike" kern="1200" cap="none" spc="-30" normalizeH="0" baseline="0" noProof="0" dirty="0">
                <a:ln>
                  <a:noFill/>
                </a:ln>
                <a:solidFill>
                  <a:prstClr val="black"/>
                </a:solidFill>
                <a:effectLst/>
                <a:uLnTx/>
                <a:uFillTx/>
                <a:latin typeface="Arial"/>
                <a:ea typeface="+mn-ea"/>
                <a:cs typeface="Arial"/>
              </a:rPr>
              <a:t> </a:t>
            </a:r>
            <a:r>
              <a:rPr kumimoji="0" sz="1200" b="0" i="0" u="none" strike="noStrike" kern="1200" cap="none" spc="0" normalizeH="0" baseline="0" noProof="0" dirty="0">
                <a:ln>
                  <a:noFill/>
                </a:ln>
                <a:solidFill>
                  <a:prstClr val="black"/>
                </a:solidFill>
                <a:effectLst/>
                <a:uLnTx/>
                <a:uFillTx/>
                <a:latin typeface="Arial"/>
                <a:ea typeface="+mn-ea"/>
                <a:cs typeface="Arial"/>
              </a:rPr>
              <a:t>to</a:t>
            </a:r>
            <a:r>
              <a:rPr kumimoji="0" sz="1200" b="0" i="0" u="none" strike="noStrike" kern="1200" cap="none" spc="-15" normalizeH="0" baseline="0" noProof="0" dirty="0">
                <a:ln>
                  <a:noFill/>
                </a:ln>
                <a:solidFill>
                  <a:prstClr val="black"/>
                </a:solidFill>
                <a:effectLst/>
                <a:uLnTx/>
                <a:uFillTx/>
                <a:latin typeface="Arial"/>
                <a:ea typeface="+mn-ea"/>
                <a:cs typeface="Arial"/>
              </a:rPr>
              <a:t> </a:t>
            </a:r>
            <a:r>
              <a:rPr kumimoji="0" sz="1200" b="0" i="0" u="none" strike="noStrike" kern="1200" cap="none" spc="-5" normalizeH="0" baseline="0" noProof="0" dirty="0">
                <a:ln>
                  <a:noFill/>
                </a:ln>
                <a:solidFill>
                  <a:prstClr val="black"/>
                </a:solidFill>
                <a:effectLst/>
                <a:uLnTx/>
                <a:uFillTx/>
                <a:latin typeface="Arial"/>
                <a:ea typeface="+mn-ea"/>
                <a:cs typeface="Arial"/>
              </a:rPr>
              <a:t>improve birth</a:t>
            </a: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599440" marR="0" lvl="0" indent="0" algn="l" defTabSz="914400" rtl="0" eaLnBrk="1" fontAlgn="auto" latinLnBrk="0" hangingPunct="1">
              <a:lnSpc>
                <a:spcPts val="125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Arial"/>
                <a:ea typeface="+mn-ea"/>
                <a:cs typeface="Arial"/>
              </a:rPr>
              <a:t>equity</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79" name="object 79"/>
          <p:cNvGrpSpPr/>
          <p:nvPr/>
        </p:nvGrpSpPr>
        <p:grpSpPr>
          <a:xfrm>
            <a:off x="4552993" y="5892789"/>
            <a:ext cx="6714246" cy="675005"/>
            <a:chOff x="4552993" y="5892789"/>
            <a:chExt cx="6757034" cy="675005"/>
          </a:xfrm>
        </p:grpSpPr>
        <p:sp>
          <p:nvSpPr>
            <p:cNvPr id="80" name="object 80"/>
            <p:cNvSpPr/>
            <p:nvPr/>
          </p:nvSpPr>
          <p:spPr>
            <a:xfrm>
              <a:off x="4559343" y="5899139"/>
              <a:ext cx="1010285" cy="412115"/>
            </a:xfrm>
            <a:custGeom>
              <a:avLst/>
              <a:gdLst/>
              <a:ahLst/>
              <a:cxnLst/>
              <a:rect l="l" t="t" r="r" b="b"/>
              <a:pathLst>
                <a:path w="1010285" h="412114">
                  <a:moveTo>
                    <a:pt x="0" y="0"/>
                  </a:moveTo>
                  <a:lnTo>
                    <a:pt x="1010183" y="411861"/>
                  </a:lnTo>
                </a:path>
              </a:pathLst>
            </a:custGeom>
            <a:ln w="12700">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5570981" y="6066283"/>
              <a:ext cx="5728970" cy="490855"/>
            </a:xfrm>
            <a:custGeom>
              <a:avLst/>
              <a:gdLst/>
              <a:ahLst/>
              <a:cxnLst/>
              <a:rect l="l" t="t" r="r" b="b"/>
              <a:pathLst>
                <a:path w="5728970" h="490854">
                  <a:moveTo>
                    <a:pt x="5679643" y="0"/>
                  </a:moveTo>
                  <a:lnTo>
                    <a:pt x="49072" y="0"/>
                  </a:lnTo>
                  <a:lnTo>
                    <a:pt x="29971" y="3856"/>
                  </a:lnTo>
                  <a:lnTo>
                    <a:pt x="14373" y="14373"/>
                  </a:lnTo>
                  <a:lnTo>
                    <a:pt x="3856" y="29971"/>
                  </a:lnTo>
                  <a:lnTo>
                    <a:pt x="0" y="49072"/>
                  </a:lnTo>
                  <a:lnTo>
                    <a:pt x="0" y="441655"/>
                  </a:lnTo>
                  <a:lnTo>
                    <a:pt x="3856" y="460756"/>
                  </a:lnTo>
                  <a:lnTo>
                    <a:pt x="14373" y="476354"/>
                  </a:lnTo>
                  <a:lnTo>
                    <a:pt x="29971" y="486871"/>
                  </a:lnTo>
                  <a:lnTo>
                    <a:pt x="49072" y="490728"/>
                  </a:lnTo>
                  <a:lnTo>
                    <a:pt x="5679643" y="490728"/>
                  </a:lnTo>
                  <a:lnTo>
                    <a:pt x="5698744" y="486871"/>
                  </a:lnTo>
                  <a:lnTo>
                    <a:pt x="5714342" y="476354"/>
                  </a:lnTo>
                  <a:lnTo>
                    <a:pt x="5724859" y="460756"/>
                  </a:lnTo>
                  <a:lnTo>
                    <a:pt x="5728716" y="441655"/>
                  </a:lnTo>
                  <a:lnTo>
                    <a:pt x="5728716" y="49072"/>
                  </a:lnTo>
                  <a:lnTo>
                    <a:pt x="5724859" y="29971"/>
                  </a:lnTo>
                  <a:lnTo>
                    <a:pt x="5714342" y="14373"/>
                  </a:lnTo>
                  <a:lnTo>
                    <a:pt x="5698744" y="3856"/>
                  </a:lnTo>
                  <a:lnTo>
                    <a:pt x="5679643" y="0"/>
                  </a:lnTo>
                  <a:close/>
                </a:path>
              </a:pathLst>
            </a:custGeom>
            <a:solidFill>
              <a:srgbClr val="FFFFFF"/>
            </a:solidFill>
            <a:ln>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5570981" y="6066283"/>
              <a:ext cx="5728970" cy="490855"/>
            </a:xfrm>
            <a:custGeom>
              <a:avLst/>
              <a:gdLst/>
              <a:ahLst/>
              <a:cxnLst/>
              <a:rect l="l" t="t" r="r" b="b"/>
              <a:pathLst>
                <a:path w="5728970" h="490854">
                  <a:moveTo>
                    <a:pt x="0" y="49072"/>
                  </a:moveTo>
                  <a:lnTo>
                    <a:pt x="3856" y="29971"/>
                  </a:lnTo>
                  <a:lnTo>
                    <a:pt x="14373" y="14373"/>
                  </a:lnTo>
                  <a:lnTo>
                    <a:pt x="29971" y="3856"/>
                  </a:lnTo>
                  <a:lnTo>
                    <a:pt x="49072" y="0"/>
                  </a:lnTo>
                  <a:lnTo>
                    <a:pt x="5679643" y="0"/>
                  </a:lnTo>
                  <a:lnTo>
                    <a:pt x="5698744" y="3856"/>
                  </a:lnTo>
                  <a:lnTo>
                    <a:pt x="5714342" y="14373"/>
                  </a:lnTo>
                  <a:lnTo>
                    <a:pt x="5724859" y="29971"/>
                  </a:lnTo>
                  <a:lnTo>
                    <a:pt x="5728716" y="49072"/>
                  </a:lnTo>
                  <a:lnTo>
                    <a:pt x="5728716" y="441655"/>
                  </a:lnTo>
                  <a:lnTo>
                    <a:pt x="5724859" y="460756"/>
                  </a:lnTo>
                  <a:lnTo>
                    <a:pt x="5714342" y="476354"/>
                  </a:lnTo>
                  <a:lnTo>
                    <a:pt x="5698744" y="486871"/>
                  </a:lnTo>
                  <a:lnTo>
                    <a:pt x="5679643" y="490728"/>
                  </a:lnTo>
                  <a:lnTo>
                    <a:pt x="49072" y="490728"/>
                  </a:lnTo>
                  <a:lnTo>
                    <a:pt x="29971" y="486871"/>
                  </a:lnTo>
                  <a:lnTo>
                    <a:pt x="14373" y="476354"/>
                  </a:lnTo>
                  <a:lnTo>
                    <a:pt x="3856" y="460756"/>
                  </a:lnTo>
                  <a:lnTo>
                    <a:pt x="0" y="441655"/>
                  </a:lnTo>
                  <a:lnTo>
                    <a:pt x="0" y="49072"/>
                  </a:lnTo>
                  <a:close/>
                </a:path>
              </a:pathLst>
            </a:custGeom>
            <a:ln w="19812">
              <a:solidFill>
                <a:schemeClr val="accent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3" name="object 83"/>
          <p:cNvSpPr txBox="1"/>
          <p:nvPr/>
        </p:nvSpPr>
        <p:spPr>
          <a:xfrm>
            <a:off x="5837296" y="6127806"/>
            <a:ext cx="5192395" cy="339090"/>
          </a:xfrm>
          <a:prstGeom prst="rect">
            <a:avLst/>
          </a:prstGeom>
        </p:spPr>
        <p:txBody>
          <a:bodyPr vert="horz" wrap="square" lIns="0" tIns="36830" rIns="0" bIns="0" rtlCol="0">
            <a:spAutoFit/>
          </a:bodyPr>
          <a:lstStyle/>
          <a:p>
            <a:pPr marL="957580" marR="5080" lvl="0" indent="-945515" algn="l" defTabSz="914400" rtl="0" eaLnBrk="1" fontAlgn="auto" latinLnBrk="0" hangingPunct="1">
              <a:lnSpc>
                <a:spcPts val="1140"/>
              </a:lnSpc>
              <a:spcBef>
                <a:spcPts val="29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a:ea typeface="+mn-ea"/>
                <a:cs typeface="Arial"/>
              </a:rPr>
              <a:t>10.</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Educating</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providers,</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nurses,</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staff</a:t>
            </a:r>
            <a:r>
              <a:rPr kumimoji="0" sz="1100" b="0" i="0" u="none" strike="noStrike" kern="1200" cap="none" spc="-3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on</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the </a:t>
            </a:r>
            <a:r>
              <a:rPr kumimoji="0" sz="1100" b="0" i="0" u="none" strike="noStrike" kern="1200" cap="none" spc="-5" normalizeH="0" baseline="0" noProof="0" dirty="0">
                <a:ln>
                  <a:noFill/>
                </a:ln>
                <a:solidFill>
                  <a:prstClr val="black"/>
                </a:solidFill>
                <a:effectLst/>
                <a:uLnTx/>
                <a:uFillTx/>
                <a:latin typeface="Arial"/>
                <a:ea typeface="+mn-ea"/>
                <a:cs typeface="Arial"/>
              </a:rPr>
              <a:t>importance of</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listening</a:t>
            </a:r>
            <a:r>
              <a:rPr kumimoji="0" sz="1100" b="0" i="0" u="none" strike="noStrike" kern="1200" cap="none" spc="1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to</a:t>
            </a:r>
            <a:r>
              <a:rPr kumimoji="0" sz="1100" b="0" i="0" u="none" strike="noStrike" kern="1200" cap="none" spc="5"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patients, </a:t>
            </a:r>
            <a:r>
              <a:rPr kumimoji="0" sz="1100" b="0" i="0" u="none" strike="noStrike" kern="1200" cap="none" spc="-29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providing</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respectful</a:t>
            </a:r>
            <a:r>
              <a:rPr kumimoji="0" sz="1100" b="0" i="0" u="none" strike="noStrike" kern="1200" cap="none" spc="-3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a:ea typeface="+mn-ea"/>
                <a:cs typeface="Arial"/>
              </a:rPr>
              <a:t>care</a:t>
            </a:r>
            <a:r>
              <a:rPr kumimoji="0" sz="1100" b="0" i="0" u="none" strike="noStrike" kern="1200" cap="none" spc="-2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and</a:t>
            </a:r>
            <a:r>
              <a:rPr kumimoji="0" sz="1100" b="0" i="0" u="none" strike="noStrike" kern="1200" cap="none" spc="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addressing</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implicit</a:t>
            </a:r>
            <a:r>
              <a:rPr kumimoji="0" sz="1100" b="0" i="0" u="none" strike="noStrike" kern="1200" cap="none" spc="10" normalizeH="0" baseline="0" noProof="0" dirty="0">
                <a:ln>
                  <a:noFill/>
                </a:ln>
                <a:solidFill>
                  <a:prstClr val="black"/>
                </a:solidFill>
                <a:effectLst/>
                <a:uLnTx/>
                <a:uFillTx/>
                <a:latin typeface="Arial"/>
                <a:ea typeface="+mn-ea"/>
                <a:cs typeface="Arial"/>
              </a:rPr>
              <a:t> </a:t>
            </a:r>
            <a:r>
              <a:rPr kumimoji="0" sz="1100" b="0" i="0" u="none" strike="noStrike" kern="1200" cap="none" spc="-5" normalizeH="0" baseline="0" noProof="0" dirty="0">
                <a:ln>
                  <a:noFill/>
                </a:ln>
                <a:solidFill>
                  <a:prstClr val="black"/>
                </a:solidFill>
                <a:effectLst/>
                <a:uLnTx/>
                <a:uFillTx/>
                <a:latin typeface="Arial"/>
                <a:ea typeface="+mn-ea"/>
                <a:cs typeface="Arial"/>
              </a:rPr>
              <a:t>bias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84" name="object 84"/>
          <p:cNvGrpSpPr/>
          <p:nvPr/>
        </p:nvGrpSpPr>
        <p:grpSpPr>
          <a:xfrm>
            <a:off x="3090417" y="915748"/>
            <a:ext cx="1122680" cy="314756"/>
            <a:chOff x="3090417" y="964438"/>
            <a:chExt cx="1122680" cy="266065"/>
          </a:xfrm>
        </p:grpSpPr>
        <p:sp>
          <p:nvSpPr>
            <p:cNvPr id="85" name="object 85"/>
            <p:cNvSpPr/>
            <p:nvPr/>
          </p:nvSpPr>
          <p:spPr>
            <a:xfrm>
              <a:off x="3096767" y="970788"/>
              <a:ext cx="1109980" cy="253365"/>
            </a:xfrm>
            <a:custGeom>
              <a:avLst/>
              <a:gdLst/>
              <a:ahLst/>
              <a:cxnLst/>
              <a:rect l="l" t="t" r="r" b="b"/>
              <a:pathLst>
                <a:path w="1109979" h="253365">
                  <a:moveTo>
                    <a:pt x="1067308" y="0"/>
                  </a:moveTo>
                  <a:lnTo>
                    <a:pt x="42164" y="0"/>
                  </a:lnTo>
                  <a:lnTo>
                    <a:pt x="25749" y="3312"/>
                  </a:lnTo>
                  <a:lnTo>
                    <a:pt x="12347" y="12347"/>
                  </a:lnTo>
                  <a:lnTo>
                    <a:pt x="3312" y="25749"/>
                  </a:lnTo>
                  <a:lnTo>
                    <a:pt x="0" y="42163"/>
                  </a:lnTo>
                  <a:lnTo>
                    <a:pt x="0" y="210819"/>
                  </a:lnTo>
                  <a:lnTo>
                    <a:pt x="3312" y="227234"/>
                  </a:lnTo>
                  <a:lnTo>
                    <a:pt x="12347" y="240636"/>
                  </a:lnTo>
                  <a:lnTo>
                    <a:pt x="25749" y="249671"/>
                  </a:lnTo>
                  <a:lnTo>
                    <a:pt x="42164" y="252983"/>
                  </a:lnTo>
                  <a:lnTo>
                    <a:pt x="1067308" y="252983"/>
                  </a:lnTo>
                  <a:lnTo>
                    <a:pt x="1083722" y="249671"/>
                  </a:lnTo>
                  <a:lnTo>
                    <a:pt x="1097124" y="240636"/>
                  </a:lnTo>
                  <a:lnTo>
                    <a:pt x="1106159" y="227234"/>
                  </a:lnTo>
                  <a:lnTo>
                    <a:pt x="1109472" y="210819"/>
                  </a:lnTo>
                  <a:lnTo>
                    <a:pt x="1109472" y="42163"/>
                  </a:lnTo>
                  <a:lnTo>
                    <a:pt x="1106159" y="25749"/>
                  </a:lnTo>
                  <a:lnTo>
                    <a:pt x="1097124" y="12347"/>
                  </a:lnTo>
                  <a:lnTo>
                    <a:pt x="1083722" y="3312"/>
                  </a:lnTo>
                  <a:lnTo>
                    <a:pt x="106730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3096767" y="970788"/>
              <a:ext cx="1109980" cy="253365"/>
            </a:xfrm>
            <a:custGeom>
              <a:avLst/>
              <a:gdLst/>
              <a:ahLst/>
              <a:cxnLst/>
              <a:rect l="l" t="t" r="r" b="b"/>
              <a:pathLst>
                <a:path w="1109979" h="253365">
                  <a:moveTo>
                    <a:pt x="0" y="42163"/>
                  </a:moveTo>
                  <a:lnTo>
                    <a:pt x="3312" y="25749"/>
                  </a:lnTo>
                  <a:lnTo>
                    <a:pt x="12347" y="12347"/>
                  </a:lnTo>
                  <a:lnTo>
                    <a:pt x="25749" y="3312"/>
                  </a:lnTo>
                  <a:lnTo>
                    <a:pt x="42164" y="0"/>
                  </a:lnTo>
                  <a:lnTo>
                    <a:pt x="1067308" y="0"/>
                  </a:lnTo>
                  <a:lnTo>
                    <a:pt x="1083722" y="3312"/>
                  </a:lnTo>
                  <a:lnTo>
                    <a:pt x="1097124" y="12347"/>
                  </a:lnTo>
                  <a:lnTo>
                    <a:pt x="1106159" y="25749"/>
                  </a:lnTo>
                  <a:lnTo>
                    <a:pt x="1109472" y="42163"/>
                  </a:lnTo>
                  <a:lnTo>
                    <a:pt x="1109472" y="210819"/>
                  </a:lnTo>
                  <a:lnTo>
                    <a:pt x="1106159" y="227234"/>
                  </a:lnTo>
                  <a:lnTo>
                    <a:pt x="1097124" y="240636"/>
                  </a:lnTo>
                  <a:lnTo>
                    <a:pt x="1083722" y="249671"/>
                  </a:lnTo>
                  <a:lnTo>
                    <a:pt x="1067308" y="252983"/>
                  </a:lnTo>
                  <a:lnTo>
                    <a:pt x="42164" y="252983"/>
                  </a:lnTo>
                  <a:lnTo>
                    <a:pt x="25749" y="249671"/>
                  </a:lnTo>
                  <a:lnTo>
                    <a:pt x="12347" y="240636"/>
                  </a:lnTo>
                  <a:lnTo>
                    <a:pt x="3312" y="227234"/>
                  </a:lnTo>
                  <a:lnTo>
                    <a:pt x="0" y="210819"/>
                  </a:lnTo>
                  <a:lnTo>
                    <a:pt x="0" y="42163"/>
                  </a:lnTo>
                  <a:close/>
                </a:path>
              </a:pathLst>
            </a:custGeom>
            <a:ln w="12192">
              <a:solidFill>
                <a:srgbClr val="11336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7" name="object 87"/>
          <p:cNvSpPr txBox="1"/>
          <p:nvPr/>
        </p:nvSpPr>
        <p:spPr>
          <a:xfrm>
            <a:off x="3109037" y="914400"/>
            <a:ext cx="1104441" cy="321242"/>
          </a:xfrm>
          <a:prstGeom prst="rect">
            <a:avLst/>
          </a:prstGeom>
          <a:solidFill>
            <a:srgbClr val="0070C0"/>
          </a:solidFill>
        </p:spPr>
        <p:txBody>
          <a:bodyPr vert="horz" wrap="square" lIns="0" tIns="13335" rIns="0" bIns="0" rtlCol="0">
            <a:spAutoFit/>
          </a:bodyPr>
          <a:lstStyle/>
          <a:p>
            <a:pPr marL="10541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srgbClr val="FFFFFF"/>
                </a:solidFill>
                <a:effectLst/>
                <a:uLnTx/>
                <a:uFillTx/>
                <a:latin typeface="Arial"/>
                <a:ea typeface="+mn-ea"/>
                <a:cs typeface="Arial"/>
              </a:rPr>
              <a:t>Drivers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92" name="object 92"/>
          <p:cNvGrpSpPr/>
          <p:nvPr/>
        </p:nvGrpSpPr>
        <p:grpSpPr>
          <a:xfrm>
            <a:off x="7398131" y="272132"/>
            <a:ext cx="2117725" cy="412115"/>
            <a:chOff x="7414006" y="359409"/>
            <a:chExt cx="2117725" cy="412115"/>
          </a:xfrm>
          <a:solidFill>
            <a:srgbClr val="0070C0"/>
          </a:solidFill>
        </p:grpSpPr>
        <p:sp>
          <p:nvSpPr>
            <p:cNvPr id="93" name="object 93"/>
            <p:cNvSpPr/>
            <p:nvPr/>
          </p:nvSpPr>
          <p:spPr>
            <a:xfrm>
              <a:off x="7420356" y="365759"/>
              <a:ext cx="2105025" cy="399415"/>
            </a:xfrm>
            <a:custGeom>
              <a:avLst/>
              <a:gdLst/>
              <a:ahLst/>
              <a:cxnLst/>
              <a:rect l="l" t="t" r="r" b="b"/>
              <a:pathLst>
                <a:path w="2105025" h="399415">
                  <a:moveTo>
                    <a:pt x="2038095" y="0"/>
                  </a:moveTo>
                  <a:lnTo>
                    <a:pt x="66548" y="0"/>
                  </a:lnTo>
                  <a:lnTo>
                    <a:pt x="40644" y="5229"/>
                  </a:lnTo>
                  <a:lnTo>
                    <a:pt x="19491" y="19491"/>
                  </a:lnTo>
                  <a:lnTo>
                    <a:pt x="5229" y="40644"/>
                  </a:lnTo>
                  <a:lnTo>
                    <a:pt x="0" y="66548"/>
                  </a:lnTo>
                  <a:lnTo>
                    <a:pt x="0" y="332740"/>
                  </a:lnTo>
                  <a:lnTo>
                    <a:pt x="5229" y="358643"/>
                  </a:lnTo>
                  <a:lnTo>
                    <a:pt x="19491" y="379796"/>
                  </a:lnTo>
                  <a:lnTo>
                    <a:pt x="40644" y="394058"/>
                  </a:lnTo>
                  <a:lnTo>
                    <a:pt x="66548" y="399288"/>
                  </a:lnTo>
                  <a:lnTo>
                    <a:pt x="2038095" y="399288"/>
                  </a:lnTo>
                  <a:lnTo>
                    <a:pt x="2063999" y="394058"/>
                  </a:lnTo>
                  <a:lnTo>
                    <a:pt x="2085152" y="379796"/>
                  </a:lnTo>
                  <a:lnTo>
                    <a:pt x="2099414" y="358643"/>
                  </a:lnTo>
                  <a:lnTo>
                    <a:pt x="2104644" y="332740"/>
                  </a:lnTo>
                  <a:lnTo>
                    <a:pt x="2104644" y="66548"/>
                  </a:lnTo>
                  <a:lnTo>
                    <a:pt x="2099414" y="40644"/>
                  </a:lnTo>
                  <a:lnTo>
                    <a:pt x="2085152" y="19491"/>
                  </a:lnTo>
                  <a:lnTo>
                    <a:pt x="2063999" y="5229"/>
                  </a:lnTo>
                  <a:lnTo>
                    <a:pt x="2038095" y="0"/>
                  </a:lnTo>
                  <a:close/>
                </a:path>
              </a:pathLst>
            </a:cu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7420356" y="365759"/>
              <a:ext cx="2105025" cy="399415"/>
            </a:xfrm>
            <a:custGeom>
              <a:avLst/>
              <a:gdLst/>
              <a:ahLst/>
              <a:cxnLst/>
              <a:rect l="l" t="t" r="r" b="b"/>
              <a:pathLst>
                <a:path w="2105025" h="399415">
                  <a:moveTo>
                    <a:pt x="0" y="66548"/>
                  </a:moveTo>
                  <a:lnTo>
                    <a:pt x="5229" y="40644"/>
                  </a:lnTo>
                  <a:lnTo>
                    <a:pt x="19491" y="19491"/>
                  </a:lnTo>
                  <a:lnTo>
                    <a:pt x="40644" y="5229"/>
                  </a:lnTo>
                  <a:lnTo>
                    <a:pt x="66548" y="0"/>
                  </a:lnTo>
                  <a:lnTo>
                    <a:pt x="2038095" y="0"/>
                  </a:lnTo>
                  <a:lnTo>
                    <a:pt x="2063999" y="5229"/>
                  </a:lnTo>
                  <a:lnTo>
                    <a:pt x="2085152" y="19491"/>
                  </a:lnTo>
                  <a:lnTo>
                    <a:pt x="2099414" y="40644"/>
                  </a:lnTo>
                  <a:lnTo>
                    <a:pt x="2104644" y="66548"/>
                  </a:lnTo>
                  <a:lnTo>
                    <a:pt x="2104644" y="332740"/>
                  </a:lnTo>
                  <a:lnTo>
                    <a:pt x="2099414" y="358643"/>
                  </a:lnTo>
                  <a:lnTo>
                    <a:pt x="2085152" y="379796"/>
                  </a:lnTo>
                  <a:lnTo>
                    <a:pt x="2063999" y="394058"/>
                  </a:lnTo>
                  <a:lnTo>
                    <a:pt x="2038095" y="399288"/>
                  </a:lnTo>
                  <a:lnTo>
                    <a:pt x="66548" y="399288"/>
                  </a:lnTo>
                  <a:lnTo>
                    <a:pt x="40644" y="394058"/>
                  </a:lnTo>
                  <a:lnTo>
                    <a:pt x="19491" y="379796"/>
                  </a:lnTo>
                  <a:lnTo>
                    <a:pt x="5229" y="358643"/>
                  </a:lnTo>
                  <a:lnTo>
                    <a:pt x="0" y="332740"/>
                  </a:lnTo>
                  <a:lnTo>
                    <a:pt x="0" y="66548"/>
                  </a:lnTo>
                  <a:close/>
                </a:path>
              </a:pathLst>
            </a:custGeom>
            <a:grpFill/>
            <a:ln w="12191">
              <a:solidFill>
                <a:srgbClr val="11336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5" name="object 95"/>
          <p:cNvSpPr txBox="1"/>
          <p:nvPr/>
        </p:nvSpPr>
        <p:spPr>
          <a:xfrm>
            <a:off x="7828343" y="314228"/>
            <a:ext cx="1257300"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5" normalizeH="0" baseline="0" noProof="0" dirty="0">
                <a:ln>
                  <a:noFill/>
                </a:ln>
                <a:solidFill>
                  <a:srgbClr val="FFFFFF"/>
                </a:solidFill>
                <a:effectLst/>
                <a:uLnTx/>
                <a:uFillTx/>
                <a:latin typeface="Arial"/>
                <a:ea typeface="+mn-ea"/>
                <a:cs typeface="Arial"/>
              </a:rPr>
              <a:t>Strategies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6" name="object 96"/>
          <p:cNvPicPr/>
          <p:nvPr/>
        </p:nvPicPr>
        <p:blipFill>
          <a:blip r:embed="rId3" cstate="print"/>
          <a:stretch>
            <a:fillRect/>
          </a:stretch>
        </p:blipFill>
        <p:spPr>
          <a:xfrm>
            <a:off x="220555" y="5437309"/>
            <a:ext cx="2306953" cy="1126996"/>
          </a:xfrm>
          <a:prstGeom prst="rect">
            <a:avLst/>
          </a:prstGeom>
        </p:spPr>
      </p:pic>
      <p:sp>
        <p:nvSpPr>
          <p:cNvPr id="97" name="object 97"/>
          <p:cNvSpPr txBox="1">
            <a:spLocks noGrp="1"/>
          </p:cNvSpPr>
          <p:nvPr>
            <p:ph type="title"/>
          </p:nvPr>
        </p:nvSpPr>
        <p:spPr>
          <a:xfrm>
            <a:off x="303229" y="186795"/>
            <a:ext cx="4497371" cy="481350"/>
          </a:xfrm>
          <a:prstGeom prst="rect">
            <a:avLst/>
          </a:prstGeom>
        </p:spPr>
        <p:txBody>
          <a:bodyPr vert="horz" wrap="square" lIns="0" tIns="12700" rIns="0" bIns="0" rtlCol="0">
            <a:spAutoFit/>
          </a:bodyPr>
          <a:lstStyle/>
          <a:p>
            <a:pPr marL="12700" marR="5080" algn="l" rtl="0">
              <a:lnSpc>
                <a:spcPts val="3890"/>
              </a:lnSpc>
              <a:spcBef>
                <a:spcPts val="585"/>
              </a:spcBef>
            </a:pPr>
            <a:r>
              <a:rPr sz="3200" b="0" kern="1200" dirty="0">
                <a:solidFill>
                  <a:schemeClr val="tx1"/>
                </a:solidFill>
                <a:latin typeface="Arial" panose="020B0604020202020204" pitchFamily="34" charset="0"/>
                <a:ea typeface="Lato Medium" panose="020F0502020204030203" pitchFamily="34" charset="0"/>
                <a:cs typeface="Arial" panose="020B0604020202020204" pitchFamily="34" charset="0"/>
              </a:rPr>
              <a:t>BE Key </a:t>
            </a:r>
            <a:r>
              <a:rPr sz="3200" b="0" kern="1200" dirty="0" smtClean="0">
                <a:solidFill>
                  <a:schemeClr val="tx1"/>
                </a:solidFill>
                <a:latin typeface="Arial" panose="020B0604020202020204" pitchFamily="34" charset="0"/>
                <a:ea typeface="Lato Medium" panose="020F0502020204030203" pitchFamily="34" charset="0"/>
                <a:cs typeface="Arial" panose="020B0604020202020204" pitchFamily="34" charset="0"/>
              </a:rPr>
              <a:t>Drivers</a:t>
            </a:r>
            <a:r>
              <a:rPr lang="en-US" sz="3200" b="0" kern="1200" dirty="0" smtClean="0">
                <a:solidFill>
                  <a:schemeClr val="tx1"/>
                </a:solidFill>
                <a:latin typeface="Arial" panose="020B0604020202020204" pitchFamily="34" charset="0"/>
                <a:ea typeface="Lato Medium" panose="020F0502020204030203" pitchFamily="34" charset="0"/>
                <a:cs typeface="Arial" panose="020B0604020202020204" pitchFamily="34" charset="0"/>
              </a:rPr>
              <a:t> Diagram </a:t>
            </a:r>
            <a:endParaRPr sz="3200" b="0" kern="1200" dirty="0">
              <a:solidFill>
                <a:schemeClr val="tx1"/>
              </a:solidFill>
              <a:latin typeface="Arial" panose="020B0604020202020204" pitchFamily="34" charset="0"/>
              <a:ea typeface="Lato Medium" panose="020F0502020204030203" pitchFamily="34" charset="0"/>
              <a:cs typeface="Arial" panose="020B0604020202020204" pitchFamily="34" charset="0"/>
            </a:endParaRPr>
          </a:p>
        </p:txBody>
      </p:sp>
      <p:grpSp>
        <p:nvGrpSpPr>
          <p:cNvPr id="100" name="object 92"/>
          <p:cNvGrpSpPr/>
          <p:nvPr/>
        </p:nvGrpSpPr>
        <p:grpSpPr>
          <a:xfrm>
            <a:off x="1040987" y="2133598"/>
            <a:ext cx="749965" cy="343605"/>
            <a:chOff x="7420353" y="365759"/>
            <a:chExt cx="2105028" cy="399417"/>
          </a:xfrm>
          <a:solidFill>
            <a:schemeClr val="accent6">
              <a:lumMod val="60000"/>
              <a:lumOff val="40000"/>
            </a:schemeClr>
          </a:solidFill>
        </p:grpSpPr>
        <p:sp>
          <p:nvSpPr>
            <p:cNvPr id="101" name="object 93"/>
            <p:cNvSpPr/>
            <p:nvPr/>
          </p:nvSpPr>
          <p:spPr>
            <a:xfrm>
              <a:off x="7420353" y="365761"/>
              <a:ext cx="2105022" cy="399415"/>
            </a:xfrm>
            <a:custGeom>
              <a:avLst/>
              <a:gdLst/>
              <a:ahLst/>
              <a:cxnLst/>
              <a:rect l="l" t="t" r="r" b="b"/>
              <a:pathLst>
                <a:path w="2105025" h="399415">
                  <a:moveTo>
                    <a:pt x="2038095" y="0"/>
                  </a:moveTo>
                  <a:lnTo>
                    <a:pt x="66548" y="0"/>
                  </a:lnTo>
                  <a:lnTo>
                    <a:pt x="40644" y="5229"/>
                  </a:lnTo>
                  <a:lnTo>
                    <a:pt x="19491" y="19491"/>
                  </a:lnTo>
                  <a:lnTo>
                    <a:pt x="5229" y="40644"/>
                  </a:lnTo>
                  <a:lnTo>
                    <a:pt x="0" y="66548"/>
                  </a:lnTo>
                  <a:lnTo>
                    <a:pt x="0" y="332740"/>
                  </a:lnTo>
                  <a:lnTo>
                    <a:pt x="5229" y="358643"/>
                  </a:lnTo>
                  <a:lnTo>
                    <a:pt x="19491" y="379796"/>
                  </a:lnTo>
                  <a:lnTo>
                    <a:pt x="40644" y="394058"/>
                  </a:lnTo>
                  <a:lnTo>
                    <a:pt x="66548" y="399288"/>
                  </a:lnTo>
                  <a:lnTo>
                    <a:pt x="2038095" y="399288"/>
                  </a:lnTo>
                  <a:lnTo>
                    <a:pt x="2063999" y="394058"/>
                  </a:lnTo>
                  <a:lnTo>
                    <a:pt x="2085152" y="379796"/>
                  </a:lnTo>
                  <a:lnTo>
                    <a:pt x="2099414" y="358643"/>
                  </a:lnTo>
                  <a:lnTo>
                    <a:pt x="2104644" y="332740"/>
                  </a:lnTo>
                  <a:lnTo>
                    <a:pt x="2104644" y="66548"/>
                  </a:lnTo>
                  <a:lnTo>
                    <a:pt x="2099414" y="40644"/>
                  </a:lnTo>
                  <a:lnTo>
                    <a:pt x="2085152" y="19491"/>
                  </a:lnTo>
                  <a:lnTo>
                    <a:pt x="2063999" y="5229"/>
                  </a:lnTo>
                  <a:lnTo>
                    <a:pt x="2038095" y="0"/>
                  </a:lnTo>
                  <a:close/>
                </a:path>
              </a:pathLst>
            </a:custGeom>
            <a:gr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94"/>
            <p:cNvSpPr/>
            <p:nvPr/>
          </p:nvSpPr>
          <p:spPr>
            <a:xfrm>
              <a:off x="7420356" y="365759"/>
              <a:ext cx="2105025" cy="399415"/>
            </a:xfrm>
            <a:custGeom>
              <a:avLst/>
              <a:gdLst/>
              <a:ahLst/>
              <a:cxnLst/>
              <a:rect l="l" t="t" r="r" b="b"/>
              <a:pathLst>
                <a:path w="2105025" h="399415">
                  <a:moveTo>
                    <a:pt x="0" y="66548"/>
                  </a:moveTo>
                  <a:lnTo>
                    <a:pt x="5229" y="40644"/>
                  </a:lnTo>
                  <a:lnTo>
                    <a:pt x="19491" y="19491"/>
                  </a:lnTo>
                  <a:lnTo>
                    <a:pt x="40644" y="5229"/>
                  </a:lnTo>
                  <a:lnTo>
                    <a:pt x="66548" y="0"/>
                  </a:lnTo>
                  <a:lnTo>
                    <a:pt x="2038095" y="0"/>
                  </a:lnTo>
                  <a:lnTo>
                    <a:pt x="2063999" y="5229"/>
                  </a:lnTo>
                  <a:lnTo>
                    <a:pt x="2085152" y="19491"/>
                  </a:lnTo>
                  <a:lnTo>
                    <a:pt x="2099414" y="40644"/>
                  </a:lnTo>
                  <a:lnTo>
                    <a:pt x="2104644" y="66548"/>
                  </a:lnTo>
                  <a:lnTo>
                    <a:pt x="2104644" y="332740"/>
                  </a:lnTo>
                  <a:lnTo>
                    <a:pt x="2099414" y="358643"/>
                  </a:lnTo>
                  <a:lnTo>
                    <a:pt x="2085152" y="379796"/>
                  </a:lnTo>
                  <a:lnTo>
                    <a:pt x="2063999" y="394058"/>
                  </a:lnTo>
                  <a:lnTo>
                    <a:pt x="2038095" y="399288"/>
                  </a:lnTo>
                  <a:lnTo>
                    <a:pt x="66548" y="399288"/>
                  </a:lnTo>
                  <a:lnTo>
                    <a:pt x="40644" y="394058"/>
                  </a:lnTo>
                  <a:lnTo>
                    <a:pt x="19491" y="379796"/>
                  </a:lnTo>
                  <a:lnTo>
                    <a:pt x="5229" y="358643"/>
                  </a:lnTo>
                  <a:lnTo>
                    <a:pt x="0" y="332740"/>
                  </a:lnTo>
                  <a:lnTo>
                    <a:pt x="0" y="66548"/>
                  </a:lnTo>
                  <a:close/>
                </a:path>
              </a:pathLst>
            </a:custGeom>
            <a:grpFill/>
            <a:ln w="12191">
              <a:solidFill>
                <a:srgbClr val="11336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 name="object 95"/>
          <p:cNvSpPr txBox="1"/>
          <p:nvPr/>
        </p:nvSpPr>
        <p:spPr>
          <a:xfrm>
            <a:off x="1023566" y="2133600"/>
            <a:ext cx="719770" cy="330835"/>
          </a:xfrm>
          <a:prstGeom prst="rect">
            <a:avLst/>
          </a:prstGeom>
          <a:solidFill>
            <a:srgbClr val="0070C0"/>
          </a:solidFill>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2000" b="1" i="0" u="none" strike="noStrike" kern="1200" cap="none" spc="-5" normalizeH="0" baseline="0" noProof="0" dirty="0" smtClean="0">
                <a:ln>
                  <a:noFill/>
                </a:ln>
                <a:solidFill>
                  <a:srgbClr val="FFFFFF"/>
                </a:solidFill>
                <a:effectLst/>
                <a:uLnTx/>
                <a:uFillTx/>
                <a:latin typeface="Arial"/>
                <a:ea typeface="+mn-ea"/>
                <a:cs typeface="Arial"/>
              </a:rPr>
              <a:t>AIM</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105" name="Rounded Rectangle 104"/>
          <p:cNvSpPr/>
          <p:nvPr/>
        </p:nvSpPr>
        <p:spPr>
          <a:xfrm>
            <a:off x="343360" y="2543537"/>
            <a:ext cx="2281773" cy="2321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9588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5020055"/>
            <a:ext cx="12192000" cy="1838325"/>
            <a:chOff x="0" y="5020055"/>
            <a:chExt cx="12192000" cy="1838325"/>
          </a:xfrm>
        </p:grpSpPr>
        <p:sp>
          <p:nvSpPr>
            <p:cNvPr id="4" name="object 4"/>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0" y="5041899"/>
              <a:ext cx="12192000" cy="1816100"/>
            </a:xfrm>
            <a:prstGeom prst="rect">
              <a:avLst/>
            </a:prstGeom>
          </p:spPr>
        </p:pic>
        <p:sp>
          <p:nvSpPr>
            <p:cNvPr id="6" name="object 6"/>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313943" y="5564123"/>
              <a:ext cx="2025395" cy="911351"/>
            </a:xfrm>
            <a:prstGeom prst="rect">
              <a:avLst/>
            </a:prstGeom>
          </p:spPr>
        </p:pic>
      </p:grpSp>
      <p:sp>
        <p:nvSpPr>
          <p:cNvPr id="8" name="object 8"/>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a:spLocks noGrp="1"/>
          </p:cNvSpPr>
          <p:nvPr>
            <p:ph type="title"/>
          </p:nvPr>
        </p:nvSpPr>
        <p:spPr>
          <a:xfrm>
            <a:off x="1227890" y="1807795"/>
            <a:ext cx="10318950" cy="483722"/>
          </a:xfrm>
          <a:prstGeom prst="rect">
            <a:avLst/>
          </a:prstGeom>
        </p:spPr>
        <p:txBody>
          <a:bodyPr vert="horz" wrap="square" lIns="0" tIns="12700" rIns="0" bIns="0" rtlCol="0">
            <a:spAutoFit/>
          </a:bodyPr>
          <a:lstStyle/>
          <a:p>
            <a:pPr marL="12700" marR="5080" algn="l" rtl="0" fontAlgn="base">
              <a:lnSpc>
                <a:spcPct val="90000"/>
              </a:lnSpc>
              <a:spcBef>
                <a:spcPct val="0"/>
              </a:spcBef>
              <a:spcAft>
                <a:spcPct val="0"/>
              </a:spcAft>
            </a:pPr>
            <a:r>
              <a:rPr lang="en-US" sz="3400" b="0" kern="1200" dirty="0">
                <a:solidFill>
                  <a:schemeClr val="tx1"/>
                </a:solidFill>
                <a:latin typeface="Arial" panose="020B0604020202020204" pitchFamily="34" charset="0"/>
                <a:ea typeface="Lato Medium" panose="020F0502020204030203" pitchFamily="34" charset="0"/>
                <a:cs typeface="Arial" panose="020B0604020202020204" pitchFamily="34" charset="0"/>
              </a:rPr>
              <a:t>Birth Equity Additional Resources &amp; Tools </a:t>
            </a:r>
            <a:endParaRPr sz="3400" b="0" kern="1200" dirty="0">
              <a:solidFill>
                <a:schemeClr val="tx1"/>
              </a:solidFill>
              <a:latin typeface="Arial" panose="020B0604020202020204" pitchFamily="34" charset="0"/>
              <a:ea typeface="Lato Medium" panose="020F0502020204030203" pitchFamily="34" charset="0"/>
              <a:cs typeface="Arial" panose="020B0604020202020204" pitchFamily="34" charset="0"/>
            </a:endParaRPr>
          </a:p>
        </p:txBody>
      </p:sp>
      <p:sp>
        <p:nvSpPr>
          <p:cNvPr id="10" name="object 10"/>
          <p:cNvSpPr txBox="1"/>
          <p:nvPr/>
        </p:nvSpPr>
        <p:spPr>
          <a:xfrm>
            <a:off x="11915647" y="6430200"/>
            <a:ext cx="19621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14</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1377337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609600" y="372074"/>
            <a:ext cx="10972800" cy="1072217"/>
          </a:xfrm>
          <a:prstGeom prst="rect">
            <a:avLst/>
          </a:prstGeom>
          <a:noFill/>
        </p:spPr>
        <p:txBody>
          <a:bodyPr vert="horz" wrap="square" lIns="0" tIns="74295" rIns="0" bIns="0" rtlCol="0">
            <a:spAutoFit/>
          </a:bodyPr>
          <a:lstStyle/>
          <a:p>
            <a:pPr marL="12700" marR="5080">
              <a:spcBef>
                <a:spcPts val="100"/>
              </a:spcBef>
              <a:tabLst>
                <a:tab pos="1169035" algn="l"/>
              </a:tabLst>
            </a:pPr>
            <a:r>
              <a:rPr lang="en-US" spc="-5" dirty="0" smtClean="0"/>
              <a:t>*NEW </a:t>
            </a:r>
            <a:r>
              <a:rPr spc="-5" dirty="0" smtClean="0"/>
              <a:t>Perinatal </a:t>
            </a:r>
            <a:r>
              <a:rPr spc="-5" dirty="0"/>
              <a:t>Quality Improvement </a:t>
            </a:r>
            <a:r>
              <a:rPr lang="en-US" spc="-5" dirty="0" smtClean="0"/>
              <a:t/>
            </a:r>
            <a:br>
              <a:rPr lang="en-US" spc="-5" dirty="0" smtClean="0"/>
            </a:br>
            <a:r>
              <a:rPr spc="-5" dirty="0" smtClean="0"/>
              <a:t>SPEAK-UP </a:t>
            </a:r>
            <a:r>
              <a:rPr spc="-5" dirty="0"/>
              <a:t>Training</a:t>
            </a:r>
          </a:p>
        </p:txBody>
      </p:sp>
      <p:sp>
        <p:nvSpPr>
          <p:cNvPr id="4" name="Content Placeholder 3"/>
          <p:cNvSpPr>
            <a:spLocks noGrp="1"/>
          </p:cNvSpPr>
          <p:nvPr>
            <p:ph idx="1"/>
          </p:nvPr>
        </p:nvSpPr>
        <p:spPr>
          <a:xfrm>
            <a:off x="609599" y="1553662"/>
            <a:ext cx="8237517" cy="4623301"/>
          </a:xfrm>
        </p:spPr>
        <p:txBody>
          <a:bodyPr>
            <a:normAutofit fontScale="77500" lnSpcReduction="20000"/>
          </a:bodyPr>
          <a:lstStyle/>
          <a:p>
            <a:endParaRPr lang="en-US" sz="1200" dirty="0" smtClean="0"/>
          </a:p>
          <a:p>
            <a:pPr lvl="0">
              <a:buClr>
                <a:srgbClr val="F5668F"/>
              </a:buClr>
            </a:pPr>
            <a:r>
              <a:rPr lang="en-US" sz="2800" dirty="0" smtClean="0">
                <a:solidFill>
                  <a:srgbClr val="444C55"/>
                </a:solidFill>
              </a:rPr>
              <a:t>ILPQC </a:t>
            </a:r>
            <a:r>
              <a:rPr lang="en-US" sz="2800" dirty="0">
                <a:solidFill>
                  <a:srgbClr val="444C55"/>
                </a:solidFill>
              </a:rPr>
              <a:t>will host another </a:t>
            </a:r>
            <a:r>
              <a:rPr lang="en-US" sz="2800" dirty="0" smtClean="0">
                <a:solidFill>
                  <a:srgbClr val="444C55"/>
                </a:solidFill>
              </a:rPr>
              <a:t>Speak Up Training </a:t>
            </a:r>
            <a:r>
              <a:rPr lang="en-US" sz="2800" dirty="0">
                <a:solidFill>
                  <a:srgbClr val="444C55"/>
                </a:solidFill>
              </a:rPr>
              <a:t>January 19</a:t>
            </a:r>
            <a:r>
              <a:rPr lang="en-US" sz="2800" baseline="30000" dirty="0">
                <a:solidFill>
                  <a:srgbClr val="444C55"/>
                </a:solidFill>
              </a:rPr>
              <a:t>th</a:t>
            </a:r>
            <a:r>
              <a:rPr lang="en-US" sz="2800" dirty="0">
                <a:solidFill>
                  <a:srgbClr val="444C55"/>
                </a:solidFill>
              </a:rPr>
              <a:t> &amp; 26</a:t>
            </a:r>
            <a:r>
              <a:rPr lang="en-US" sz="2800" baseline="30000" dirty="0">
                <a:solidFill>
                  <a:srgbClr val="444C55"/>
                </a:solidFill>
              </a:rPr>
              <a:t>th</a:t>
            </a:r>
            <a:r>
              <a:rPr lang="en-US" sz="2800" dirty="0">
                <a:solidFill>
                  <a:srgbClr val="444C55"/>
                </a:solidFill>
              </a:rPr>
              <a:t>. </a:t>
            </a:r>
          </a:p>
          <a:p>
            <a:endParaRPr lang="en-US" sz="1200" dirty="0" smtClean="0"/>
          </a:p>
          <a:p>
            <a:r>
              <a:rPr lang="en-US" sz="2800" dirty="0" smtClean="0"/>
              <a:t>The </a:t>
            </a:r>
            <a:r>
              <a:rPr lang="en-US" sz="2800" dirty="0"/>
              <a:t>SPEAK UP Champions™ Implicit and Explicit Racial Bias education is a total of 8 hours over two days </a:t>
            </a:r>
            <a:r>
              <a:rPr lang="en-US" sz="2800" b="1" u="sng" dirty="0" smtClean="0">
                <a:solidFill>
                  <a:srgbClr val="FF0000"/>
                </a:solidFill>
              </a:rPr>
              <a:t>January 19</a:t>
            </a:r>
            <a:r>
              <a:rPr lang="en-US" sz="2800" b="1" u="sng" baseline="30000" dirty="0" smtClean="0">
                <a:solidFill>
                  <a:srgbClr val="FF0000"/>
                </a:solidFill>
              </a:rPr>
              <a:t>th</a:t>
            </a:r>
            <a:r>
              <a:rPr lang="en-US" sz="2800" b="1" u="sng" dirty="0" smtClean="0">
                <a:solidFill>
                  <a:srgbClr val="FF0000"/>
                </a:solidFill>
              </a:rPr>
              <a:t>  </a:t>
            </a:r>
            <a:r>
              <a:rPr lang="en-US" sz="2800" b="1" u="sng" dirty="0">
                <a:solidFill>
                  <a:srgbClr val="FF0000"/>
                </a:solidFill>
              </a:rPr>
              <a:t>and </a:t>
            </a:r>
            <a:r>
              <a:rPr lang="en-US" sz="2800" b="1" u="sng" dirty="0" smtClean="0">
                <a:solidFill>
                  <a:srgbClr val="FF0000"/>
                </a:solidFill>
              </a:rPr>
              <a:t>26</a:t>
            </a:r>
            <a:r>
              <a:rPr lang="en-US" sz="2800" b="1" u="sng" baseline="30000" dirty="0" smtClean="0">
                <a:solidFill>
                  <a:srgbClr val="FF0000"/>
                </a:solidFill>
              </a:rPr>
              <a:t>th</a:t>
            </a:r>
            <a:r>
              <a:rPr lang="en-US" sz="2800" b="1" u="sng" dirty="0" smtClean="0">
                <a:solidFill>
                  <a:srgbClr val="FF0000"/>
                </a:solidFill>
              </a:rPr>
              <a:t>  </a:t>
            </a:r>
            <a:r>
              <a:rPr lang="en-US" sz="2800" b="1" u="sng" dirty="0">
                <a:solidFill>
                  <a:srgbClr val="FF0000"/>
                </a:solidFill>
              </a:rPr>
              <a:t>at  8:30AM-12:30PM</a:t>
            </a:r>
            <a:r>
              <a:rPr lang="en-US" sz="2800" dirty="0"/>
              <a:t> both days are required</a:t>
            </a:r>
            <a:r>
              <a:rPr lang="en-US" sz="2800" dirty="0" smtClean="0"/>
              <a:t>.</a:t>
            </a:r>
          </a:p>
          <a:p>
            <a:pPr lvl="1"/>
            <a:r>
              <a:rPr lang="sv-SE" sz="2800" dirty="0"/>
              <a:t>Agenda </a:t>
            </a:r>
            <a:r>
              <a:rPr lang="sv-SE" sz="2800" dirty="0" smtClean="0"/>
              <a:t>Flyer </a:t>
            </a:r>
            <a:r>
              <a:rPr lang="sv-SE" sz="2800" b="1" u="sng" dirty="0" smtClean="0">
                <a:hlinkClick r:id="rId3"/>
              </a:rPr>
              <a:t>here</a:t>
            </a:r>
            <a:r>
              <a:rPr lang="sv-SE" sz="2800" b="1" u="sng" dirty="0" smtClean="0"/>
              <a:t> (click link)</a:t>
            </a:r>
            <a:endParaRPr lang="sv-SE" sz="2800" dirty="0"/>
          </a:p>
          <a:p>
            <a:pPr lvl="1"/>
            <a:r>
              <a:rPr lang="sv-SE" sz="2800" dirty="0"/>
              <a:t>Registration </a:t>
            </a:r>
            <a:r>
              <a:rPr lang="sv-SE" sz="2800" dirty="0" smtClean="0"/>
              <a:t>link </a:t>
            </a:r>
            <a:r>
              <a:rPr lang="sv-SE" sz="2800" b="1" u="sng" dirty="0" smtClean="0">
                <a:hlinkClick r:id="rId4"/>
              </a:rPr>
              <a:t>here</a:t>
            </a:r>
            <a:r>
              <a:rPr lang="sv-SE" sz="2800" b="1" u="sng" dirty="0" smtClean="0"/>
              <a:t> (click link)</a:t>
            </a:r>
          </a:p>
          <a:p>
            <a:pPr marL="457200" lvl="1" indent="0">
              <a:buNone/>
            </a:pPr>
            <a:endParaRPr lang="en-US" sz="2400" dirty="0" smtClean="0"/>
          </a:p>
          <a:p>
            <a:r>
              <a:rPr lang="en-US" sz="2800" b="1" u="sng" dirty="0" smtClean="0"/>
              <a:t>BE Teams who did NOT sign up </a:t>
            </a:r>
            <a:r>
              <a:rPr lang="en-US" sz="2800" dirty="0" smtClean="0"/>
              <a:t>for the November 2021 training have the opportunity to attend the January 2022 training, along with teams who would like to send additional team member to be trained</a:t>
            </a:r>
            <a:r>
              <a:rPr lang="en-US" sz="2800" dirty="0"/>
              <a:t>. </a:t>
            </a:r>
            <a:endParaRPr lang="en-US" sz="2800" dirty="0" smtClean="0"/>
          </a:p>
          <a:p>
            <a:pPr lvl="1"/>
            <a:r>
              <a:rPr lang="en-US" sz="2100" dirty="0" smtClean="0"/>
              <a:t>If </a:t>
            </a:r>
            <a:r>
              <a:rPr lang="en-US" sz="2100" dirty="0"/>
              <a:t>interested in sending an additional team member, please contact Ieshia </a:t>
            </a:r>
            <a:r>
              <a:rPr lang="en-US" sz="2100" dirty="0" smtClean="0"/>
              <a:t>Johnson at </a:t>
            </a:r>
            <a:r>
              <a:rPr lang="en-US" sz="2100" dirty="0" smtClean="0">
                <a:hlinkClick r:id="rId5"/>
              </a:rPr>
              <a:t>Ieshia.Johnson@northwestern.edu</a:t>
            </a:r>
            <a:r>
              <a:rPr lang="en-US" sz="2100" dirty="0" smtClean="0"/>
              <a:t> to make sure we have space available. </a:t>
            </a:r>
            <a:endParaRPr lang="en-US" sz="2100" dirty="0"/>
          </a:p>
          <a:p>
            <a:endParaRPr lang="en-US" dirty="0"/>
          </a:p>
        </p:txBody>
      </p:sp>
      <p:sp>
        <p:nvSpPr>
          <p:cNvPr id="7" name="object 7"/>
          <p:cNvSpPr txBox="1">
            <a:spLocks noGrp="1"/>
          </p:cNvSpPr>
          <p:nvPr>
            <p:ph type="sldNum" sz="quarter" idx="4294967295"/>
          </p:nvPr>
        </p:nvSpPr>
        <p:spPr>
          <a:xfrm>
            <a:off x="11944350" y="6445250"/>
            <a:ext cx="247650" cy="195263"/>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srgbClr val="AEB3B8"/>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71</a:t>
            </a:fld>
            <a:endParaRPr kumimoji="0" sz="1200" b="0" i="0" u="none" strike="noStrike" kern="1200" cap="none" spc="-5" normalizeH="0" baseline="0" noProof="0" dirty="0">
              <a:ln>
                <a:noFill/>
              </a:ln>
              <a:solidFill>
                <a:srgbClr val="AEB3B8"/>
              </a:solidFill>
              <a:effectLst/>
              <a:uLnTx/>
              <a:uFillTx/>
              <a:latin typeface="Arial"/>
              <a:ea typeface="+mn-ea"/>
              <a:cs typeface="Arial"/>
            </a:endParaRPr>
          </a:p>
        </p:txBody>
      </p:sp>
      <p:sp>
        <p:nvSpPr>
          <p:cNvPr id="6" name="object 6"/>
          <p:cNvSpPr txBox="1"/>
          <p:nvPr/>
        </p:nvSpPr>
        <p:spPr>
          <a:xfrm>
            <a:off x="688338"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04472" y="2268186"/>
            <a:ext cx="3407917" cy="2227613"/>
          </a:xfrm>
          <a:prstGeom prst="rect">
            <a:avLst/>
          </a:prstGeom>
        </p:spPr>
      </p:pic>
      <p:sp>
        <p:nvSpPr>
          <p:cNvPr id="9" name="Rounded Rectangle 8"/>
          <p:cNvSpPr/>
          <p:nvPr/>
        </p:nvSpPr>
        <p:spPr>
          <a:xfrm>
            <a:off x="9463989" y="4649240"/>
            <a:ext cx="2113547" cy="14555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4C55">
                    <a:lumMod val="50000"/>
                  </a:srgbClr>
                </a:solidFill>
                <a:effectLst/>
                <a:uLnTx/>
                <a:uFillTx/>
                <a:latin typeface="Arial" panose="020B0604020202020204"/>
                <a:ea typeface="+mn-ea"/>
                <a:cs typeface="+mn-cs"/>
              </a:rPr>
              <a:t>92 people attended November’s training!</a:t>
            </a:r>
            <a:endParaRPr kumimoji="0" lang="en-US" sz="1800" b="1" i="0" u="none" strike="noStrike" kern="1200" cap="none" spc="0" normalizeH="0" baseline="0" noProof="0" dirty="0">
              <a:ln>
                <a:noFill/>
              </a:ln>
              <a:solidFill>
                <a:srgbClr val="444C55">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41163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271016" y="74119"/>
            <a:ext cx="10972800" cy="1847172"/>
          </a:xfrm>
          <a:prstGeom prst="rect">
            <a:avLst/>
          </a:prstGeom>
          <a:noFill/>
        </p:spPr>
        <p:txBody>
          <a:bodyPr vert="horz" wrap="square" lIns="0" tIns="347980" rIns="0" bIns="0" rtlCol="0">
            <a:spAutoFit/>
          </a:bodyPr>
          <a:lstStyle/>
          <a:p>
            <a:pPr marL="12700" marR="5080" algn="l" rtl="0">
              <a:lnSpc>
                <a:spcPct val="90000"/>
              </a:lnSpc>
              <a:spcBef>
                <a:spcPct val="0"/>
              </a:spcBef>
              <a:defRPr/>
            </a:pPr>
            <a:r>
              <a:rPr lang="en-US" sz="3400" kern="1200" dirty="0">
                <a:latin typeface="+mj-lt"/>
                <a:ea typeface="Lato Medium" panose="020F0502020204030203" pitchFamily="34" charset="0"/>
                <a:cs typeface="Lato Medium" panose="020F0502020204030203" pitchFamily="34" charset="0"/>
              </a:rPr>
              <a:t>Tiered Approach for Birth Equity Implicit </a:t>
            </a:r>
            <a:br>
              <a:rPr lang="en-US" sz="3400" kern="1200" dirty="0">
                <a:latin typeface="+mj-lt"/>
                <a:ea typeface="Lato Medium" panose="020F0502020204030203" pitchFamily="34" charset="0"/>
                <a:cs typeface="Lato Medium" panose="020F0502020204030203" pitchFamily="34" charset="0"/>
              </a:rPr>
            </a:br>
            <a:r>
              <a:rPr lang="en-US" sz="3400" kern="1200" dirty="0">
                <a:latin typeface="+mj-lt"/>
                <a:ea typeface="Lato Medium" panose="020F0502020204030203" pitchFamily="34" charset="0"/>
                <a:cs typeface="Lato Medium" panose="020F0502020204030203" pitchFamily="34" charset="0"/>
              </a:rPr>
              <a:t>Bias Training </a:t>
            </a:r>
            <a:r>
              <a:rPr lang="en-US" kern="1200" dirty="0">
                <a:latin typeface="+mj-lt"/>
                <a:ea typeface="Lato Medium" panose="020F0502020204030203" pitchFamily="34" charset="0"/>
                <a:cs typeface="Lato Medium" panose="020F0502020204030203" pitchFamily="34" charset="0"/>
              </a:rPr>
              <a:t/>
            </a:r>
            <a:br>
              <a:rPr lang="en-US" kern="1200" dirty="0">
                <a:latin typeface="+mj-lt"/>
                <a:ea typeface="Lato Medium" panose="020F0502020204030203" pitchFamily="34" charset="0"/>
                <a:cs typeface="Lato Medium" panose="020F0502020204030203" pitchFamily="34" charset="0"/>
              </a:rPr>
            </a:br>
            <a:endParaRPr kern="1200" dirty="0">
              <a:latin typeface="+mj-lt"/>
              <a:ea typeface="Lato Medium" panose="020F0502020204030203" pitchFamily="34" charset="0"/>
              <a:cs typeface="Lato Medium" panose="020F0502020204030203" pitchFamily="34" charset="0"/>
            </a:endParaRPr>
          </a:p>
        </p:txBody>
      </p:sp>
      <p:sp>
        <p:nvSpPr>
          <p:cNvPr id="16" name="object 16"/>
          <p:cNvSpPr txBox="1">
            <a:spLocks noGrp="1"/>
          </p:cNvSpPr>
          <p:nvPr>
            <p:ph type="sldNum" sz="quarter" idx="10"/>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a:ln>
                  <a:noFill/>
                </a:ln>
                <a:solidFill>
                  <a:srgbClr val="AEB3B8"/>
                </a:solidFill>
                <a:effectLst/>
                <a:uLnTx/>
                <a:uFillTx/>
                <a:latin typeface="Arial"/>
                <a:ea typeface="+mn-ea"/>
                <a:cs typeface="Arial"/>
              </a:rPr>
              <a:t>56</a:t>
            </a:r>
          </a:p>
        </p:txBody>
      </p:sp>
      <p:sp>
        <p:nvSpPr>
          <p:cNvPr id="8" name="object 8"/>
          <p:cNvSpPr txBox="1"/>
          <p:nvPr/>
        </p:nvSpPr>
        <p:spPr>
          <a:xfrm>
            <a:off x="271016" y="1596816"/>
            <a:ext cx="8464611" cy="4982133"/>
          </a:xfrm>
          <a:prstGeom prst="rect">
            <a:avLst/>
          </a:prstGeom>
        </p:spPr>
        <p:txBody>
          <a:bodyPr vert="horz" wrap="square" lIns="0" tIns="135890" rIns="0" bIns="0" rtlCol="0">
            <a:spAutoFit/>
          </a:bodyPr>
          <a:lstStyle/>
          <a:p>
            <a:pPr marL="241300" marR="270510" lvl="0"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500" b="1" i="0" u="none" strike="noStrike" kern="1200" cap="none" spc="0" normalizeH="0" baseline="0" noProof="0">
                <a:ln>
                  <a:noFill/>
                </a:ln>
                <a:solidFill>
                  <a:srgbClr val="E31B7F"/>
                </a:solidFill>
                <a:effectLst/>
                <a:uLnTx/>
                <a:uFillTx/>
                <a:latin typeface="Calibri"/>
                <a:ea typeface="+mn-ea"/>
                <a:cs typeface="+mn-cs"/>
              </a:rPr>
              <a:t>Diversity Science: Dignity in Pregnancy and Childbirth Course training</a:t>
            </a:r>
          </a:p>
          <a:p>
            <a:pPr marL="698482" marR="270510" lvl="1"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FREE </a:t>
            </a:r>
            <a:r>
              <a:rPr kumimoji="0" lang="en-US" sz="2400" b="0" i="0" u="none" strike="noStrike" kern="1200" cap="none" spc="0" normalizeH="0" baseline="0" noProof="0">
                <a:ln>
                  <a:noFill/>
                </a:ln>
                <a:solidFill>
                  <a:prstClr val="black"/>
                </a:solidFill>
                <a:effectLst/>
                <a:uLnTx/>
                <a:uFillTx/>
                <a:latin typeface="Calibri"/>
                <a:ea typeface="+mn-ea"/>
                <a:cs typeface="+mn-cs"/>
                <a:hlinkClick r:id="rId5"/>
              </a:rPr>
              <a:t>e-module trainings </a:t>
            </a:r>
            <a:r>
              <a:rPr kumimoji="0" lang="en-US" sz="2400" b="0" i="0" u="none" strike="noStrike" kern="1200" cap="none" spc="0" normalizeH="0" baseline="0" noProof="0">
                <a:ln>
                  <a:noFill/>
                </a:ln>
                <a:solidFill>
                  <a:prstClr val="black"/>
                </a:solidFill>
                <a:effectLst/>
                <a:uLnTx/>
                <a:uFillTx/>
                <a:latin typeface="Calibri"/>
                <a:ea typeface="+mn-ea"/>
                <a:cs typeface="+mn-cs"/>
              </a:rPr>
              <a:t>available for all staff </a:t>
            </a:r>
          </a:p>
          <a:p>
            <a:pPr marL="698500" marR="270510" lvl="1"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Can integrate into the hospitals e-learning systems to track completion</a:t>
            </a:r>
          </a:p>
          <a:p>
            <a:pPr marL="241300" marR="270510" lvl="0"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500" b="1" i="0" u="none" strike="noStrike" kern="1200" cap="none" spc="0" normalizeH="0" baseline="0" noProof="0">
                <a:ln>
                  <a:noFill/>
                </a:ln>
                <a:solidFill>
                  <a:srgbClr val="E31B7F"/>
                </a:solidFill>
                <a:effectLst/>
                <a:uLnTx/>
                <a:uFillTx/>
                <a:latin typeface="Calibri"/>
                <a:ea typeface="+mn-ea"/>
                <a:cs typeface="+mn-cs"/>
              </a:rPr>
              <a:t>Perinatal Quality Improvement </a:t>
            </a:r>
            <a:r>
              <a:rPr kumimoji="0" lang="en-US" sz="2500" b="1" i="0" u="none" strike="noStrike" kern="1200" cap="none" spc="0" normalizeH="0" baseline="0" noProof="0" err="1">
                <a:ln>
                  <a:noFill/>
                </a:ln>
                <a:solidFill>
                  <a:srgbClr val="E31B7F"/>
                </a:solidFill>
                <a:effectLst/>
                <a:uLnTx/>
                <a:uFillTx/>
                <a:latin typeface="Calibri"/>
                <a:ea typeface="+mn-ea"/>
                <a:cs typeface="+mn-cs"/>
              </a:rPr>
              <a:t>SPEAKUp</a:t>
            </a:r>
            <a:r>
              <a:rPr kumimoji="0" lang="en-US" sz="2500" b="1" i="0" u="none" strike="noStrike" kern="1200" cap="none" spc="0" normalizeH="0" baseline="0" noProof="0">
                <a:ln>
                  <a:noFill/>
                </a:ln>
                <a:solidFill>
                  <a:srgbClr val="E31B7F"/>
                </a:solidFill>
                <a:effectLst/>
                <a:uLnTx/>
                <a:uFillTx/>
                <a:latin typeface="Calibri"/>
                <a:ea typeface="+mn-ea"/>
                <a:cs typeface="+mn-cs"/>
              </a:rPr>
              <a:t> Training</a:t>
            </a:r>
          </a:p>
          <a:p>
            <a:pPr marL="698500" marR="270510" lvl="1" indent="-229235" algn="l" defTabSz="914400"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 team member per hospital to attend over 2 days (total 8 hours) anti-racism training</a:t>
            </a:r>
          </a:p>
          <a:p>
            <a:pPr marL="698500" marR="270510" lvl="1"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Train the trainer model to amplify local trainings</a:t>
            </a: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a:p>
            <a:pPr marL="241300" marR="270510" lvl="0"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500" b="1" i="0" u="none" strike="noStrike" kern="1200" cap="none" spc="0" normalizeH="0" baseline="0" noProof="0">
                <a:ln>
                  <a:noFill/>
                </a:ln>
                <a:solidFill>
                  <a:srgbClr val="E31B7F"/>
                </a:solidFill>
                <a:effectLst/>
                <a:uLnTx/>
                <a:uFillTx/>
                <a:latin typeface="Calibri"/>
                <a:ea typeface="+mn-ea"/>
                <a:cs typeface="+mn-cs"/>
              </a:rPr>
              <a:t>Laboring with Hope video and discussion guide</a:t>
            </a:r>
            <a:endParaRPr kumimoji="0" lang="en-US" sz="2500" b="0" i="0" u="none" strike="noStrike" kern="1200" cap="none" spc="0" normalizeH="0" baseline="0" noProof="0">
              <a:ln>
                <a:noFill/>
              </a:ln>
              <a:solidFill>
                <a:prstClr val="black"/>
              </a:solidFill>
              <a:effectLst/>
              <a:uLnTx/>
              <a:uFillTx/>
              <a:latin typeface="Calibri"/>
              <a:ea typeface="+mn-ea"/>
              <a:cs typeface="+mn-cs"/>
            </a:endParaRPr>
          </a:p>
          <a:p>
            <a:pPr marL="698500" marR="270510" lvl="1" indent="-229235" algn="l" defTabSz="914363" rtl="0" eaLnBrk="1" fontAlgn="auto" latinLnBrk="0" hangingPunct="1">
              <a:lnSpc>
                <a:spcPct val="70000"/>
              </a:lnSpc>
              <a:spcBef>
                <a:spcPts val="1070"/>
              </a:spcBef>
              <a:spcAft>
                <a:spcPts val="0"/>
              </a:spcAft>
              <a:buClr>
                <a:srgbClr val="F5668F"/>
              </a:buClr>
              <a:buSzTx/>
              <a:buFontTx/>
              <a:buChar char="•"/>
              <a:tabLst>
                <a:tab pos="241935" algn="l"/>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Working with developer (Dr. </a:t>
            </a:r>
            <a:r>
              <a:rPr kumimoji="0" lang="en-US" sz="2400" b="0" i="0" u="none" strike="noStrike" kern="1200" cap="none" spc="0" normalizeH="0" baseline="0" noProof="0" err="1">
                <a:ln>
                  <a:noFill/>
                </a:ln>
                <a:solidFill>
                  <a:prstClr val="black"/>
                </a:solidFill>
                <a:effectLst/>
                <a:uLnTx/>
                <a:uFillTx/>
                <a:latin typeface="Calibri"/>
                <a:ea typeface="+mn-ea"/>
                <a:cs typeface="+mn-cs"/>
              </a:rPr>
              <a:t>Nakeitra</a:t>
            </a:r>
            <a:r>
              <a:rPr kumimoji="0" lang="en-US" sz="2400" b="0" i="0" u="none" strike="noStrike" kern="1200" cap="none" spc="0" normalizeH="0" baseline="0" noProof="0">
                <a:ln>
                  <a:noFill/>
                </a:ln>
                <a:solidFill>
                  <a:prstClr val="black"/>
                </a:solidFill>
                <a:effectLst/>
                <a:uLnTx/>
                <a:uFillTx/>
                <a:latin typeface="Calibri"/>
                <a:ea typeface="+mn-ea"/>
                <a:cs typeface="+mn-cs"/>
              </a:rPr>
              <a:t> Burse) to make the 30  min video and discussion guide available for free for all BE teams for group viewing and discussion</a:t>
            </a:r>
          </a:p>
          <a:p>
            <a:pPr marL="12065" marR="270510" lvl="0" indent="0" algn="l" defTabSz="914363" rtl="0" eaLnBrk="1" fontAlgn="auto" latinLnBrk="0" hangingPunct="1">
              <a:lnSpc>
                <a:spcPct val="70000"/>
              </a:lnSpc>
              <a:spcBef>
                <a:spcPts val="1070"/>
              </a:spcBef>
              <a:spcAft>
                <a:spcPts val="0"/>
              </a:spcAft>
              <a:buClr>
                <a:srgbClr val="F5668F"/>
              </a:buClr>
              <a:buSzTx/>
              <a:buFontTx/>
              <a:buNone/>
              <a:tabLst>
                <a:tab pos="241935" algn="l"/>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	</a:t>
            </a: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a:ln>
                  <a:noFill/>
                </a:ln>
                <a:solidFill>
                  <a:srgbClr val="929599"/>
                </a:solidFill>
                <a:effectLst/>
                <a:uLnTx/>
                <a:uFillTx/>
                <a:latin typeface="Arial"/>
                <a:ea typeface="+mn-ea"/>
                <a:cs typeface="Arial"/>
              </a:rPr>
              <a:t>Illinois</a:t>
            </a:r>
            <a:r>
              <a:rPr kumimoji="0" sz="1200" b="0" i="0" u="none" strike="noStrike" kern="1200" cap="none" spc="-30" normalizeH="0" baseline="0" noProof="0">
                <a:ln>
                  <a:noFill/>
                </a:ln>
                <a:solidFill>
                  <a:srgbClr val="929599"/>
                </a:solidFill>
                <a:effectLst/>
                <a:uLnTx/>
                <a:uFillTx/>
                <a:latin typeface="Arial"/>
                <a:ea typeface="+mn-ea"/>
                <a:cs typeface="Arial"/>
              </a:rPr>
              <a:t> </a:t>
            </a:r>
            <a:r>
              <a:rPr kumimoji="0" sz="1200" b="0" i="0" u="none" strike="noStrike" kern="1200" cap="none" spc="-5" normalizeH="0" baseline="0" noProof="0">
                <a:ln>
                  <a:noFill/>
                </a:ln>
                <a:solidFill>
                  <a:srgbClr val="929599"/>
                </a:solidFill>
                <a:effectLst/>
                <a:uLnTx/>
                <a:uFillTx/>
                <a:latin typeface="Arial"/>
                <a:ea typeface="+mn-ea"/>
                <a:cs typeface="Arial"/>
              </a:rPr>
              <a:t>Perinatal</a:t>
            </a:r>
            <a:r>
              <a:rPr kumimoji="0" sz="1200" b="0" i="0" u="none" strike="noStrike" kern="1200" cap="none" spc="-40" normalizeH="0" baseline="0" noProof="0">
                <a:ln>
                  <a:noFill/>
                </a:ln>
                <a:solidFill>
                  <a:srgbClr val="929599"/>
                </a:solidFill>
                <a:effectLst/>
                <a:uLnTx/>
                <a:uFillTx/>
                <a:latin typeface="Arial"/>
                <a:ea typeface="+mn-ea"/>
                <a:cs typeface="Arial"/>
              </a:rPr>
              <a:t> </a:t>
            </a:r>
            <a:r>
              <a:rPr kumimoji="0" sz="1200" b="0" i="0" u="none" strike="noStrike" kern="1200" cap="none" spc="-5" normalizeH="0" baseline="0" noProof="0">
                <a:ln>
                  <a:noFill/>
                </a:ln>
                <a:solidFill>
                  <a:srgbClr val="929599"/>
                </a:solidFill>
                <a:effectLst/>
                <a:uLnTx/>
                <a:uFillTx/>
                <a:latin typeface="Arial"/>
                <a:ea typeface="+mn-ea"/>
                <a:cs typeface="Arial"/>
              </a:rPr>
              <a:t>Quality</a:t>
            </a:r>
            <a:r>
              <a:rPr kumimoji="0" sz="1200" b="0" i="0" u="none" strike="noStrike" kern="1200" cap="none" spc="-15" normalizeH="0" baseline="0" noProof="0">
                <a:ln>
                  <a:noFill/>
                </a:ln>
                <a:solidFill>
                  <a:srgbClr val="929599"/>
                </a:solidFill>
                <a:effectLst/>
                <a:uLnTx/>
                <a:uFillTx/>
                <a:latin typeface="Arial"/>
                <a:ea typeface="+mn-ea"/>
                <a:cs typeface="Arial"/>
              </a:rPr>
              <a:t> </a:t>
            </a:r>
            <a:r>
              <a:rPr kumimoji="0" sz="1200" b="0" i="0" u="none" strike="noStrike" kern="1200" cap="none" spc="-5" normalizeH="0" baseline="0" noProof="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2" name="Rectangle 11"/>
          <p:cNvSpPr/>
          <p:nvPr/>
        </p:nvSpPr>
        <p:spPr>
          <a:xfrm>
            <a:off x="8839200" y="1507827"/>
            <a:ext cx="2995449" cy="1631216"/>
          </a:xfrm>
          <a:prstGeom prst="rect">
            <a:avLst/>
          </a:prstGeom>
          <a:noFill/>
          <a:ln w="38100"/>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444C55">
                    <a:lumMod val="50000"/>
                  </a:srgbClr>
                </a:solidFill>
                <a:effectLst>
                  <a:outerShdw blurRad="38100" dist="25400" dir="5400000" algn="ctr" rotWithShape="0">
                    <a:srgbClr val="6E747A">
                      <a:alpha val="43000"/>
                    </a:srgbClr>
                  </a:outerShdw>
                </a:effectLst>
                <a:uLnTx/>
                <a:uFillTx/>
                <a:latin typeface="Arial" panose="020B0604020202020204"/>
                <a:ea typeface="+mn-ea"/>
                <a:cs typeface="+mn-cs"/>
              </a:rPr>
              <a:t>Make sure someone from your BE QI team is signed up for </a:t>
            </a:r>
            <a:r>
              <a:rPr kumimoji="0" lang="en-US" sz="2000" b="0" i="0" u="none" strike="noStrike" kern="1200" cap="none" spc="0" normalizeH="0" baseline="0" noProof="0" dirty="0" smtClean="0">
                <a:ln w="0"/>
                <a:solidFill>
                  <a:srgbClr val="444C55">
                    <a:lumMod val="50000"/>
                  </a:srgbClr>
                </a:solidFill>
                <a:effectLst>
                  <a:outerShdw blurRad="38100" dist="25400" dir="5400000" algn="ctr" rotWithShape="0">
                    <a:srgbClr val="6E747A">
                      <a:alpha val="43000"/>
                    </a:srgbClr>
                  </a:outerShdw>
                </a:effectLst>
                <a:uLnTx/>
                <a:uFillTx/>
                <a:latin typeface="Arial" panose="020B0604020202020204"/>
                <a:ea typeface="+mn-ea"/>
                <a:cs typeface="+mn-cs"/>
              </a:rPr>
              <a:t>the January </a:t>
            </a:r>
            <a:r>
              <a:rPr kumimoji="0" lang="en-US" sz="2000" b="0" i="0" u="none" strike="noStrike" kern="1200" cap="none" spc="0" normalizeH="0" baseline="0" noProof="0" dirty="0">
                <a:ln w="0"/>
                <a:solidFill>
                  <a:srgbClr val="444C55">
                    <a:lumMod val="50000"/>
                  </a:srgbClr>
                </a:solidFill>
                <a:effectLst>
                  <a:outerShdw blurRad="38100" dist="25400" dir="5400000" algn="ctr" rotWithShape="0">
                    <a:srgbClr val="6E747A">
                      <a:alpha val="43000"/>
                    </a:srgbClr>
                  </a:outerShdw>
                </a:effectLst>
                <a:uLnTx/>
                <a:uFillTx/>
                <a:latin typeface="Arial" panose="020B0604020202020204"/>
                <a:ea typeface="+mn-ea"/>
                <a:cs typeface="+mn-cs"/>
              </a:rPr>
              <a:t>PQI Speak Up </a:t>
            </a:r>
            <a:r>
              <a:rPr kumimoji="0" lang="en-US" sz="2000" b="0" i="0" u="none" strike="noStrike" kern="1200" cap="none" spc="0" normalizeH="0" baseline="0" noProof="0" dirty="0" smtClean="0">
                <a:ln w="0"/>
                <a:solidFill>
                  <a:srgbClr val="444C55">
                    <a:lumMod val="50000"/>
                  </a:srgbClr>
                </a:solidFill>
                <a:effectLst>
                  <a:outerShdw blurRad="38100" dist="25400" dir="5400000" algn="ctr" rotWithShape="0">
                    <a:srgbClr val="6E747A">
                      <a:alpha val="43000"/>
                    </a:srgbClr>
                  </a:outerShdw>
                </a:effectLst>
                <a:uLnTx/>
                <a:uFillTx/>
                <a:latin typeface="Arial" panose="020B0604020202020204"/>
                <a:ea typeface="+mn-ea"/>
                <a:cs typeface="+mn-cs"/>
              </a:rPr>
              <a:t>training by </a:t>
            </a:r>
            <a:r>
              <a:rPr kumimoji="0" lang="en-US" sz="2000" b="1" i="0" u="sng" strike="noStrike" kern="120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Arial" panose="020B0604020202020204"/>
                <a:ea typeface="+mn-ea"/>
                <a:cs typeface="+mn-cs"/>
              </a:rPr>
              <a:t>12/29/21</a:t>
            </a:r>
            <a:r>
              <a:rPr kumimoji="0" lang="en-US" sz="2000" b="0" i="0" u="none" strike="noStrike" kern="1200" cap="none" spc="0" normalizeH="0" baseline="0" noProof="0" dirty="0" smtClean="0">
                <a:ln w="0"/>
                <a:solidFill>
                  <a:srgbClr val="444C55">
                    <a:lumMod val="50000"/>
                  </a:srgbClr>
                </a:solidFill>
                <a:effectLst>
                  <a:outerShdw blurRad="38100" dist="25400" dir="5400000" algn="ctr" rotWithShape="0">
                    <a:srgbClr val="6E747A">
                      <a:alpha val="43000"/>
                    </a:srgbClr>
                  </a:outerShdw>
                </a:effectLst>
                <a:uLnTx/>
                <a:uFillTx/>
                <a:latin typeface="Arial" panose="020B0604020202020204"/>
                <a:ea typeface="+mn-ea"/>
                <a:cs typeface="+mn-cs"/>
              </a:rPr>
              <a:t>! </a:t>
            </a:r>
            <a:endParaRPr kumimoji="0" lang="en-US" sz="2000" b="0" i="0" u="none" strike="noStrike" kern="1200" cap="none" spc="0" normalizeH="0" baseline="0" noProof="0" dirty="0">
              <a:ln w="0"/>
              <a:solidFill>
                <a:srgbClr val="444C55">
                  <a:lumMod val="50000"/>
                </a:srgbClr>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13948" y="3145929"/>
            <a:ext cx="2970593" cy="3392985"/>
          </a:xfrm>
          <a:prstGeom prst="rect">
            <a:avLst/>
          </a:prstGeom>
        </p:spPr>
      </p:pic>
    </p:spTree>
    <p:extLst>
      <p:ext uri="{BB962C8B-B14F-4D97-AF65-F5344CB8AC3E}">
        <p14:creationId xmlns:p14="http://schemas.microsoft.com/office/powerpoint/2010/main" val="33927176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11306047" y="6430202"/>
            <a:ext cx="19621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49</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7397445" y="6430202"/>
            <a:ext cx="253492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5999478" y="1500578"/>
            <a:ext cx="5524500" cy="1269365"/>
          </a:xfrm>
          <a:prstGeom prst="rect">
            <a:avLst/>
          </a:prstGeom>
        </p:spPr>
        <p:txBody>
          <a:bodyPr vert="horz" wrap="square" lIns="0" tIns="85725" rIns="0" bIns="0" rtlCol="0">
            <a:spAutoFit/>
          </a:bodyPr>
          <a:lstStyle/>
          <a:p>
            <a:pPr marL="241300" marR="5080" lvl="0" indent="-228600" algn="l" defTabSz="914400" rtl="0" eaLnBrk="1" fontAlgn="auto" latinLnBrk="0" hangingPunct="1">
              <a:lnSpc>
                <a:spcPct val="80000"/>
              </a:lnSpc>
              <a:spcBef>
                <a:spcPts val="675"/>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ILPQC</a:t>
            </a:r>
            <a:r>
              <a:rPr kumimoji="0" sz="2400" b="0" i="0" u="none" strike="noStrike" kern="1200" cap="none" spc="-2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has</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partnered</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with Diversity </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Science</a:t>
            </a:r>
            <a:r>
              <a:rPr kumimoji="0" sz="2400" b="0" i="0" u="none" strike="noStrike" kern="1200" cap="none" spc="20" normalizeH="0" baseline="0" noProof="0" dirty="0">
                <a:ln>
                  <a:noFill/>
                </a:ln>
                <a:solidFill>
                  <a:srgbClr val="21252A"/>
                </a:solidFill>
                <a:effectLst/>
                <a:uLnTx/>
                <a:uFillTx/>
                <a:latin typeface="Arial"/>
                <a:ea typeface="+mn-ea"/>
                <a:cs typeface="Arial"/>
              </a:rPr>
              <a:t> </a:t>
            </a:r>
            <a:r>
              <a:rPr kumimoji="0" sz="2400" b="0" i="0" u="none" strike="noStrike" kern="1200" cap="none" spc="0" normalizeH="0" baseline="0" noProof="0" dirty="0">
                <a:ln>
                  <a:noFill/>
                </a:ln>
                <a:solidFill>
                  <a:srgbClr val="21252A"/>
                </a:solidFill>
                <a:effectLst/>
                <a:uLnTx/>
                <a:uFillTx/>
                <a:latin typeface="Arial"/>
                <a:ea typeface="+mn-ea"/>
                <a:cs typeface="Arial"/>
              </a:rPr>
              <a:t>to</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provide</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simplified</a:t>
            </a:r>
            <a:r>
              <a:rPr kumimoji="0" sz="2400" b="0" i="0" u="none" strike="noStrike" kern="1200" cap="none" spc="30" normalizeH="0" baseline="0" noProof="0" dirty="0">
                <a:ln>
                  <a:noFill/>
                </a:ln>
                <a:solidFill>
                  <a:srgbClr val="21252A"/>
                </a:solidFill>
                <a:effectLst/>
                <a:uLnTx/>
                <a:uFillTx/>
                <a:latin typeface="Arial"/>
                <a:ea typeface="+mn-ea"/>
                <a:cs typeface="Arial"/>
              </a:rPr>
              <a:t> </a:t>
            </a:r>
            <a:r>
              <a:rPr kumimoji="0" sz="2400" b="0" i="0" u="none" strike="noStrike" kern="1200" cap="none" spc="-10" normalizeH="0" baseline="0" noProof="0" dirty="0">
                <a:ln>
                  <a:noFill/>
                </a:ln>
                <a:solidFill>
                  <a:srgbClr val="21252A"/>
                </a:solidFill>
                <a:effectLst/>
                <a:uLnTx/>
                <a:uFillTx/>
                <a:latin typeface="Arial"/>
                <a:ea typeface="+mn-ea"/>
                <a:cs typeface="Arial"/>
              </a:rPr>
              <a:t>online </a:t>
            </a:r>
            <a:r>
              <a:rPr kumimoji="0" sz="2400" b="0" i="0" u="none" strike="noStrike" kern="1200" cap="none" spc="-5" normalizeH="0" baseline="0" noProof="0" dirty="0">
                <a:ln>
                  <a:noFill/>
                </a:ln>
                <a:solidFill>
                  <a:srgbClr val="21252A"/>
                </a:solidFill>
                <a:effectLst/>
                <a:uLnTx/>
                <a:uFillTx/>
                <a:latin typeface="Arial"/>
                <a:ea typeface="+mn-ea"/>
                <a:cs typeface="Arial"/>
              </a:rPr>
              <a:t> access </a:t>
            </a:r>
            <a:r>
              <a:rPr kumimoji="0" sz="2400" b="0" i="0" u="none" strike="noStrike" kern="1200" cap="none" spc="0" normalizeH="0" baseline="0" noProof="0" dirty="0">
                <a:ln>
                  <a:noFill/>
                </a:ln>
                <a:solidFill>
                  <a:srgbClr val="21252A"/>
                </a:solidFill>
                <a:effectLst/>
                <a:uLnTx/>
                <a:uFillTx/>
                <a:latin typeface="Arial"/>
                <a:ea typeface="+mn-ea"/>
                <a:cs typeface="Arial"/>
              </a:rPr>
              <a:t>to</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the</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Dignity</a:t>
            </a:r>
            <a:r>
              <a:rPr kumimoji="0" sz="2400" b="0" i="1" u="none" strike="noStrike" kern="1200" cap="none" spc="20"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in</a:t>
            </a:r>
            <a:r>
              <a:rPr kumimoji="0" sz="2400" b="0" i="1" u="none" strike="noStrike" kern="1200" cap="none" spc="5"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Pregnancy</a:t>
            </a:r>
            <a:r>
              <a:rPr kumimoji="0" sz="2400" b="0" i="1" u="none" strike="noStrike" kern="1200" cap="none" spc="10" normalizeH="0" baseline="0" noProof="0" dirty="0">
                <a:ln>
                  <a:noFill/>
                </a:ln>
                <a:solidFill>
                  <a:srgbClr val="21252A"/>
                </a:solidFill>
                <a:effectLst/>
                <a:uLnTx/>
                <a:uFillTx/>
                <a:latin typeface="Arial"/>
                <a:ea typeface="+mn-ea"/>
                <a:cs typeface="Arial"/>
              </a:rPr>
              <a:t> </a:t>
            </a:r>
            <a:r>
              <a:rPr kumimoji="0" sz="2400" b="0" i="1" u="none" strike="noStrike" kern="1200" cap="none" spc="-10" normalizeH="0" baseline="0" noProof="0" dirty="0">
                <a:ln>
                  <a:noFill/>
                </a:ln>
                <a:solidFill>
                  <a:srgbClr val="21252A"/>
                </a:solidFill>
                <a:effectLst/>
                <a:uLnTx/>
                <a:uFillTx/>
                <a:latin typeface="Arial"/>
                <a:ea typeface="+mn-ea"/>
                <a:cs typeface="Arial"/>
              </a:rPr>
              <a:t>and </a:t>
            </a:r>
            <a:r>
              <a:rPr kumimoji="0" sz="2400" b="0" i="1" u="none" strike="noStrike" kern="1200" cap="none" spc="-650"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Childbirth</a:t>
            </a:r>
            <a:r>
              <a:rPr kumimoji="0" sz="2400" b="0" i="1" u="none" strike="noStrike" kern="1200" cap="none" spc="30"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online</a:t>
            </a:r>
            <a:r>
              <a:rPr kumimoji="0" sz="2400" b="0" i="1" u="none" strike="noStrike" kern="1200" cap="none" spc="30" normalizeH="0" baseline="0" noProof="0" dirty="0">
                <a:ln>
                  <a:noFill/>
                </a:ln>
                <a:solidFill>
                  <a:srgbClr val="21252A"/>
                </a:solidFill>
                <a:effectLst/>
                <a:uLnTx/>
                <a:uFillTx/>
                <a:latin typeface="Arial"/>
                <a:ea typeface="+mn-ea"/>
                <a:cs typeface="Arial"/>
              </a:rPr>
              <a:t> </a:t>
            </a:r>
            <a:r>
              <a:rPr kumimoji="0" sz="2400" b="0" i="1" u="none" strike="noStrike" kern="1200" cap="none" spc="-10" normalizeH="0" baseline="0" noProof="0" dirty="0">
                <a:ln>
                  <a:noFill/>
                </a:ln>
                <a:solidFill>
                  <a:srgbClr val="21252A"/>
                </a:solidFill>
                <a:effectLst/>
                <a:uLnTx/>
                <a:uFillTx/>
                <a:latin typeface="Arial"/>
                <a:ea typeface="+mn-ea"/>
                <a:cs typeface="Arial"/>
              </a:rPr>
              <a:t>e-module</a:t>
            </a:r>
            <a:r>
              <a:rPr kumimoji="0" sz="2400" b="0" i="1" u="none" strike="noStrike" kern="1200" cap="none" spc="35" normalizeH="0" baseline="0" noProof="0" dirty="0">
                <a:ln>
                  <a:noFill/>
                </a:ln>
                <a:solidFill>
                  <a:srgbClr val="21252A"/>
                </a:solidFill>
                <a:effectLst/>
                <a:uLnTx/>
                <a:uFillTx/>
                <a:latin typeface="Arial"/>
                <a:ea typeface="+mn-ea"/>
                <a:cs typeface="Arial"/>
              </a:rPr>
              <a:t> </a:t>
            </a:r>
            <a:r>
              <a:rPr kumimoji="0" sz="2400" b="0" i="1" u="none" strike="noStrike" kern="1200" cap="none" spc="-5" normalizeH="0" baseline="0" noProof="0" dirty="0">
                <a:ln>
                  <a:noFill/>
                </a:ln>
                <a:solidFill>
                  <a:srgbClr val="21252A"/>
                </a:solidFill>
                <a:effectLst/>
                <a:uLnTx/>
                <a:uFillTx/>
                <a:latin typeface="Arial"/>
                <a:ea typeface="+mn-ea"/>
                <a:cs typeface="Arial"/>
              </a:rPr>
              <a:t>training</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txBox="1"/>
          <p:nvPr/>
        </p:nvSpPr>
        <p:spPr>
          <a:xfrm>
            <a:off x="5999478" y="2828557"/>
            <a:ext cx="5878830" cy="3554178"/>
          </a:xfrm>
          <a:prstGeom prst="rect">
            <a:avLst/>
          </a:prstGeom>
        </p:spPr>
        <p:txBody>
          <a:bodyPr vert="horz" wrap="square" lIns="0" tIns="85725" rIns="0" bIns="0" rtlCol="0">
            <a:spAutoFit/>
          </a:bodyPr>
          <a:lstStyle/>
          <a:p>
            <a:pPr marL="241300" marR="834390" lvl="0" indent="-228600" algn="l" defTabSz="914400" rtl="0" eaLnBrk="1" fontAlgn="auto" latinLnBrk="0" hangingPunct="1">
              <a:lnSpc>
                <a:spcPct val="80000"/>
              </a:lnSpc>
              <a:spcBef>
                <a:spcPts val="675"/>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3-module free program for perinatal </a:t>
            </a:r>
            <a:r>
              <a:rPr kumimoji="0" sz="2400" b="0" i="0" u="none" strike="noStrike" kern="1200" cap="none" spc="-65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providers,</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nurses</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and</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10" normalizeH="0" baseline="0" noProof="0" dirty="0">
                <a:ln>
                  <a:noFill/>
                </a:ln>
                <a:solidFill>
                  <a:srgbClr val="21252A"/>
                </a:solidFill>
                <a:effectLst/>
                <a:uLnTx/>
                <a:uFillTx/>
                <a:latin typeface="Arial"/>
                <a:ea typeface="+mn-ea"/>
                <a:cs typeface="Arial"/>
              </a:rPr>
              <a:t>staff</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697865" marR="420370" lvl="1" indent="-228600" algn="l" defTabSz="914400" rtl="0" eaLnBrk="1" fontAlgn="auto" latinLnBrk="0" hangingPunct="1">
              <a:lnSpc>
                <a:spcPct val="80000"/>
              </a:lnSpc>
              <a:spcBef>
                <a:spcPts val="509"/>
              </a:spcBef>
              <a:spcAft>
                <a:spcPts val="0"/>
              </a:spcAft>
              <a:buClr>
                <a:srgbClr val="F5668F"/>
              </a:buClr>
              <a:buSzTx/>
              <a:buFontTx/>
              <a:buChar char="•"/>
              <a:tabLst>
                <a:tab pos="697865" algn="l"/>
                <a:tab pos="698500" algn="l"/>
              </a:tabLst>
              <a:defRPr/>
            </a:pPr>
            <a:r>
              <a:rPr kumimoji="0" sz="2000" b="0" i="0" u="none" strike="noStrike" kern="1200" cap="none" spc="-5" normalizeH="0" baseline="0" noProof="0" dirty="0">
                <a:ln>
                  <a:noFill/>
                </a:ln>
                <a:solidFill>
                  <a:srgbClr val="21252A"/>
                </a:solidFill>
                <a:effectLst/>
                <a:uLnTx/>
                <a:uFillTx/>
                <a:latin typeface="Arial"/>
                <a:ea typeface="+mn-ea"/>
                <a:cs typeface="Arial"/>
              </a:rPr>
              <a:t>With</a:t>
            </a:r>
            <a:r>
              <a:rPr kumimoji="0" sz="2000" b="0" i="0" u="none" strike="noStrike" kern="1200" cap="none" spc="-20" normalizeH="0" baseline="0" noProof="0" dirty="0">
                <a:ln>
                  <a:noFill/>
                </a:ln>
                <a:solidFill>
                  <a:srgbClr val="21252A"/>
                </a:solidFill>
                <a:effectLst/>
                <a:uLnTx/>
                <a:uFillTx/>
                <a:latin typeface="Arial"/>
                <a:ea typeface="+mn-ea"/>
                <a:cs typeface="Arial"/>
              </a:rPr>
              <a:t> </a:t>
            </a:r>
            <a:r>
              <a:rPr kumimoji="0" sz="2000" b="0" i="0" u="none" strike="noStrike" kern="1200" cap="none" spc="0" normalizeH="0" baseline="0" noProof="0" dirty="0">
                <a:ln>
                  <a:noFill/>
                </a:ln>
                <a:solidFill>
                  <a:srgbClr val="21252A"/>
                </a:solidFill>
                <a:effectLst/>
                <a:uLnTx/>
                <a:uFillTx/>
                <a:latin typeface="Arial"/>
                <a:ea typeface="+mn-ea"/>
                <a:cs typeface="Arial"/>
              </a:rPr>
              <a:t>resources</a:t>
            </a:r>
            <a:r>
              <a:rPr kumimoji="0" sz="2000" b="0" i="0" u="none" strike="noStrike" kern="1200" cap="none" spc="-50" normalizeH="0" baseline="0" noProof="0" dirty="0">
                <a:ln>
                  <a:noFill/>
                </a:ln>
                <a:solidFill>
                  <a:srgbClr val="21252A"/>
                </a:solidFill>
                <a:effectLst/>
                <a:uLnTx/>
                <a:uFillTx/>
                <a:latin typeface="Arial"/>
                <a:ea typeface="+mn-ea"/>
                <a:cs typeface="Arial"/>
              </a:rPr>
              <a:t> </a:t>
            </a:r>
            <a:r>
              <a:rPr kumimoji="0" sz="2000" b="0" i="0" u="none" strike="noStrike" kern="1200" cap="none" spc="-5" normalizeH="0" baseline="0" noProof="0" dirty="0">
                <a:ln>
                  <a:noFill/>
                </a:ln>
                <a:solidFill>
                  <a:srgbClr val="21252A"/>
                </a:solidFill>
                <a:effectLst/>
                <a:uLnTx/>
                <a:uFillTx/>
                <a:latin typeface="Arial"/>
                <a:ea typeface="+mn-ea"/>
                <a:cs typeface="Arial"/>
              </a:rPr>
              <a:t>to promote</a:t>
            </a:r>
            <a:r>
              <a:rPr kumimoji="0" sz="2000" b="0" i="0" u="none" strike="noStrike" kern="1200" cap="none" spc="-40" normalizeH="0" baseline="0" noProof="0" dirty="0">
                <a:ln>
                  <a:noFill/>
                </a:ln>
                <a:solidFill>
                  <a:srgbClr val="21252A"/>
                </a:solidFill>
                <a:effectLst/>
                <a:uLnTx/>
                <a:uFillTx/>
                <a:latin typeface="Arial"/>
                <a:ea typeface="+mn-ea"/>
                <a:cs typeface="Arial"/>
              </a:rPr>
              <a:t> </a:t>
            </a:r>
            <a:r>
              <a:rPr kumimoji="0" sz="2000" b="0" i="0" u="none" strike="noStrike" kern="1200" cap="none" spc="-5" normalizeH="0" baseline="0" noProof="0" dirty="0">
                <a:ln>
                  <a:noFill/>
                </a:ln>
                <a:solidFill>
                  <a:srgbClr val="21252A"/>
                </a:solidFill>
                <a:effectLst/>
                <a:uLnTx/>
                <a:uFillTx/>
                <a:latin typeface="Arial"/>
                <a:ea typeface="+mn-ea"/>
                <a:cs typeface="Arial"/>
              </a:rPr>
              <a:t>health</a:t>
            </a:r>
            <a:r>
              <a:rPr kumimoji="0" sz="2000" b="0" i="0" u="none" strike="noStrike" kern="1200" cap="none" spc="-15" normalizeH="0" baseline="0" noProof="0" dirty="0">
                <a:ln>
                  <a:noFill/>
                </a:ln>
                <a:solidFill>
                  <a:srgbClr val="21252A"/>
                </a:solidFill>
                <a:effectLst/>
                <a:uLnTx/>
                <a:uFillTx/>
                <a:latin typeface="Arial"/>
                <a:ea typeface="+mn-ea"/>
                <a:cs typeface="Arial"/>
              </a:rPr>
              <a:t> </a:t>
            </a:r>
            <a:r>
              <a:rPr kumimoji="0" sz="2000" b="0" i="0" u="none" strike="noStrike" kern="1200" cap="none" spc="0" normalizeH="0" baseline="0" noProof="0" dirty="0">
                <a:ln>
                  <a:noFill/>
                </a:ln>
                <a:solidFill>
                  <a:srgbClr val="21252A"/>
                </a:solidFill>
                <a:effectLst/>
                <a:uLnTx/>
                <a:uFillTx/>
                <a:latin typeface="Arial"/>
                <a:ea typeface="+mn-ea"/>
                <a:cs typeface="Arial"/>
              </a:rPr>
              <a:t>equity</a:t>
            </a:r>
            <a:r>
              <a:rPr kumimoji="0" sz="2000" b="0" i="0" u="none" strike="noStrike" kern="1200" cap="none" spc="-10" normalizeH="0" baseline="0" noProof="0" dirty="0">
                <a:ln>
                  <a:noFill/>
                </a:ln>
                <a:solidFill>
                  <a:srgbClr val="21252A"/>
                </a:solidFill>
                <a:effectLst/>
                <a:uLnTx/>
                <a:uFillTx/>
                <a:latin typeface="Arial"/>
                <a:ea typeface="+mn-ea"/>
                <a:cs typeface="Arial"/>
              </a:rPr>
              <a:t> </a:t>
            </a:r>
            <a:r>
              <a:rPr kumimoji="0" sz="2000" b="0" i="0" u="none" strike="noStrike" kern="1200" cap="none" spc="-5" normalizeH="0" baseline="0" noProof="0" dirty="0">
                <a:ln>
                  <a:noFill/>
                </a:ln>
                <a:solidFill>
                  <a:srgbClr val="21252A"/>
                </a:solidFill>
                <a:effectLst/>
                <a:uLnTx/>
                <a:uFillTx/>
                <a:latin typeface="Arial"/>
                <a:ea typeface="+mn-ea"/>
                <a:cs typeface="Arial"/>
              </a:rPr>
              <a:t>in </a:t>
            </a:r>
            <a:r>
              <a:rPr kumimoji="0" sz="2000" b="0" i="0" u="none" strike="noStrike" kern="1200" cap="none" spc="-540" normalizeH="0" baseline="0" noProof="0" dirty="0">
                <a:ln>
                  <a:noFill/>
                </a:ln>
                <a:solidFill>
                  <a:srgbClr val="21252A"/>
                </a:solidFill>
                <a:effectLst/>
                <a:uLnTx/>
                <a:uFillTx/>
                <a:latin typeface="Arial"/>
                <a:ea typeface="+mn-ea"/>
                <a:cs typeface="Arial"/>
              </a:rPr>
              <a:t> </a:t>
            </a:r>
            <a:r>
              <a:rPr kumimoji="0" sz="2000" b="0" i="0" u="none" strike="noStrike" kern="1200" cap="none" spc="0" normalizeH="0" baseline="0" noProof="0" dirty="0">
                <a:ln>
                  <a:noFill/>
                </a:ln>
                <a:solidFill>
                  <a:srgbClr val="21252A"/>
                </a:solidFill>
                <a:effectLst/>
                <a:uLnTx/>
                <a:uFillTx/>
                <a:latin typeface="Arial"/>
                <a:ea typeface="+mn-ea"/>
                <a:cs typeface="Arial"/>
              </a:rPr>
              <a:t>clinical practice and organizations also </a:t>
            </a:r>
            <a:r>
              <a:rPr kumimoji="0" sz="2000" b="0" i="0" u="none" strike="noStrike" kern="1200" cap="none" spc="5" normalizeH="0" baseline="0" noProof="0" dirty="0">
                <a:ln>
                  <a:noFill/>
                </a:ln>
                <a:solidFill>
                  <a:srgbClr val="21252A"/>
                </a:solidFill>
                <a:effectLst/>
                <a:uLnTx/>
                <a:uFillTx/>
                <a:latin typeface="Arial"/>
                <a:ea typeface="+mn-ea"/>
                <a:cs typeface="Arial"/>
              </a:rPr>
              <a:t> </a:t>
            </a:r>
            <a:r>
              <a:rPr kumimoji="0" sz="2000" b="0" i="0" u="none" strike="noStrike" kern="1200" cap="none" spc="-5" normalizeH="0" baseline="0" noProof="0" dirty="0" smtClean="0">
                <a:ln>
                  <a:noFill/>
                </a:ln>
                <a:solidFill>
                  <a:srgbClr val="21252A"/>
                </a:solidFill>
                <a:effectLst/>
                <a:uLnTx/>
                <a:uFillTx/>
                <a:latin typeface="Arial"/>
                <a:ea typeface="+mn-ea"/>
                <a:cs typeface="Arial"/>
              </a:rPr>
              <a:t>available</a:t>
            </a:r>
            <a:endParaRPr kumimoji="0" lang="en-US" sz="2000" b="0" i="0" u="none" strike="noStrike" kern="1200" cap="none" spc="-5" normalizeH="0" baseline="0" noProof="0" dirty="0" smtClean="0">
              <a:ln>
                <a:noFill/>
              </a:ln>
              <a:solidFill>
                <a:srgbClr val="21252A"/>
              </a:solidFill>
              <a:effectLst/>
              <a:uLnTx/>
              <a:uFillTx/>
              <a:latin typeface="Arial"/>
              <a:ea typeface="+mn-ea"/>
              <a:cs typeface="Arial"/>
            </a:endParaRPr>
          </a:p>
          <a:p>
            <a:pPr marL="469265" marR="420370" lvl="1" indent="0" algn="l" defTabSz="914400" rtl="0" eaLnBrk="1" fontAlgn="auto" latinLnBrk="0" hangingPunct="1">
              <a:lnSpc>
                <a:spcPct val="80000"/>
              </a:lnSpc>
              <a:spcBef>
                <a:spcPts val="509"/>
              </a:spcBef>
              <a:spcAft>
                <a:spcPts val="0"/>
              </a:spcAft>
              <a:buClr>
                <a:srgbClr val="F5668F"/>
              </a:buClr>
              <a:buSzTx/>
              <a:buFontTx/>
              <a:buNone/>
              <a:tabLst>
                <a:tab pos="697865" algn="l"/>
                <a:tab pos="698500" algn="l"/>
              </a:tabLst>
              <a:defRPr/>
            </a:pPr>
            <a:endParaRPr kumimoji="0" sz="1950" b="0" i="0" u="none" strike="noStrike" kern="1200" cap="none" spc="0" normalizeH="0" baseline="0" noProof="0" dirty="0">
              <a:ln>
                <a:noFill/>
              </a:ln>
              <a:solidFill>
                <a:prstClr val="black"/>
              </a:solidFill>
              <a:effectLst/>
              <a:uLnTx/>
              <a:uFillTx/>
              <a:latin typeface="Arial"/>
              <a:ea typeface="+mn-ea"/>
              <a:cs typeface="Arial"/>
            </a:endParaRPr>
          </a:p>
          <a:p>
            <a:pPr marL="241300" marR="5080" lvl="0" indent="-228600" algn="l" defTabSz="914400" rtl="0" eaLnBrk="1" fontAlgn="auto" latinLnBrk="0" hangingPunct="1">
              <a:lnSpc>
                <a:spcPts val="2300"/>
              </a:lnSpc>
              <a:spcBef>
                <a:spcPts val="0"/>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Free access</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0" normalizeH="0" baseline="0" noProof="0" dirty="0">
                <a:ln>
                  <a:noFill/>
                </a:ln>
                <a:solidFill>
                  <a:srgbClr val="21252A"/>
                </a:solidFill>
                <a:effectLst/>
                <a:uLnTx/>
                <a:uFillTx/>
                <a:latin typeface="Arial"/>
                <a:ea typeface="+mn-ea"/>
                <a:cs typeface="Arial"/>
              </a:rPr>
              <a:t>to</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the</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resources</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and</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support </a:t>
            </a:r>
            <a:r>
              <a:rPr kumimoji="0" sz="2400" b="0" i="0" u="none" strike="noStrike" kern="1200" cap="none" spc="-655" normalizeH="0" baseline="0" noProof="0" dirty="0">
                <a:ln>
                  <a:noFill/>
                </a:ln>
                <a:solidFill>
                  <a:srgbClr val="21252A"/>
                </a:solidFill>
                <a:effectLst/>
                <a:uLnTx/>
                <a:uFillTx/>
                <a:latin typeface="Arial"/>
                <a:ea typeface="+mn-ea"/>
                <a:cs typeface="Arial"/>
              </a:rPr>
              <a:t> </a:t>
            </a:r>
            <a:r>
              <a:rPr kumimoji="0" sz="2400" b="0" i="0" u="none" strike="noStrike" kern="1200" cap="none" spc="0" normalizeH="0" baseline="0" noProof="0" dirty="0">
                <a:ln>
                  <a:noFill/>
                </a:ln>
                <a:solidFill>
                  <a:srgbClr val="21252A"/>
                </a:solidFill>
                <a:effectLst/>
                <a:uLnTx/>
                <a:uFillTx/>
                <a:latin typeface="Arial"/>
                <a:ea typeface="+mn-ea"/>
                <a:cs typeface="Arial"/>
              </a:rPr>
              <a:t>to</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add e-modules</a:t>
            </a:r>
            <a:r>
              <a:rPr kumimoji="0" sz="2400" b="0" i="0" u="none" strike="noStrike" kern="1200" cap="none" spc="20" normalizeH="0" baseline="0" noProof="0" dirty="0">
                <a:ln>
                  <a:noFill/>
                </a:ln>
                <a:solidFill>
                  <a:srgbClr val="21252A"/>
                </a:solidFill>
                <a:effectLst/>
                <a:uLnTx/>
                <a:uFillTx/>
                <a:latin typeface="Arial"/>
                <a:ea typeface="+mn-ea"/>
                <a:cs typeface="Arial"/>
              </a:rPr>
              <a:t> </a:t>
            </a:r>
            <a:r>
              <a:rPr kumimoji="0" sz="2400" b="0" i="0" u="none" strike="noStrike" kern="1200" cap="none" spc="0" normalizeH="0" baseline="0" noProof="0" dirty="0">
                <a:ln>
                  <a:noFill/>
                </a:ln>
                <a:solidFill>
                  <a:srgbClr val="21252A"/>
                </a:solidFill>
                <a:effectLst/>
                <a:uLnTx/>
                <a:uFillTx/>
                <a:latin typeface="Arial"/>
                <a:ea typeface="+mn-ea"/>
                <a:cs typeface="Arial"/>
              </a:rPr>
              <a:t>to</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online</a:t>
            </a:r>
            <a:r>
              <a:rPr kumimoji="0" sz="2400" b="0" i="0" u="none" strike="noStrike" kern="1200" cap="none" spc="3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hospital </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learning</a:t>
            </a:r>
            <a:r>
              <a:rPr kumimoji="0" sz="2400" b="0" i="0" u="none" strike="noStrike" kern="1200" cap="none" spc="3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systems</a:t>
            </a:r>
            <a:r>
              <a:rPr kumimoji="0" sz="2400" b="0" i="0" u="none" strike="noStrike" kern="1200" cap="none" spc="-2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will</a:t>
            </a:r>
            <a:r>
              <a:rPr kumimoji="0" sz="2400" b="0" i="0" u="none" strike="noStrike" kern="1200" cap="none" spc="3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be </a:t>
            </a:r>
            <a:r>
              <a:rPr kumimoji="0" sz="2400" b="0" i="0" u="none" strike="noStrike" kern="1200" cap="none" spc="-5" normalizeH="0" baseline="0" noProof="0" dirty="0" smtClean="0">
                <a:ln>
                  <a:noFill/>
                </a:ln>
                <a:solidFill>
                  <a:srgbClr val="21252A"/>
                </a:solidFill>
                <a:effectLst/>
                <a:uLnTx/>
                <a:uFillTx/>
                <a:latin typeface="Arial"/>
                <a:ea typeface="+mn-ea"/>
                <a:cs typeface="Arial"/>
              </a:rPr>
              <a:t>provided</a:t>
            </a:r>
            <a:endParaRPr kumimoji="0" lang="en-US" sz="2400" b="0" i="0" u="none" strike="noStrike" kern="1200" cap="none" spc="-5" normalizeH="0" baseline="0" noProof="0" dirty="0" smtClean="0">
              <a:ln>
                <a:noFill/>
              </a:ln>
              <a:solidFill>
                <a:srgbClr val="21252A"/>
              </a:solidFill>
              <a:effectLst/>
              <a:uLnTx/>
              <a:uFillTx/>
              <a:latin typeface="Arial"/>
              <a:ea typeface="+mn-ea"/>
              <a:cs typeface="Arial"/>
            </a:endParaRPr>
          </a:p>
          <a:p>
            <a:pPr marL="241300" marR="5080" lvl="0" indent="-228600" algn="l" defTabSz="914400" rtl="0" eaLnBrk="1" fontAlgn="auto" latinLnBrk="0" hangingPunct="1">
              <a:lnSpc>
                <a:spcPts val="2300"/>
              </a:lnSpc>
              <a:spcBef>
                <a:spcPts val="0"/>
              </a:spcBef>
              <a:spcAft>
                <a:spcPts val="0"/>
              </a:spcAft>
              <a:buClr>
                <a:srgbClr val="F5668F"/>
              </a:buClr>
              <a:buSzTx/>
              <a:buFontTx/>
              <a:buChar char="•"/>
              <a:tabLst>
                <a:tab pos="241300" algn="l"/>
              </a:tabLst>
              <a:defRPr/>
            </a:pPr>
            <a:endParaRPr kumimoji="0" lang="en-US" sz="2400" b="0" i="0" u="none" strike="noStrike" kern="1200" cap="none" spc="-5" normalizeH="0" baseline="0" noProof="0" dirty="0">
              <a:ln>
                <a:noFill/>
              </a:ln>
              <a:solidFill>
                <a:srgbClr val="21252A"/>
              </a:solidFill>
              <a:effectLst/>
              <a:uLnTx/>
              <a:uFillTx/>
              <a:latin typeface="Arial"/>
              <a:ea typeface="+mn-ea"/>
              <a:cs typeface="Arial"/>
            </a:endParaRPr>
          </a:p>
          <a:p>
            <a:pPr marL="241300" marR="5080" lvl="0" indent="-228600" algn="l" defTabSz="914400" rtl="0" eaLnBrk="1" fontAlgn="auto" latinLnBrk="0" hangingPunct="1">
              <a:lnSpc>
                <a:spcPts val="2300"/>
              </a:lnSpc>
              <a:spcBef>
                <a:spcPts val="0"/>
              </a:spcBef>
              <a:spcAft>
                <a:spcPts val="0"/>
              </a:spcAft>
              <a:buClr>
                <a:srgbClr val="F5668F"/>
              </a:buClr>
              <a:buSzTx/>
              <a:buFontTx/>
              <a:buChar char="•"/>
              <a:tabLst>
                <a:tab pos="241300" algn="l"/>
              </a:tabLst>
              <a:defRPr/>
            </a:pPr>
            <a:r>
              <a:rPr kumimoji="0" lang="en-US" sz="2400" b="0" i="0" u="none" strike="noStrike" kern="1200" cap="none" spc="-5" normalizeH="0" baseline="0" noProof="0" dirty="0" smtClean="0">
                <a:ln>
                  <a:noFill/>
                </a:ln>
                <a:solidFill>
                  <a:srgbClr val="21252A"/>
                </a:solidFill>
                <a:effectLst/>
                <a:uLnTx/>
                <a:uFillTx/>
                <a:latin typeface="Arial"/>
                <a:ea typeface="+mn-ea"/>
                <a:cs typeface="Arial"/>
              </a:rPr>
              <a:t>Webpage link: </a:t>
            </a:r>
            <a:r>
              <a:rPr kumimoji="0" lang="en-US" sz="2400" b="0" i="0" u="none" strike="noStrike" kern="1200" cap="none" spc="-5" normalizeH="0" baseline="0" noProof="0" dirty="0" smtClean="0">
                <a:ln>
                  <a:noFill/>
                </a:ln>
                <a:solidFill>
                  <a:srgbClr val="FF0000"/>
                </a:solidFill>
                <a:effectLst/>
                <a:uLnTx/>
                <a:uFillTx/>
                <a:latin typeface="Arial"/>
                <a:ea typeface="+mn-ea"/>
                <a:cs typeface="Arial"/>
              </a:rPr>
              <a:t>NEW*</a:t>
            </a:r>
          </a:p>
          <a:p>
            <a:pPr marL="12700" marR="5080" lvl="0" indent="0" algn="l" defTabSz="914400" rtl="0" eaLnBrk="1" fontAlgn="auto" latinLnBrk="0" hangingPunct="1">
              <a:lnSpc>
                <a:spcPts val="2300"/>
              </a:lnSpc>
              <a:spcBef>
                <a:spcPts val="0"/>
              </a:spcBef>
              <a:spcAft>
                <a:spcPts val="0"/>
              </a:spcAft>
              <a:buClr>
                <a:srgbClr val="F5668F"/>
              </a:buClr>
              <a:buSzTx/>
              <a:buFontTx/>
              <a:buNone/>
              <a:tabLst>
                <a:tab pos="241300" algn="l"/>
              </a:tabLst>
              <a:defRPr/>
            </a:pPr>
            <a:r>
              <a:rPr kumimoji="0" lang="en-US" sz="2400" b="0" i="0" u="none" strike="noStrike" kern="1200" cap="none" spc="-5" normalizeH="0" baseline="0" noProof="0" dirty="0" smtClean="0">
                <a:ln>
                  <a:noFill/>
                </a:ln>
                <a:solidFill>
                  <a:srgbClr val="21252A"/>
                </a:solidFill>
                <a:effectLst/>
                <a:uLnTx/>
                <a:uFillTx/>
                <a:latin typeface="Arial"/>
                <a:ea typeface="+mn-ea"/>
                <a:cs typeface="Arial"/>
                <a:hlinkClick r:id="rId5"/>
              </a:rPr>
              <a:t>https</a:t>
            </a:r>
            <a:r>
              <a:rPr kumimoji="0" lang="en-US" sz="2400" b="0" i="0" u="none" strike="noStrike" kern="1200" cap="none" spc="-5" normalizeH="0" baseline="0" noProof="0" dirty="0">
                <a:ln>
                  <a:noFill/>
                </a:ln>
                <a:solidFill>
                  <a:srgbClr val="21252A"/>
                </a:solidFill>
                <a:effectLst/>
                <a:uLnTx/>
                <a:uFillTx/>
                <a:latin typeface="Arial"/>
                <a:ea typeface="+mn-ea"/>
                <a:cs typeface="Arial"/>
                <a:hlinkClick r:id="rId5"/>
              </a:rPr>
              <a:t>://www.diversityscience.org/ilpqc-2/! </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11"/>
          <p:cNvSpPr txBox="1">
            <a:spLocks noGrp="1"/>
          </p:cNvSpPr>
          <p:nvPr>
            <p:ph type="title"/>
          </p:nvPr>
        </p:nvSpPr>
        <p:spPr>
          <a:xfrm>
            <a:off x="197103" y="154481"/>
            <a:ext cx="9404097" cy="1674176"/>
          </a:xfrm>
          <a:prstGeom prst="rect">
            <a:avLst/>
          </a:prstGeom>
        </p:spPr>
        <p:txBody>
          <a:bodyPr vert="horz" wrap="square" lIns="0" tIns="12065" rIns="0" bIns="0" rtlCol="0">
            <a:spAutoFit/>
          </a:bodyPr>
          <a:lstStyle/>
          <a:p>
            <a:pPr marL="12700" marR="5080">
              <a:lnSpc>
                <a:spcPct val="100000"/>
              </a:lnSpc>
              <a:spcBef>
                <a:spcPts val="100"/>
              </a:spcBef>
              <a:tabLst>
                <a:tab pos="1169035" algn="l"/>
              </a:tabLst>
            </a:pPr>
            <a:r>
              <a:rPr spc="-5" dirty="0">
                <a:solidFill>
                  <a:schemeClr val="tx1">
                    <a:lumMod val="75000"/>
                    <a:lumOff val="25000"/>
                  </a:schemeClr>
                </a:solidFill>
              </a:rPr>
              <a:t>Develop respectful care and</a:t>
            </a:r>
            <a:r>
              <a:rPr lang="en-US" spc="-5" dirty="0">
                <a:solidFill>
                  <a:schemeClr val="tx1">
                    <a:lumMod val="75000"/>
                    <a:lumOff val="25000"/>
                  </a:schemeClr>
                </a:solidFill>
              </a:rPr>
              <a:t> </a:t>
            </a:r>
            <a:br>
              <a:rPr lang="en-US" spc="-5" dirty="0">
                <a:solidFill>
                  <a:schemeClr val="tx1">
                    <a:lumMod val="75000"/>
                    <a:lumOff val="25000"/>
                  </a:schemeClr>
                </a:solidFill>
              </a:rPr>
            </a:br>
            <a:r>
              <a:rPr spc="-5" dirty="0">
                <a:solidFill>
                  <a:schemeClr val="tx1">
                    <a:lumMod val="75000"/>
                    <a:lumOff val="25000"/>
                  </a:schemeClr>
                </a:solidFill>
              </a:rPr>
              <a:t>bias</a:t>
            </a:r>
            <a:r>
              <a:rPr lang="en-US" spc="-5" dirty="0">
                <a:solidFill>
                  <a:schemeClr val="tx1">
                    <a:lumMod val="75000"/>
                    <a:lumOff val="25000"/>
                  </a:schemeClr>
                </a:solidFill>
              </a:rPr>
              <a:t> </a:t>
            </a:r>
            <a:r>
              <a:rPr spc="-5" dirty="0">
                <a:solidFill>
                  <a:schemeClr val="tx1">
                    <a:lumMod val="75000"/>
                    <a:lumOff val="25000"/>
                  </a:schemeClr>
                </a:solidFill>
              </a:rPr>
              <a:t>education for providers,</a:t>
            </a:r>
            <a:r>
              <a:rPr lang="en-US" spc="-5" dirty="0">
                <a:solidFill>
                  <a:schemeClr val="tx1">
                    <a:lumMod val="75000"/>
                    <a:lumOff val="25000"/>
                  </a:schemeClr>
                </a:solidFill>
              </a:rPr>
              <a:t> nurses, </a:t>
            </a:r>
            <a:br>
              <a:rPr lang="en-US" spc="-5" dirty="0">
                <a:solidFill>
                  <a:schemeClr val="tx1">
                    <a:lumMod val="75000"/>
                    <a:lumOff val="25000"/>
                  </a:schemeClr>
                </a:solidFill>
              </a:rPr>
            </a:br>
            <a:r>
              <a:rPr lang="en-US" spc="-5" dirty="0" smtClean="0">
                <a:solidFill>
                  <a:schemeClr val="tx1">
                    <a:lumMod val="75000"/>
                    <a:lumOff val="25000"/>
                  </a:schemeClr>
                </a:solidFill>
              </a:rPr>
              <a:t>and </a:t>
            </a:r>
            <a:r>
              <a:rPr lang="en-US" spc="-5" dirty="0">
                <a:solidFill>
                  <a:schemeClr val="tx1">
                    <a:lumMod val="75000"/>
                    <a:lumOff val="25000"/>
                  </a:schemeClr>
                </a:solidFill>
              </a:rPr>
              <a:t>staff</a:t>
            </a:r>
            <a:endParaRPr spc="-5" dirty="0">
              <a:solidFill>
                <a:schemeClr val="tx1">
                  <a:lumMod val="75000"/>
                  <a:lumOff val="25000"/>
                </a:schemeClr>
              </a:solidFill>
            </a:endParaRPr>
          </a:p>
        </p:txBody>
      </p:sp>
      <p:pic>
        <p:nvPicPr>
          <p:cNvPr id="13" name="object 13"/>
          <p:cNvPicPr/>
          <p:nvPr/>
        </p:nvPicPr>
        <p:blipFill>
          <a:blip r:embed="rId6" cstate="email">
            <a:extLst>
              <a:ext uri="{28A0092B-C50C-407E-A947-70E740481C1C}">
                <a14:useLocalDpi xmlns:a14="http://schemas.microsoft.com/office/drawing/2010/main"/>
              </a:ext>
            </a:extLst>
          </a:blip>
          <a:stretch>
            <a:fillRect/>
          </a:stretch>
        </p:blipFill>
        <p:spPr>
          <a:xfrm>
            <a:off x="321563" y="1999488"/>
            <a:ext cx="5295899" cy="3102863"/>
          </a:xfrm>
          <a:prstGeom prst="rect">
            <a:avLst/>
          </a:prstGeom>
        </p:spPr>
      </p:pic>
      <p:pic>
        <p:nvPicPr>
          <p:cNvPr id="14" name="object 14"/>
          <p:cNvPicPr/>
          <p:nvPr/>
        </p:nvPicPr>
        <p:blipFill>
          <a:blip r:embed="rId7" cstate="email">
            <a:extLst>
              <a:ext uri="{28A0092B-C50C-407E-A947-70E740481C1C}">
                <a14:useLocalDpi xmlns:a14="http://schemas.microsoft.com/office/drawing/2010/main"/>
              </a:ext>
            </a:extLst>
          </a:blip>
          <a:stretch>
            <a:fillRect/>
          </a:stretch>
        </p:blipFill>
        <p:spPr>
          <a:xfrm>
            <a:off x="1656588" y="5154167"/>
            <a:ext cx="2432303" cy="1566672"/>
          </a:xfrm>
          <a:prstGeom prst="rect">
            <a:avLst/>
          </a:prstGeom>
        </p:spPr>
      </p:pic>
    </p:spTree>
    <p:extLst>
      <p:ext uri="{BB962C8B-B14F-4D97-AF65-F5344CB8AC3E}">
        <p14:creationId xmlns:p14="http://schemas.microsoft.com/office/powerpoint/2010/main" val="33600862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95" cy="911351"/>
            </a:xfrm>
            <a:prstGeom prst="rect">
              <a:avLst/>
            </a:prstGeom>
          </p:spPr>
        </p:pic>
        <p:pic>
          <p:nvPicPr>
            <p:cNvPr id="4" name="object 4"/>
            <p:cNvPicPr/>
            <p:nvPr/>
          </p:nvPicPr>
          <p:blipFill>
            <a:blip r:embed="rId4"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280758" y="587631"/>
            <a:ext cx="6561455" cy="510781"/>
          </a:xfrm>
          <a:prstGeom prst="rect">
            <a:avLst/>
          </a:prstGeom>
        </p:spPr>
        <p:txBody>
          <a:bodyPr vert="horz" wrap="square" lIns="0" tIns="12065" rIns="0" bIns="0" rtlCol="0">
            <a:spAutoFit/>
          </a:bodyPr>
          <a:lstStyle/>
          <a:p>
            <a:pPr marL="12700" marR="5080" algn="l" rtl="0" fontAlgn="base">
              <a:lnSpc>
                <a:spcPct val="90000"/>
              </a:lnSpc>
              <a:spcBef>
                <a:spcPct val="0"/>
              </a:spcBef>
              <a:spcAft>
                <a:spcPct val="0"/>
              </a:spcAft>
            </a:pPr>
            <a:r>
              <a:rPr sz="3600" b="0" kern="1200" dirty="0">
                <a:solidFill>
                  <a:schemeClr val="tx1">
                    <a:lumMod val="75000"/>
                    <a:lumOff val="25000"/>
                  </a:schemeClr>
                </a:solidFill>
                <a:latin typeface="Arial" panose="020B0604020202020204" pitchFamily="34" charset="0"/>
                <a:ea typeface="Lato Medium" panose="020F0502020204030203" pitchFamily="34" charset="0"/>
                <a:cs typeface="Arial" panose="020B0604020202020204" pitchFamily="34" charset="0"/>
              </a:rPr>
              <a:t>Birth Equity Toolkit Outline</a:t>
            </a:r>
          </a:p>
        </p:txBody>
      </p:sp>
      <p:sp>
        <p:nvSpPr>
          <p:cNvPr id="7" name="object 7"/>
          <p:cNvSpPr txBox="1"/>
          <p:nvPr/>
        </p:nvSpPr>
        <p:spPr>
          <a:xfrm>
            <a:off x="464955" y="1410666"/>
            <a:ext cx="4041140" cy="854710"/>
          </a:xfrm>
          <a:prstGeom prst="rect">
            <a:avLst/>
          </a:prstGeom>
        </p:spPr>
        <p:txBody>
          <a:bodyPr vert="horz" wrap="square" lIns="0" tIns="106680" rIns="0" bIns="0" rtlCol="0">
            <a:spAutoFit/>
          </a:bodyPr>
          <a:lstStyle/>
          <a:p>
            <a:pPr marL="527685" marR="0" lvl="0" indent="-515620" algn="l" defTabSz="914400" rtl="0" eaLnBrk="1" fontAlgn="auto" latinLnBrk="0" hangingPunct="1">
              <a:lnSpc>
                <a:spcPct val="100000"/>
              </a:lnSpc>
              <a:spcBef>
                <a:spcPts val="840"/>
              </a:spcBef>
              <a:spcAft>
                <a:spcPts val="0"/>
              </a:spcAft>
              <a:buClr>
                <a:srgbClr val="F5668F"/>
              </a:buClr>
              <a:buSzTx/>
              <a:buFontTx/>
              <a:buAutoNum type="arabicPeriod"/>
              <a:tabLst>
                <a:tab pos="527050" algn="l"/>
                <a:tab pos="528320" algn="l"/>
              </a:tabLst>
              <a:defRPr/>
            </a:pPr>
            <a:r>
              <a:rPr kumimoji="0" sz="2100" b="0" i="0" u="none" strike="noStrike" kern="1200" cap="none" spc="-10" normalizeH="0" baseline="0" noProof="0" dirty="0">
                <a:ln>
                  <a:noFill/>
                </a:ln>
                <a:solidFill>
                  <a:prstClr val="black"/>
                </a:solidFill>
                <a:effectLst/>
                <a:uLnTx/>
                <a:uFillTx/>
                <a:latin typeface="Calibri"/>
                <a:ea typeface="+mn-ea"/>
                <a:cs typeface="Calibri"/>
              </a:rPr>
              <a:t>Introduction</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745"/>
              </a:spcBef>
              <a:spcAft>
                <a:spcPts val="0"/>
              </a:spcAft>
              <a:buClr>
                <a:srgbClr val="F5668F"/>
              </a:buClr>
              <a:buSzTx/>
              <a:buFontTx/>
              <a:buAutoNum type="arabicPeriod"/>
              <a:tabLst>
                <a:tab pos="527050" algn="l"/>
                <a:tab pos="528320" algn="l"/>
              </a:tabLst>
              <a:defRPr/>
            </a:pPr>
            <a:r>
              <a:rPr kumimoji="0" sz="2100" b="0" i="0" u="none" strike="noStrike" kern="1200" cap="none" spc="-5" normalizeH="0" baseline="0" noProof="0" dirty="0">
                <a:ln>
                  <a:noFill/>
                </a:ln>
                <a:solidFill>
                  <a:prstClr val="black"/>
                </a:solidFill>
                <a:effectLst/>
                <a:uLnTx/>
                <a:uFillTx/>
                <a:latin typeface="Calibri"/>
                <a:ea typeface="+mn-ea"/>
                <a:cs typeface="Calibri"/>
              </a:rPr>
              <a:t>National</a:t>
            </a:r>
            <a:r>
              <a:rPr kumimoji="0" sz="2100" b="0" i="0" u="none" strike="noStrike" kern="1200" cap="none" spc="-3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Guidance</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ACOG/SMFM</a:t>
            </a:r>
            <a:endParaRPr kumimoji="0" sz="21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922194" y="2241170"/>
            <a:ext cx="4864735" cy="726440"/>
          </a:xfrm>
          <a:prstGeom prst="rect">
            <a:avLst/>
          </a:prstGeom>
        </p:spPr>
        <p:txBody>
          <a:bodyPr vert="horz" wrap="square" lIns="0" tIns="43180" rIns="0" bIns="0" rtlCol="0">
            <a:spAutoFit/>
          </a:bodyPr>
          <a:lstStyle/>
          <a:p>
            <a:pPr marL="527685" marR="0" lvl="0" indent="-515620" algn="l" defTabSz="914400" rtl="0" eaLnBrk="1" fontAlgn="auto" latinLnBrk="0" hangingPunct="1">
              <a:lnSpc>
                <a:spcPct val="100000"/>
              </a:lnSpc>
              <a:spcBef>
                <a:spcPts val="340"/>
              </a:spcBef>
              <a:spcAft>
                <a:spcPts val="0"/>
              </a:spcAft>
              <a:buClr>
                <a:srgbClr val="F5668F"/>
              </a:buClr>
              <a:buSzTx/>
              <a:buFontTx/>
              <a:buAutoNum type="alphaUcPeriod"/>
              <a:tabLst>
                <a:tab pos="527050" algn="l"/>
                <a:tab pos="528320" algn="l"/>
              </a:tabLst>
              <a:defRPr/>
            </a:pPr>
            <a:r>
              <a:rPr kumimoji="0" sz="2100" b="0" i="0" u="none" strike="noStrike" kern="1200" cap="none" spc="-15" normalizeH="0" baseline="0" noProof="0" dirty="0">
                <a:ln>
                  <a:noFill/>
                </a:ln>
                <a:solidFill>
                  <a:prstClr val="black"/>
                </a:solidFill>
                <a:effectLst/>
                <a:uLnTx/>
                <a:uFillTx/>
                <a:latin typeface="Calibri"/>
                <a:ea typeface="+mn-ea"/>
                <a:cs typeface="Calibri"/>
              </a:rPr>
              <a:t>ACOG</a:t>
            </a:r>
            <a:r>
              <a:rPr kumimoji="0" sz="2100" b="0" i="0" u="none" strike="noStrike" kern="1200" cap="none" spc="48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Committee</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Opinions/Statements</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235"/>
              </a:spcBef>
              <a:spcAft>
                <a:spcPts val="0"/>
              </a:spcAft>
              <a:buClr>
                <a:srgbClr val="F5668F"/>
              </a:buClr>
              <a:buSzTx/>
              <a:buFontTx/>
              <a:buAutoNum type="alphaUcPeriod"/>
              <a:tabLst>
                <a:tab pos="527050" algn="l"/>
                <a:tab pos="528320" algn="l"/>
              </a:tabLst>
              <a:defRPr/>
            </a:pPr>
            <a:r>
              <a:rPr kumimoji="0" sz="2100" b="0" i="0" u="none" strike="noStrike" kern="1200" cap="none" spc="-5" normalizeH="0" baseline="0" noProof="0" dirty="0">
                <a:ln>
                  <a:noFill/>
                </a:ln>
                <a:solidFill>
                  <a:prstClr val="black"/>
                </a:solidFill>
                <a:effectLst/>
                <a:uLnTx/>
                <a:uFillTx/>
                <a:latin typeface="Calibri"/>
                <a:ea typeface="+mn-ea"/>
                <a:cs typeface="Calibri"/>
              </a:rPr>
              <a:t>SMFM</a:t>
            </a:r>
            <a:r>
              <a:rPr kumimoji="0" sz="2100" b="0" i="0" u="none" strike="noStrike" kern="1200" cap="none" spc="-6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Guidance</a:t>
            </a:r>
            <a:endParaRPr kumimoji="0" sz="21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464803" y="3038069"/>
            <a:ext cx="7520940" cy="2995930"/>
          </a:xfrm>
          <a:prstGeom prst="rect">
            <a:avLst/>
          </a:prstGeom>
        </p:spPr>
        <p:txBody>
          <a:bodyPr vert="horz" wrap="square" lIns="0" tIns="48260" rIns="0" bIns="0" rtlCol="0">
            <a:spAutoFit/>
          </a:bodyPr>
          <a:lstStyle/>
          <a:p>
            <a:pPr marL="527685" marR="307340" lvl="0" indent="-515620" algn="l" defTabSz="914400" rtl="0" eaLnBrk="1" fontAlgn="auto" latinLnBrk="0" hangingPunct="1">
              <a:lnSpc>
                <a:spcPts val="2270"/>
              </a:lnSpc>
              <a:spcBef>
                <a:spcPts val="380"/>
              </a:spcBef>
              <a:spcAft>
                <a:spcPts val="0"/>
              </a:spcAft>
              <a:buClr>
                <a:srgbClr val="F5668F"/>
              </a:buClr>
              <a:buSzTx/>
              <a:buFontTx/>
              <a:buAutoNum type="arabicPeriod" startAt="3"/>
              <a:tabLst>
                <a:tab pos="527050" algn="l"/>
                <a:tab pos="528320" algn="l"/>
              </a:tabLst>
              <a:defRPr/>
            </a:pPr>
            <a:r>
              <a:rPr kumimoji="0" sz="2100" b="0" i="0" u="none" strike="noStrike" kern="1200" cap="none" spc="-5" normalizeH="0" baseline="0" noProof="0" dirty="0">
                <a:ln>
                  <a:noFill/>
                </a:ln>
                <a:solidFill>
                  <a:prstClr val="black"/>
                </a:solidFill>
                <a:effectLst/>
                <a:uLnTx/>
                <a:uFillTx/>
                <a:latin typeface="Calibri"/>
                <a:ea typeface="+mn-ea"/>
                <a:cs typeface="Calibri"/>
              </a:rPr>
              <a:t>National</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Guidance</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Alliance</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20" normalizeH="0" baseline="0" noProof="0" dirty="0">
                <a:ln>
                  <a:noFill/>
                </a:ln>
                <a:solidFill>
                  <a:prstClr val="black"/>
                </a:solidFill>
                <a:effectLst/>
                <a:uLnTx/>
                <a:uFillTx/>
                <a:latin typeface="Calibri"/>
                <a:ea typeface="+mn-ea"/>
                <a:cs typeface="Calibri"/>
              </a:rPr>
              <a:t>for</a:t>
            </a:r>
            <a:r>
              <a:rPr kumimoji="0" sz="2100" b="0" i="0" u="none" strike="noStrike" kern="1200" cap="none" spc="3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Innovation</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on</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Maternal </a:t>
            </a:r>
            <a:r>
              <a:rPr kumimoji="0" sz="2100" b="0" i="0" u="none" strike="noStrike" kern="1200" cap="none" spc="-5" normalizeH="0" baseline="0" noProof="0" dirty="0">
                <a:ln>
                  <a:noFill/>
                </a:ln>
                <a:solidFill>
                  <a:prstClr val="black"/>
                </a:solidFill>
                <a:effectLst/>
                <a:uLnTx/>
                <a:uFillTx/>
                <a:latin typeface="Calibri"/>
                <a:ea typeface="+mn-ea"/>
                <a:cs typeface="Calibri"/>
              </a:rPr>
              <a:t>Health </a:t>
            </a:r>
            <a:r>
              <a:rPr kumimoji="0" sz="2100" b="0" i="0" u="none" strike="noStrike" kern="1200" cap="none" spc="-45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(AIM):</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710"/>
              </a:spcBef>
              <a:spcAft>
                <a:spcPts val="0"/>
              </a:spcAft>
              <a:buClr>
                <a:srgbClr val="F5668F"/>
              </a:buClr>
              <a:buSzTx/>
              <a:buFontTx/>
              <a:buAutoNum type="arabicPeriod" startAt="3"/>
              <a:tabLst>
                <a:tab pos="527050" algn="l"/>
                <a:tab pos="528320" algn="l"/>
              </a:tabLst>
              <a:defRPr/>
            </a:pPr>
            <a:r>
              <a:rPr kumimoji="0" sz="2100" b="0" i="0" u="none" strike="noStrike" kern="1200" cap="none" spc="-10" normalizeH="0" baseline="0" noProof="0" dirty="0">
                <a:ln>
                  <a:noFill/>
                </a:ln>
                <a:solidFill>
                  <a:prstClr val="black"/>
                </a:solidFill>
                <a:effectLst/>
                <a:uLnTx/>
                <a:uFillTx/>
                <a:latin typeface="Calibri"/>
                <a:ea typeface="+mn-ea"/>
                <a:cs typeface="Calibri"/>
              </a:rPr>
              <a:t>Initiative</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15" normalizeH="0" baseline="0" noProof="0" dirty="0">
                <a:ln>
                  <a:noFill/>
                </a:ln>
                <a:solidFill>
                  <a:prstClr val="black"/>
                </a:solidFill>
                <a:effectLst/>
                <a:uLnTx/>
                <a:uFillTx/>
                <a:latin typeface="Calibri"/>
                <a:ea typeface="+mn-ea"/>
                <a:cs typeface="Calibri"/>
              </a:rPr>
              <a:t>Resources</a:t>
            </a:r>
            <a:r>
              <a:rPr kumimoji="0" sz="2100" b="0" i="0" u="none" strike="noStrike" kern="1200" cap="none" spc="4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*10 </a:t>
            </a:r>
            <a:r>
              <a:rPr kumimoji="0" sz="2100" b="0" i="0" u="none" strike="noStrike" kern="1200" cap="none" spc="-10" normalizeH="0" baseline="0" noProof="0" dirty="0">
                <a:ln>
                  <a:noFill/>
                </a:ln>
                <a:solidFill>
                  <a:prstClr val="black"/>
                </a:solidFill>
                <a:effectLst/>
                <a:uLnTx/>
                <a:uFillTx/>
                <a:latin typeface="Calibri"/>
                <a:ea typeface="+mn-ea"/>
                <a:cs typeface="Calibri"/>
              </a:rPr>
              <a:t>Steps</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to</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Getting</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Started</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with</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BE*</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745"/>
              </a:spcBef>
              <a:spcAft>
                <a:spcPts val="0"/>
              </a:spcAft>
              <a:buClr>
                <a:srgbClr val="F5668F"/>
              </a:buClr>
              <a:buSzTx/>
              <a:buFontTx/>
              <a:buAutoNum type="arabicPeriod" startAt="3"/>
              <a:tabLst>
                <a:tab pos="527050" algn="l"/>
                <a:tab pos="528320" algn="l"/>
              </a:tabLst>
              <a:defRPr/>
            </a:pPr>
            <a:r>
              <a:rPr kumimoji="0" sz="2100" b="0" i="0" u="none" strike="noStrike" kern="1200" cap="none" spc="-10" normalizeH="0" baseline="0" noProof="0" dirty="0">
                <a:ln>
                  <a:noFill/>
                </a:ln>
                <a:solidFill>
                  <a:prstClr val="black"/>
                </a:solidFill>
                <a:effectLst/>
                <a:uLnTx/>
                <a:uFillTx/>
                <a:latin typeface="Calibri"/>
                <a:ea typeface="+mn-ea"/>
                <a:cs typeface="Calibri"/>
              </a:rPr>
              <a:t>Address</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Social</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Determinants</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of</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Health</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(SDoH)</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755"/>
              </a:spcBef>
              <a:spcAft>
                <a:spcPts val="0"/>
              </a:spcAft>
              <a:buClr>
                <a:srgbClr val="F5668F"/>
              </a:buClr>
              <a:buSzTx/>
              <a:buFontTx/>
              <a:buAutoNum type="arabicPeriod" startAt="3"/>
              <a:tabLst>
                <a:tab pos="527050" algn="l"/>
                <a:tab pos="528320" algn="l"/>
              </a:tabLst>
              <a:defRPr/>
            </a:pPr>
            <a:r>
              <a:rPr kumimoji="0" sz="2100" b="0" i="0" u="none" strike="noStrike" kern="1200" cap="none" spc="-15" normalizeH="0" baseline="0" noProof="0" dirty="0">
                <a:ln>
                  <a:noFill/>
                </a:ln>
                <a:solidFill>
                  <a:prstClr val="black"/>
                </a:solidFill>
                <a:effectLst/>
                <a:uLnTx/>
                <a:uFillTx/>
                <a:latin typeface="Calibri"/>
                <a:ea typeface="+mn-ea"/>
                <a:cs typeface="Calibri"/>
              </a:rPr>
              <a:t>Utilize</a:t>
            </a:r>
            <a:r>
              <a:rPr kumimoji="0" sz="2100" b="0" i="0" u="none" strike="noStrike" kern="1200" cap="none" spc="20" normalizeH="0" baseline="0" noProof="0" dirty="0">
                <a:ln>
                  <a:noFill/>
                </a:ln>
                <a:solidFill>
                  <a:prstClr val="black"/>
                </a:solidFill>
                <a:effectLst/>
                <a:uLnTx/>
                <a:uFillTx/>
                <a:latin typeface="Calibri"/>
                <a:ea typeface="+mn-ea"/>
                <a:cs typeface="Calibri"/>
              </a:rPr>
              <a:t> </a:t>
            </a:r>
            <a:r>
              <a:rPr kumimoji="0" sz="2100" b="0" i="0" u="none" strike="noStrike" kern="1200" cap="none" spc="0" normalizeH="0" baseline="0" noProof="0" dirty="0">
                <a:ln>
                  <a:noFill/>
                </a:ln>
                <a:solidFill>
                  <a:prstClr val="black"/>
                </a:solidFill>
                <a:effectLst/>
                <a:uLnTx/>
                <a:uFillTx/>
                <a:latin typeface="Calibri"/>
                <a:ea typeface="+mn-ea"/>
                <a:cs typeface="Calibri"/>
              </a:rPr>
              <a:t>Race</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0" normalizeH="0" baseline="0" noProof="0" dirty="0">
                <a:ln>
                  <a:noFill/>
                </a:ln>
                <a:solidFill>
                  <a:prstClr val="black"/>
                </a:solidFill>
                <a:effectLst/>
                <a:uLnTx/>
                <a:uFillTx/>
                <a:latin typeface="Calibri"/>
                <a:ea typeface="+mn-ea"/>
                <a:cs typeface="Calibri"/>
              </a:rPr>
              <a:t>and</a:t>
            </a:r>
            <a:r>
              <a:rPr kumimoji="0" sz="2100" b="0" i="0" u="none" strike="noStrike" kern="1200" cap="none" spc="-2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Ethnicity</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Medical</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15" normalizeH="0" baseline="0" noProof="0" dirty="0">
                <a:ln>
                  <a:noFill/>
                </a:ln>
                <a:solidFill>
                  <a:prstClr val="black"/>
                </a:solidFill>
                <a:effectLst/>
                <a:uLnTx/>
                <a:uFillTx/>
                <a:latin typeface="Calibri"/>
                <a:ea typeface="+mn-ea"/>
                <a:cs typeface="Calibri"/>
              </a:rPr>
              <a:t>Record</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0" normalizeH="0" baseline="0" noProof="0" dirty="0">
                <a:ln>
                  <a:noFill/>
                </a:ln>
                <a:solidFill>
                  <a:prstClr val="black"/>
                </a:solidFill>
                <a:effectLst/>
                <a:uLnTx/>
                <a:uFillTx/>
                <a:latin typeface="Calibri"/>
                <a:ea typeface="+mn-ea"/>
                <a:cs typeface="Calibri"/>
              </a:rPr>
              <a:t>and</a:t>
            </a:r>
            <a:r>
              <a:rPr kumimoji="0" sz="2100" b="0" i="0" u="none" strike="noStrike" kern="1200" cap="none" spc="-2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Quality</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15" normalizeH="0" baseline="0" noProof="0" dirty="0">
                <a:ln>
                  <a:noFill/>
                </a:ln>
                <a:solidFill>
                  <a:prstClr val="black"/>
                </a:solidFill>
                <a:effectLst/>
                <a:uLnTx/>
                <a:uFillTx/>
                <a:latin typeface="Calibri"/>
                <a:ea typeface="+mn-ea"/>
                <a:cs typeface="Calibri"/>
              </a:rPr>
              <a:t>Data</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139700" lvl="0" indent="-515620" algn="l" defTabSz="914400" rtl="0" eaLnBrk="1" fontAlgn="auto" latinLnBrk="0" hangingPunct="1">
              <a:lnSpc>
                <a:spcPts val="2270"/>
              </a:lnSpc>
              <a:spcBef>
                <a:spcPts val="1025"/>
              </a:spcBef>
              <a:spcAft>
                <a:spcPts val="0"/>
              </a:spcAft>
              <a:buClr>
                <a:srgbClr val="F5668F"/>
              </a:buClr>
              <a:buSzTx/>
              <a:buFontTx/>
              <a:buAutoNum type="arabicPeriod" startAt="3"/>
              <a:tabLst>
                <a:tab pos="527050" algn="l"/>
                <a:tab pos="528320" algn="l"/>
              </a:tabLst>
              <a:defRPr/>
            </a:pPr>
            <a:r>
              <a:rPr kumimoji="0" sz="2100" b="0" i="0" u="none" strike="noStrike" kern="1200" cap="none" spc="-15" normalizeH="0" baseline="0" noProof="0" dirty="0">
                <a:ln>
                  <a:noFill/>
                </a:ln>
                <a:solidFill>
                  <a:prstClr val="black"/>
                </a:solidFill>
                <a:effectLst/>
                <a:uLnTx/>
                <a:uFillTx/>
                <a:latin typeface="Calibri"/>
                <a:ea typeface="+mn-ea"/>
                <a:cs typeface="Calibri"/>
              </a:rPr>
              <a:t>Engage</a:t>
            </a:r>
            <a:r>
              <a:rPr kumimoji="0" sz="2100" b="0" i="0" u="none" strike="noStrike" kern="1200" cap="none" spc="-10" normalizeH="0" baseline="0" noProof="0" dirty="0">
                <a:ln>
                  <a:noFill/>
                </a:ln>
                <a:solidFill>
                  <a:prstClr val="black"/>
                </a:solidFill>
                <a:effectLst/>
                <a:uLnTx/>
                <a:uFillTx/>
                <a:latin typeface="Calibri"/>
                <a:ea typeface="+mn-ea"/>
                <a:cs typeface="Calibri"/>
              </a:rPr>
              <a:t> patients,</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support</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partners,</a:t>
            </a:r>
            <a:r>
              <a:rPr kumimoji="0" sz="2100" b="0" i="0" u="none" strike="noStrike" kern="1200" cap="none" spc="0" normalizeH="0" baseline="0" noProof="0" dirty="0">
                <a:ln>
                  <a:noFill/>
                </a:ln>
                <a:solidFill>
                  <a:prstClr val="black"/>
                </a:solidFill>
                <a:effectLst/>
                <a:uLnTx/>
                <a:uFillTx/>
                <a:latin typeface="Calibri"/>
                <a:ea typeface="+mn-ea"/>
                <a:cs typeface="Calibri"/>
              </a:rPr>
              <a:t> and</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communities in</a:t>
            </a:r>
            <a:r>
              <a:rPr kumimoji="0" sz="2100" b="0" i="0" u="none" strike="noStrike" kern="1200" cap="none" spc="1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patient- </a:t>
            </a:r>
            <a:r>
              <a:rPr kumimoji="0" sz="2100" b="0" i="0" u="none" strike="noStrike" kern="1200" cap="none" spc="-459"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centered,</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5" normalizeH="0" baseline="0" noProof="0" dirty="0">
                <a:ln>
                  <a:noFill/>
                </a:ln>
                <a:solidFill>
                  <a:prstClr val="black"/>
                </a:solidFill>
                <a:effectLst/>
                <a:uLnTx/>
                <a:uFillTx/>
                <a:latin typeface="Calibri"/>
                <a:ea typeface="+mn-ea"/>
                <a:cs typeface="Calibri"/>
              </a:rPr>
              <a:t>respectful</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care</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710"/>
              </a:spcBef>
              <a:spcAft>
                <a:spcPts val="0"/>
              </a:spcAft>
              <a:buClr>
                <a:srgbClr val="F5668F"/>
              </a:buClr>
              <a:buSzTx/>
              <a:buFontTx/>
              <a:buAutoNum type="arabicPeriod" startAt="3"/>
              <a:tabLst>
                <a:tab pos="527050" algn="l"/>
                <a:tab pos="528320" algn="l"/>
              </a:tabLst>
              <a:defRPr/>
            </a:pPr>
            <a:r>
              <a:rPr kumimoji="0" sz="2100" b="0" i="0" u="none" strike="noStrike" kern="1200" cap="none" spc="-15" normalizeH="0" baseline="0" noProof="0" dirty="0">
                <a:ln>
                  <a:noFill/>
                </a:ln>
                <a:solidFill>
                  <a:prstClr val="black"/>
                </a:solidFill>
                <a:effectLst/>
                <a:uLnTx/>
                <a:uFillTx/>
                <a:latin typeface="Calibri"/>
                <a:ea typeface="+mn-ea"/>
                <a:cs typeface="Calibri"/>
              </a:rPr>
              <a:t>Engage </a:t>
            </a:r>
            <a:r>
              <a:rPr kumimoji="0" sz="2100" b="0" i="0" u="none" strike="noStrike" kern="1200" cap="none" spc="0" normalizeH="0" baseline="0" noProof="0" dirty="0">
                <a:ln>
                  <a:noFill/>
                </a:ln>
                <a:solidFill>
                  <a:prstClr val="black"/>
                </a:solidFill>
                <a:effectLst/>
                <a:uLnTx/>
                <a:uFillTx/>
                <a:latin typeface="Calibri"/>
                <a:ea typeface="+mn-ea"/>
                <a:cs typeface="Calibri"/>
              </a:rPr>
              <a:t>and</a:t>
            </a:r>
            <a:r>
              <a:rPr kumimoji="0" sz="2100" b="0" i="0" u="none" strike="noStrike" kern="1200" cap="none" spc="-15"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educate</a:t>
            </a:r>
            <a:r>
              <a:rPr kumimoji="0" sz="2100" b="0" i="0" u="none" strike="noStrike" kern="1200" cap="none" spc="-20" normalizeH="0" baseline="0" noProof="0" dirty="0">
                <a:ln>
                  <a:noFill/>
                </a:ln>
                <a:solidFill>
                  <a:prstClr val="black"/>
                </a:solidFill>
                <a:effectLst/>
                <a:uLnTx/>
                <a:uFillTx/>
                <a:latin typeface="Calibri"/>
                <a:ea typeface="+mn-ea"/>
                <a:cs typeface="Calibri"/>
              </a:rPr>
              <a:t> </a:t>
            </a:r>
            <a:r>
              <a:rPr kumimoji="0" sz="2100" b="0" i="0" u="none" strike="noStrike" kern="1200" cap="none" spc="-15" normalizeH="0" baseline="0" noProof="0" dirty="0">
                <a:ln>
                  <a:noFill/>
                </a:ln>
                <a:solidFill>
                  <a:prstClr val="black"/>
                </a:solidFill>
                <a:effectLst/>
                <a:uLnTx/>
                <a:uFillTx/>
                <a:latin typeface="Calibri"/>
                <a:ea typeface="+mn-ea"/>
                <a:cs typeface="Calibri"/>
              </a:rPr>
              <a:t>providers,</a:t>
            </a:r>
            <a:r>
              <a:rPr kumimoji="0" sz="2100" b="0" i="0" u="none" strike="noStrike" kern="1200" cap="none" spc="4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nurses,</a:t>
            </a:r>
            <a:r>
              <a:rPr kumimoji="0" sz="2100" b="0" i="0" u="none" strike="noStrike" kern="1200" cap="none" spc="20" normalizeH="0" baseline="0" noProof="0" dirty="0">
                <a:ln>
                  <a:noFill/>
                </a:ln>
                <a:solidFill>
                  <a:prstClr val="black"/>
                </a:solidFill>
                <a:effectLst/>
                <a:uLnTx/>
                <a:uFillTx/>
                <a:latin typeface="Calibri"/>
                <a:ea typeface="+mn-ea"/>
                <a:cs typeface="Calibri"/>
              </a:rPr>
              <a:t> </a:t>
            </a:r>
            <a:r>
              <a:rPr kumimoji="0" sz="2100" b="0" i="0" u="none" strike="noStrike" kern="1200" cap="none" spc="0" normalizeH="0" baseline="0" noProof="0" dirty="0">
                <a:ln>
                  <a:noFill/>
                </a:ln>
                <a:solidFill>
                  <a:prstClr val="black"/>
                </a:solidFill>
                <a:effectLst/>
                <a:uLnTx/>
                <a:uFillTx/>
                <a:latin typeface="Calibri"/>
                <a:ea typeface="+mn-ea"/>
                <a:cs typeface="Calibri"/>
              </a:rPr>
              <a:t>and</a:t>
            </a:r>
            <a:r>
              <a:rPr kumimoji="0" sz="2100" b="0" i="0" u="none" strike="noStrike" kern="1200" cap="none" spc="-25" normalizeH="0" baseline="0" noProof="0" dirty="0">
                <a:ln>
                  <a:noFill/>
                </a:ln>
                <a:solidFill>
                  <a:prstClr val="black"/>
                </a:solidFill>
                <a:effectLst/>
                <a:uLnTx/>
                <a:uFillTx/>
                <a:latin typeface="Calibri"/>
                <a:ea typeface="+mn-ea"/>
                <a:cs typeface="Calibri"/>
              </a:rPr>
              <a:t> </a:t>
            </a:r>
            <a:r>
              <a:rPr kumimoji="0" sz="2100" b="0" i="0" u="none" strike="noStrike" kern="1200" cap="none" spc="-20" normalizeH="0" baseline="0" noProof="0" dirty="0">
                <a:ln>
                  <a:noFill/>
                </a:ln>
                <a:solidFill>
                  <a:prstClr val="black"/>
                </a:solidFill>
                <a:effectLst/>
                <a:uLnTx/>
                <a:uFillTx/>
                <a:latin typeface="Calibri"/>
                <a:ea typeface="+mn-ea"/>
                <a:cs typeface="Calibri"/>
              </a:rPr>
              <a:t>staff</a:t>
            </a:r>
            <a:r>
              <a:rPr kumimoji="0" sz="2100" b="0" i="0" u="none" strike="noStrike" kern="1200" cap="none" spc="0" normalizeH="0" baseline="0" noProof="0" dirty="0">
                <a:ln>
                  <a:noFill/>
                </a:ln>
                <a:solidFill>
                  <a:prstClr val="black"/>
                </a:solidFill>
                <a:effectLst/>
                <a:uLnTx/>
                <a:uFillTx/>
                <a:latin typeface="Calibri"/>
                <a:ea typeface="+mn-ea"/>
                <a:cs typeface="Calibri"/>
              </a:rPr>
              <a:t> </a:t>
            </a:r>
            <a:r>
              <a:rPr kumimoji="0" sz="2100" b="0" i="0" u="none" strike="noStrike" kern="1200" cap="none" spc="-10" normalizeH="0" baseline="0" noProof="0" dirty="0">
                <a:ln>
                  <a:noFill/>
                </a:ln>
                <a:solidFill>
                  <a:prstClr val="black"/>
                </a:solidFill>
                <a:effectLst/>
                <a:uLnTx/>
                <a:uFillTx/>
                <a:latin typeface="Calibri"/>
                <a:ea typeface="+mn-ea"/>
                <a:cs typeface="Calibri"/>
              </a:rPr>
              <a:t>to</a:t>
            </a:r>
            <a:r>
              <a:rPr kumimoji="0" sz="2100" b="0" i="0" u="none" strike="noStrike" kern="1200" cap="none" spc="-5" normalizeH="0" baseline="0" noProof="0" dirty="0">
                <a:ln>
                  <a:noFill/>
                </a:ln>
                <a:solidFill>
                  <a:prstClr val="black"/>
                </a:solidFill>
                <a:effectLst/>
                <a:uLnTx/>
                <a:uFillTx/>
                <a:latin typeface="Calibri"/>
                <a:ea typeface="+mn-ea"/>
                <a:cs typeface="Calibri"/>
              </a:rPr>
              <a:t> </a:t>
            </a:r>
            <a:r>
              <a:rPr kumimoji="0" sz="2100" b="0" i="0" u="none" strike="noStrike" kern="1200" cap="none" spc="-15" normalizeH="0" baseline="0" noProof="0" dirty="0">
                <a:ln>
                  <a:noFill/>
                </a:ln>
                <a:solidFill>
                  <a:prstClr val="black"/>
                </a:solidFill>
                <a:effectLst/>
                <a:uLnTx/>
                <a:uFillTx/>
                <a:latin typeface="Calibri"/>
                <a:ea typeface="+mn-ea"/>
                <a:cs typeface="Calibri"/>
              </a:rPr>
              <a:t>improve</a:t>
            </a:r>
            <a:r>
              <a:rPr kumimoji="0" sz="2100" b="0" i="0" u="none" strike="noStrike" kern="1200" cap="none" spc="25" normalizeH="0" baseline="0" noProof="0" dirty="0">
                <a:ln>
                  <a:noFill/>
                </a:ln>
                <a:solidFill>
                  <a:prstClr val="black"/>
                </a:solidFill>
                <a:effectLst/>
                <a:uLnTx/>
                <a:uFillTx/>
                <a:latin typeface="Calibri"/>
                <a:ea typeface="+mn-ea"/>
                <a:cs typeface="Calibri"/>
              </a:rPr>
              <a:t> </a:t>
            </a:r>
            <a:r>
              <a:rPr kumimoji="0" sz="2100" b="0" i="0" u="none" strike="noStrike" kern="1200" cap="none" spc="0" normalizeH="0" baseline="0" noProof="0" dirty="0">
                <a:ln>
                  <a:noFill/>
                </a:ln>
                <a:solidFill>
                  <a:prstClr val="black"/>
                </a:solidFill>
                <a:effectLst/>
                <a:uLnTx/>
                <a:uFillTx/>
                <a:latin typeface="Calibri"/>
                <a:ea typeface="+mn-ea"/>
                <a:cs typeface="Calibri"/>
              </a:rPr>
              <a:t>birth</a:t>
            </a:r>
            <a:endParaRPr kumimoji="0" sz="21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596900" y="5976037"/>
            <a:ext cx="10998200" cy="6629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94970" algn="l"/>
                <a:tab pos="10984865" algn="l"/>
              </a:tabLst>
              <a:defRPr/>
            </a:pPr>
            <a:r>
              <a:rPr kumimoji="0" sz="2100" b="0" i="0" u="sng" strike="noStrike" kern="1200" cap="none" spc="0" normalizeH="0" baseline="0" noProof="0" dirty="0">
                <a:ln>
                  <a:noFill/>
                </a:ln>
                <a:solidFill>
                  <a:prstClr val="black"/>
                </a:solidFill>
                <a:effectLst/>
                <a:uLnTx/>
                <a:uFill>
                  <a:solidFill>
                    <a:srgbClr val="AEB3B8"/>
                  </a:solidFill>
                </a:uFill>
                <a:latin typeface="Calibri"/>
                <a:ea typeface="+mn-ea"/>
                <a:cs typeface="Calibri"/>
              </a:rPr>
              <a:t> 	</a:t>
            </a:r>
            <a:r>
              <a:rPr kumimoji="0" sz="2100" b="0" i="0" u="sng" strike="noStrike" kern="1200" cap="none" spc="-5" normalizeH="0" baseline="0" noProof="0" dirty="0">
                <a:ln>
                  <a:noFill/>
                </a:ln>
                <a:solidFill>
                  <a:prstClr val="black"/>
                </a:solidFill>
                <a:effectLst/>
                <a:uLnTx/>
                <a:uFill>
                  <a:solidFill>
                    <a:srgbClr val="AEB3B8"/>
                  </a:solidFill>
                </a:uFill>
                <a:latin typeface="Calibri"/>
                <a:ea typeface="+mn-ea"/>
                <a:cs typeface="Calibri"/>
              </a:rPr>
              <a:t>equity	</a:t>
            </a: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0" marR="97790" lvl="0" indent="0" algn="r" defTabSz="914400" rtl="0" eaLnBrk="1" fontAlgn="auto" latinLnBrk="0" hangingPunct="1">
              <a:lnSpc>
                <a:spcPct val="100000"/>
              </a:lnSpc>
              <a:spcBef>
                <a:spcPts val="1055"/>
              </a:spcBef>
              <a:spcAft>
                <a:spcPts val="0"/>
              </a:spcAft>
              <a:buClrTx/>
              <a:buSzTx/>
              <a:buFontTx/>
              <a:buNone/>
              <a:tabLst/>
              <a:defRPr/>
            </a:pPr>
            <a:r>
              <a:rPr kumimoji="0" sz="1200" b="0" i="0" u="none" strike="noStrike" kern="1200" cap="none" spc="-5" normalizeH="0" baseline="0" noProof="0" dirty="0">
                <a:ln>
                  <a:noFill/>
                </a:ln>
                <a:solidFill>
                  <a:srgbClr val="888888"/>
                </a:solidFill>
                <a:effectLst/>
                <a:uLnTx/>
                <a:uFillTx/>
                <a:latin typeface="Arial"/>
                <a:ea typeface="+mn-ea"/>
                <a:cs typeface="Arial"/>
              </a:rPr>
              <a:t>41</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grpSp>
        <p:nvGrpSpPr>
          <p:cNvPr id="11" name="object 11"/>
          <p:cNvGrpSpPr/>
          <p:nvPr/>
        </p:nvGrpSpPr>
        <p:grpSpPr>
          <a:xfrm>
            <a:off x="8360409" y="2084359"/>
            <a:ext cx="3700779" cy="2280068"/>
            <a:chOff x="8360409" y="2110484"/>
            <a:chExt cx="3700779" cy="2890520"/>
          </a:xfrm>
        </p:grpSpPr>
        <p:sp>
          <p:nvSpPr>
            <p:cNvPr id="12" name="object 12"/>
            <p:cNvSpPr/>
            <p:nvPr/>
          </p:nvSpPr>
          <p:spPr>
            <a:xfrm>
              <a:off x="8366759" y="2116834"/>
              <a:ext cx="3688079" cy="2877820"/>
            </a:xfrm>
            <a:custGeom>
              <a:avLst/>
              <a:gdLst/>
              <a:ahLst/>
              <a:cxnLst/>
              <a:rect l="l" t="t" r="r" b="b"/>
              <a:pathLst>
                <a:path w="3688079" h="2877820">
                  <a:moveTo>
                    <a:pt x="3208515" y="0"/>
                  </a:moveTo>
                  <a:lnTo>
                    <a:pt x="479564" y="0"/>
                  </a:lnTo>
                  <a:lnTo>
                    <a:pt x="430531" y="2475"/>
                  </a:lnTo>
                  <a:lnTo>
                    <a:pt x="382915" y="9742"/>
                  </a:lnTo>
                  <a:lnTo>
                    <a:pt x="336956" y="21560"/>
                  </a:lnTo>
                  <a:lnTo>
                    <a:pt x="292895" y="37686"/>
                  </a:lnTo>
                  <a:lnTo>
                    <a:pt x="250974" y="57880"/>
                  </a:lnTo>
                  <a:lnTo>
                    <a:pt x="211434" y="81901"/>
                  </a:lnTo>
                  <a:lnTo>
                    <a:pt x="174516" y="109508"/>
                  </a:lnTo>
                  <a:lnTo>
                    <a:pt x="140460" y="140460"/>
                  </a:lnTo>
                  <a:lnTo>
                    <a:pt x="109508" y="174516"/>
                  </a:lnTo>
                  <a:lnTo>
                    <a:pt x="81901" y="211434"/>
                  </a:lnTo>
                  <a:lnTo>
                    <a:pt x="57880" y="250974"/>
                  </a:lnTo>
                  <a:lnTo>
                    <a:pt x="37686" y="292895"/>
                  </a:lnTo>
                  <a:lnTo>
                    <a:pt x="21560" y="336956"/>
                  </a:lnTo>
                  <a:lnTo>
                    <a:pt x="9742" y="382915"/>
                  </a:lnTo>
                  <a:lnTo>
                    <a:pt x="2475" y="430531"/>
                  </a:lnTo>
                  <a:lnTo>
                    <a:pt x="0" y="479564"/>
                  </a:lnTo>
                  <a:lnTo>
                    <a:pt x="0" y="2397747"/>
                  </a:lnTo>
                  <a:lnTo>
                    <a:pt x="2475" y="2446780"/>
                  </a:lnTo>
                  <a:lnTo>
                    <a:pt x="9742" y="2494396"/>
                  </a:lnTo>
                  <a:lnTo>
                    <a:pt x="21560" y="2540355"/>
                  </a:lnTo>
                  <a:lnTo>
                    <a:pt x="37686" y="2584416"/>
                  </a:lnTo>
                  <a:lnTo>
                    <a:pt x="57880" y="2626337"/>
                  </a:lnTo>
                  <a:lnTo>
                    <a:pt x="81901" y="2665877"/>
                  </a:lnTo>
                  <a:lnTo>
                    <a:pt x="109508" y="2702795"/>
                  </a:lnTo>
                  <a:lnTo>
                    <a:pt x="140460" y="2736851"/>
                  </a:lnTo>
                  <a:lnTo>
                    <a:pt x="174516" y="2767803"/>
                  </a:lnTo>
                  <a:lnTo>
                    <a:pt x="211434" y="2795410"/>
                  </a:lnTo>
                  <a:lnTo>
                    <a:pt x="250974" y="2819431"/>
                  </a:lnTo>
                  <a:lnTo>
                    <a:pt x="292895" y="2839625"/>
                  </a:lnTo>
                  <a:lnTo>
                    <a:pt x="336956" y="2855751"/>
                  </a:lnTo>
                  <a:lnTo>
                    <a:pt x="382915" y="2867569"/>
                  </a:lnTo>
                  <a:lnTo>
                    <a:pt x="430531" y="2874836"/>
                  </a:lnTo>
                  <a:lnTo>
                    <a:pt x="479564" y="2877312"/>
                  </a:lnTo>
                  <a:lnTo>
                    <a:pt x="3208515" y="2877312"/>
                  </a:lnTo>
                  <a:lnTo>
                    <a:pt x="3257548" y="2874836"/>
                  </a:lnTo>
                  <a:lnTo>
                    <a:pt x="3305164" y="2867569"/>
                  </a:lnTo>
                  <a:lnTo>
                    <a:pt x="3351123" y="2855751"/>
                  </a:lnTo>
                  <a:lnTo>
                    <a:pt x="3395184" y="2839625"/>
                  </a:lnTo>
                  <a:lnTo>
                    <a:pt x="3437105" y="2819431"/>
                  </a:lnTo>
                  <a:lnTo>
                    <a:pt x="3476645" y="2795410"/>
                  </a:lnTo>
                  <a:lnTo>
                    <a:pt x="3513563" y="2767803"/>
                  </a:lnTo>
                  <a:lnTo>
                    <a:pt x="3547619" y="2736851"/>
                  </a:lnTo>
                  <a:lnTo>
                    <a:pt x="3578571" y="2702795"/>
                  </a:lnTo>
                  <a:lnTo>
                    <a:pt x="3606178" y="2665877"/>
                  </a:lnTo>
                  <a:lnTo>
                    <a:pt x="3630199" y="2626337"/>
                  </a:lnTo>
                  <a:lnTo>
                    <a:pt x="3650393" y="2584416"/>
                  </a:lnTo>
                  <a:lnTo>
                    <a:pt x="3666519" y="2540355"/>
                  </a:lnTo>
                  <a:lnTo>
                    <a:pt x="3678337" y="2494396"/>
                  </a:lnTo>
                  <a:lnTo>
                    <a:pt x="3685604" y="2446780"/>
                  </a:lnTo>
                  <a:lnTo>
                    <a:pt x="3688079" y="2397747"/>
                  </a:lnTo>
                  <a:lnTo>
                    <a:pt x="3688079" y="479564"/>
                  </a:lnTo>
                  <a:lnTo>
                    <a:pt x="3685604" y="430531"/>
                  </a:lnTo>
                  <a:lnTo>
                    <a:pt x="3678337" y="382915"/>
                  </a:lnTo>
                  <a:lnTo>
                    <a:pt x="3666519" y="336956"/>
                  </a:lnTo>
                  <a:lnTo>
                    <a:pt x="3650393" y="292895"/>
                  </a:lnTo>
                  <a:lnTo>
                    <a:pt x="3630199" y="250974"/>
                  </a:lnTo>
                  <a:lnTo>
                    <a:pt x="3606178" y="211434"/>
                  </a:lnTo>
                  <a:lnTo>
                    <a:pt x="3578571" y="174516"/>
                  </a:lnTo>
                  <a:lnTo>
                    <a:pt x="3547619" y="140460"/>
                  </a:lnTo>
                  <a:lnTo>
                    <a:pt x="3513563" y="109508"/>
                  </a:lnTo>
                  <a:lnTo>
                    <a:pt x="3476645" y="81901"/>
                  </a:lnTo>
                  <a:lnTo>
                    <a:pt x="3437105" y="57880"/>
                  </a:lnTo>
                  <a:lnTo>
                    <a:pt x="3395184" y="37686"/>
                  </a:lnTo>
                  <a:lnTo>
                    <a:pt x="3351123" y="21560"/>
                  </a:lnTo>
                  <a:lnTo>
                    <a:pt x="3305164" y="9742"/>
                  </a:lnTo>
                  <a:lnTo>
                    <a:pt x="3257548" y="2475"/>
                  </a:lnTo>
                  <a:lnTo>
                    <a:pt x="3208515" y="0"/>
                  </a:lnTo>
                  <a:close/>
                </a:path>
              </a:pathLst>
            </a:custGeom>
            <a:solidFill>
              <a:srgbClr val="FACDC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366759" y="2116834"/>
              <a:ext cx="3688079" cy="2877820"/>
            </a:xfrm>
            <a:custGeom>
              <a:avLst/>
              <a:gdLst/>
              <a:ahLst/>
              <a:cxnLst/>
              <a:rect l="l" t="t" r="r" b="b"/>
              <a:pathLst>
                <a:path w="3688079" h="2877820">
                  <a:moveTo>
                    <a:pt x="0" y="479564"/>
                  </a:moveTo>
                  <a:lnTo>
                    <a:pt x="2475" y="430531"/>
                  </a:lnTo>
                  <a:lnTo>
                    <a:pt x="9742" y="382915"/>
                  </a:lnTo>
                  <a:lnTo>
                    <a:pt x="21560" y="336956"/>
                  </a:lnTo>
                  <a:lnTo>
                    <a:pt x="37686" y="292895"/>
                  </a:lnTo>
                  <a:lnTo>
                    <a:pt x="57880" y="250974"/>
                  </a:lnTo>
                  <a:lnTo>
                    <a:pt x="81901" y="211434"/>
                  </a:lnTo>
                  <a:lnTo>
                    <a:pt x="109508" y="174516"/>
                  </a:lnTo>
                  <a:lnTo>
                    <a:pt x="140460" y="140460"/>
                  </a:lnTo>
                  <a:lnTo>
                    <a:pt x="174516" y="109508"/>
                  </a:lnTo>
                  <a:lnTo>
                    <a:pt x="211434" y="81901"/>
                  </a:lnTo>
                  <a:lnTo>
                    <a:pt x="250974" y="57880"/>
                  </a:lnTo>
                  <a:lnTo>
                    <a:pt x="292895" y="37686"/>
                  </a:lnTo>
                  <a:lnTo>
                    <a:pt x="336956" y="21560"/>
                  </a:lnTo>
                  <a:lnTo>
                    <a:pt x="382915" y="9742"/>
                  </a:lnTo>
                  <a:lnTo>
                    <a:pt x="430531" y="2475"/>
                  </a:lnTo>
                  <a:lnTo>
                    <a:pt x="479564" y="0"/>
                  </a:lnTo>
                  <a:lnTo>
                    <a:pt x="3208515" y="0"/>
                  </a:lnTo>
                  <a:lnTo>
                    <a:pt x="3257548" y="2475"/>
                  </a:lnTo>
                  <a:lnTo>
                    <a:pt x="3305164" y="9742"/>
                  </a:lnTo>
                  <a:lnTo>
                    <a:pt x="3351123" y="21560"/>
                  </a:lnTo>
                  <a:lnTo>
                    <a:pt x="3395184" y="37686"/>
                  </a:lnTo>
                  <a:lnTo>
                    <a:pt x="3437105" y="57880"/>
                  </a:lnTo>
                  <a:lnTo>
                    <a:pt x="3476645" y="81901"/>
                  </a:lnTo>
                  <a:lnTo>
                    <a:pt x="3513563" y="109508"/>
                  </a:lnTo>
                  <a:lnTo>
                    <a:pt x="3547619" y="140460"/>
                  </a:lnTo>
                  <a:lnTo>
                    <a:pt x="3578571" y="174516"/>
                  </a:lnTo>
                  <a:lnTo>
                    <a:pt x="3606178" y="211434"/>
                  </a:lnTo>
                  <a:lnTo>
                    <a:pt x="3630199" y="250974"/>
                  </a:lnTo>
                  <a:lnTo>
                    <a:pt x="3650393" y="292895"/>
                  </a:lnTo>
                  <a:lnTo>
                    <a:pt x="3666519" y="336956"/>
                  </a:lnTo>
                  <a:lnTo>
                    <a:pt x="3678337" y="382915"/>
                  </a:lnTo>
                  <a:lnTo>
                    <a:pt x="3685604" y="430531"/>
                  </a:lnTo>
                  <a:lnTo>
                    <a:pt x="3688079" y="479564"/>
                  </a:lnTo>
                  <a:lnTo>
                    <a:pt x="3688079" y="2397747"/>
                  </a:lnTo>
                  <a:lnTo>
                    <a:pt x="3685604" y="2446780"/>
                  </a:lnTo>
                  <a:lnTo>
                    <a:pt x="3678337" y="2494396"/>
                  </a:lnTo>
                  <a:lnTo>
                    <a:pt x="3666519" y="2540355"/>
                  </a:lnTo>
                  <a:lnTo>
                    <a:pt x="3650393" y="2584416"/>
                  </a:lnTo>
                  <a:lnTo>
                    <a:pt x="3630199" y="2626337"/>
                  </a:lnTo>
                  <a:lnTo>
                    <a:pt x="3606178" y="2665877"/>
                  </a:lnTo>
                  <a:lnTo>
                    <a:pt x="3578571" y="2702795"/>
                  </a:lnTo>
                  <a:lnTo>
                    <a:pt x="3547619" y="2736851"/>
                  </a:lnTo>
                  <a:lnTo>
                    <a:pt x="3513563" y="2767803"/>
                  </a:lnTo>
                  <a:lnTo>
                    <a:pt x="3476645" y="2795410"/>
                  </a:lnTo>
                  <a:lnTo>
                    <a:pt x="3437105" y="2819431"/>
                  </a:lnTo>
                  <a:lnTo>
                    <a:pt x="3395184" y="2839625"/>
                  </a:lnTo>
                  <a:lnTo>
                    <a:pt x="3351123" y="2855751"/>
                  </a:lnTo>
                  <a:lnTo>
                    <a:pt x="3305164" y="2867569"/>
                  </a:lnTo>
                  <a:lnTo>
                    <a:pt x="3257548" y="2874836"/>
                  </a:lnTo>
                  <a:lnTo>
                    <a:pt x="3208515" y="2877312"/>
                  </a:lnTo>
                  <a:lnTo>
                    <a:pt x="479564" y="2877312"/>
                  </a:lnTo>
                  <a:lnTo>
                    <a:pt x="430531" y="2874836"/>
                  </a:lnTo>
                  <a:lnTo>
                    <a:pt x="382915" y="2867569"/>
                  </a:lnTo>
                  <a:lnTo>
                    <a:pt x="336956" y="2855751"/>
                  </a:lnTo>
                  <a:lnTo>
                    <a:pt x="292895" y="2839625"/>
                  </a:lnTo>
                  <a:lnTo>
                    <a:pt x="250974" y="2819431"/>
                  </a:lnTo>
                  <a:lnTo>
                    <a:pt x="211434" y="2795410"/>
                  </a:lnTo>
                  <a:lnTo>
                    <a:pt x="174516" y="2767803"/>
                  </a:lnTo>
                  <a:lnTo>
                    <a:pt x="140460" y="2736851"/>
                  </a:lnTo>
                  <a:lnTo>
                    <a:pt x="109508" y="2702795"/>
                  </a:lnTo>
                  <a:lnTo>
                    <a:pt x="81901" y="2665877"/>
                  </a:lnTo>
                  <a:lnTo>
                    <a:pt x="57880" y="2626337"/>
                  </a:lnTo>
                  <a:lnTo>
                    <a:pt x="37686" y="2584416"/>
                  </a:lnTo>
                  <a:lnTo>
                    <a:pt x="21560" y="2540355"/>
                  </a:lnTo>
                  <a:lnTo>
                    <a:pt x="9742" y="2494396"/>
                  </a:lnTo>
                  <a:lnTo>
                    <a:pt x="2475" y="2446780"/>
                  </a:lnTo>
                  <a:lnTo>
                    <a:pt x="0" y="2397747"/>
                  </a:lnTo>
                  <a:lnTo>
                    <a:pt x="0" y="479564"/>
                  </a:lnTo>
                  <a:close/>
                </a:path>
              </a:pathLst>
            </a:custGeom>
            <a:ln w="12192">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14"/>
          <p:cNvSpPr txBox="1"/>
          <p:nvPr/>
        </p:nvSpPr>
        <p:spPr>
          <a:xfrm>
            <a:off x="8586505" y="2283854"/>
            <a:ext cx="2749550" cy="84836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21252A"/>
                </a:solidFill>
                <a:effectLst/>
                <a:uLnTx/>
                <a:uFillTx/>
                <a:latin typeface="Arial"/>
                <a:ea typeface="+mn-ea"/>
                <a:cs typeface="Arial"/>
              </a:rPr>
              <a:t>Birth Equity </a:t>
            </a:r>
            <a:r>
              <a:rPr kumimoji="0" sz="1800" b="1" i="0" u="none" strike="noStrike" kern="1200" cap="none" spc="-20" normalizeH="0" baseline="0" noProof="0" dirty="0">
                <a:ln>
                  <a:noFill/>
                </a:ln>
                <a:solidFill>
                  <a:srgbClr val="21252A"/>
                </a:solidFill>
                <a:effectLst/>
                <a:uLnTx/>
                <a:uFillTx/>
                <a:latin typeface="Arial"/>
                <a:ea typeface="+mn-ea"/>
                <a:cs typeface="Arial"/>
              </a:rPr>
              <a:t>Toolkit </a:t>
            </a:r>
            <a:r>
              <a:rPr kumimoji="0" sz="1800" b="1" i="0" u="none" strike="noStrike" kern="1200" cap="none" spc="-10" normalizeH="0" baseline="0" noProof="0" dirty="0">
                <a:ln>
                  <a:noFill/>
                </a:ln>
                <a:solidFill>
                  <a:srgbClr val="21252A"/>
                </a:solidFill>
                <a:effectLst/>
                <a:uLnTx/>
                <a:uFillTx/>
                <a:latin typeface="Arial"/>
                <a:ea typeface="+mn-ea"/>
                <a:cs typeface="Arial"/>
              </a:rPr>
              <a:t>now </a:t>
            </a:r>
            <a:r>
              <a:rPr kumimoji="0" sz="1800" b="1" i="0" u="none" strike="noStrike" kern="1200" cap="none" spc="-5" normalizeH="0" baseline="0" noProof="0" dirty="0">
                <a:ln>
                  <a:noFill/>
                </a:ln>
                <a:solidFill>
                  <a:srgbClr val="21252A"/>
                </a:solidFill>
                <a:effectLst/>
                <a:uLnTx/>
                <a:uFillTx/>
                <a:latin typeface="Arial"/>
                <a:ea typeface="+mn-ea"/>
                <a:cs typeface="Arial"/>
              </a:rPr>
              <a:t> </a:t>
            </a:r>
            <a:r>
              <a:rPr kumimoji="0" sz="1800" b="1" i="0" u="none" strike="noStrike" kern="1200" cap="none" spc="-10" normalizeH="0" baseline="0" noProof="0" dirty="0">
                <a:ln>
                  <a:noFill/>
                </a:ln>
                <a:solidFill>
                  <a:srgbClr val="21252A"/>
                </a:solidFill>
                <a:effectLst/>
                <a:uLnTx/>
                <a:uFillTx/>
                <a:latin typeface="Arial"/>
                <a:ea typeface="+mn-ea"/>
                <a:cs typeface="Arial"/>
              </a:rPr>
              <a:t>available</a:t>
            </a:r>
            <a:r>
              <a:rPr kumimoji="0" sz="1800" b="1" i="0" u="none" strike="noStrike" kern="1200" cap="none" spc="25" normalizeH="0" baseline="0" noProof="0" dirty="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online: </a:t>
            </a:r>
            <a:r>
              <a:rPr kumimoji="0" sz="1800" b="1" i="0" u="none" strike="noStrike" kern="1200" cap="none" spc="0" normalizeH="0" baseline="0" noProof="0" dirty="0">
                <a:ln>
                  <a:noFill/>
                </a:ln>
                <a:solidFill>
                  <a:srgbClr val="21252A"/>
                </a:solidFill>
                <a:effectLst/>
                <a:uLnTx/>
                <a:uFillTx/>
                <a:latin typeface="Arial"/>
                <a:ea typeface="+mn-ea"/>
                <a:cs typeface="Arial"/>
              </a:rPr>
              <a:t> </a:t>
            </a:r>
            <a:r>
              <a:rPr kumimoji="0" sz="1800" b="0" i="0" u="heavy" strike="noStrike" kern="1200" cap="none" spc="-10" normalizeH="0" baseline="0" noProof="0" dirty="0">
                <a:ln>
                  <a:noFill/>
                </a:ln>
                <a:solidFill>
                  <a:srgbClr val="6B94FC"/>
                </a:solidFill>
                <a:effectLst/>
                <a:uLnTx/>
                <a:uFill>
                  <a:solidFill>
                    <a:srgbClr val="6B94FC"/>
                  </a:solidFill>
                </a:uFill>
                <a:latin typeface="Arial"/>
                <a:ea typeface="+mn-ea"/>
                <a:cs typeface="Arial"/>
                <a:hlinkClick r:id="rId5"/>
              </a:rPr>
              <a:t>https://ilpqc.org/birthequity/</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pic>
        <p:nvPicPr>
          <p:cNvPr id="16" name="object 16"/>
          <p:cNvPicPr/>
          <p:nvPr/>
        </p:nvPicPr>
        <p:blipFill>
          <a:blip r:embed="rId6" cstate="print"/>
          <a:stretch>
            <a:fillRect/>
          </a:stretch>
        </p:blipFill>
        <p:spPr>
          <a:xfrm>
            <a:off x="9023604" y="3238500"/>
            <a:ext cx="2442971" cy="982979"/>
          </a:xfrm>
          <a:prstGeom prst="rect">
            <a:avLst/>
          </a:prstGeom>
        </p:spPr>
      </p:pic>
    </p:spTree>
    <p:extLst>
      <p:ext uri="{BB962C8B-B14F-4D97-AF65-F5344CB8AC3E}">
        <p14:creationId xmlns:p14="http://schemas.microsoft.com/office/powerpoint/2010/main" val="4209422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95" cy="911351"/>
            </a:xfrm>
            <a:prstGeom prst="rect">
              <a:avLst/>
            </a:prstGeom>
          </p:spPr>
        </p:pic>
        <p:pic>
          <p:nvPicPr>
            <p:cNvPr id="4" name="object 4"/>
            <p:cNvPicPr/>
            <p:nvPr/>
          </p:nvPicPr>
          <p:blipFill>
            <a:blip r:embed="rId4"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609600" y="800216"/>
            <a:ext cx="10972800" cy="455381"/>
          </a:xfrm>
          <a:prstGeom prst="rect">
            <a:avLst/>
          </a:prstGeom>
          <a:noFill/>
        </p:spPr>
        <p:txBody>
          <a:bodyPr vert="horz" wrap="square" lIns="0" tIns="12065" rIns="0" bIns="0" rtlCol="0">
            <a:spAutoFit/>
          </a:bodyPr>
          <a:lstStyle/>
          <a:p>
            <a:pPr algn="l" rtl="0">
              <a:lnSpc>
                <a:spcPct val="90000"/>
              </a:lnSpc>
              <a:spcBef>
                <a:spcPts val="1000"/>
              </a:spcBef>
              <a:buClr>
                <a:schemeClr val="accent2"/>
              </a:buClr>
            </a:pPr>
            <a:r>
              <a:rPr lang="en-US" sz="3200" b="0" kern="1200" dirty="0">
                <a:solidFill>
                  <a:schemeClr val="tx1"/>
                </a:solidFill>
                <a:latin typeface="Arial" panose="020B0604020202020204" pitchFamily="34" charset="0"/>
                <a:ea typeface="Lato" panose="020F0502020204030203" pitchFamily="34" charset="0"/>
                <a:cs typeface="Arial" panose="020B0604020202020204" pitchFamily="34" charset="0"/>
              </a:rPr>
              <a:t>Resources and Education for </a:t>
            </a:r>
            <a:r>
              <a:rPr lang="en-US" sz="3200" b="0" kern="1200" dirty="0" smtClean="0">
                <a:solidFill>
                  <a:schemeClr val="tx1"/>
                </a:solidFill>
                <a:latin typeface="Arial" panose="020B0604020202020204" pitchFamily="34" charset="0"/>
                <a:ea typeface="Lato" panose="020F0502020204030203" pitchFamily="34" charset="0"/>
                <a:cs typeface="Arial" panose="020B0604020202020204" pitchFamily="34" charset="0"/>
              </a:rPr>
              <a:t>RCP &amp; PREM</a:t>
            </a:r>
            <a:endParaRPr sz="3200" b="0" kern="1200" dirty="0">
              <a:solidFill>
                <a:schemeClr val="tx1"/>
              </a:solidFill>
              <a:latin typeface="Arial" panose="020B0604020202020204" pitchFamily="34" charset="0"/>
              <a:ea typeface="Lato" panose="020F0502020204030203" pitchFamily="34" charset="0"/>
              <a:cs typeface="Arial" panose="020B0604020202020204" pitchFamily="34" charset="0"/>
            </a:endParaRPr>
          </a:p>
        </p:txBody>
      </p:sp>
      <p:sp>
        <p:nvSpPr>
          <p:cNvPr id="10" name="object 10"/>
          <p:cNvSpPr txBox="1"/>
          <p:nvPr/>
        </p:nvSpPr>
        <p:spPr>
          <a:xfrm>
            <a:off x="616778" y="6169648"/>
            <a:ext cx="10998200" cy="33598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94970" algn="l"/>
                <a:tab pos="10984865" algn="l"/>
              </a:tabLst>
              <a:defRPr/>
            </a:pPr>
            <a:r>
              <a:rPr kumimoji="0" sz="2100" b="0" i="0" u="sng" strike="noStrike" kern="1200" cap="none" spc="-5" normalizeH="0" baseline="0" noProof="0" dirty="0">
                <a:ln>
                  <a:noFill/>
                </a:ln>
                <a:solidFill>
                  <a:prstClr val="black"/>
                </a:solidFill>
                <a:effectLst/>
                <a:uLnTx/>
                <a:uFill>
                  <a:solidFill>
                    <a:srgbClr val="AEB3B8"/>
                  </a:solidFill>
                </a:uFill>
                <a:latin typeface="Calibri"/>
                <a:ea typeface="+mn-ea"/>
                <a:cs typeface="Calibri"/>
              </a:rPr>
              <a:t>	</a:t>
            </a:r>
            <a:endParaRPr kumimoji="0" sz="2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Rectangle 6"/>
          <p:cNvSpPr/>
          <p:nvPr/>
        </p:nvSpPr>
        <p:spPr>
          <a:xfrm>
            <a:off x="427728" y="1426459"/>
            <a:ext cx="11979620" cy="53476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a:ea typeface="+mn-ea"/>
                <a:cs typeface="Arial" panose="020B0604020202020204" pitchFamily="34" charset="0"/>
              </a:rPr>
              <a:t>Resources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to </a:t>
            </a:r>
            <a:r>
              <a:rPr kumimoji="0" lang="en-US" sz="2000" b="0" i="0" u="none" strike="noStrike" kern="1200" cap="none" spc="0" normalizeH="0" baseline="0" noProof="0" dirty="0" smtClean="0">
                <a:ln>
                  <a:noFill/>
                </a:ln>
                <a:solidFill>
                  <a:prstClr val="black"/>
                </a:solidFill>
                <a:effectLst/>
                <a:uLnTx/>
                <a:uFillTx/>
                <a:latin typeface="Arial" panose="020B0604020202020204"/>
                <a:ea typeface="+mn-ea"/>
                <a:cs typeface="Arial" panose="020B0604020202020204" pitchFamily="34" charset="0"/>
              </a:rPr>
              <a:t>review for sharing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expected respectful care practices with providers, nurses, staff, and </a:t>
            </a:r>
            <a:r>
              <a:rPr kumimoji="0" lang="en-US" sz="2000" b="0" i="0" u="none" strike="noStrike" kern="1200" cap="none" spc="0" normalizeH="0" baseline="0" noProof="0" dirty="0" smtClean="0">
                <a:ln>
                  <a:noFill/>
                </a:ln>
                <a:solidFill>
                  <a:prstClr val="black"/>
                </a:solidFill>
                <a:effectLst/>
                <a:uLnTx/>
                <a:uFillTx/>
                <a:latin typeface="Arial" panose="020B0604020202020204"/>
                <a:ea typeface="+mn-ea"/>
                <a:cs typeface="Arial" panose="020B0604020202020204" pitchFamily="34" charset="0"/>
              </a:rPr>
              <a:t>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4C55">
                    <a:lumMod val="50000"/>
                  </a:srgbClr>
                </a:solidFill>
                <a:effectLst/>
                <a:uLnTx/>
                <a:uFillTx/>
                <a:latin typeface="Arial" panose="020B0604020202020204"/>
                <a:ea typeface="+mn-ea"/>
                <a:cs typeface="Arial" panose="020B0604020202020204" pitchFamily="34" charset="0"/>
              </a:rPr>
              <a:t>ILPQC </a:t>
            </a:r>
            <a:r>
              <a:rPr kumimoji="0" lang="en-US" sz="2000" b="0" i="0" u="none" strike="noStrike" kern="1200" cap="none" spc="0" normalizeH="0" baseline="0" noProof="0" dirty="0">
                <a:ln>
                  <a:noFill/>
                </a:ln>
                <a:solidFill>
                  <a:srgbClr val="444C55">
                    <a:lumMod val="50000"/>
                  </a:srgbClr>
                </a:solidFill>
                <a:effectLst/>
                <a:uLnTx/>
                <a:uFillTx/>
                <a:latin typeface="Arial" panose="020B0604020202020204"/>
                <a:ea typeface="+mn-ea"/>
                <a:cs typeface="Arial" panose="020B0604020202020204" pitchFamily="34" charset="0"/>
              </a:rPr>
              <a:t>Respectful Care Practices English</a:t>
            </a:r>
          </a:p>
          <a:p>
            <a:pPr marL="742950" marR="0" lvl="1" indent="-285750" algn="l" defTabSz="914400" rtl="0" eaLnBrk="1" fontAlgn="auto" latinLnBrk="0" hangingPunct="1">
              <a:lnSpc>
                <a:spcPct val="100000"/>
              </a:lnSpc>
              <a:spcBef>
                <a:spcPts val="0"/>
              </a:spcBef>
              <a:spcAft>
                <a:spcPts val="0"/>
              </a:spcAft>
              <a:buClr>
                <a:srgbClr val="A3B745">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hlinkClick r:id="rId5" tooltip="https://ilpqc.org/ILPQC%202020%2B/Birth%20Equity/ILPQC_respectfulcare_poster_11x17_PRINT_bleeds.pdf"/>
              </a:rPr>
              <a:t>Poster</a:t>
            </a:r>
            <a:r>
              <a:rPr kumimoji="0" lang="en-US" sz="2000" b="0" i="0" u="none" strike="noStrike" kern="1200" cap="none" spc="0" normalizeH="0" baseline="0" noProof="0" dirty="0">
                <a:ln>
                  <a:noFill/>
                </a:ln>
                <a:solidFill>
                  <a:srgbClr val="79818A"/>
                </a:solidFill>
                <a:effectLst/>
                <a:uLnTx/>
                <a:uFillTx/>
                <a:latin typeface="Arial" panose="020B0604020202020204"/>
                <a:ea typeface="+mn-ea"/>
                <a:cs typeface="Arial" panose="020B0604020202020204" pitchFamily="34" charset="0"/>
              </a:rPr>
              <a:t> </a:t>
            </a:r>
          </a:p>
          <a:p>
            <a:pPr marL="742950" marR="0" lvl="1" indent="-285750" algn="l" defTabSz="914400" rtl="0" eaLnBrk="1" fontAlgn="auto" latinLnBrk="0" hangingPunct="1">
              <a:lnSpc>
                <a:spcPct val="100000"/>
              </a:lnSpc>
              <a:spcBef>
                <a:spcPts val="0"/>
              </a:spcBef>
              <a:spcAft>
                <a:spcPts val="0"/>
              </a:spcAft>
              <a:buClr>
                <a:srgbClr val="A3B745">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hlinkClick r:id="rId6" tooltip="https://ilpqc.org/ILPQC%202020%2B/Birth%20Equity/ILPQC_respectfulcare_factsheet_PRINT.pdf"/>
              </a:rPr>
              <a:t>Patient and Provider Handout</a:t>
            </a:r>
            <a:r>
              <a:rPr kumimoji="0" lang="en-US" sz="2000" b="0" i="0" u="none" strike="noStrike" kern="1200" cap="none" spc="0" normalizeH="0" baseline="0" noProof="0" dirty="0">
                <a:ln>
                  <a:noFill/>
                </a:ln>
                <a:solidFill>
                  <a:srgbClr val="79818A"/>
                </a:solidFill>
                <a:effectLst/>
                <a:uLnTx/>
                <a:uFillTx/>
                <a:latin typeface="Arial" panose="020B0604020202020204"/>
                <a:ea typeface="+mn-ea"/>
                <a:cs typeface="Arial" panose="020B0604020202020204" pitchFamily="34" charset="0"/>
              </a:rPr>
              <a:t> </a:t>
            </a:r>
          </a:p>
          <a:p>
            <a:pPr marL="742950" marR="0" lvl="1" indent="-285750" algn="l" defTabSz="914400" rtl="0" eaLnBrk="1" fontAlgn="auto" latinLnBrk="0" hangingPunct="1">
              <a:lnSpc>
                <a:spcPct val="100000"/>
              </a:lnSpc>
              <a:spcBef>
                <a:spcPts val="0"/>
              </a:spcBef>
              <a:spcAft>
                <a:spcPts val="0"/>
              </a:spcAft>
              <a:buClr>
                <a:srgbClr val="A3B745">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hlinkClick r:id="rId7" tooltip="https://ilpqc.org/ILPQC%202020%2B/Birth%20Equity/ILPQC_respectfulcare_bifold_PRINT_bleeds.pdf"/>
              </a:rPr>
              <a:t>Bi-Fold (Brochure)</a:t>
            </a:r>
            <a:r>
              <a:rPr kumimoji="0" lang="en-US" sz="2000" b="0" i="0" u="none" strike="noStrike" kern="1200" cap="none" spc="0" normalizeH="0" baseline="0" noProof="0" dirty="0">
                <a:ln>
                  <a:noFill/>
                </a:ln>
                <a:solidFill>
                  <a:srgbClr val="79818A"/>
                </a:solidFill>
                <a:effectLst/>
                <a:uLnTx/>
                <a:uFillTx/>
                <a:latin typeface="Arial" panose="020B060402020202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4C55">
                    <a:lumMod val="50000"/>
                  </a:srgbClr>
                </a:solidFill>
                <a:effectLst/>
                <a:uLnTx/>
                <a:uFillTx/>
                <a:latin typeface="Arial" panose="020B0604020202020204"/>
                <a:ea typeface="+mn-ea"/>
                <a:cs typeface="Arial" panose="020B0604020202020204" pitchFamily="34" charset="0"/>
              </a:rPr>
              <a:t>ILPQC Respectful Care Practices Spanish </a:t>
            </a:r>
          </a:p>
          <a:p>
            <a:pPr marL="742950" marR="0" lvl="2" indent="-285750" algn="l" defTabSz="914400" rtl="0" eaLnBrk="1" fontAlgn="auto" latinLnBrk="0" hangingPunct="1">
              <a:lnSpc>
                <a:spcPct val="100000"/>
              </a:lnSpc>
              <a:spcBef>
                <a:spcPts val="0"/>
              </a:spcBef>
              <a:spcAft>
                <a:spcPts val="0"/>
              </a:spcAft>
              <a:buClr>
                <a:srgbClr val="A3B745">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hlinkClick r:id="rId8" tooltip="https://ilpqc.org/ILPQC%202020%2B/Birth%20Equity/ILPQC_Spanish_respectfulcare_poster_11x17_PRINT_bleeds.pdf"/>
              </a:rPr>
              <a:t>Poster</a:t>
            </a:r>
            <a:r>
              <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rPr>
              <a:t> </a:t>
            </a:r>
          </a:p>
          <a:p>
            <a:pPr marL="742950" marR="0" lvl="2" indent="-285750" algn="l" defTabSz="914400" rtl="0" eaLnBrk="1" fontAlgn="auto" latinLnBrk="0" hangingPunct="1">
              <a:lnSpc>
                <a:spcPct val="100000"/>
              </a:lnSpc>
              <a:spcBef>
                <a:spcPts val="0"/>
              </a:spcBef>
              <a:spcAft>
                <a:spcPts val="0"/>
              </a:spcAft>
              <a:buClr>
                <a:srgbClr val="A3B745">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hlinkClick r:id="rId9" tooltip="https://ilpqc.org/ILPQC%202020%2B/Birth%20Equity/ILPQC_Spanish_respectfulcare_factsheet_PRINT.pdf"/>
              </a:rPr>
              <a:t>Patient and Provider Handout</a:t>
            </a:r>
            <a:endPar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endParaRPr>
          </a:p>
          <a:p>
            <a:pPr marL="742950" marR="0" lvl="2" indent="-285750" algn="l" defTabSz="914400" rtl="0" eaLnBrk="1" fontAlgn="auto" latinLnBrk="0" hangingPunct="1">
              <a:lnSpc>
                <a:spcPct val="100000"/>
              </a:lnSpc>
              <a:spcBef>
                <a:spcPts val="0"/>
              </a:spcBef>
              <a:spcAft>
                <a:spcPts val="0"/>
              </a:spcAft>
              <a:buClr>
                <a:srgbClr val="A3B745">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hlinkClick r:id="rId10" tooltip="https://ilpqc.org/ILPQC%202020%2B/Birth%20Equity/ILPQC_Spanish_respectfulcare_bifold_PRINT_bleeds.pdf"/>
              </a:rPr>
              <a:t>Bi-Fold (Brochure)</a:t>
            </a:r>
            <a:r>
              <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A3B745">
                  <a:lumMod val="75000"/>
                </a:srgbClr>
              </a:buClr>
              <a:buSzTx/>
              <a:buFontTx/>
              <a:buNone/>
              <a:tabLst/>
              <a:defRPr/>
            </a:pPr>
            <a:endParaRPr kumimoji="0" lang="en-US" sz="1050" b="0" i="0" u="none" strike="noStrike" kern="1200" cap="none" spc="0" normalizeH="0" baseline="0" noProof="0" dirty="0" smtClean="0">
              <a:ln>
                <a:noFill/>
              </a:ln>
              <a:solidFill>
                <a:srgbClr val="6B95FD"/>
              </a:solidFill>
              <a:effectLst/>
              <a:uLnTx/>
              <a:uFillTx/>
              <a:latin typeface="Arial" panose="020B0604020202020204"/>
              <a:ea typeface="+mn-ea"/>
              <a:cs typeface="Arial" panose="020B0604020202020204" pitchFamily="34" charset="0"/>
              <a:hlinkClick r:id="rId11"/>
            </a:endParaRPr>
          </a:p>
          <a:p>
            <a:pPr marL="0" marR="0" lvl="0" indent="0" algn="l" defTabSz="914400" rtl="0" eaLnBrk="1" fontAlgn="auto" latinLnBrk="0" hangingPunct="1">
              <a:lnSpc>
                <a:spcPct val="100000"/>
              </a:lnSpc>
              <a:spcBef>
                <a:spcPts val="0"/>
              </a:spcBef>
              <a:spcAft>
                <a:spcPts val="0"/>
              </a:spcAft>
              <a:buClr>
                <a:srgbClr val="A3B745">
                  <a:lumMod val="75000"/>
                </a:srgbClr>
              </a:buClr>
              <a:buSzTx/>
              <a:buFontTx/>
              <a:buNone/>
              <a:tabLst/>
              <a:defRPr/>
            </a:pPr>
            <a:r>
              <a:rPr kumimoji="0" lang="en-US" sz="2000" b="0" i="0" u="none" strike="noStrike" kern="1200" cap="none" spc="0" normalizeH="0" baseline="0" noProof="0" dirty="0" smtClean="0">
                <a:ln>
                  <a:noFill/>
                </a:ln>
                <a:solidFill>
                  <a:srgbClr val="444C55">
                    <a:lumMod val="50000"/>
                  </a:srgbClr>
                </a:solidFill>
                <a:effectLst/>
                <a:uLnTx/>
                <a:uFillTx/>
                <a:latin typeface="Arial" panose="020B0604020202020204"/>
                <a:ea typeface="+mn-ea"/>
                <a:cs typeface="Arial" panose="020B0604020202020204" pitchFamily="34" charset="0"/>
              </a:rPr>
              <a:t>CDC: HEAR Her </a:t>
            </a:r>
            <a:endParaRPr kumimoji="0" lang="en-US" sz="2000" b="0" i="0" u="none" strike="noStrike" kern="1200" cap="none" spc="0" normalizeH="0" baseline="0" noProof="0" dirty="0" smtClean="0">
              <a:ln>
                <a:noFill/>
              </a:ln>
              <a:solidFill>
                <a:srgbClr val="444C55">
                  <a:lumMod val="50000"/>
                </a:srgbClr>
              </a:solidFill>
              <a:effectLst/>
              <a:uLnTx/>
              <a:uFillTx/>
              <a:latin typeface="Arial" panose="020B0604020202020204"/>
              <a:ea typeface="+mn-ea"/>
              <a:cs typeface="Arial" panose="020B0604020202020204" pitchFamily="34" charset="0"/>
              <a:hlinkClick r:id="rId11"/>
            </a:endParaRPr>
          </a:p>
          <a:p>
            <a:pPr marL="742950" marR="0" lvl="1" indent="-285750" algn="l" defTabSz="914400" rtl="0" eaLnBrk="1" fontAlgn="auto" latinLnBrk="0" hangingPunct="1">
              <a:lnSpc>
                <a:spcPct val="100000"/>
              </a:lnSpc>
              <a:spcBef>
                <a:spcPts val="0"/>
              </a:spcBef>
              <a:spcAft>
                <a:spcPts val="0"/>
              </a:spcAft>
              <a:buClr>
                <a:srgbClr val="A3B745">
                  <a:lumMod val="75000"/>
                </a:srgbClr>
              </a:buClr>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6B95FD"/>
                </a:solidFill>
                <a:effectLst/>
                <a:uLnTx/>
                <a:uFillTx/>
                <a:latin typeface="Arial" panose="020B0604020202020204"/>
                <a:ea typeface="+mn-ea"/>
                <a:cs typeface="Arial" panose="020B0604020202020204" pitchFamily="34" charset="0"/>
                <a:hlinkClick r:id="rId11"/>
              </a:rPr>
              <a:t>Listen </a:t>
            </a:r>
            <a:r>
              <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hlinkClick r:id="rId11"/>
              </a:rPr>
              <a:t>Campaign from Her Birth Right</a:t>
            </a:r>
            <a:endPar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
                <a:srgbClr val="A3B745">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hlinkClick r:id="rId12"/>
              </a:rPr>
              <a:t>CDC: Hear Her Campaign</a:t>
            </a:r>
            <a:endPar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
                <a:srgbClr val="A3B745">
                  <a:lumMod val="7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hlinkClick r:id="rId13"/>
              </a:rPr>
              <a:t>Institute for Perinatal Quality Collaborative SPEAK UP Flyer</a:t>
            </a:r>
            <a:endParaRPr kumimoji="0" lang="en-US" sz="2000" b="0" i="0" u="none" strike="noStrike" kern="1200" cap="none" spc="0" normalizeH="0" baseline="0" noProof="0" dirty="0">
              <a:ln>
                <a:noFill/>
              </a:ln>
              <a:solidFill>
                <a:srgbClr val="6B95FD"/>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79818A"/>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F79646"/>
              </a:buClr>
              <a:buSzTx/>
              <a:buFontTx/>
              <a:buNone/>
              <a:tabLst/>
              <a:defRPr/>
            </a:pP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Rectangle 8"/>
          <p:cNvSpPr/>
          <p:nvPr/>
        </p:nvSpPr>
        <p:spPr>
          <a:xfrm>
            <a:off x="6417538" y="2199698"/>
            <a:ext cx="5536569" cy="30162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Patient Reported Experience Measure (PREM) patient survey</a:t>
            </a:r>
          </a:p>
          <a:p>
            <a:pPr>
              <a:buFont typeface="Arial" panose="020B0604020202020204" pitchFamily="34" charset="0"/>
              <a:buChar char="•"/>
            </a:pPr>
            <a:r>
              <a:rPr lang="en-US" dirty="0" smtClean="0">
                <a:solidFill>
                  <a:srgbClr val="6B95FD"/>
                </a:solidFill>
                <a:latin typeface="+mj-lt"/>
                <a:hlinkClick r:id="rId14" tooltip="https://redcap.healthlnk.org/surveys/?s=JKYFMWNRWM"/>
              </a:rPr>
              <a:t>ILPQC </a:t>
            </a:r>
            <a:r>
              <a:rPr lang="en-US" dirty="0">
                <a:solidFill>
                  <a:srgbClr val="6B95FD"/>
                </a:solidFill>
                <a:latin typeface="+mj-lt"/>
                <a:hlinkClick r:id="rId14" tooltip="https://redcap.healthlnk.org/surveys/?s=JKYFMWNRWM"/>
              </a:rPr>
              <a:t>PREM Survey English Link  </a:t>
            </a:r>
            <a:endParaRPr lang="en-US" dirty="0">
              <a:solidFill>
                <a:srgbClr val="79818A"/>
              </a:solidFill>
              <a:latin typeface="+mj-lt"/>
            </a:endParaRPr>
          </a:p>
          <a:p>
            <a:pPr marL="742950" lvl="1" indent="-285750">
              <a:buFont typeface="Arial" panose="020B0604020202020204" pitchFamily="34" charset="0"/>
              <a:buChar char="•"/>
            </a:pPr>
            <a:r>
              <a:rPr lang="en-US" dirty="0">
                <a:solidFill>
                  <a:srgbClr val="6B95FD"/>
                </a:solidFill>
                <a:latin typeface="+mj-lt"/>
                <a:hlinkClick r:id="rId15"/>
              </a:rPr>
              <a:t>PREM information for </a:t>
            </a:r>
            <a:r>
              <a:rPr lang="en-US" dirty="0" smtClean="0">
                <a:solidFill>
                  <a:srgbClr val="6B95FD"/>
                </a:solidFill>
                <a:latin typeface="+mj-lt"/>
                <a:hlinkClick r:id="rId15"/>
              </a:rPr>
              <a:t>hospital </a:t>
            </a:r>
            <a:r>
              <a:rPr lang="en-US" dirty="0">
                <a:solidFill>
                  <a:srgbClr val="6B95FD"/>
                </a:solidFill>
                <a:latin typeface="+mj-lt"/>
                <a:hlinkClick r:id="rId15"/>
              </a:rPr>
              <a:t>teams</a:t>
            </a:r>
            <a:endParaRPr lang="en-US" dirty="0">
              <a:solidFill>
                <a:srgbClr val="79818A"/>
              </a:solidFill>
              <a:latin typeface="+mj-lt"/>
            </a:endParaRPr>
          </a:p>
          <a:p>
            <a:pPr marL="742950" lvl="1" indent="-285750">
              <a:buFont typeface="Arial" panose="020B0604020202020204" pitchFamily="34" charset="0"/>
              <a:buChar char="•"/>
            </a:pPr>
            <a:r>
              <a:rPr lang="en-US" dirty="0">
                <a:solidFill>
                  <a:srgbClr val="6B95FD"/>
                </a:solidFill>
                <a:latin typeface="+mj-lt"/>
                <a:hlinkClick r:id="rId16"/>
              </a:rPr>
              <a:t>QR Code for teams to post within L&amp;D rooms</a:t>
            </a:r>
            <a:endParaRPr lang="en-US" dirty="0">
              <a:solidFill>
                <a:srgbClr val="79818A"/>
              </a:solidFill>
              <a:latin typeface="+mj-lt"/>
            </a:endParaRPr>
          </a:p>
          <a:p>
            <a:pPr>
              <a:buFont typeface="Arial" panose="020B0604020202020204" pitchFamily="34" charset="0"/>
              <a:buChar char="•"/>
            </a:pPr>
            <a:r>
              <a:rPr lang="en-US" dirty="0">
                <a:solidFill>
                  <a:srgbClr val="6B95FD"/>
                </a:solidFill>
                <a:latin typeface="+mj-lt"/>
                <a:hlinkClick r:id="rId17" tooltip="https://redcap.healthlnk.org/surveys/?s=77KHJALXXN"/>
              </a:rPr>
              <a:t>ILPQC PREM Survey Spanish Link </a:t>
            </a:r>
            <a:endParaRPr lang="en-US" dirty="0">
              <a:solidFill>
                <a:srgbClr val="79818A"/>
              </a:solidFill>
              <a:latin typeface="+mj-lt"/>
            </a:endParaRPr>
          </a:p>
          <a:p>
            <a:pPr marL="742950" lvl="1" indent="-285750">
              <a:buFont typeface="Arial" panose="020B0604020202020204" pitchFamily="34" charset="0"/>
              <a:buChar char="•"/>
            </a:pPr>
            <a:r>
              <a:rPr lang="en-US" dirty="0">
                <a:solidFill>
                  <a:srgbClr val="6B95FD"/>
                </a:solidFill>
                <a:latin typeface="+mj-lt"/>
                <a:hlinkClick r:id="rId18"/>
              </a:rPr>
              <a:t>QR Code for teams to post within L&amp;D rooms</a:t>
            </a:r>
            <a:endParaRPr lang="en-US" dirty="0">
              <a:solidFill>
                <a:srgbClr val="79818A"/>
              </a:solidFill>
              <a:latin typeface="+mj-lt"/>
            </a:endParaRPr>
          </a:p>
          <a:p>
            <a:pPr>
              <a:buClr>
                <a:srgbClr val="F79646">
                  <a:lumMod val="75000"/>
                </a:srgbClr>
              </a:buClr>
              <a:defRPr/>
            </a:pPr>
            <a:r>
              <a:rPr lang="en-US" sz="2000" dirty="0">
                <a:solidFill>
                  <a:srgbClr val="79818A"/>
                </a:solidFill>
                <a:latin typeface="+mj-lt"/>
                <a:cs typeface="Arial" panose="020B0604020202020204" pitchFamily="34" charset="0"/>
              </a:rPr>
              <a:t>*(</a:t>
            </a:r>
            <a:r>
              <a:rPr lang="en-US" sz="2000" b="1" dirty="0">
                <a:solidFill>
                  <a:srgbClr val="79818A"/>
                </a:solidFill>
                <a:latin typeface="+mj-lt"/>
                <a:cs typeface="Arial" panose="020B0604020202020204" pitchFamily="34" charset="0"/>
              </a:rPr>
              <a:t>customize this page with your unique number) </a:t>
            </a:r>
          </a:p>
          <a:p>
            <a:pPr>
              <a:buClr>
                <a:srgbClr val="F79646">
                  <a:lumMod val="75000"/>
                </a:srgbClr>
              </a:buClr>
              <a:defRPr/>
            </a:pPr>
            <a:endParaRPr kumimoji="0" lang="en-US" sz="2000" b="1" i="0" u="none" strike="noStrike" kern="1200" cap="none" spc="0" normalizeH="0" baseline="0" noProof="0" dirty="0">
              <a:ln>
                <a:noFill/>
              </a:ln>
              <a:solidFill>
                <a:srgbClr val="79818A"/>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13660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Birth Equity next steps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83961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564664" y="73087"/>
            <a:ext cx="8102600" cy="1348574"/>
          </a:xfrm>
          <a:prstGeom prst="rect">
            <a:avLst/>
          </a:prstGeom>
          <a:noFill/>
        </p:spPr>
        <p:txBody>
          <a:bodyPr vert="horz" wrap="square" lIns="0" tIns="347980" rIns="0" bIns="0" rtlCol="0">
            <a:spAutoFit/>
          </a:bodyPr>
          <a:lstStyle/>
          <a:p>
            <a:pPr marL="12700" marR="5080"/>
            <a:r>
              <a:rPr lang="en-US" dirty="0"/>
              <a:t>Key Players </a:t>
            </a:r>
            <a:r>
              <a:rPr lang="en-US" dirty="0" smtClean="0"/>
              <a:t>Meetings to help support you get started</a:t>
            </a:r>
            <a:endParaRPr dirty="0"/>
          </a:p>
        </p:txBody>
      </p:sp>
      <p:sp>
        <p:nvSpPr>
          <p:cNvPr id="16" name="object 16"/>
          <p:cNvSpPr txBox="1">
            <a:spLocks noGrp="1"/>
          </p:cNvSpPr>
          <p:nvPr>
            <p:ph type="sldNum" sz="quarter" idx="4294967295"/>
          </p:nvPr>
        </p:nvSpPr>
        <p:spPr>
          <a:xfrm>
            <a:off x="11907838" y="6437313"/>
            <a:ext cx="284162" cy="20002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AEB3B8"/>
                </a:solidFill>
                <a:effectLst/>
                <a:uLnTx/>
                <a:uFillTx/>
                <a:latin typeface="Arial"/>
                <a:ea typeface="+mn-ea"/>
                <a:cs typeface="Arial"/>
              </a:rPr>
              <a:t>56</a:t>
            </a:r>
          </a:p>
        </p:txBody>
      </p:sp>
      <p:sp>
        <p:nvSpPr>
          <p:cNvPr id="8" name="object 8"/>
          <p:cNvSpPr txBox="1"/>
          <p:nvPr/>
        </p:nvSpPr>
        <p:spPr>
          <a:xfrm>
            <a:off x="609600" y="1468004"/>
            <a:ext cx="8219208" cy="4969309"/>
          </a:xfrm>
          <a:prstGeom prst="rect">
            <a:avLst/>
          </a:prstGeom>
        </p:spPr>
        <p:txBody>
          <a:bodyPr vert="horz" wrap="square" lIns="0" tIns="135890" rIns="0" bIns="0" rtlCol="0">
            <a:spAutoFit/>
          </a:bodyPr>
          <a:lstStyle/>
          <a:p>
            <a:pPr marL="12065" marR="270510" lvl="0" indent="0" algn="l" defTabSz="914400" rtl="0" eaLnBrk="1" fontAlgn="auto" latinLnBrk="0" hangingPunct="1">
              <a:lnSpc>
                <a:spcPct val="150000"/>
              </a:lnSpc>
              <a:spcBef>
                <a:spcPts val="600"/>
              </a:spcBef>
              <a:spcAft>
                <a:spcPts val="600"/>
              </a:spcAft>
              <a:buClr>
                <a:srgbClr val="F5668F"/>
              </a:buClr>
              <a:buSzTx/>
              <a:buFontTx/>
              <a:buNone/>
              <a:tabLst>
                <a:tab pos="241935" algn="l"/>
              </a:tabLst>
              <a:defRPr/>
            </a:pPr>
            <a:r>
              <a:rPr kumimoji="0" lang="en-US" sz="2800" b="0" i="0" u="none" strike="noStrike" kern="1200" cap="none" spc="0" normalizeH="0" baseline="0" noProof="0" dirty="0" smtClean="0">
                <a:ln>
                  <a:noFill/>
                </a:ln>
                <a:solidFill>
                  <a:srgbClr val="444C55"/>
                </a:solidFill>
                <a:effectLst/>
                <a:uLnTx/>
                <a:uFillTx/>
                <a:latin typeface="Calibri" panose="020F0502020204030204" pitchFamily="34" charset="0"/>
                <a:ea typeface="+mn-ea"/>
                <a:cs typeface="Calibri" panose="020F0502020204030204" pitchFamily="34" charset="0"/>
              </a:rPr>
              <a:t>Opportunity </a:t>
            </a:r>
            <a:r>
              <a:rPr kumimoji="0" lang="en-US" sz="28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for each BE team to receive consultation with a BE champion to strategize and map out </a:t>
            </a:r>
            <a:r>
              <a:rPr kumimoji="0" lang="en-US" sz="2800" b="0" i="0" u="none" strike="noStrike" kern="1200" cap="none" spc="0" normalizeH="0" baseline="0" noProof="0" dirty="0" smtClean="0">
                <a:ln>
                  <a:noFill/>
                </a:ln>
                <a:solidFill>
                  <a:srgbClr val="444C55"/>
                </a:solidFill>
                <a:effectLst/>
                <a:uLnTx/>
                <a:uFillTx/>
                <a:latin typeface="Calibri" panose="020F0502020204030204" pitchFamily="34" charset="0"/>
                <a:ea typeface="+mn-ea"/>
                <a:cs typeface="Calibri" panose="020F0502020204030204" pitchFamily="34" charset="0"/>
              </a:rPr>
              <a:t>your hospital’s next </a:t>
            </a:r>
            <a:r>
              <a:rPr kumimoji="0" lang="en-US" sz="28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steps </a:t>
            </a:r>
            <a:r>
              <a:rPr kumimoji="0" lang="en-US" sz="2800" b="0" i="0" u="none" strike="noStrike" kern="1200" cap="none" spc="0" normalizeH="0" baseline="0" noProof="0" dirty="0" smtClean="0">
                <a:ln>
                  <a:noFill/>
                </a:ln>
                <a:solidFill>
                  <a:srgbClr val="444C55"/>
                </a:solidFill>
                <a:effectLst/>
                <a:uLnTx/>
                <a:uFillTx/>
                <a:latin typeface="Calibri" panose="020F0502020204030204" pitchFamily="34" charset="0"/>
                <a:ea typeface="+mn-ea"/>
                <a:cs typeface="Calibri" panose="020F0502020204030204" pitchFamily="34" charset="0"/>
              </a:rPr>
              <a:t>for making progress with BE by helping your team address barriers and create 30/60/90 plans. </a:t>
            </a:r>
            <a:endParaRPr kumimoji="0" lang="en-US" sz="28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endParaRPr>
          </a:p>
          <a:p>
            <a:pPr marL="698500" marR="270510" lvl="1" indent="-229235" algn="l" defTabSz="914400" rtl="0" eaLnBrk="1" fontAlgn="auto" latinLnBrk="0" hangingPunct="1">
              <a:lnSpc>
                <a:spcPct val="150000"/>
              </a:lnSpc>
              <a:spcBef>
                <a:spcPts val="600"/>
              </a:spcBef>
              <a:spcAft>
                <a:spcPts val="600"/>
              </a:spcAft>
              <a:buClr>
                <a:srgbClr val="F5668F"/>
              </a:buClr>
              <a:buSzTx/>
              <a:buFontTx/>
              <a:buChar char="•"/>
              <a:tabLst>
                <a:tab pos="241935" algn="l"/>
              </a:tabLst>
              <a:defRPr/>
            </a:pPr>
            <a:r>
              <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Teams can start </a:t>
            </a:r>
            <a:r>
              <a:rPr kumimoji="0" lang="en-US" sz="2400" b="0" i="0" u="none" strike="noStrike" kern="1200" cap="none" spc="0" normalizeH="0" baseline="0" noProof="0" dirty="0" smtClean="0">
                <a:ln>
                  <a:noFill/>
                </a:ln>
                <a:solidFill>
                  <a:srgbClr val="444C55"/>
                </a:solidFill>
                <a:effectLst/>
                <a:uLnTx/>
                <a:uFillTx/>
                <a:latin typeface="Calibri" panose="020F0502020204030204" pitchFamily="34" charset="0"/>
                <a:ea typeface="+mn-ea"/>
                <a:cs typeface="Calibri" panose="020F0502020204030204" pitchFamily="34" charset="0"/>
              </a:rPr>
              <a:t>scheduling </a:t>
            </a:r>
            <a:r>
              <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KPM meeting in </a:t>
            </a:r>
            <a:r>
              <a:rPr kumimoji="0" lang="en-US" sz="2400" b="0" i="0" u="none" strike="noStrike" kern="1200" cap="none" spc="0" normalizeH="0" baseline="0" noProof="0" dirty="0" smtClean="0">
                <a:ln>
                  <a:noFill/>
                </a:ln>
                <a:solidFill>
                  <a:srgbClr val="444C55"/>
                </a:solidFill>
                <a:effectLst/>
                <a:uLnTx/>
                <a:uFillTx/>
                <a:latin typeface="Calibri" panose="020F0502020204030204" pitchFamily="34" charset="0"/>
                <a:ea typeface="+mn-ea"/>
                <a:cs typeface="Calibri" panose="020F0502020204030204" pitchFamily="34" charset="0"/>
              </a:rPr>
              <a:t>November</a:t>
            </a:r>
            <a:endPar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endParaRPr>
          </a:p>
          <a:p>
            <a:pPr marL="698500" marR="270510" lvl="1" indent="-229235" algn="l" defTabSz="914400" rtl="0" eaLnBrk="1" fontAlgn="auto" latinLnBrk="0" hangingPunct="1">
              <a:lnSpc>
                <a:spcPct val="100000"/>
              </a:lnSpc>
              <a:spcBef>
                <a:spcPts val="600"/>
              </a:spcBef>
              <a:spcAft>
                <a:spcPts val="0"/>
              </a:spcAft>
              <a:buClr>
                <a:srgbClr val="F5668F"/>
              </a:buClr>
              <a:buSzTx/>
              <a:buFontTx/>
              <a:buChar char="•"/>
              <a:tabLst>
                <a:tab pos="241935" algn="l"/>
              </a:tabLst>
              <a:defRPr/>
            </a:pPr>
            <a:r>
              <a:rPr kumimoji="0" lang="en-US" sz="2400" b="0" i="0" u="none" strike="noStrike" kern="1200" cap="none" spc="0" normalizeH="0" baseline="0" noProof="0" dirty="0" smtClean="0">
                <a:ln>
                  <a:noFill/>
                </a:ln>
                <a:solidFill>
                  <a:srgbClr val="444C55"/>
                </a:solidFill>
                <a:effectLst/>
                <a:uLnTx/>
                <a:uFillTx/>
                <a:latin typeface="Calibri" panose="020F0502020204030204" pitchFamily="34" charset="0"/>
                <a:ea typeface="+mn-ea"/>
                <a:cs typeface="Calibri" panose="020F0502020204030204" pitchFamily="34" charset="0"/>
              </a:rPr>
              <a:t>Request your KPM meeting with this </a:t>
            </a:r>
            <a:r>
              <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link: </a:t>
            </a:r>
            <a:r>
              <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hlinkClick r:id="rId5"/>
              </a:rPr>
              <a:t>https://redcap.healthlnk.org/surveys/?s=C9TKXKJNMD</a:t>
            </a:r>
            <a:endPar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endParaRP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23133" y="2575963"/>
            <a:ext cx="3507920" cy="26309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85522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smtClean="0"/>
              <a:t>Upcoming Monthly Webinars: </a:t>
            </a:r>
            <a:endParaRPr lang="en-US" dirty="0"/>
          </a:p>
        </p:txBody>
      </p:sp>
      <p:graphicFrame>
        <p:nvGraphicFramePr>
          <p:cNvPr id="13" name="Table 13">
            <a:extLst>
              <a:ext uri="{FF2B5EF4-FFF2-40B4-BE49-F238E27FC236}">
                <a16:creationId xmlns:a16="http://schemas.microsoft.com/office/drawing/2014/main" id="{2B16DF9B-00CC-314D-8222-6FCFC5BD5BDF}"/>
              </a:ext>
            </a:extLst>
          </p:cNvPr>
          <p:cNvGraphicFramePr>
            <a:graphicFrameLocks noGrp="1"/>
          </p:cNvGraphicFramePr>
          <p:nvPr>
            <p:ph idx="1"/>
            <p:extLst>
              <p:ext uri="{D42A27DB-BD31-4B8C-83A1-F6EECF244321}">
                <p14:modId xmlns:p14="http://schemas.microsoft.com/office/powerpoint/2010/main" val="166844896"/>
              </p:ext>
            </p:extLst>
          </p:nvPr>
        </p:nvGraphicFramePr>
        <p:xfrm>
          <a:off x="638783" y="1584280"/>
          <a:ext cx="10973130" cy="4413655"/>
        </p:xfrm>
        <a:graphic>
          <a:graphicData uri="http://schemas.openxmlformats.org/drawingml/2006/table">
            <a:tbl>
              <a:tblPr firstRow="1" bandRow="1">
                <a:tableStyleId>{F5AB1C69-6EDB-4FF4-983F-18BD219EF322}</a:tableStyleId>
              </a:tblPr>
              <a:tblGrid>
                <a:gridCol w="4272724">
                  <a:extLst>
                    <a:ext uri="{9D8B030D-6E8A-4147-A177-3AD203B41FA5}">
                      <a16:colId xmlns:a16="http://schemas.microsoft.com/office/drawing/2014/main" val="1625693887"/>
                    </a:ext>
                  </a:extLst>
                </a:gridCol>
                <a:gridCol w="6700406">
                  <a:extLst>
                    <a:ext uri="{9D8B030D-6E8A-4147-A177-3AD203B41FA5}">
                      <a16:colId xmlns:a16="http://schemas.microsoft.com/office/drawing/2014/main" val="1423199746"/>
                    </a:ext>
                  </a:extLst>
                </a:gridCol>
              </a:tblGrid>
              <a:tr h="527299">
                <a:tc>
                  <a:txBody>
                    <a:bodyPr/>
                    <a:lstStyle/>
                    <a:p>
                      <a:pPr algn="l"/>
                      <a:r>
                        <a:rPr lang="en-US" sz="2400" dirty="0"/>
                        <a:t>Date</a:t>
                      </a:r>
                    </a:p>
                  </a:txBody>
                  <a:tcPr marL="95372" marR="95372"/>
                </a:tc>
                <a:tc>
                  <a:txBody>
                    <a:bodyPr/>
                    <a:lstStyle/>
                    <a:p>
                      <a:pPr algn="l"/>
                      <a:r>
                        <a:rPr lang="en-US" sz="2400" dirty="0"/>
                        <a:t>Topic</a:t>
                      </a:r>
                    </a:p>
                  </a:txBody>
                  <a:tcPr marL="95372" marR="95372"/>
                </a:tc>
                <a:extLst>
                  <a:ext uri="{0D108BD9-81ED-4DB2-BD59-A6C34878D82A}">
                    <a16:rowId xmlns:a16="http://schemas.microsoft.com/office/drawing/2014/main" val="1196828198"/>
                  </a:ext>
                </a:extLst>
              </a:tr>
              <a:tr h="8071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t>Monday, January 17</a:t>
                      </a:r>
                      <a:r>
                        <a:rPr lang="en-US" sz="2400" b="1" baseline="30000" dirty="0" smtClean="0"/>
                        <a:t>th</a:t>
                      </a:r>
                      <a:r>
                        <a:rPr lang="en-US" sz="2400" b="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12:00-1:00pm </a:t>
                      </a:r>
                      <a:endParaRPr lang="en-US" sz="2400" b="0" dirty="0" smtClean="0"/>
                    </a:p>
                  </a:txBody>
                  <a:tcPr marL="95372" marR="95372"/>
                </a:tc>
                <a:tc>
                  <a:txBody>
                    <a:bodyPr/>
                    <a:lstStyle/>
                    <a:p>
                      <a:r>
                        <a:rPr lang="en-US" sz="2400" kern="1200" dirty="0" smtClean="0">
                          <a:effectLst/>
                        </a:rPr>
                        <a:t>Discussion</a:t>
                      </a:r>
                      <a:r>
                        <a:rPr lang="en-US" sz="2400" kern="1200" baseline="0" dirty="0" smtClean="0">
                          <a:effectLst/>
                        </a:rPr>
                        <a:t> of implementation strategies for </a:t>
                      </a:r>
                      <a:r>
                        <a:rPr lang="en-US" sz="2400" kern="1200" dirty="0" smtClean="0">
                          <a:effectLst/>
                        </a:rPr>
                        <a:t>topics covered</a:t>
                      </a:r>
                      <a:r>
                        <a:rPr lang="en-US" sz="2400" kern="1200" baseline="0" dirty="0" smtClean="0">
                          <a:effectLst/>
                        </a:rPr>
                        <a:t> so far…</a:t>
                      </a:r>
                    </a:p>
                    <a:p>
                      <a:pPr marL="800100" lvl="1" indent="-342900">
                        <a:buFont typeface="Arial" panose="020B0604020202020204" pitchFamily="34" charset="0"/>
                        <a:buChar char="•"/>
                      </a:pPr>
                      <a:r>
                        <a:rPr lang="en-US" sz="2400" kern="1200" baseline="0" dirty="0" err="1" smtClean="0">
                          <a:effectLst/>
                        </a:rPr>
                        <a:t>SDoH</a:t>
                      </a:r>
                      <a:r>
                        <a:rPr lang="en-US" sz="2400" kern="1200" baseline="0" dirty="0" smtClean="0">
                          <a:effectLst/>
                        </a:rPr>
                        <a:t> Screening Tool</a:t>
                      </a:r>
                    </a:p>
                    <a:p>
                      <a:pPr marL="800100" lvl="1" indent="-342900">
                        <a:buFont typeface="Arial" panose="020B0604020202020204" pitchFamily="34" charset="0"/>
                        <a:buChar char="•"/>
                      </a:pPr>
                      <a:r>
                        <a:rPr lang="en-US" sz="2400" kern="1200" baseline="0" dirty="0" smtClean="0">
                          <a:effectLst/>
                        </a:rPr>
                        <a:t>Respectful Care &amp; PREM</a:t>
                      </a:r>
                    </a:p>
                  </a:txBody>
                  <a:tcPr marL="95372" marR="95372" anchor="ctr"/>
                </a:tc>
                <a:extLst>
                  <a:ext uri="{0D108BD9-81ED-4DB2-BD59-A6C34878D82A}">
                    <a16:rowId xmlns:a16="http://schemas.microsoft.com/office/drawing/2014/main" val="3333607357"/>
                  </a:ext>
                </a:extLst>
              </a:tr>
              <a:tr h="11659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t>Monday, February 2</a:t>
                      </a:r>
                      <a:r>
                        <a:rPr lang="en-US" sz="2400" b="1" kern="1200" dirty="0" smtClean="0">
                          <a:solidFill>
                            <a:schemeClr val="dk1"/>
                          </a:solidFill>
                          <a:latin typeface="+mn-lt"/>
                          <a:ea typeface="+mn-ea"/>
                          <a:cs typeface="+mn-cs"/>
                        </a:rPr>
                        <a:t>1</a:t>
                      </a:r>
                      <a:r>
                        <a:rPr lang="en-US" sz="2400" b="1" baseline="30000" dirty="0" smtClean="0"/>
                        <a:t>th</a:t>
                      </a:r>
                      <a:r>
                        <a:rPr lang="en-US" sz="2400" b="1" dirty="0" smtClean="0"/>
                        <a:t> </a:t>
                      </a:r>
                      <a:r>
                        <a:rPr lang="en-US" sz="2400" b="1" kern="1200" baseline="0" dirty="0" smtClean="0">
                          <a:solidFill>
                            <a:schemeClr val="dk1"/>
                          </a:solidFill>
                          <a:latin typeface="+mn-lt"/>
                          <a:ea typeface="+mn-ea"/>
                          <a:cs typeface="+mn-cs"/>
                        </a:rPr>
                        <a:t>   </a:t>
                      </a:r>
                      <a:r>
                        <a:rPr lang="en-US" sz="2400" dirty="0" smtClean="0"/>
                        <a:t>12:00-1:00pm</a:t>
                      </a:r>
                    </a:p>
                  </a:txBody>
                  <a:tcPr marL="95372" marR="95372"/>
                </a:tc>
                <a:tc>
                  <a:txBody>
                    <a:bodyPr/>
                    <a:lstStyle/>
                    <a:p>
                      <a:r>
                        <a:rPr lang="en-US" sz="2400" b="0" kern="1200" dirty="0" smtClean="0">
                          <a:solidFill>
                            <a:schemeClr val="tx1"/>
                          </a:solidFill>
                          <a:effectLst/>
                          <a:latin typeface="+mn-lt"/>
                          <a:ea typeface="+mn-ea"/>
                          <a:cs typeface="+mn-cs"/>
                        </a:rPr>
                        <a:t>Implementing a comprehensive implicit bias training for provider / nurse education</a:t>
                      </a:r>
                    </a:p>
                  </a:txBody>
                  <a:tcPr marL="95372" marR="95372" anchor="ctr"/>
                </a:tc>
                <a:extLst>
                  <a:ext uri="{0D108BD9-81ED-4DB2-BD59-A6C34878D82A}">
                    <a16:rowId xmlns:a16="http://schemas.microsoft.com/office/drawing/2014/main" val="1764663812"/>
                  </a:ext>
                </a:extLst>
              </a:tr>
              <a:tr h="11659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t>Monday, March 21</a:t>
                      </a:r>
                      <a:r>
                        <a:rPr lang="en-US" sz="2400" b="1" baseline="30000" dirty="0" smtClean="0"/>
                        <a:t>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12:00-1:00pm</a:t>
                      </a:r>
                    </a:p>
                  </a:txBody>
                  <a:tcPr marL="95372" marR="95372"/>
                </a:tc>
                <a:tc>
                  <a:txBody>
                    <a:bodyPr/>
                    <a:lstStyle/>
                    <a:p>
                      <a:r>
                        <a:rPr lang="en-US" sz="2400" b="0" kern="1200" dirty="0" smtClean="0">
                          <a:solidFill>
                            <a:schemeClr val="tx1"/>
                          </a:solidFill>
                          <a:effectLst/>
                          <a:latin typeface="+mn-lt"/>
                          <a:ea typeface="+mn-ea"/>
                          <a:cs typeface="+mn-cs"/>
                        </a:rPr>
                        <a:t>Engaging patients and community in QI / Birth Equity work</a:t>
                      </a:r>
                    </a:p>
                  </a:txBody>
                  <a:tcPr marL="95372" marR="95372" anchor="ctr"/>
                </a:tc>
                <a:extLst>
                  <a:ext uri="{0D108BD9-81ED-4DB2-BD59-A6C34878D82A}">
                    <a16:rowId xmlns:a16="http://schemas.microsoft.com/office/drawing/2014/main" val="1539626878"/>
                  </a:ext>
                </a:extLst>
              </a:tr>
            </a:tbl>
          </a:graphicData>
        </a:graphic>
      </p:graphicFrame>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dirty="0">
              <a:ln>
                <a:noFill/>
              </a:ln>
              <a:solidFill>
                <a:srgbClr val="898989"/>
              </a:solidFill>
              <a:effectLst/>
              <a:uLnTx/>
              <a:uFillTx/>
              <a:latin typeface="Arial" pitchFamily="34" charset="0"/>
              <a:ea typeface="MS PGothic" pitchFamily="34" charset="-128"/>
              <a:cs typeface="+mn-cs"/>
            </a:endParaRPr>
          </a:p>
        </p:txBody>
      </p:sp>
      <p:sp>
        <p:nvSpPr>
          <p:cNvPr id="3" name="Rounded Rectangle 2"/>
          <p:cNvSpPr/>
          <p:nvPr/>
        </p:nvSpPr>
        <p:spPr>
          <a:xfrm>
            <a:off x="1287295" y="5983745"/>
            <a:ext cx="9617409" cy="646634"/>
          </a:xfrm>
          <a:prstGeom prst="roundRect">
            <a:avLst/>
          </a:prstGeom>
          <a:solidFill>
            <a:srgbClr val="FF65A5"/>
          </a:solidFill>
          <a:ln>
            <a:solidFill>
              <a:srgbClr val="F500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Register and Join here: </a:t>
            </a:r>
            <a:endParaRPr kumimoji="0" lang="en-US" sz="1800" b="1" i="0" u="none" strike="noStrike" kern="1200" cap="none" spc="0" normalizeH="0" baseline="0" noProof="0" dirty="0" smtClean="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panose="020B0604020202020204"/>
                <a:ea typeface="+mn-ea"/>
                <a:cs typeface="+mn-cs"/>
              </a:rPr>
              <a:t>https</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://northwestern.zoom.us/meeting/register/tJMod-uoqDotGtzzJICE1O5TphPWT2-pZfmY</a:t>
            </a:r>
          </a:p>
        </p:txBody>
      </p:sp>
    </p:spTree>
    <p:extLst>
      <p:ext uri="{BB962C8B-B14F-4D97-AF65-F5344CB8AC3E}">
        <p14:creationId xmlns:p14="http://schemas.microsoft.com/office/powerpoint/2010/main" val="40379794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152400" y="124201"/>
            <a:ext cx="10972800" cy="905376"/>
          </a:xfrm>
          <a:prstGeom prst="rect">
            <a:avLst/>
          </a:prstGeom>
          <a:noFill/>
        </p:spPr>
        <p:txBody>
          <a:bodyPr vert="horz" wrap="square" lIns="0" tIns="347980" rIns="0" bIns="0" rtlCol="0">
            <a:spAutoFit/>
          </a:bodyPr>
          <a:lstStyle/>
          <a:p>
            <a:pPr marL="90170">
              <a:lnSpc>
                <a:spcPct val="100000"/>
              </a:lnSpc>
              <a:spcBef>
                <a:spcPts val="2740"/>
              </a:spcBef>
            </a:pPr>
            <a:r>
              <a:rPr lang="en-US" sz="3600" b="0" spc="-5" dirty="0">
                <a:solidFill>
                  <a:prstClr val="black"/>
                </a:solidFill>
              </a:rPr>
              <a:t>Next</a:t>
            </a:r>
            <a:r>
              <a:rPr lang="en-US" sz="3600" b="0" spc="-20" dirty="0">
                <a:solidFill>
                  <a:prstClr val="black"/>
                </a:solidFill>
              </a:rPr>
              <a:t> </a:t>
            </a:r>
            <a:r>
              <a:rPr lang="en-US" sz="3600" b="0" spc="-5" dirty="0">
                <a:solidFill>
                  <a:prstClr val="black"/>
                </a:solidFill>
              </a:rPr>
              <a:t>Steps</a:t>
            </a:r>
            <a:r>
              <a:rPr lang="en-US" sz="3600" b="0" spc="-10" dirty="0">
                <a:solidFill>
                  <a:prstClr val="black"/>
                </a:solidFill>
              </a:rPr>
              <a:t> </a:t>
            </a:r>
            <a:r>
              <a:rPr lang="en-US" sz="3600" b="0" spc="-5" dirty="0">
                <a:solidFill>
                  <a:prstClr val="black"/>
                </a:solidFill>
              </a:rPr>
              <a:t>for</a:t>
            </a:r>
            <a:r>
              <a:rPr lang="en-US" sz="3600" b="0" spc="-10" dirty="0">
                <a:solidFill>
                  <a:prstClr val="black"/>
                </a:solidFill>
              </a:rPr>
              <a:t> </a:t>
            </a:r>
            <a:r>
              <a:rPr lang="en-US" sz="3600" b="0" spc="-5" dirty="0">
                <a:solidFill>
                  <a:prstClr val="black"/>
                </a:solidFill>
              </a:rPr>
              <a:t>Birth Equity</a:t>
            </a:r>
            <a:endParaRPr sz="3600" dirty="0"/>
          </a:p>
        </p:txBody>
      </p:sp>
      <p:sp>
        <p:nvSpPr>
          <p:cNvPr id="8" name="object 8"/>
          <p:cNvSpPr txBox="1"/>
          <p:nvPr/>
        </p:nvSpPr>
        <p:spPr>
          <a:xfrm>
            <a:off x="358712" y="1958196"/>
            <a:ext cx="6958029" cy="4004430"/>
          </a:xfrm>
          <a:prstGeom prst="rect">
            <a:avLst/>
          </a:prstGeom>
        </p:spPr>
        <p:txBody>
          <a:bodyPr vert="horz" wrap="square" lIns="0" tIns="135890" rIns="0" bIns="0" rtlCol="0">
            <a:spAutoFit/>
          </a:bodyPr>
          <a:lstStyle/>
          <a:p>
            <a:pPr marL="241300" marR="5080" lvl="0" indent="-229235" algn="l" defTabSz="914400" rtl="0" eaLnBrk="1" fontAlgn="auto" latinLnBrk="0" hangingPunct="1">
              <a:lnSpc>
                <a:spcPct val="70000"/>
              </a:lnSpc>
              <a:spcBef>
                <a:spcPts val="2090"/>
              </a:spcBef>
              <a:spcAft>
                <a:spcPts val="0"/>
              </a:spcAft>
              <a:buClr>
                <a:srgbClr val="F5668F"/>
              </a:buClr>
              <a:buSzTx/>
              <a:buFontTx/>
              <a:buChar char="•"/>
              <a:tabLst>
                <a:tab pos="241935" algn="l"/>
              </a:tabLst>
              <a:defRPr/>
            </a:pPr>
            <a:endParaRPr kumimoji="0" sz="800" b="0" i="0" u="none" strike="noStrike" kern="1200" cap="none" spc="0" normalizeH="0" baseline="0" noProof="0" dirty="0" smtClean="0">
              <a:ln>
                <a:noFill/>
              </a:ln>
              <a:solidFill>
                <a:prstClr val="black"/>
              </a:solidFill>
              <a:effectLst/>
              <a:uLnTx/>
              <a:uFillTx/>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sz="2700" b="0" i="0" u="none" strike="noStrike" kern="1200" cap="none" spc="-5" normalizeH="0" baseline="0" noProof="0" dirty="0" smtClean="0">
                <a:ln>
                  <a:noFill/>
                </a:ln>
                <a:solidFill>
                  <a:prstClr val="black"/>
                </a:solidFill>
                <a:effectLst/>
                <a:uLnTx/>
                <a:uFillTx/>
                <a:latin typeface="Arial"/>
                <a:ea typeface="+mn-ea"/>
                <a:cs typeface="Arial"/>
              </a:rPr>
              <a:t>Monthly data </a:t>
            </a:r>
            <a:r>
              <a:rPr kumimoji="0" lang="en-US" sz="2700" b="0" i="0" u="none" strike="noStrike" kern="1200" cap="none" spc="-5" normalizeH="0" baseline="0" noProof="0" dirty="0" smtClean="0">
                <a:ln>
                  <a:noFill/>
                </a:ln>
                <a:solidFill>
                  <a:prstClr val="black"/>
                </a:solidFill>
                <a:effectLst/>
                <a:uLnTx/>
                <a:uFillTx/>
                <a:latin typeface="Arial"/>
                <a:ea typeface="+mn-ea"/>
                <a:cs typeface="Arial"/>
              </a:rPr>
              <a:t>for </a:t>
            </a:r>
            <a:r>
              <a:rPr lang="en-US" sz="2700" b="1" spc="-10" dirty="0" smtClean="0">
                <a:solidFill>
                  <a:prstClr val="black"/>
                </a:solidFill>
                <a:latin typeface="Arial"/>
                <a:cs typeface="Arial"/>
              </a:rPr>
              <a:t>November </a:t>
            </a:r>
            <a:r>
              <a:rPr kumimoji="0" sz="2700" b="0" i="0" u="none" strike="noStrike" kern="1200" cap="none" spc="-5" normalizeH="0" baseline="0" noProof="0" dirty="0" smtClean="0">
                <a:ln>
                  <a:noFill/>
                </a:ln>
                <a:solidFill>
                  <a:prstClr val="black"/>
                </a:solidFill>
                <a:effectLst/>
                <a:uLnTx/>
                <a:uFillTx/>
                <a:latin typeface="Arial"/>
                <a:ea typeface="+mn-ea"/>
                <a:cs typeface="Arial"/>
              </a:rPr>
              <a:t>due into </a:t>
            </a:r>
            <a:r>
              <a:rPr kumimoji="0" sz="2700" b="0" i="0" u="none" strike="noStrike" kern="1200" cap="none" spc="-740" normalizeH="0" baseline="0" noProof="0" dirty="0" smtClean="0">
                <a:ln>
                  <a:noFill/>
                </a:ln>
                <a:solidFill>
                  <a:prstClr val="black"/>
                </a:solidFill>
                <a:effectLst/>
                <a:uLnTx/>
                <a:uFillTx/>
                <a:latin typeface="Arial"/>
                <a:ea typeface="+mn-ea"/>
                <a:cs typeface="Arial"/>
              </a:rPr>
              <a:t> </a:t>
            </a:r>
            <a:r>
              <a:rPr kumimoji="0" sz="2700" b="0" i="0" u="none" strike="noStrike" kern="1200" cap="none" spc="-10" normalizeH="0" baseline="0" noProof="0" dirty="0" smtClean="0">
                <a:ln>
                  <a:noFill/>
                </a:ln>
                <a:solidFill>
                  <a:prstClr val="black"/>
                </a:solidFill>
                <a:effectLst/>
                <a:uLnTx/>
                <a:uFillTx/>
                <a:latin typeface="Arial"/>
                <a:ea typeface="+mn-ea"/>
                <a:cs typeface="Arial"/>
              </a:rPr>
              <a:t>REDCap</a:t>
            </a:r>
            <a:r>
              <a:rPr kumimoji="0" sz="2700" b="0" i="0" u="none" strike="noStrike" kern="1200" cap="none" spc="10" normalizeH="0" baseline="0" noProof="0" dirty="0" smtClean="0">
                <a:ln>
                  <a:noFill/>
                </a:ln>
                <a:solidFill>
                  <a:prstClr val="black"/>
                </a:solidFill>
                <a:effectLst/>
                <a:uLnTx/>
                <a:uFillTx/>
                <a:latin typeface="Arial"/>
                <a:ea typeface="+mn-ea"/>
                <a:cs typeface="Arial"/>
              </a:rPr>
              <a:t> </a:t>
            </a:r>
            <a:r>
              <a:rPr kumimoji="0" sz="2700" b="0" i="0" u="none" strike="noStrike" kern="1200" cap="none" spc="-5" normalizeH="0" baseline="0" noProof="0" dirty="0" smtClean="0">
                <a:ln>
                  <a:noFill/>
                </a:ln>
                <a:solidFill>
                  <a:prstClr val="black"/>
                </a:solidFill>
                <a:effectLst/>
                <a:uLnTx/>
                <a:uFillTx/>
                <a:latin typeface="Arial"/>
                <a:ea typeface="+mn-ea"/>
                <a:cs typeface="Arial"/>
              </a:rPr>
              <a:t>by</a:t>
            </a:r>
            <a:r>
              <a:rPr kumimoji="0" sz="2700" b="0" i="0" u="none" strike="noStrike" kern="1200" cap="none" spc="-5" normalizeH="0" baseline="0" noProof="0" dirty="0" smtClean="0">
                <a:ln>
                  <a:noFill/>
                </a:ln>
                <a:solidFill>
                  <a:srgbClr val="21252A"/>
                </a:solidFill>
                <a:effectLst/>
                <a:uLnTx/>
                <a:uFillTx/>
                <a:latin typeface="Arial"/>
                <a:ea typeface="+mn-ea"/>
                <a:cs typeface="Arial"/>
              </a:rPr>
              <a:t> </a:t>
            </a:r>
            <a:r>
              <a:rPr kumimoji="0" lang="en-US" sz="2700" b="1" i="0" u="heavy" strike="noStrike" kern="1200" cap="none" spc="-5" normalizeH="0" baseline="0" noProof="0" dirty="0" smtClean="0">
                <a:ln>
                  <a:noFill/>
                </a:ln>
                <a:solidFill>
                  <a:srgbClr val="21252A"/>
                </a:solidFill>
                <a:effectLst/>
                <a:uLnTx/>
                <a:uFill>
                  <a:solidFill>
                    <a:srgbClr val="21252A"/>
                  </a:solidFill>
                </a:uFill>
                <a:latin typeface="Arial"/>
                <a:ea typeface="+mn-ea"/>
                <a:cs typeface="Arial"/>
              </a:rPr>
              <a:t>December</a:t>
            </a:r>
            <a:r>
              <a:rPr kumimoji="0" sz="2700" b="1" i="0" u="heavy" strike="noStrike" kern="1200" cap="none" spc="10" normalizeH="0" baseline="0" noProof="0" dirty="0" smtClean="0">
                <a:ln>
                  <a:noFill/>
                </a:ln>
                <a:solidFill>
                  <a:srgbClr val="21252A"/>
                </a:solidFill>
                <a:effectLst/>
                <a:uLnTx/>
                <a:uFill>
                  <a:solidFill>
                    <a:srgbClr val="21252A"/>
                  </a:solidFill>
                </a:uFill>
                <a:latin typeface="Arial"/>
                <a:ea typeface="+mn-ea"/>
                <a:cs typeface="Arial"/>
              </a:rPr>
              <a:t> </a:t>
            </a:r>
            <a:r>
              <a:rPr kumimoji="0" sz="2700" b="1" i="0" u="heavy" strike="noStrike" kern="1200" cap="none" spc="-5" normalizeH="0" baseline="0" noProof="0" dirty="0" smtClean="0">
                <a:ln>
                  <a:noFill/>
                </a:ln>
                <a:solidFill>
                  <a:srgbClr val="21252A"/>
                </a:solidFill>
                <a:effectLst/>
                <a:uLnTx/>
                <a:uFill>
                  <a:solidFill>
                    <a:srgbClr val="21252A"/>
                  </a:solidFill>
                </a:uFill>
                <a:latin typeface="Arial"/>
                <a:ea typeface="+mn-ea"/>
                <a:cs typeface="Arial"/>
              </a:rPr>
              <a:t>15</a:t>
            </a:r>
            <a:r>
              <a:rPr kumimoji="0" sz="2700" b="1" i="0" u="heavy" strike="noStrike" kern="1200" cap="none" spc="-5" normalizeH="0" baseline="30000" noProof="0" dirty="0" smtClean="0">
                <a:ln>
                  <a:noFill/>
                </a:ln>
                <a:solidFill>
                  <a:srgbClr val="21252A"/>
                </a:solidFill>
                <a:effectLst/>
                <a:uLnTx/>
                <a:uFill>
                  <a:solidFill>
                    <a:srgbClr val="21252A"/>
                  </a:solidFill>
                </a:uFill>
                <a:latin typeface="Arial"/>
                <a:ea typeface="+mn-ea"/>
                <a:cs typeface="Arial"/>
              </a:rPr>
              <a:t>th</a:t>
            </a:r>
            <a:endParaRPr kumimoji="0" lang="en-US" sz="2700" b="1" i="0" u="heavy" strike="noStrike" kern="1200" cap="none" spc="-5" normalizeH="0" baseline="0" noProof="0" dirty="0" smtClean="0">
              <a:ln>
                <a:noFill/>
              </a:ln>
              <a:solidFill>
                <a:srgbClr val="21252A"/>
              </a:solidFill>
              <a:effectLst/>
              <a:uLnTx/>
              <a:uFill>
                <a:solidFill>
                  <a:srgbClr val="21252A"/>
                </a:solidFill>
              </a:uFill>
              <a:latin typeface="Arial"/>
              <a:ea typeface="+mn-ea"/>
              <a:cs typeface="Arial"/>
            </a:endParaRPr>
          </a:p>
          <a:p>
            <a:pPr marL="240665" marR="417195" lvl="0" indent="-228600">
              <a:lnSpc>
                <a:spcPct val="70000"/>
              </a:lnSpc>
              <a:buClr>
                <a:srgbClr val="F5668F"/>
              </a:buClr>
              <a:buFont typeface="Arial"/>
              <a:buChar char="•"/>
              <a:tabLst>
                <a:tab pos="241935" algn="l"/>
              </a:tabLst>
              <a:defRPr/>
            </a:pPr>
            <a:endParaRPr lang="en-US" sz="2700" spc="-5" dirty="0">
              <a:solidFill>
                <a:srgbClr val="21252A"/>
              </a:solidFill>
              <a:uFill>
                <a:solidFill>
                  <a:srgbClr val="21252A"/>
                </a:solidFill>
              </a:uFill>
              <a:latin typeface="Arial"/>
              <a:cs typeface="Arial"/>
            </a:endParaRPr>
          </a:p>
          <a:p>
            <a:pPr marL="240665" marR="417195" lvl="0" indent="-228600">
              <a:lnSpc>
                <a:spcPct val="70000"/>
              </a:lnSpc>
              <a:buClr>
                <a:srgbClr val="F5668F"/>
              </a:buClr>
              <a:buFont typeface="Arial"/>
              <a:buChar char="•"/>
              <a:tabLst>
                <a:tab pos="241935" algn="l"/>
              </a:tabLst>
              <a:defRPr/>
            </a:pPr>
            <a:r>
              <a:rPr lang="en-US" sz="2700" spc="-5" dirty="0">
                <a:solidFill>
                  <a:srgbClr val="21252A"/>
                </a:solidFill>
                <a:uFill>
                  <a:solidFill>
                    <a:srgbClr val="21252A"/>
                  </a:solidFill>
                </a:uFill>
                <a:latin typeface="Arial"/>
                <a:cs typeface="Arial"/>
              </a:rPr>
              <a:t>Schedule your team KPM meeting to receive help to get </a:t>
            </a:r>
            <a:r>
              <a:rPr lang="en-US" sz="2700" spc="-5" dirty="0" smtClean="0">
                <a:solidFill>
                  <a:srgbClr val="21252A"/>
                </a:solidFill>
                <a:uFill>
                  <a:solidFill>
                    <a:srgbClr val="21252A"/>
                  </a:solidFill>
                </a:uFill>
                <a:latin typeface="Arial"/>
                <a:cs typeface="Arial"/>
              </a:rPr>
              <a:t>started</a:t>
            </a:r>
          </a:p>
          <a:p>
            <a:pPr marL="240665" marR="417195" lvl="0" indent="-228600">
              <a:lnSpc>
                <a:spcPct val="70000"/>
              </a:lnSpc>
              <a:buClr>
                <a:srgbClr val="F5668F"/>
              </a:buClr>
              <a:buFont typeface="Arial"/>
              <a:buChar char="•"/>
              <a:tabLst>
                <a:tab pos="241935" algn="l"/>
              </a:tabLst>
              <a:defRPr/>
            </a:pPr>
            <a:endParaRPr lang="en-US" sz="2700" spc="-5" dirty="0">
              <a:solidFill>
                <a:srgbClr val="21252A"/>
              </a:solidFill>
              <a:uFill>
                <a:solidFill>
                  <a:srgbClr val="21252A"/>
                </a:solidFill>
              </a:uFill>
              <a:latin typeface="Arial"/>
              <a:cs typeface="Arial"/>
            </a:endParaRPr>
          </a:p>
          <a:p>
            <a:pPr marL="240665" marR="417195" lvl="0" indent="-228600">
              <a:lnSpc>
                <a:spcPct val="70000"/>
              </a:lnSpc>
              <a:buClr>
                <a:srgbClr val="F5668F"/>
              </a:buClr>
              <a:buFont typeface="Arial"/>
              <a:buChar char="•"/>
              <a:tabLst>
                <a:tab pos="241935" algn="l"/>
              </a:tabLst>
              <a:defRPr/>
            </a:pPr>
            <a:r>
              <a:rPr lang="en-US" sz="2700" spc="-5" dirty="0" smtClean="0">
                <a:solidFill>
                  <a:srgbClr val="21252A"/>
                </a:solidFill>
                <a:uFill>
                  <a:solidFill>
                    <a:srgbClr val="21252A"/>
                  </a:solidFill>
                </a:uFill>
                <a:latin typeface="Arial"/>
                <a:cs typeface="Arial"/>
              </a:rPr>
              <a:t>Make a 30 60 90 day plan for next steps with respectful care and PREM implementation</a:t>
            </a:r>
          </a:p>
          <a:p>
            <a:pPr marL="240665" marR="417195" lvl="0" indent="-228600">
              <a:lnSpc>
                <a:spcPct val="70000"/>
              </a:lnSpc>
              <a:buClr>
                <a:srgbClr val="F5668F"/>
              </a:buClr>
              <a:buFont typeface="Arial"/>
              <a:buChar char="•"/>
              <a:tabLst>
                <a:tab pos="241935" algn="l"/>
              </a:tabLst>
              <a:defRPr/>
            </a:pPr>
            <a:endParaRPr lang="en-US" sz="2700" spc="-5" dirty="0">
              <a:solidFill>
                <a:srgbClr val="21252A"/>
              </a:solidFill>
              <a:uFill>
                <a:solidFill>
                  <a:srgbClr val="21252A"/>
                </a:solidFill>
              </a:uFill>
              <a:latin typeface="Arial"/>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lang="en-US" sz="2700" b="0" i="0" u="none" strike="noStrike" kern="1200" cap="none" spc="-5" normalizeH="0" baseline="0" noProof="0" dirty="0" smtClean="0">
                <a:ln>
                  <a:noFill/>
                </a:ln>
                <a:solidFill>
                  <a:srgbClr val="21252A"/>
                </a:solidFill>
                <a:effectLst/>
                <a:uLnTx/>
                <a:uFill>
                  <a:solidFill>
                    <a:srgbClr val="21252A"/>
                  </a:solidFill>
                </a:uFill>
                <a:latin typeface="Arial"/>
                <a:ea typeface="+mn-ea"/>
                <a:cs typeface="Arial"/>
              </a:rPr>
              <a:t>Review the BE toolkit</a:t>
            </a:r>
            <a:r>
              <a:rPr kumimoji="0" lang="en-US" sz="2700" b="0" i="0" u="none" strike="noStrike" kern="1200" cap="none" spc="-5" normalizeH="0" noProof="0" dirty="0" smtClean="0">
                <a:ln>
                  <a:noFill/>
                </a:ln>
                <a:solidFill>
                  <a:srgbClr val="21252A"/>
                </a:solidFill>
                <a:effectLst/>
                <a:uLnTx/>
                <a:uFill>
                  <a:solidFill>
                    <a:srgbClr val="21252A"/>
                  </a:solidFill>
                </a:uFill>
                <a:latin typeface="Arial"/>
                <a:ea typeface="+mn-ea"/>
                <a:cs typeface="Arial"/>
              </a:rPr>
              <a:t> for great resources and materials to help move things forward!</a:t>
            </a:r>
            <a:endParaRPr kumimoji="0" sz="27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9" name="object 9"/>
          <p:cNvGrpSpPr/>
          <p:nvPr/>
        </p:nvGrpSpPr>
        <p:grpSpPr>
          <a:xfrm>
            <a:off x="7556944" y="1958196"/>
            <a:ext cx="4413250" cy="3594100"/>
            <a:chOff x="7390228" y="2221992"/>
            <a:chExt cx="4413250" cy="3594100"/>
          </a:xfrm>
        </p:grpSpPr>
        <p:pic>
          <p:nvPicPr>
            <p:cNvPr id="10" name="object 10"/>
            <p:cNvPicPr/>
            <p:nvPr/>
          </p:nvPicPr>
          <p:blipFill>
            <a:blip r:embed="rId5" cstate="print"/>
            <a:stretch>
              <a:fillRect/>
            </a:stretch>
          </p:blipFill>
          <p:spPr>
            <a:xfrm>
              <a:off x="7390228" y="2221992"/>
              <a:ext cx="4413150" cy="3593730"/>
            </a:xfrm>
            <a:prstGeom prst="rect">
              <a:avLst/>
            </a:prstGeom>
          </p:spPr>
        </p:pic>
        <p:sp>
          <p:nvSpPr>
            <p:cNvPr id="11" name="object 11"/>
            <p:cNvSpPr/>
            <p:nvPr/>
          </p:nvSpPr>
          <p:spPr>
            <a:xfrm>
              <a:off x="7491984" y="2724912"/>
              <a:ext cx="1499870" cy="1323340"/>
            </a:xfrm>
            <a:custGeom>
              <a:avLst/>
              <a:gdLst/>
              <a:ahLst/>
              <a:cxnLst/>
              <a:rect l="l" t="t" r="r" b="b"/>
              <a:pathLst>
                <a:path w="1499870" h="1323339">
                  <a:moveTo>
                    <a:pt x="749808" y="0"/>
                  </a:moveTo>
                  <a:lnTo>
                    <a:pt x="0" y="661415"/>
                  </a:lnTo>
                  <a:lnTo>
                    <a:pt x="749808" y="1322831"/>
                  </a:lnTo>
                  <a:lnTo>
                    <a:pt x="1499616" y="661415"/>
                  </a:lnTo>
                  <a:lnTo>
                    <a:pt x="7498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7491984" y="2724912"/>
              <a:ext cx="1499870" cy="1323340"/>
            </a:xfrm>
            <a:custGeom>
              <a:avLst/>
              <a:gdLst/>
              <a:ahLst/>
              <a:cxnLst/>
              <a:rect l="l" t="t" r="r" b="b"/>
              <a:pathLst>
                <a:path w="1499870" h="1323339">
                  <a:moveTo>
                    <a:pt x="0" y="661415"/>
                  </a:moveTo>
                  <a:lnTo>
                    <a:pt x="749808" y="0"/>
                  </a:lnTo>
                  <a:lnTo>
                    <a:pt x="1499616" y="661415"/>
                  </a:lnTo>
                  <a:lnTo>
                    <a:pt x="749808" y="1322831"/>
                  </a:lnTo>
                  <a:lnTo>
                    <a:pt x="0" y="661415"/>
                  </a:lnTo>
                  <a:close/>
                </a:path>
              </a:pathLst>
            </a:custGeom>
            <a:ln w="57912">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241792" y="4070604"/>
              <a:ext cx="5715" cy="761365"/>
            </a:xfrm>
            <a:custGeom>
              <a:avLst/>
              <a:gdLst/>
              <a:ahLst/>
              <a:cxnLst/>
              <a:rect l="l" t="t" r="r" b="b"/>
              <a:pathLst>
                <a:path w="5715" h="761364">
                  <a:moveTo>
                    <a:pt x="0" y="0"/>
                  </a:moveTo>
                  <a:lnTo>
                    <a:pt x="5321" y="761136"/>
                  </a:lnTo>
                </a:path>
              </a:pathLst>
            </a:custGeom>
            <a:ln w="57912">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14"/>
          <p:cNvSpPr txBox="1"/>
          <p:nvPr/>
        </p:nvSpPr>
        <p:spPr>
          <a:xfrm>
            <a:off x="7823355" y="2965558"/>
            <a:ext cx="11703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21252A"/>
                </a:solidFill>
                <a:effectLst/>
                <a:uLnTx/>
                <a:uFillTx/>
                <a:latin typeface="Arial"/>
                <a:ea typeface="+mn-ea"/>
                <a:cs typeface="Arial"/>
              </a:rPr>
              <a:t>Next</a:t>
            </a:r>
            <a:r>
              <a:rPr kumimoji="0" sz="1800" b="1" i="0" u="none" strike="noStrike" kern="1200" cap="none" spc="-65" normalizeH="0" baseline="0" noProof="0" dirty="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Stop!</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AEB3B8"/>
                </a:solidFill>
                <a:effectLst/>
                <a:uLnTx/>
                <a:uFillTx/>
                <a:latin typeface="Arial"/>
                <a:ea typeface="+mn-ea"/>
                <a:cs typeface="Arial"/>
              </a:rPr>
              <a:t>56</a:t>
            </a:r>
          </a:p>
        </p:txBody>
      </p:sp>
    </p:spTree>
    <p:extLst>
      <p:ext uri="{BB962C8B-B14F-4D97-AF65-F5344CB8AC3E}">
        <p14:creationId xmlns:p14="http://schemas.microsoft.com/office/powerpoint/2010/main" val="411860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itchFamily="34" charset="0"/>
              <a:ea typeface="MS PGothic" pitchFamily="34" charset="-128"/>
              <a:cs typeface="Arial" pitchFamily="34" charset="0"/>
            </a:endParaRPr>
          </a:p>
        </p:txBody>
      </p:sp>
      <p:sp>
        <p:nvSpPr>
          <p:cNvPr id="3" name="Title 2"/>
          <p:cNvSpPr>
            <a:spLocks noGrp="1"/>
          </p:cNvSpPr>
          <p:nvPr>
            <p:ph type="title"/>
          </p:nvPr>
        </p:nvSpPr>
        <p:spPr>
          <a:xfrm>
            <a:off x="437477" y="295601"/>
            <a:ext cx="10972800" cy="1325563"/>
          </a:xfrm>
          <a:noFill/>
        </p:spPr>
        <p:txBody>
          <a:bodyPr/>
          <a:lstStyle/>
          <a:p>
            <a:r>
              <a:rPr lang="en-US" dirty="0"/>
              <a:t>Key QI Strategies </a:t>
            </a:r>
          </a:p>
        </p:txBody>
      </p:sp>
      <p:graphicFrame>
        <p:nvGraphicFramePr>
          <p:cNvPr id="2" name="Diagram 1"/>
          <p:cNvGraphicFramePr/>
          <p:nvPr>
            <p:extLst>
              <p:ext uri="{D42A27DB-BD31-4B8C-83A1-F6EECF244321}">
                <p14:modId xmlns:p14="http://schemas.microsoft.com/office/powerpoint/2010/main" val="59972673"/>
              </p:ext>
            </p:extLst>
          </p:nvPr>
        </p:nvGraphicFramePr>
        <p:xfrm>
          <a:off x="118334" y="1323508"/>
          <a:ext cx="12073666" cy="5032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57245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827" y="497698"/>
            <a:ext cx="6755626" cy="1783080"/>
          </a:xfrm>
          <a:noFill/>
        </p:spPr>
        <p:txBody>
          <a:bodyPr anchor="b">
            <a:normAutofit fontScale="90000"/>
          </a:bodyPr>
          <a:lstStyle/>
          <a:p>
            <a:r>
              <a:rPr lang="en-US" sz="3800" dirty="0" smtClean="0"/>
              <a:t>QI Champions</a:t>
            </a:r>
            <a:br>
              <a:rPr lang="en-US" sz="3800" dirty="0" smtClean="0"/>
            </a:br>
            <a:r>
              <a:rPr lang="en-US" sz="3800" dirty="0" smtClean="0"/>
              <a:t>Obtain </a:t>
            </a:r>
            <a:r>
              <a:rPr lang="en-US" sz="3800" dirty="0"/>
              <a:t>a </a:t>
            </a:r>
            <a:r>
              <a:rPr lang="en-US" sz="3800" dirty="0" smtClean="0"/>
              <a:t>Certificate </a:t>
            </a:r>
            <a:r>
              <a:rPr lang="en-US" sz="3800" dirty="0"/>
              <a:t>in </a:t>
            </a:r>
            <a:br>
              <a:rPr lang="en-US" sz="3800" dirty="0"/>
            </a:br>
            <a:r>
              <a:rPr lang="en-US" sz="3800" dirty="0"/>
              <a:t>Quality Improvement </a:t>
            </a:r>
            <a:r>
              <a:rPr lang="en-US" sz="3800" dirty="0" smtClean="0"/>
              <a:t>Science Sponsored by ILPQC</a:t>
            </a:r>
            <a:endParaRPr lang="en-US" sz="3800"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340" y="158496"/>
            <a:ext cx="3189543" cy="3907536"/>
          </a:xfrm>
          <a:prstGeom prst="rect">
            <a:avLst/>
          </a:prstGeom>
        </p:spPr>
      </p:pic>
      <p:pic>
        <p:nvPicPr>
          <p:cNvPr id="9" name="Picture 8" descr="C:\Users\WeissD\AppData\Local\Microsoft\Windows\INetCache\Content.MSO\9DC1815.tmp"/>
          <p:cNvPicPr/>
          <p:nvPr/>
        </p:nvPicPr>
        <p:blipFill>
          <a:blip r:embed="rId4" cstate="email">
            <a:extLst>
              <a:ext uri="{28A0092B-C50C-407E-A947-70E740481C1C}">
                <a14:useLocalDpi xmlns:a14="http://schemas.microsoft.com/office/drawing/2010/main"/>
              </a:ext>
            </a:extLst>
          </a:blip>
          <a:stretch>
            <a:fillRect/>
          </a:stretch>
        </p:blipFill>
        <p:spPr bwMode="auto">
          <a:xfrm>
            <a:off x="329183" y="4889003"/>
            <a:ext cx="3995928" cy="1384416"/>
          </a:xfrm>
          <a:prstGeom prst="rect">
            <a:avLst/>
          </a:prstGeom>
          <a:noFill/>
        </p:spPr>
      </p:pic>
      <p:sp>
        <p:nvSpPr>
          <p:cNvPr id="3" name="Content Placeholder 2"/>
          <p:cNvSpPr>
            <a:spLocks noGrp="1"/>
          </p:cNvSpPr>
          <p:nvPr>
            <p:ph idx="1"/>
          </p:nvPr>
        </p:nvSpPr>
        <p:spPr>
          <a:xfrm>
            <a:off x="4448301" y="2280778"/>
            <a:ext cx="7367780" cy="3073077"/>
          </a:xfrm>
        </p:spPr>
        <p:txBody>
          <a:bodyPr>
            <a:noAutofit/>
          </a:bodyPr>
          <a:lstStyle/>
          <a:p>
            <a:r>
              <a:rPr lang="en-US" sz="2200" dirty="0"/>
              <a:t>ILPQC is offering hospital teams access to IHI Open School, a free opportunity to asynchronously complete over 13 continuing education </a:t>
            </a:r>
            <a:r>
              <a:rPr lang="en-US" sz="2200" dirty="0" smtClean="0"/>
              <a:t>hours</a:t>
            </a:r>
            <a:endParaRPr lang="en-US" sz="2200" dirty="0"/>
          </a:p>
          <a:p>
            <a:r>
              <a:rPr lang="en-US" sz="2200" dirty="0"/>
              <a:t>Access starting June 2021 but </a:t>
            </a:r>
            <a:r>
              <a:rPr lang="en-US" sz="2200" dirty="0" smtClean="0"/>
              <a:t>can </a:t>
            </a:r>
            <a:r>
              <a:rPr lang="en-US" sz="2200" dirty="0"/>
              <a:t>complete the certificate over two years.</a:t>
            </a:r>
          </a:p>
          <a:p>
            <a:r>
              <a:rPr lang="en-US" sz="2200" dirty="0"/>
              <a:t>Please complete the IHI Open School inquiry form to designate a specific number of members across OB &amp; Neonatal QI initiatives at your hospital</a:t>
            </a:r>
            <a:r>
              <a:rPr lang="en-US" sz="2200" dirty="0" smtClean="0"/>
              <a:t>.</a:t>
            </a:r>
          </a:p>
          <a:p>
            <a:r>
              <a:rPr lang="en-US" sz="2200" dirty="0" smtClean="0"/>
              <a:t>40 hospitals have team members receiving this FREE QI training</a:t>
            </a:r>
          </a:p>
          <a:p>
            <a:pPr marL="0" lvl="0" indent="0" algn="ctr">
              <a:lnSpc>
                <a:spcPct val="100000"/>
              </a:lnSpc>
              <a:spcBef>
                <a:spcPts val="0"/>
              </a:spcBef>
              <a:buClrTx/>
              <a:buNone/>
              <a:defRPr/>
            </a:pPr>
            <a:r>
              <a:rPr lang="en-US" sz="2000" dirty="0">
                <a:solidFill>
                  <a:srgbClr val="444C55"/>
                </a:solidFill>
              </a:rPr>
              <a:t>Fill out this link with your team TODAY!</a:t>
            </a:r>
          </a:p>
          <a:p>
            <a:pPr marL="0" lvl="0" indent="0">
              <a:lnSpc>
                <a:spcPct val="100000"/>
              </a:lnSpc>
              <a:spcBef>
                <a:spcPts val="0"/>
              </a:spcBef>
              <a:buClrTx/>
              <a:buNone/>
              <a:defRPr/>
            </a:pPr>
            <a:r>
              <a:rPr lang="en-US" sz="2000" dirty="0">
                <a:solidFill>
                  <a:srgbClr val="444C55"/>
                </a:solidFill>
                <a:hlinkClick r:id="rId5"/>
              </a:rPr>
              <a:t>https://redcap.healthlnk.org/surveys/?s=RN9D4H9AMD</a:t>
            </a:r>
            <a:r>
              <a:rPr lang="en-US" sz="2000" dirty="0">
                <a:solidFill>
                  <a:srgbClr val="444C55"/>
                </a:solidFill>
              </a:rPr>
              <a:t> </a:t>
            </a:r>
          </a:p>
          <a:p>
            <a:endParaRPr lang="en-US" sz="2200" dirty="0"/>
          </a:p>
        </p:txBody>
      </p:sp>
      <p:sp>
        <p:nvSpPr>
          <p:cNvPr id="4" name="Slide Number Placeholder 3"/>
          <p:cNvSpPr>
            <a:spLocks noGrp="1"/>
          </p:cNvSpPr>
          <p:nvPr>
            <p:ph type="sldNum" sz="quarter" idx="10"/>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rPr>
              <a:t>3</a:t>
            </a:r>
          </a:p>
        </p:txBody>
      </p:sp>
      <p:sp>
        <p:nvSpPr>
          <p:cNvPr id="7" name="Rectangle 6">
            <a:extLst>
              <a:ext uri="{FF2B5EF4-FFF2-40B4-BE49-F238E27FC236}">
                <a16:creationId xmlns:a16="http://schemas.microsoft.com/office/drawing/2014/main" id="{C0310B2E-3E3B-7348-96FA-70B9511AF99D}"/>
              </a:ext>
            </a:extLst>
          </p:cNvPr>
          <p:cNvSpPr/>
          <p:nvPr/>
        </p:nvSpPr>
        <p:spPr>
          <a:xfrm>
            <a:off x="732376" y="3981256"/>
            <a:ext cx="348398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Pump up your Quality Improvement skills!</a:t>
            </a:r>
          </a:p>
        </p:txBody>
      </p:sp>
      <p:sp>
        <p:nvSpPr>
          <p:cNvPr id="10" name="Footer Placeholder 4"/>
          <p:cNvSpPr>
            <a:spLocks noGrp="1"/>
          </p:cNvSpPr>
          <p:nvPr>
            <p:ph type="ftr" sz="quarter" idx="11"/>
          </p:nvPr>
        </p:nvSpPr>
        <p:spPr>
          <a:xfrm>
            <a:off x="609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rPr>
              <a:t>Illinois Perinatal Quality Collaborative</a:t>
            </a:r>
          </a:p>
        </p:txBody>
      </p:sp>
    </p:spTree>
    <p:extLst>
      <p:ext uri="{BB962C8B-B14F-4D97-AF65-F5344CB8AC3E}">
        <p14:creationId xmlns:p14="http://schemas.microsoft.com/office/powerpoint/2010/main" val="1055770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1998" cy="6857999"/>
            </a:xfrm>
            <a:prstGeom prst="rect">
              <a:avLst/>
            </a:prstGeom>
          </p:spPr>
        </p:pic>
        <p:sp>
          <p:nvSpPr>
            <p:cNvPr id="4" name="object 4"/>
            <p:cNvSpPr/>
            <p:nvPr/>
          </p:nvSpPr>
          <p:spPr>
            <a:xfrm>
              <a:off x="621030" y="5142738"/>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0" y="0"/>
              <a:ext cx="6419088" cy="1510282"/>
            </a:xfrm>
            <a:prstGeom prst="rect">
              <a:avLst/>
            </a:prstGeom>
          </p:spPr>
        </p:pic>
        <p:sp>
          <p:nvSpPr>
            <p:cNvPr id="6" name="object 6"/>
            <p:cNvSpPr/>
            <p:nvPr/>
          </p:nvSpPr>
          <p:spPr>
            <a:xfrm>
              <a:off x="0" y="0"/>
              <a:ext cx="6243955" cy="1351915"/>
            </a:xfrm>
            <a:custGeom>
              <a:avLst/>
              <a:gdLst/>
              <a:ahLst/>
              <a:cxnLst/>
              <a:rect l="l" t="t" r="r" b="b"/>
              <a:pathLst>
                <a:path w="6243955" h="1351915">
                  <a:moveTo>
                    <a:pt x="6243828" y="0"/>
                  </a:moveTo>
                  <a:lnTo>
                    <a:pt x="0" y="0"/>
                  </a:lnTo>
                  <a:lnTo>
                    <a:pt x="0" y="1315821"/>
                  </a:lnTo>
                  <a:lnTo>
                    <a:pt x="43941" y="1320965"/>
                  </a:lnTo>
                  <a:lnTo>
                    <a:pt x="98320" y="1325452"/>
                  </a:lnTo>
                  <a:lnTo>
                    <a:pt x="152504" y="1329575"/>
                  </a:lnTo>
                  <a:lnTo>
                    <a:pt x="206495" y="1333337"/>
                  </a:lnTo>
                  <a:lnTo>
                    <a:pt x="260297" y="1336740"/>
                  </a:lnTo>
                  <a:lnTo>
                    <a:pt x="313912" y="1339788"/>
                  </a:lnTo>
                  <a:lnTo>
                    <a:pt x="367342" y="1342484"/>
                  </a:lnTo>
                  <a:lnTo>
                    <a:pt x="420590" y="1344831"/>
                  </a:lnTo>
                  <a:lnTo>
                    <a:pt x="473658" y="1346831"/>
                  </a:lnTo>
                  <a:lnTo>
                    <a:pt x="526549" y="1348489"/>
                  </a:lnTo>
                  <a:lnTo>
                    <a:pt x="579265" y="1349808"/>
                  </a:lnTo>
                  <a:lnTo>
                    <a:pt x="631809" y="1350789"/>
                  </a:lnTo>
                  <a:lnTo>
                    <a:pt x="684183" y="1351437"/>
                  </a:lnTo>
                  <a:lnTo>
                    <a:pt x="736391" y="1351754"/>
                  </a:lnTo>
                  <a:lnTo>
                    <a:pt x="788433" y="1351744"/>
                  </a:lnTo>
                  <a:lnTo>
                    <a:pt x="840314" y="1351409"/>
                  </a:lnTo>
                  <a:lnTo>
                    <a:pt x="892035" y="1350754"/>
                  </a:lnTo>
                  <a:lnTo>
                    <a:pt x="943598" y="1349780"/>
                  </a:lnTo>
                  <a:lnTo>
                    <a:pt x="995007" y="1348490"/>
                  </a:lnTo>
                  <a:lnTo>
                    <a:pt x="1046264" y="1346889"/>
                  </a:lnTo>
                  <a:lnTo>
                    <a:pt x="1097371" y="1344979"/>
                  </a:lnTo>
                  <a:lnTo>
                    <a:pt x="1148331" y="1342763"/>
                  </a:lnTo>
                  <a:lnTo>
                    <a:pt x="1199147" y="1340244"/>
                  </a:lnTo>
                  <a:lnTo>
                    <a:pt x="1249820" y="1337426"/>
                  </a:lnTo>
                  <a:lnTo>
                    <a:pt x="1300354" y="1334311"/>
                  </a:lnTo>
                  <a:lnTo>
                    <a:pt x="1350751" y="1330902"/>
                  </a:lnTo>
                  <a:lnTo>
                    <a:pt x="1401013" y="1327203"/>
                  </a:lnTo>
                  <a:lnTo>
                    <a:pt x="1451143" y="1323217"/>
                  </a:lnTo>
                  <a:lnTo>
                    <a:pt x="1501143" y="1318946"/>
                  </a:lnTo>
                  <a:lnTo>
                    <a:pt x="1551017" y="1314394"/>
                  </a:lnTo>
                  <a:lnTo>
                    <a:pt x="1600765" y="1309564"/>
                  </a:lnTo>
                  <a:lnTo>
                    <a:pt x="1650392" y="1304459"/>
                  </a:lnTo>
                  <a:lnTo>
                    <a:pt x="1699899" y="1299082"/>
                  </a:lnTo>
                  <a:lnTo>
                    <a:pt x="1749289" y="1293437"/>
                  </a:lnTo>
                  <a:lnTo>
                    <a:pt x="1798565" y="1287525"/>
                  </a:lnTo>
                  <a:lnTo>
                    <a:pt x="1847728" y="1281351"/>
                  </a:lnTo>
                  <a:lnTo>
                    <a:pt x="1896782" y="1274917"/>
                  </a:lnTo>
                  <a:lnTo>
                    <a:pt x="1945729" y="1268227"/>
                  </a:lnTo>
                  <a:lnTo>
                    <a:pt x="1994571" y="1261284"/>
                  </a:lnTo>
                  <a:lnTo>
                    <a:pt x="2043311" y="1254090"/>
                  </a:lnTo>
                  <a:lnTo>
                    <a:pt x="2091952" y="1246649"/>
                  </a:lnTo>
                  <a:lnTo>
                    <a:pt x="2188945" y="1231037"/>
                  </a:lnTo>
                  <a:lnTo>
                    <a:pt x="2285570" y="1214473"/>
                  </a:lnTo>
                  <a:lnTo>
                    <a:pt x="2381847" y="1196982"/>
                  </a:lnTo>
                  <a:lnTo>
                    <a:pt x="2477796" y="1178589"/>
                  </a:lnTo>
                  <a:lnTo>
                    <a:pt x="2573436" y="1159317"/>
                  </a:lnTo>
                  <a:lnTo>
                    <a:pt x="2668790" y="1139193"/>
                  </a:lnTo>
                  <a:lnTo>
                    <a:pt x="2763875" y="1118239"/>
                  </a:lnTo>
                  <a:lnTo>
                    <a:pt x="2858712" y="1096482"/>
                  </a:lnTo>
                  <a:lnTo>
                    <a:pt x="2953322" y="1073946"/>
                  </a:lnTo>
                  <a:lnTo>
                    <a:pt x="3047723" y="1050655"/>
                  </a:lnTo>
                  <a:lnTo>
                    <a:pt x="3141938" y="1026635"/>
                  </a:lnTo>
                  <a:lnTo>
                    <a:pt x="3235984" y="1001909"/>
                  </a:lnTo>
                  <a:lnTo>
                    <a:pt x="3329883" y="976503"/>
                  </a:lnTo>
                  <a:lnTo>
                    <a:pt x="3423654" y="950442"/>
                  </a:lnTo>
                  <a:lnTo>
                    <a:pt x="3517318" y="923749"/>
                  </a:lnTo>
                  <a:lnTo>
                    <a:pt x="3610894" y="896450"/>
                  </a:lnTo>
                  <a:lnTo>
                    <a:pt x="3704403" y="868569"/>
                  </a:lnTo>
                  <a:lnTo>
                    <a:pt x="3797864" y="840131"/>
                  </a:lnTo>
                  <a:lnTo>
                    <a:pt x="3938011" y="796483"/>
                  </a:lnTo>
                  <a:lnTo>
                    <a:pt x="4078164" y="751722"/>
                  </a:lnTo>
                  <a:lnTo>
                    <a:pt x="4218391" y="705929"/>
                  </a:lnTo>
                  <a:lnTo>
                    <a:pt x="4358759" y="659188"/>
                  </a:lnTo>
                  <a:lnTo>
                    <a:pt x="4546252" y="595537"/>
                  </a:lnTo>
                  <a:lnTo>
                    <a:pt x="4781386" y="514112"/>
                  </a:lnTo>
                  <a:lnTo>
                    <a:pt x="5639587" y="209613"/>
                  </a:lnTo>
                  <a:lnTo>
                    <a:pt x="624382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5" cstate="print"/>
            <a:stretch>
              <a:fillRect/>
            </a:stretch>
          </p:blipFill>
          <p:spPr>
            <a:xfrm>
              <a:off x="513588" y="137160"/>
              <a:ext cx="1944623" cy="879347"/>
            </a:xfrm>
            <a:prstGeom prst="rect">
              <a:avLst/>
            </a:prstGeom>
          </p:spPr>
        </p:pic>
      </p:grpSp>
      <p:sp>
        <p:nvSpPr>
          <p:cNvPr id="8" name="object 8"/>
          <p:cNvSpPr txBox="1">
            <a:spLocks noGrp="1"/>
          </p:cNvSpPr>
          <p:nvPr>
            <p:ph type="title"/>
          </p:nvPr>
        </p:nvSpPr>
        <p:spPr>
          <a:xfrm>
            <a:off x="796697" y="1595238"/>
            <a:ext cx="3756025" cy="1415415"/>
          </a:xfrm>
          <a:prstGeom prst="rect">
            <a:avLst/>
          </a:prstGeom>
        </p:spPr>
        <p:txBody>
          <a:bodyPr vert="horz" wrap="square" lIns="0" tIns="95885" rIns="0" bIns="0" rtlCol="0">
            <a:spAutoFit/>
          </a:bodyPr>
          <a:lstStyle/>
          <a:p>
            <a:pPr marL="760095" marR="5080" indent="-748030">
              <a:lnSpc>
                <a:spcPts val="5180"/>
              </a:lnSpc>
              <a:spcBef>
                <a:spcPts val="755"/>
              </a:spcBef>
            </a:pPr>
            <a:r>
              <a:rPr sz="4800" b="0" spc="-5" dirty="0">
                <a:solidFill>
                  <a:srgbClr val="21252A"/>
                </a:solidFill>
                <a:latin typeface="Arial"/>
                <a:cs typeface="Arial"/>
              </a:rPr>
              <a:t>Thanks to </a:t>
            </a:r>
            <a:r>
              <a:rPr sz="4800" b="0" spc="-10" dirty="0">
                <a:solidFill>
                  <a:srgbClr val="21252A"/>
                </a:solidFill>
                <a:latin typeface="Arial"/>
                <a:cs typeface="Arial"/>
              </a:rPr>
              <a:t>our </a:t>
            </a:r>
            <a:r>
              <a:rPr sz="4800" b="0" spc="-1320" dirty="0">
                <a:solidFill>
                  <a:srgbClr val="21252A"/>
                </a:solidFill>
                <a:latin typeface="Arial"/>
                <a:cs typeface="Arial"/>
              </a:rPr>
              <a:t> </a:t>
            </a:r>
            <a:r>
              <a:rPr sz="4800" b="0" spc="-10" dirty="0">
                <a:solidFill>
                  <a:srgbClr val="21252A"/>
                </a:solidFill>
                <a:latin typeface="Arial"/>
                <a:cs typeface="Arial"/>
              </a:rPr>
              <a:t>Funders</a:t>
            </a:r>
            <a:endParaRPr sz="4800">
              <a:latin typeface="Arial"/>
              <a:cs typeface="Arial"/>
            </a:endParaRPr>
          </a:p>
        </p:txBody>
      </p:sp>
      <p:sp>
        <p:nvSpPr>
          <p:cNvPr id="9" name="object 9"/>
          <p:cNvSpPr txBox="1"/>
          <p:nvPr/>
        </p:nvSpPr>
        <p:spPr>
          <a:xfrm>
            <a:off x="226573" y="5237245"/>
            <a:ext cx="246126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a:ln>
                  <a:noFill/>
                </a:ln>
                <a:solidFill>
                  <a:srgbClr val="21252A"/>
                </a:solidFill>
                <a:effectLst/>
                <a:uLnTx/>
                <a:uFillTx/>
                <a:latin typeface="Arial"/>
                <a:ea typeface="+mn-ea"/>
                <a:cs typeface="Arial"/>
              </a:rPr>
              <a:t>In</a:t>
            </a:r>
            <a:r>
              <a:rPr kumimoji="0" sz="2800" b="0" i="0" u="none" strike="noStrike" kern="1200" cap="none" spc="-45" normalizeH="0" baseline="0" noProof="0" dirty="0">
                <a:ln>
                  <a:noFill/>
                </a:ln>
                <a:solidFill>
                  <a:srgbClr val="21252A"/>
                </a:solidFill>
                <a:effectLst/>
                <a:uLnTx/>
                <a:uFillTx/>
                <a:latin typeface="Arial"/>
                <a:ea typeface="+mn-ea"/>
                <a:cs typeface="Arial"/>
              </a:rPr>
              <a:t> </a:t>
            </a:r>
            <a:r>
              <a:rPr kumimoji="0" sz="2800" b="0" i="0" u="none" strike="noStrike" kern="1200" cap="none" spc="0" normalizeH="0" baseline="0" noProof="0" dirty="0">
                <a:ln>
                  <a:noFill/>
                </a:ln>
                <a:solidFill>
                  <a:srgbClr val="21252A"/>
                </a:solidFill>
                <a:effectLst/>
                <a:uLnTx/>
                <a:uFillTx/>
                <a:latin typeface="Arial"/>
                <a:ea typeface="+mn-ea"/>
                <a:cs typeface="Arial"/>
              </a:rPr>
              <a:t>kind</a:t>
            </a:r>
            <a:r>
              <a:rPr kumimoji="0" sz="2800" b="0" i="0" u="none" strike="noStrike" kern="1200" cap="none" spc="-30" normalizeH="0" baseline="0" noProof="0" dirty="0">
                <a:ln>
                  <a:noFill/>
                </a:ln>
                <a:solidFill>
                  <a:srgbClr val="21252A"/>
                </a:solidFill>
                <a:effectLst/>
                <a:uLnTx/>
                <a:uFillTx/>
                <a:latin typeface="Arial"/>
                <a:ea typeface="+mn-ea"/>
                <a:cs typeface="Arial"/>
              </a:rPr>
              <a:t> </a:t>
            </a:r>
            <a:r>
              <a:rPr kumimoji="0" sz="2800" b="0" i="0" u="none" strike="noStrike" kern="1200" cap="none" spc="0" normalizeH="0" baseline="0" noProof="0" dirty="0">
                <a:ln>
                  <a:noFill/>
                </a:ln>
                <a:solidFill>
                  <a:srgbClr val="21252A"/>
                </a:solidFill>
                <a:effectLst/>
                <a:uLnTx/>
                <a:uFillTx/>
                <a:latin typeface="Arial"/>
                <a:ea typeface="+mn-ea"/>
                <a:cs typeface="Arial"/>
              </a:rPr>
              <a:t>support:</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grpSp>
        <p:nvGrpSpPr>
          <p:cNvPr id="10" name="object 10"/>
          <p:cNvGrpSpPr/>
          <p:nvPr/>
        </p:nvGrpSpPr>
        <p:grpSpPr>
          <a:xfrm>
            <a:off x="73152" y="3180588"/>
            <a:ext cx="5146675" cy="3558540"/>
            <a:chOff x="73152" y="3180588"/>
            <a:chExt cx="5146675" cy="3558540"/>
          </a:xfrm>
        </p:grpSpPr>
        <p:pic>
          <p:nvPicPr>
            <p:cNvPr id="11" name="object 11"/>
            <p:cNvPicPr/>
            <p:nvPr/>
          </p:nvPicPr>
          <p:blipFill>
            <a:blip r:embed="rId6" cstate="print"/>
            <a:stretch>
              <a:fillRect/>
            </a:stretch>
          </p:blipFill>
          <p:spPr>
            <a:xfrm>
              <a:off x="2211324" y="5826252"/>
              <a:ext cx="1627631" cy="597407"/>
            </a:xfrm>
            <a:prstGeom prst="rect">
              <a:avLst/>
            </a:prstGeom>
          </p:spPr>
        </p:pic>
        <p:pic>
          <p:nvPicPr>
            <p:cNvPr id="12" name="object 12"/>
            <p:cNvPicPr/>
            <p:nvPr/>
          </p:nvPicPr>
          <p:blipFill>
            <a:blip r:embed="rId7" cstate="print"/>
            <a:stretch>
              <a:fillRect/>
            </a:stretch>
          </p:blipFill>
          <p:spPr>
            <a:xfrm>
              <a:off x="3073907" y="4046220"/>
              <a:ext cx="1155191" cy="871727"/>
            </a:xfrm>
            <a:prstGeom prst="rect">
              <a:avLst/>
            </a:prstGeom>
          </p:spPr>
        </p:pic>
        <p:pic>
          <p:nvPicPr>
            <p:cNvPr id="13" name="object 13"/>
            <p:cNvPicPr/>
            <p:nvPr/>
          </p:nvPicPr>
          <p:blipFill>
            <a:blip r:embed="rId8" cstate="print"/>
            <a:stretch>
              <a:fillRect/>
            </a:stretch>
          </p:blipFill>
          <p:spPr>
            <a:xfrm>
              <a:off x="1368552" y="4069080"/>
              <a:ext cx="1382267" cy="734567"/>
            </a:xfrm>
            <a:prstGeom prst="rect">
              <a:avLst/>
            </a:prstGeom>
          </p:spPr>
        </p:pic>
        <p:pic>
          <p:nvPicPr>
            <p:cNvPr id="14" name="object 14"/>
            <p:cNvPicPr/>
            <p:nvPr/>
          </p:nvPicPr>
          <p:blipFill>
            <a:blip r:embed="rId9" cstate="print"/>
            <a:stretch>
              <a:fillRect/>
            </a:stretch>
          </p:blipFill>
          <p:spPr>
            <a:xfrm>
              <a:off x="73152" y="3246120"/>
              <a:ext cx="1697723" cy="470915"/>
            </a:xfrm>
            <a:prstGeom prst="rect">
              <a:avLst/>
            </a:prstGeom>
          </p:spPr>
        </p:pic>
        <p:pic>
          <p:nvPicPr>
            <p:cNvPr id="15" name="object 15"/>
            <p:cNvPicPr/>
            <p:nvPr/>
          </p:nvPicPr>
          <p:blipFill>
            <a:blip r:embed="rId10" cstate="print"/>
            <a:stretch>
              <a:fillRect/>
            </a:stretch>
          </p:blipFill>
          <p:spPr>
            <a:xfrm>
              <a:off x="3436619" y="3180588"/>
              <a:ext cx="1557515" cy="566927"/>
            </a:xfrm>
            <a:prstGeom prst="rect">
              <a:avLst/>
            </a:prstGeom>
          </p:spPr>
        </p:pic>
        <p:pic>
          <p:nvPicPr>
            <p:cNvPr id="16" name="object 16"/>
            <p:cNvPicPr/>
            <p:nvPr/>
          </p:nvPicPr>
          <p:blipFill>
            <a:blip r:embed="rId11" cstate="print"/>
            <a:stretch>
              <a:fillRect/>
            </a:stretch>
          </p:blipFill>
          <p:spPr>
            <a:xfrm>
              <a:off x="1900428" y="3180588"/>
              <a:ext cx="1307591" cy="600455"/>
            </a:xfrm>
            <a:prstGeom prst="rect">
              <a:avLst/>
            </a:prstGeom>
          </p:spPr>
        </p:pic>
        <p:pic>
          <p:nvPicPr>
            <p:cNvPr id="17" name="object 17"/>
            <p:cNvPicPr/>
            <p:nvPr/>
          </p:nvPicPr>
          <p:blipFill>
            <a:blip r:embed="rId12" cstate="print"/>
            <a:stretch>
              <a:fillRect/>
            </a:stretch>
          </p:blipFill>
          <p:spPr>
            <a:xfrm>
              <a:off x="3953256" y="5750052"/>
              <a:ext cx="1266443" cy="544067"/>
            </a:xfrm>
            <a:prstGeom prst="rect">
              <a:avLst/>
            </a:prstGeom>
          </p:spPr>
        </p:pic>
        <p:pic>
          <p:nvPicPr>
            <p:cNvPr id="18" name="object 18"/>
            <p:cNvPicPr/>
            <p:nvPr/>
          </p:nvPicPr>
          <p:blipFill>
            <a:blip r:embed="rId13" cstate="print"/>
            <a:stretch>
              <a:fillRect/>
            </a:stretch>
          </p:blipFill>
          <p:spPr>
            <a:xfrm>
              <a:off x="147828" y="5687567"/>
              <a:ext cx="1949195" cy="670559"/>
            </a:xfrm>
            <a:prstGeom prst="rect">
              <a:avLst/>
            </a:prstGeom>
          </p:spPr>
        </p:pic>
        <p:pic>
          <p:nvPicPr>
            <p:cNvPr id="19" name="object 19"/>
            <p:cNvPicPr/>
            <p:nvPr/>
          </p:nvPicPr>
          <p:blipFill>
            <a:blip r:embed="rId14" cstate="print"/>
            <a:stretch>
              <a:fillRect/>
            </a:stretch>
          </p:blipFill>
          <p:spPr>
            <a:xfrm>
              <a:off x="723899" y="6310883"/>
              <a:ext cx="2141219" cy="428243"/>
            </a:xfrm>
            <a:prstGeom prst="rect">
              <a:avLst/>
            </a:prstGeom>
          </p:spPr>
        </p:pic>
      </p:grpSp>
    </p:spTree>
    <p:extLst>
      <p:ext uri="{BB962C8B-B14F-4D97-AF65-F5344CB8AC3E}">
        <p14:creationId xmlns:p14="http://schemas.microsoft.com/office/powerpoint/2010/main" val="19071835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lstStyle/>
          <a:p>
            <a:r>
              <a:rPr lang="en-US" dirty="0" smtClean="0"/>
              <a:t>PREM vs Press </a:t>
            </a:r>
            <a:r>
              <a:rPr lang="en-US" dirty="0" err="1" smtClean="0"/>
              <a:t>Ganey</a:t>
            </a:r>
            <a:r>
              <a:rPr lang="en-US" dirty="0" smtClean="0"/>
              <a:t> </a:t>
            </a:r>
            <a:endParaRPr lang="en-US" dirty="0"/>
          </a:p>
        </p:txBody>
      </p:sp>
      <p:sp>
        <p:nvSpPr>
          <p:cNvPr id="5" name="Content Placeholder 4"/>
          <p:cNvSpPr>
            <a:spLocks noGrp="1"/>
          </p:cNvSpPr>
          <p:nvPr>
            <p:ph sz="half" idx="1"/>
          </p:nvPr>
        </p:nvSpPr>
        <p:spPr/>
        <p:txBody>
          <a:bodyPr>
            <a:normAutofit fontScale="85000" lnSpcReduction="20000"/>
          </a:bodyPr>
          <a:lstStyle/>
          <a:p>
            <a:pPr marL="0" indent="0">
              <a:buNone/>
            </a:pPr>
            <a:r>
              <a:rPr lang="en-US" b="1" dirty="0" smtClean="0"/>
              <a:t>PREM</a:t>
            </a:r>
            <a:endParaRPr lang="en-US" b="1" dirty="0"/>
          </a:p>
          <a:p>
            <a:r>
              <a:rPr lang="en-US" dirty="0" smtClean="0"/>
              <a:t>ILPQC centering </a:t>
            </a:r>
            <a:r>
              <a:rPr lang="en-US" dirty="0"/>
              <a:t>p</a:t>
            </a:r>
            <a:r>
              <a:rPr lang="en-US" dirty="0" smtClean="0"/>
              <a:t>atient reported experience as a reflection of the Respectful Care Practices </a:t>
            </a:r>
            <a:endParaRPr lang="en-US" dirty="0"/>
          </a:p>
          <a:p>
            <a:r>
              <a:rPr lang="en-US" dirty="0"/>
              <a:t>Anonymous survey for </a:t>
            </a:r>
            <a:r>
              <a:rPr lang="en-US" b="1" u="sng" dirty="0"/>
              <a:t>every </a:t>
            </a:r>
            <a:r>
              <a:rPr lang="en-US" dirty="0" smtClean="0"/>
              <a:t>birth </a:t>
            </a:r>
            <a:r>
              <a:rPr lang="en-US" dirty="0"/>
              <a:t>discharge measuring patient experience during </a:t>
            </a:r>
            <a:r>
              <a:rPr lang="en-US" dirty="0" smtClean="0"/>
              <a:t>labor and delivery </a:t>
            </a:r>
            <a:endParaRPr lang="en-US" dirty="0"/>
          </a:p>
          <a:p>
            <a:r>
              <a:rPr lang="en-US" dirty="0"/>
              <a:t>Patients use a </a:t>
            </a:r>
            <a:r>
              <a:rPr lang="en-US" dirty="0" smtClean="0"/>
              <a:t>QR </a:t>
            </a:r>
            <a:r>
              <a:rPr lang="en-US" dirty="0"/>
              <a:t>code to access </a:t>
            </a:r>
            <a:r>
              <a:rPr lang="en-US" dirty="0" smtClean="0"/>
              <a:t>survey and select hospital they delivered at </a:t>
            </a:r>
            <a:endParaRPr lang="en-US" dirty="0"/>
          </a:p>
          <a:p>
            <a:r>
              <a:rPr lang="en-US" dirty="0"/>
              <a:t>Answers go directly to </a:t>
            </a:r>
            <a:r>
              <a:rPr lang="en-US" dirty="0" smtClean="0"/>
              <a:t>ILPQC </a:t>
            </a:r>
            <a:r>
              <a:rPr lang="en-US" dirty="0"/>
              <a:t>for analysis from </a:t>
            </a:r>
            <a:r>
              <a:rPr lang="en-US" dirty="0" err="1" smtClean="0"/>
              <a:t>RedCap</a:t>
            </a:r>
            <a:r>
              <a:rPr lang="en-US" dirty="0" smtClean="0"/>
              <a:t> </a:t>
            </a:r>
            <a:endParaRPr lang="en-US" dirty="0"/>
          </a:p>
          <a:p>
            <a:r>
              <a:rPr lang="en-US" dirty="0"/>
              <a:t>Aggregate results reported back </a:t>
            </a:r>
            <a:r>
              <a:rPr lang="en-US" dirty="0" smtClean="0"/>
              <a:t>quarterly to BE hospital teams </a:t>
            </a:r>
            <a:endParaRPr lang="en-US" dirty="0"/>
          </a:p>
          <a:p>
            <a:endParaRPr lang="en-US" dirty="0"/>
          </a:p>
        </p:txBody>
      </p:sp>
      <p:sp>
        <p:nvSpPr>
          <p:cNvPr id="6" name="Content Placeholder 5"/>
          <p:cNvSpPr>
            <a:spLocks noGrp="1"/>
          </p:cNvSpPr>
          <p:nvPr>
            <p:ph sz="half" idx="2"/>
          </p:nvPr>
        </p:nvSpPr>
        <p:spPr/>
        <p:txBody>
          <a:bodyPr>
            <a:normAutofit fontScale="85000" lnSpcReduction="20000"/>
          </a:bodyPr>
          <a:lstStyle/>
          <a:p>
            <a:pPr marL="0" indent="0">
              <a:buNone/>
            </a:pPr>
            <a:r>
              <a:rPr lang="en-US" b="1" dirty="0" smtClean="0"/>
              <a:t>Press </a:t>
            </a:r>
            <a:r>
              <a:rPr lang="en-US" b="1" dirty="0" err="1" smtClean="0"/>
              <a:t>Ganey</a:t>
            </a:r>
            <a:endParaRPr lang="en-US" b="1" dirty="0" smtClean="0"/>
          </a:p>
          <a:p>
            <a:r>
              <a:rPr lang="en-US" dirty="0"/>
              <a:t>40 million patients and 3 million healthcare workers fused with safety and quality </a:t>
            </a:r>
            <a:r>
              <a:rPr lang="en-US" dirty="0" smtClean="0"/>
              <a:t>data</a:t>
            </a:r>
          </a:p>
          <a:p>
            <a:r>
              <a:rPr lang="en-US" dirty="0"/>
              <a:t>Done after patient leaves the hospital typically completed via phone </a:t>
            </a:r>
            <a:endParaRPr lang="en-US" dirty="0" smtClean="0"/>
          </a:p>
          <a:p>
            <a:r>
              <a:rPr lang="en-US" dirty="0" smtClean="0"/>
              <a:t>Hospitals use for improving </a:t>
            </a:r>
            <a:r>
              <a:rPr lang="en-US" dirty="0"/>
              <a:t>their score, rather than improving the actual patient </a:t>
            </a:r>
            <a:r>
              <a:rPr lang="en-US" dirty="0" smtClean="0"/>
              <a:t>experience</a:t>
            </a:r>
          </a:p>
          <a:p>
            <a:r>
              <a:rPr lang="en-US" dirty="0" smtClean="0"/>
              <a:t>Randomly selected not given to every patient</a:t>
            </a:r>
          </a:p>
          <a:p>
            <a:r>
              <a:rPr lang="en-US" dirty="0" smtClean="0"/>
              <a:t>Own </a:t>
            </a:r>
            <a:r>
              <a:rPr lang="en-US" dirty="0"/>
              <a:t>scoring system for determining how hospitals are dedicated to </a:t>
            </a:r>
            <a:r>
              <a:rPr lang="en-US" dirty="0" smtClean="0"/>
              <a:t>enhancing </a:t>
            </a:r>
            <a:r>
              <a:rPr lang="en-US" dirty="0"/>
              <a:t>a patient's </a:t>
            </a:r>
            <a:r>
              <a:rPr lang="en-US" dirty="0" smtClean="0"/>
              <a:t>experience</a:t>
            </a:r>
          </a:p>
          <a:p>
            <a:r>
              <a:rPr lang="en-US" dirty="0" smtClean="0"/>
              <a:t>Does not represents only labor and delivery experiences</a:t>
            </a:r>
          </a:p>
        </p:txBody>
      </p:sp>
    </p:spTree>
    <p:extLst>
      <p:ext uri="{BB962C8B-B14F-4D97-AF65-F5344CB8AC3E}">
        <p14:creationId xmlns:p14="http://schemas.microsoft.com/office/powerpoint/2010/main" val="2642110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249677" y="137477"/>
            <a:ext cx="10972800" cy="1325563"/>
          </a:xfrm>
        </p:spPr>
        <p:txBody>
          <a:bodyPr/>
          <a:lstStyle/>
          <a:p>
            <a:r>
              <a:rPr lang="en-US" dirty="0"/>
              <a:t>Structure Measures:</a:t>
            </a:r>
            <a:br>
              <a:rPr lang="en-US" dirty="0"/>
            </a:br>
            <a:r>
              <a:rPr lang="en-US" dirty="0"/>
              <a:t>Implementing Systems Changes</a:t>
            </a:r>
          </a:p>
        </p:txBody>
      </p:sp>
      <p:sp>
        <p:nvSpPr>
          <p:cNvPr id="6" name="Rectangle 5"/>
          <p:cNvSpPr/>
          <p:nvPr/>
        </p:nvSpPr>
        <p:spPr>
          <a:xfrm>
            <a:off x="249677" y="1691743"/>
            <a:ext cx="3267636"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Implemented standardized social determinants of health screening tools for delivery admission</a:t>
            </a:r>
          </a:p>
        </p:txBody>
      </p:sp>
      <p:sp>
        <p:nvSpPr>
          <p:cNvPr id="13" name="Rectangle 12"/>
          <p:cNvSpPr/>
          <p:nvPr/>
        </p:nvSpPr>
        <p:spPr>
          <a:xfrm>
            <a:off x="4800600" y="1691743"/>
            <a:ext cx="3200400" cy="830997"/>
          </a:xfrm>
          <a:prstGeom prst="rect">
            <a:avLst/>
          </a:prstGeom>
          <a:ln>
            <a:solidFill>
              <a:schemeClr val="tx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Completed and shared social determinants of health community resources mapping tool</a:t>
            </a:r>
          </a:p>
        </p:txBody>
      </p:sp>
      <p:pic>
        <p:nvPicPr>
          <p:cNvPr id="9" name="Picture 8"/>
          <p:cNvPicPr>
            <a:picLocks noChangeAspect="1"/>
          </p:cNvPicPr>
          <p:nvPr/>
        </p:nvPicPr>
        <p:blipFill>
          <a:blip r:embed="rId3"/>
          <a:stretch>
            <a:fillRect/>
          </a:stretch>
        </p:blipFill>
        <p:spPr>
          <a:xfrm>
            <a:off x="4247440" y="2818371"/>
            <a:ext cx="4114800" cy="3228975"/>
          </a:xfrm>
          <a:prstGeom prst="rect">
            <a:avLst/>
          </a:prstGeom>
        </p:spPr>
      </p:pic>
      <p:pic>
        <p:nvPicPr>
          <p:cNvPr id="11" name="Picture 10"/>
          <p:cNvPicPr>
            <a:picLocks noChangeAspect="1"/>
          </p:cNvPicPr>
          <p:nvPr/>
        </p:nvPicPr>
        <p:blipFill>
          <a:blip r:embed="rId4"/>
          <a:stretch>
            <a:fillRect/>
          </a:stretch>
        </p:blipFill>
        <p:spPr>
          <a:xfrm>
            <a:off x="185457" y="2692114"/>
            <a:ext cx="3929343" cy="3390900"/>
          </a:xfrm>
          <a:prstGeom prst="rect">
            <a:avLst/>
          </a:prstGeom>
        </p:spPr>
      </p:pic>
      <p:pic>
        <p:nvPicPr>
          <p:cNvPr id="14" name="Picture 13"/>
          <p:cNvPicPr>
            <a:picLocks noChangeAspect="1"/>
          </p:cNvPicPr>
          <p:nvPr/>
        </p:nvPicPr>
        <p:blipFill>
          <a:blip r:embed="rId5"/>
          <a:stretch>
            <a:fillRect/>
          </a:stretch>
        </p:blipFill>
        <p:spPr>
          <a:xfrm>
            <a:off x="8494881" y="2889752"/>
            <a:ext cx="3687392" cy="3366841"/>
          </a:xfrm>
          <a:prstGeom prst="rect">
            <a:avLst/>
          </a:prstGeom>
        </p:spPr>
      </p:pic>
      <p:sp>
        <p:nvSpPr>
          <p:cNvPr id="19" name="Rectangle 18"/>
          <p:cNvSpPr/>
          <p:nvPr/>
        </p:nvSpPr>
        <p:spPr>
          <a:xfrm>
            <a:off x="8813260" y="1691742"/>
            <a:ext cx="3135745" cy="830997"/>
          </a:xfrm>
          <a:prstGeom prst="rect">
            <a:avLst/>
          </a:prstGeom>
          <a:ln>
            <a:solidFill>
              <a:schemeClr val="tx1">
                <a:lumMod val="5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Protocol for improving the collection and accuracy of patient-reported race/ethnicity data</a:t>
            </a: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14741" y="6256593"/>
            <a:ext cx="5700140" cy="564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38622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AlbanyMed">
  <a:themeElements>
    <a:clrScheme name="AlbanyMed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AlbanyMed">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AlbanyMed 1">
        <a:dk1>
          <a:srgbClr val="990033"/>
        </a:dk1>
        <a:lt1>
          <a:srgbClr val="FFFFCC"/>
        </a:lt1>
        <a:dk2>
          <a:srgbClr val="000000"/>
        </a:dk2>
        <a:lt2>
          <a:srgbClr val="FFFFFF"/>
        </a:lt2>
        <a:accent1>
          <a:srgbClr val="CC3300"/>
        </a:accent1>
        <a:accent2>
          <a:srgbClr val="FF9900"/>
        </a:accent2>
        <a:accent3>
          <a:srgbClr val="AAAAAA"/>
        </a:accent3>
        <a:accent4>
          <a:srgbClr val="DADAAE"/>
        </a:accent4>
        <a:accent5>
          <a:srgbClr val="E2ADAA"/>
        </a:accent5>
        <a:accent6>
          <a:srgbClr val="E78A00"/>
        </a:accent6>
        <a:hlink>
          <a:srgbClr val="FFCC00"/>
        </a:hlink>
        <a:folHlink>
          <a:srgbClr val="FF5050"/>
        </a:folHlink>
      </a:clrScheme>
      <a:clrMap bg1="dk2" tx1="lt1" bg2="dk1" tx2="lt2" accent1="accent1" accent2="accent2" accent3="accent3" accent4="accent4" accent5="accent5" accent6="accent6" hlink="hlink" folHlink="folHlink"/>
    </a:extraClrScheme>
    <a:extraClrScheme>
      <a:clrScheme name="AlbanyMed 2">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AlbanyMed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AlbanyMed 4">
        <a:dk1>
          <a:srgbClr val="7A5A00"/>
        </a:dk1>
        <a:lt1>
          <a:srgbClr val="FFFF99"/>
        </a:lt1>
        <a:dk2>
          <a:srgbClr val="000066"/>
        </a:dk2>
        <a:lt2>
          <a:srgbClr val="CCFF33"/>
        </a:lt2>
        <a:accent1>
          <a:srgbClr val="006600"/>
        </a:accent1>
        <a:accent2>
          <a:srgbClr val="4F0777"/>
        </a:accent2>
        <a:accent3>
          <a:srgbClr val="AAAAB8"/>
        </a:accent3>
        <a:accent4>
          <a:srgbClr val="DADA82"/>
        </a:accent4>
        <a:accent5>
          <a:srgbClr val="AAB8AA"/>
        </a:accent5>
        <a:accent6>
          <a:srgbClr val="47066B"/>
        </a:accent6>
        <a:hlink>
          <a:srgbClr val="CC99FF"/>
        </a:hlink>
        <a:folHlink>
          <a:srgbClr val="005894"/>
        </a:folHlink>
      </a:clrScheme>
      <a:clrMap bg1="dk2" tx1="lt1" bg2="dk1" tx2="lt2" accent1="accent1" accent2="accent2" accent3="accent3" accent4="accent4" accent5="accent5" accent6="accent6" hlink="hlink" folHlink="folHlink"/>
    </a:extraClrScheme>
    <a:extraClrScheme>
      <a:clrScheme name="AlbanyMed 5">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AlbanyMed 6">
        <a:dk1>
          <a:srgbClr val="99CC00"/>
        </a:dk1>
        <a:lt1>
          <a:srgbClr val="FFFFFF"/>
        </a:lt1>
        <a:dk2>
          <a:srgbClr val="009900"/>
        </a:dk2>
        <a:lt2>
          <a:srgbClr val="FFFF99"/>
        </a:lt2>
        <a:accent1>
          <a:srgbClr val="336600"/>
        </a:accent1>
        <a:accent2>
          <a:srgbClr val="CCCC00"/>
        </a:accent2>
        <a:accent3>
          <a:srgbClr val="AACAAA"/>
        </a:accent3>
        <a:accent4>
          <a:srgbClr val="DADADA"/>
        </a:accent4>
        <a:accent5>
          <a:srgbClr val="ADB8AA"/>
        </a:accent5>
        <a:accent6>
          <a:srgbClr val="B9B900"/>
        </a:accent6>
        <a:hlink>
          <a:srgbClr val="008000"/>
        </a:hlink>
        <a:folHlink>
          <a:srgbClr val="33CC33"/>
        </a:folHlink>
      </a:clrScheme>
      <a:clrMap bg1="dk2" tx1="lt1" bg2="dk1" tx2="lt2" accent1="accent1" accent2="accent2" accent3="accent3" accent4="accent4" accent5="accent5" accent6="accent6" hlink="hlink" folHlink="folHlink"/>
    </a:extraClrScheme>
    <a:extraClrScheme>
      <a:clrScheme name="AlbanyMed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AlbanyMed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AlbanyMed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ller-Children's-&amp;-Women's-PPT-Template [Read-Only]" id="{36ED6F97-AC55-4338-8DDA-4F0F99664CB8}" vid="{EE53F633-12D7-4980-8913-A96E19B64B13}"/>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ller-Children's-&amp;-Women's-PPT-Template.potx  -  Read-Only" id="{FA74EF87-BEA4-4898-A3C6-53E86DFB475D}" vid="{99C2C1F3-C86C-4087-B765-6336828DECB6}"/>
    </a:ext>
  </a:extLst>
</a:theme>
</file>

<file path=ppt/theme/theme1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ller-Children's-&amp;-Women's-PPT-Template [Read-Only]" id="{36ED6F97-AC55-4338-8DDA-4F0F99664CB8}" vid="{828281AB-E208-4B5C-A26E-DB3EAA6276BC}"/>
    </a:ext>
  </a:ext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3.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4.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8.xml><?xml version="1.0" encoding="utf-8"?>
<a:theme xmlns:a="http://schemas.openxmlformats.org/drawingml/2006/main" name="1_Danv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4395A40-7DE9-4A0A-A9C8-561C849258F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7140</TotalTime>
  <Words>6878</Words>
  <Application>Microsoft Office PowerPoint</Application>
  <PresentationFormat>Widescreen</PresentationFormat>
  <Paragraphs>904</Paragraphs>
  <Slides>82</Slides>
  <Notes>49</Notes>
  <HiddenSlides>0</HiddenSlides>
  <MMClips>1</MMClips>
  <ScaleCrop>false</ScaleCrop>
  <HeadingPairs>
    <vt:vector size="8" baseType="variant">
      <vt:variant>
        <vt:lpstr>Fonts Used</vt:lpstr>
      </vt:variant>
      <vt:variant>
        <vt:i4>22</vt:i4>
      </vt:variant>
      <vt:variant>
        <vt:lpstr>Theme</vt:lpstr>
      </vt:variant>
      <vt:variant>
        <vt:i4>16</vt:i4>
      </vt:variant>
      <vt:variant>
        <vt:lpstr>Embedded OLE Servers</vt:lpstr>
      </vt:variant>
      <vt:variant>
        <vt:i4>1</vt:i4>
      </vt:variant>
      <vt:variant>
        <vt:lpstr>Slide Titles</vt:lpstr>
      </vt:variant>
      <vt:variant>
        <vt:i4>82</vt:i4>
      </vt:variant>
    </vt:vector>
  </HeadingPairs>
  <TitlesOfParts>
    <vt:vector size="121" baseType="lpstr">
      <vt:lpstr>ＭＳ Ｐゴシック</vt:lpstr>
      <vt:lpstr>ＭＳ Ｐゴシック</vt:lpstr>
      <vt:lpstr>Arial</vt:lpstr>
      <vt:lpstr>Arial Black</vt:lpstr>
      <vt:lpstr>Arial Narrow</vt:lpstr>
      <vt:lpstr>Calibri</vt:lpstr>
      <vt:lpstr>Calibri Light</vt:lpstr>
      <vt:lpstr>Comic Sans MS</vt:lpstr>
      <vt:lpstr>Georgia</vt:lpstr>
      <vt:lpstr>Gotham-Book</vt:lpstr>
      <vt:lpstr>Goudy Old Style</vt:lpstr>
      <vt:lpstr>Helvetica</vt:lpstr>
      <vt:lpstr>Helvetica Neue</vt:lpstr>
      <vt:lpstr>Helvetica Neue Medium</vt:lpstr>
      <vt:lpstr>Lato</vt:lpstr>
      <vt:lpstr>Lato Medium</vt:lpstr>
      <vt:lpstr>Lucida Grande</vt:lpstr>
      <vt:lpstr>Open Sans</vt:lpstr>
      <vt:lpstr>Palatino</vt:lpstr>
      <vt:lpstr>Times</vt:lpstr>
      <vt:lpstr>Univers 47 CondensedLight</vt:lpstr>
      <vt:lpstr>Wingdings</vt:lpstr>
      <vt:lpstr>1_Office Theme</vt:lpstr>
      <vt:lpstr>5_Office Theme</vt:lpstr>
      <vt:lpstr>2_Office Theme</vt:lpstr>
      <vt:lpstr>3_Office Theme</vt:lpstr>
      <vt:lpstr>4_Office Theme</vt:lpstr>
      <vt:lpstr>6_Office Theme</vt:lpstr>
      <vt:lpstr>Vision</vt:lpstr>
      <vt:lpstr>1_Danvers</vt:lpstr>
      <vt:lpstr>2_Custom Design</vt:lpstr>
      <vt:lpstr>3_Custom Design</vt:lpstr>
      <vt:lpstr>4_Custom Design</vt:lpstr>
      <vt:lpstr>AlbanyMed</vt:lpstr>
      <vt:lpstr>Office Theme</vt:lpstr>
      <vt:lpstr>7_Office Theme</vt:lpstr>
      <vt:lpstr>5_Custom Design</vt:lpstr>
      <vt:lpstr>8_Office Theme</vt:lpstr>
      <vt:lpstr>Worksheet</vt:lpstr>
      <vt:lpstr>PowerPoint Presentation</vt:lpstr>
      <vt:lpstr>Overview</vt:lpstr>
      <vt:lpstr>ILPQC Updates </vt:lpstr>
      <vt:lpstr>PowerPoint Presentation</vt:lpstr>
      <vt:lpstr>PowerPoint Presentation</vt:lpstr>
      <vt:lpstr>What is the focus of Birth Equity (BE)?</vt:lpstr>
      <vt:lpstr>BE Key Drivers Diagram </vt:lpstr>
      <vt:lpstr>Key QI Strategies </vt:lpstr>
      <vt:lpstr>Structure Measures: Implementing Systems Changes</vt:lpstr>
      <vt:lpstr>Structure Measures: Implementing Systems Changes</vt:lpstr>
      <vt:lpstr>Process Measures: Social Determinants of Health Screening</vt:lpstr>
      <vt:lpstr>Process Measures:  Postpartum Safety </vt:lpstr>
      <vt:lpstr>Process Measures: Staff Training </vt:lpstr>
      <vt:lpstr>PowerPoint Presentation</vt:lpstr>
      <vt:lpstr>Respectful Care Practices</vt:lpstr>
      <vt:lpstr>Why Respectful Care Practices and  Patient Reported Experience matters?</vt:lpstr>
      <vt:lpstr>Why Respectful Care Practices and  Patient Reported Experience matters?</vt:lpstr>
      <vt:lpstr>CDC: HEAR Her Campaign </vt:lpstr>
      <vt:lpstr>PowerPoint Presentation</vt:lpstr>
      <vt:lpstr>We commit to… </vt:lpstr>
      <vt:lpstr>PowerPoint Presentation</vt:lpstr>
      <vt:lpstr>We are shipping out Respectful Care Practices Materials for teams</vt:lpstr>
      <vt:lpstr>Implementing Respectful Care Practices</vt:lpstr>
      <vt:lpstr>Guest Speaker: </vt:lpstr>
      <vt:lpstr>               Illinois Perinatal Quality Collaborative  </vt:lpstr>
      <vt:lpstr>Overview of Miller Children’s &amp; Women’s  BirthCare Center </vt:lpstr>
      <vt:lpstr>Birth Equity Project  (began as  a CMQCC quality improvement initiative </vt:lpstr>
      <vt:lpstr>PowerPoint Presentation</vt:lpstr>
      <vt:lpstr>Patient Reported Experience Metric (PREM)</vt:lpstr>
      <vt:lpstr>PowerPoint Presentation</vt:lpstr>
      <vt:lpstr>What we do:</vt:lpstr>
      <vt:lpstr>What we do:</vt:lpstr>
      <vt:lpstr>What we do:</vt:lpstr>
      <vt:lpstr>What we do:</vt:lpstr>
      <vt:lpstr>What we do:</vt:lpstr>
      <vt:lpstr>What we do:</vt:lpstr>
      <vt:lpstr>Partnership and Feedback </vt:lpstr>
      <vt:lpstr>Our baseline data and current data demonstrates our care teams’ commitment to Birth Equity.   Are we ready to declare and display our promise to our patients and families? </vt:lpstr>
      <vt:lpstr>Next Steps</vt:lpstr>
      <vt:lpstr>PowerPoint Presentation</vt:lpstr>
      <vt:lpstr>PREM</vt:lpstr>
      <vt:lpstr>PREM Implementation </vt:lpstr>
      <vt:lpstr>PREM Survey Questions </vt:lpstr>
      <vt:lpstr>PREM Survey Questions cont. </vt:lpstr>
      <vt:lpstr>PREM Survey Questions cont. </vt:lpstr>
      <vt:lpstr>PREM Demographics Questions </vt:lpstr>
      <vt:lpstr>PREM Reports Updates</vt:lpstr>
      <vt:lpstr>Example of Introduction of PREM to Patients from NYSPQC</vt:lpstr>
      <vt:lpstr>NYSPQC PREM Recruitment Script Example</vt:lpstr>
      <vt:lpstr>Guest Speaker: </vt:lpstr>
      <vt:lpstr>PREM Implementation   Albany Medical Center  Angela A. Antonikowski, PhD, MA Chief Health Equity, Diversity &amp; Inclusion Officer Albany, 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Team Talk</vt:lpstr>
      <vt:lpstr>PowerPoint Presentation</vt:lpstr>
      <vt:lpstr>Community Serviced</vt:lpstr>
      <vt:lpstr>Getting Started</vt:lpstr>
      <vt:lpstr>Baseline Chart Review</vt:lpstr>
      <vt:lpstr>Baseline Chart Results:</vt:lpstr>
      <vt:lpstr>Baseline Chart Results cont.</vt:lpstr>
      <vt:lpstr>GOAL  PROJECT #1</vt:lpstr>
      <vt:lpstr>PowerPoint Presentation</vt:lpstr>
      <vt:lpstr>Thank you!</vt:lpstr>
      <vt:lpstr>Birth Equity Additional Resources &amp; Tools </vt:lpstr>
      <vt:lpstr>*NEW Perinatal Quality Improvement  SPEAK-UP Training</vt:lpstr>
      <vt:lpstr>Tiered Approach for Birth Equity Implicit  Bias Training  </vt:lpstr>
      <vt:lpstr>Develop respectful care and  bias education for providers, nurses,  and staff</vt:lpstr>
      <vt:lpstr>Birth Equity Toolkit Outline</vt:lpstr>
      <vt:lpstr>Resources and Education for RCP &amp; PREM</vt:lpstr>
      <vt:lpstr>Birth Equity next steps</vt:lpstr>
      <vt:lpstr>Key Players Meetings to help support you get started</vt:lpstr>
      <vt:lpstr>Upcoming Monthly Webinars: </vt:lpstr>
      <vt:lpstr>Next Steps for Birth Equity</vt:lpstr>
      <vt:lpstr>QI Champions Obtain a Certificate in  Quality Improvement Science Sponsored by ILPQC</vt:lpstr>
      <vt:lpstr>Thanks to our  Funders</vt:lpstr>
      <vt:lpstr>PREM vs Press Ganey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Ieshia Johnson</dc:creator>
  <cp:lastModifiedBy>Ieshia Johnson</cp:lastModifiedBy>
  <cp:revision>104</cp:revision>
  <dcterms:created xsi:type="dcterms:W3CDTF">2021-11-10T00:37:23Z</dcterms:created>
  <dcterms:modified xsi:type="dcterms:W3CDTF">2021-12-20T23:34:06Z</dcterms:modified>
</cp:coreProperties>
</file>