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4D_BFF2A07C.xml" ContentType="application/vnd.ms-powerpoint.comments+xml"/>
  <Override PartName="/ppt/comments/modernComment_233_D0BDE3DF.xml" ContentType="application/vnd.ms-powerpoint.comments+xml"/>
  <Override PartName="/ppt/comments/modernComment_230_F8079489.xml" ContentType="application/vnd.ms-powerpoint.comments+xml"/>
  <Override PartName="/ppt/comments/modernComment_259_A808472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60" r:id="rId2"/>
    <p:sldMasterId id="2147483699" r:id="rId3"/>
    <p:sldMasterId id="2147483741" r:id="rId4"/>
    <p:sldMasterId id="2147483756" r:id="rId5"/>
    <p:sldMasterId id="2147483787" r:id="rId6"/>
    <p:sldMasterId id="2147483801" r:id="rId7"/>
    <p:sldMasterId id="2147483807" r:id="rId8"/>
  </p:sldMasterIdLst>
  <p:notesMasterIdLst>
    <p:notesMasterId r:id="rId56"/>
  </p:notesMasterIdLst>
  <p:sldIdLst>
    <p:sldId id="538" r:id="rId9"/>
    <p:sldId id="554" r:id="rId10"/>
    <p:sldId id="555" r:id="rId11"/>
    <p:sldId id="588" r:id="rId12"/>
    <p:sldId id="556" r:id="rId13"/>
    <p:sldId id="613" r:id="rId14"/>
    <p:sldId id="612" r:id="rId15"/>
    <p:sldId id="558" r:id="rId16"/>
    <p:sldId id="599" r:id="rId17"/>
    <p:sldId id="559" r:id="rId18"/>
    <p:sldId id="589" r:id="rId19"/>
    <p:sldId id="600" r:id="rId20"/>
    <p:sldId id="603" r:id="rId21"/>
    <p:sldId id="604" r:id="rId22"/>
    <p:sldId id="605" r:id="rId23"/>
    <p:sldId id="563" r:id="rId24"/>
    <p:sldId id="564" r:id="rId25"/>
    <p:sldId id="565" r:id="rId26"/>
    <p:sldId id="560" r:id="rId27"/>
    <p:sldId id="614" r:id="rId28"/>
    <p:sldId id="485" r:id="rId29"/>
    <p:sldId id="581" r:id="rId30"/>
    <p:sldId id="601" r:id="rId31"/>
    <p:sldId id="573" r:id="rId32"/>
    <p:sldId id="609" r:id="rId33"/>
    <p:sldId id="608" r:id="rId34"/>
    <p:sldId id="606" r:id="rId35"/>
    <p:sldId id="617" r:id="rId36"/>
    <p:sldId id="618" r:id="rId37"/>
    <p:sldId id="619" r:id="rId38"/>
    <p:sldId id="620" r:id="rId39"/>
    <p:sldId id="575" r:id="rId40"/>
    <p:sldId id="576" r:id="rId41"/>
    <p:sldId id="577" r:id="rId42"/>
    <p:sldId id="584" r:id="rId43"/>
    <p:sldId id="615" r:id="rId44"/>
    <p:sldId id="52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20" r:id="rId53"/>
    <p:sldId id="616" r:id="rId54"/>
    <p:sldId id="28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F8223C-610E-2BBA-F33B-0E1F55F6BB33}" name="Patricia Ann Lee King" initials="PK" userId="S::pal094@ads.northwestern.edu::dbab7ec2-5444-4d21-afe7-a39974533d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>
      <p:ext uri="{19B8F6BF-5375-455C-9EA6-DF929625EA0E}">
        <p15:presenceInfo xmlns:p15="http://schemas.microsoft.com/office/powerpoint/2012/main" userId="Patricia Ann Lee K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88695" autoAdjust="0"/>
  </p:normalViewPr>
  <p:slideViewPr>
    <p:cSldViewPr snapToGrid="0">
      <p:cViewPr varScale="1">
        <p:scale>
          <a:sx n="57" d="100"/>
          <a:sy n="57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65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fs3844\Documents\ILPQC\PVB\NTSV%20C-Section%20Rat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NTSV%20Cesarean%20Rates%20by%20Hospital%20-%20ILPQC%202020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Percent of teams working</a:t>
            </a:r>
            <a:r>
              <a:rPr lang="en-US" sz="2400" baseline="0" dirty="0"/>
              <a:t> on 6 key structure measures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'SM in place '!$B$1</c:f>
              <c:strCache>
                <c:ptCount val="1"/>
                <c:pt idx="0">
                  <c:v>Denominator</c:v>
                </c:pt>
              </c:strCache>
            </c:strRef>
          </c:tx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'!$B$2:$B$17</c:f>
            </c:numRef>
          </c:val>
          <c:smooth val="0"/>
          <c:extLst>
            <c:ext xmlns:c16="http://schemas.microsoft.com/office/drawing/2014/chart" uri="{C3380CC4-5D6E-409C-BE32-E72D297353CC}">
              <c16:uniqueId val="{00000000-E9F9-44EB-9B3D-12DF87028563}"/>
            </c:ext>
          </c:extLst>
        </c:ser>
        <c:ser>
          <c:idx val="8"/>
          <c:order val="1"/>
          <c:tx>
            <c:strRef>
              <c:f>'SM in place '!$C$1</c:f>
              <c:strCache>
                <c:ptCount val="1"/>
                <c:pt idx="0">
                  <c:v>Numerator</c:v>
                </c:pt>
              </c:strCache>
            </c:strRef>
          </c:tx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'!$C$2:$C$17</c:f>
            </c:numRef>
          </c:val>
          <c:smooth val="0"/>
          <c:extLst>
            <c:ext xmlns:c16="http://schemas.microsoft.com/office/drawing/2014/chart" uri="{C3380CC4-5D6E-409C-BE32-E72D297353CC}">
              <c16:uniqueId val="{00000001-E9F9-44EB-9B3D-12DF87028563}"/>
            </c:ext>
          </c:extLst>
        </c:ser>
        <c:ser>
          <c:idx val="9"/>
          <c:order val="2"/>
          <c:tx>
            <c:strRef>
              <c:f>'SM in place '!$D$1</c:f>
              <c:strCache>
                <c:ptCount val="1"/>
                <c:pt idx="0">
                  <c:v>% of teams with all 6 key SM in place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'!$D$2:$D$17</c:f>
              <c:numCache>
                <c:formatCode>0%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0.04</c:v>
                </c:pt>
                <c:pt idx="9">
                  <c:v>0.05</c:v>
                </c:pt>
                <c:pt idx="10">
                  <c:v>0.08</c:v>
                </c:pt>
                <c:pt idx="11">
                  <c:v>0.1</c:v>
                </c:pt>
                <c:pt idx="12">
                  <c:v>0.13</c:v>
                </c:pt>
                <c:pt idx="13">
                  <c:v>0.13</c:v>
                </c:pt>
                <c:pt idx="14">
                  <c:v>0.22</c:v>
                </c:pt>
                <c:pt idx="15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F9-44EB-9B3D-12DF87028563}"/>
            </c:ext>
          </c:extLst>
        </c:ser>
        <c:ser>
          <c:idx val="10"/>
          <c:order val="3"/>
          <c:tx>
            <c:strRef>
              <c:f>'SM in place '!$E$1</c:f>
              <c:strCache>
                <c:ptCount val="1"/>
                <c:pt idx="0">
                  <c:v>Numerator</c:v>
                </c:pt>
              </c:strCache>
            </c:strRef>
          </c:tx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'!$E$2:$E$17</c:f>
            </c:numRef>
          </c:val>
          <c:smooth val="0"/>
          <c:extLst>
            <c:ext xmlns:c16="http://schemas.microsoft.com/office/drawing/2014/chart" uri="{C3380CC4-5D6E-409C-BE32-E72D297353CC}">
              <c16:uniqueId val="{00000003-E9F9-44EB-9B3D-12DF87028563}"/>
            </c:ext>
          </c:extLst>
        </c:ser>
        <c:ser>
          <c:idx val="11"/>
          <c:order val="4"/>
          <c:tx>
            <c:strRef>
              <c:f>'SM in place '!$F$1</c:f>
              <c:strCache>
                <c:ptCount val="1"/>
                <c:pt idx="0">
                  <c:v>% of teams with at least 4 key SM in place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'!$F$2:$F$17</c:f>
              <c:numCache>
                <c:formatCode>0%</c:formatCode>
                <c:ptCount val="16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0.06</c:v>
                </c:pt>
                <c:pt idx="5">
                  <c:v>0.09</c:v>
                </c:pt>
                <c:pt idx="6">
                  <c:v>0.13</c:v>
                </c:pt>
                <c:pt idx="7">
                  <c:v>0.19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0.43</c:v>
                </c:pt>
                <c:pt idx="11">
                  <c:v>0.43</c:v>
                </c:pt>
                <c:pt idx="12">
                  <c:v>0.49</c:v>
                </c:pt>
                <c:pt idx="13">
                  <c:v>0.46</c:v>
                </c:pt>
                <c:pt idx="14">
                  <c:v>0.56000000000000005</c:v>
                </c:pt>
                <c:pt idx="15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F9-44EB-9B3D-12DF87028563}"/>
            </c:ext>
          </c:extLst>
        </c:ser>
        <c:ser>
          <c:idx val="12"/>
          <c:order val="5"/>
          <c:tx>
            <c:strRef>
              <c:f>'SM in place '!$G$1</c:f>
              <c:strCache>
                <c:ptCount val="1"/>
                <c:pt idx="0">
                  <c:v>Numerator</c:v>
                </c:pt>
              </c:strCache>
            </c:strRef>
          </c:tx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'!$G$2:$G$17</c:f>
            </c:numRef>
          </c:val>
          <c:smooth val="0"/>
          <c:extLst>
            <c:ext xmlns:c16="http://schemas.microsoft.com/office/drawing/2014/chart" uri="{C3380CC4-5D6E-409C-BE32-E72D297353CC}">
              <c16:uniqueId val="{00000005-E9F9-44EB-9B3D-12DF87028563}"/>
            </c:ext>
          </c:extLst>
        </c:ser>
        <c:ser>
          <c:idx val="13"/>
          <c:order val="6"/>
          <c:tx>
            <c:strRef>
              <c:f>'SM in place '!$H$1</c:f>
              <c:strCache>
                <c:ptCount val="1"/>
                <c:pt idx="0">
                  <c:v>% of teams with all 6 SM in place or working on it </c:v>
                </c:pt>
              </c:strCache>
            </c:strRef>
          </c:tx>
          <c:spPr>
            <a:ln>
              <a:solidFill>
                <a:srgbClr val="FF7C80"/>
              </a:solidFill>
            </a:ln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'!$H$2:$H$17</c:f>
              <c:numCache>
                <c:formatCode>0%</c:formatCode>
                <c:ptCount val="16"/>
                <c:pt idx="0">
                  <c:v>0.08</c:v>
                </c:pt>
                <c:pt idx="1">
                  <c:v>0.21</c:v>
                </c:pt>
                <c:pt idx="2">
                  <c:v>0.33</c:v>
                </c:pt>
                <c:pt idx="3">
                  <c:v>0.48</c:v>
                </c:pt>
                <c:pt idx="4">
                  <c:v>0.54</c:v>
                </c:pt>
                <c:pt idx="5">
                  <c:v>0.67</c:v>
                </c:pt>
                <c:pt idx="6">
                  <c:v>0.76</c:v>
                </c:pt>
                <c:pt idx="7">
                  <c:v>0.71</c:v>
                </c:pt>
                <c:pt idx="8">
                  <c:v>0.82</c:v>
                </c:pt>
                <c:pt idx="9">
                  <c:v>0.83</c:v>
                </c:pt>
                <c:pt idx="10">
                  <c:v>0.87</c:v>
                </c:pt>
                <c:pt idx="11">
                  <c:v>0.87</c:v>
                </c:pt>
                <c:pt idx="12">
                  <c:v>0.82</c:v>
                </c:pt>
                <c:pt idx="13">
                  <c:v>0.83</c:v>
                </c:pt>
                <c:pt idx="14">
                  <c:v>0.85</c:v>
                </c:pt>
                <c:pt idx="1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F9-44EB-9B3D-12DF87028563}"/>
            </c:ext>
          </c:extLst>
        </c:ser>
        <c:ser>
          <c:idx val="0"/>
          <c:order val="7"/>
          <c:tx>
            <c:strRef>
              <c:f>'SM in place '!$B$1</c:f>
              <c:strCache>
                <c:ptCount val="1"/>
                <c:pt idx="0">
                  <c:v>Denominator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'!$B$2:$B$17</c:f>
            </c:numRef>
          </c:val>
          <c:smooth val="0"/>
          <c:extLst>
            <c:ext xmlns:c16="http://schemas.microsoft.com/office/drawing/2014/chart" uri="{C3380CC4-5D6E-409C-BE32-E72D297353CC}">
              <c16:uniqueId val="{00000007-E9F9-44EB-9B3D-12DF87028563}"/>
            </c:ext>
          </c:extLst>
        </c:ser>
        <c:ser>
          <c:idx val="1"/>
          <c:order val="8"/>
          <c:tx>
            <c:strRef>
              <c:f>'SM in place '!$C$1</c:f>
              <c:strCache>
                <c:ptCount val="1"/>
                <c:pt idx="0">
                  <c:v>Numerator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'!$C$2:$C$17</c:f>
            </c:numRef>
          </c:val>
          <c:smooth val="0"/>
          <c:extLst>
            <c:ext xmlns:c16="http://schemas.microsoft.com/office/drawing/2014/chart" uri="{C3380CC4-5D6E-409C-BE32-E72D297353CC}">
              <c16:uniqueId val="{00000008-E9F9-44EB-9B3D-12DF87028563}"/>
            </c:ext>
          </c:extLst>
        </c:ser>
        <c:ser>
          <c:idx val="2"/>
          <c:order val="9"/>
          <c:tx>
            <c:strRef>
              <c:f>'SM in place '!$D$1</c:f>
              <c:strCache>
                <c:ptCount val="1"/>
                <c:pt idx="0">
                  <c:v>% of teams with all 6 key SM in place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16384563303997E-2"/>
                  <c:y val="7.6365024818631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9F9-44EB-9B3D-12DF87028563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9F9-44EB-9B3D-12DF87028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'!$D$2:$D$19</c:f>
              <c:numCache>
                <c:formatCode>0%</c:formatCode>
                <c:ptCount val="1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0.04</c:v>
                </c:pt>
                <c:pt idx="9">
                  <c:v>0.05</c:v>
                </c:pt>
                <c:pt idx="10">
                  <c:v>0.08</c:v>
                </c:pt>
                <c:pt idx="11">
                  <c:v>0.1</c:v>
                </c:pt>
                <c:pt idx="12">
                  <c:v>0.13</c:v>
                </c:pt>
                <c:pt idx="13">
                  <c:v>0.13</c:v>
                </c:pt>
                <c:pt idx="14">
                  <c:v>0.22</c:v>
                </c:pt>
                <c:pt idx="15">
                  <c:v>0.27</c:v>
                </c:pt>
                <c:pt idx="16">
                  <c:v>0.33</c:v>
                </c:pt>
                <c:pt idx="17">
                  <c:v>0.35897435897435898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9F9-44EB-9B3D-12DF87028563}"/>
            </c:ext>
          </c:extLst>
        </c:ser>
        <c:ser>
          <c:idx val="3"/>
          <c:order val="10"/>
          <c:tx>
            <c:strRef>
              <c:f>'SM in place '!$E$1</c:f>
              <c:strCache>
                <c:ptCount val="1"/>
                <c:pt idx="0">
                  <c:v>Numerator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'!$E$2:$E$17</c:f>
            </c:numRef>
          </c:val>
          <c:smooth val="0"/>
          <c:extLst>
            <c:ext xmlns:c16="http://schemas.microsoft.com/office/drawing/2014/chart" uri="{C3380CC4-5D6E-409C-BE32-E72D297353CC}">
              <c16:uniqueId val="{0000000C-E9F9-44EB-9B3D-12DF87028563}"/>
            </c:ext>
          </c:extLst>
        </c:ser>
        <c:ser>
          <c:idx val="4"/>
          <c:order val="11"/>
          <c:tx>
            <c:strRef>
              <c:f>'SM in place '!$F$1</c:f>
              <c:strCache>
                <c:ptCount val="1"/>
                <c:pt idx="0">
                  <c:v>% of teams with at least 4 key SM in place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9F9-44EB-9B3D-12DF87028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'!$F$2:$F$19</c:f>
              <c:numCache>
                <c:formatCode>0%</c:formatCode>
                <c:ptCount val="18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0.06</c:v>
                </c:pt>
                <c:pt idx="5">
                  <c:v>0.09</c:v>
                </c:pt>
                <c:pt idx="6">
                  <c:v>0.13</c:v>
                </c:pt>
                <c:pt idx="7">
                  <c:v>0.19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0.43</c:v>
                </c:pt>
                <c:pt idx="11">
                  <c:v>0.43</c:v>
                </c:pt>
                <c:pt idx="12">
                  <c:v>0.49</c:v>
                </c:pt>
                <c:pt idx="13">
                  <c:v>0.46</c:v>
                </c:pt>
                <c:pt idx="14">
                  <c:v>0.56000000000000005</c:v>
                </c:pt>
                <c:pt idx="15">
                  <c:v>0.59</c:v>
                </c:pt>
                <c:pt idx="16">
                  <c:v>0.57999999999999996</c:v>
                </c:pt>
                <c:pt idx="17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9F9-44EB-9B3D-12DF87028563}"/>
            </c:ext>
          </c:extLst>
        </c:ser>
        <c:ser>
          <c:idx val="5"/>
          <c:order val="12"/>
          <c:tx>
            <c:strRef>
              <c:f>'SM in place '!$G$1</c:f>
              <c:strCache>
                <c:ptCount val="1"/>
                <c:pt idx="0">
                  <c:v>Numerator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'!$G$2:$G$17</c:f>
            </c:numRef>
          </c:val>
          <c:smooth val="0"/>
          <c:extLst>
            <c:ext xmlns:c16="http://schemas.microsoft.com/office/drawing/2014/chart" uri="{C3380CC4-5D6E-409C-BE32-E72D297353CC}">
              <c16:uniqueId val="{0000000F-E9F9-44EB-9B3D-12DF87028563}"/>
            </c:ext>
          </c:extLst>
        </c:ser>
        <c:ser>
          <c:idx val="6"/>
          <c:order val="13"/>
          <c:tx>
            <c:strRef>
              <c:f>'SM in place '!$H$1</c:f>
              <c:strCache>
                <c:ptCount val="1"/>
                <c:pt idx="0">
                  <c:v>% of teams with all 6 SM in place or working on it </c:v>
                </c:pt>
              </c:strCache>
            </c:strRef>
          </c:tx>
          <c:spPr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650191830286634E-2"/>
                  <c:y val="-3.8182512409317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9F9-44EB-9B3D-12DF87028563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9F9-44EB-9B3D-12DF87028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'SM in place '!$A$2:$C$19</c:f>
              <c:strCache>
                <c:ptCount val="18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</c:strCache>
            </c:strRef>
          </c:cat>
          <c:val>
            <c:numRef>
              <c:f>'SM in place '!$H$2:$H$19</c:f>
              <c:numCache>
                <c:formatCode>0%</c:formatCode>
                <c:ptCount val="18"/>
                <c:pt idx="0">
                  <c:v>0.08</c:v>
                </c:pt>
                <c:pt idx="1">
                  <c:v>0.21</c:v>
                </c:pt>
                <c:pt idx="2">
                  <c:v>0.33</c:v>
                </c:pt>
                <c:pt idx="3">
                  <c:v>0.48</c:v>
                </c:pt>
                <c:pt idx="4">
                  <c:v>0.54</c:v>
                </c:pt>
                <c:pt idx="5">
                  <c:v>0.67</c:v>
                </c:pt>
                <c:pt idx="6">
                  <c:v>0.76</c:v>
                </c:pt>
                <c:pt idx="7">
                  <c:v>0.71</c:v>
                </c:pt>
                <c:pt idx="8">
                  <c:v>0.82</c:v>
                </c:pt>
                <c:pt idx="9">
                  <c:v>0.83</c:v>
                </c:pt>
                <c:pt idx="10">
                  <c:v>0.87</c:v>
                </c:pt>
                <c:pt idx="11">
                  <c:v>0.87</c:v>
                </c:pt>
                <c:pt idx="12">
                  <c:v>0.82</c:v>
                </c:pt>
                <c:pt idx="13">
                  <c:v>0.83</c:v>
                </c:pt>
                <c:pt idx="14">
                  <c:v>0.85</c:v>
                </c:pt>
                <c:pt idx="15">
                  <c:v>0.8</c:v>
                </c:pt>
                <c:pt idx="16">
                  <c:v>0.85</c:v>
                </c:pt>
                <c:pt idx="17">
                  <c:v>0.92307692307692313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9F9-44EB-9B3D-12DF87028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7310287"/>
        <c:axId val="2087311951"/>
      </c:lineChart>
      <c:catAx>
        <c:axId val="208731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311951"/>
        <c:crosses val="autoZero"/>
        <c:auto val="1"/>
        <c:lblAlgn val="ctr"/>
        <c:lblOffset val="100"/>
        <c:noMultiLvlLbl val="0"/>
      </c:catAx>
      <c:valAx>
        <c:axId val="20873119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310287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</a:rPr>
              <a:t>Engaged patients and/or community members on QI</a:t>
            </a:r>
            <a:r>
              <a:rPr lang="en-US" sz="1800" b="1" baseline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</a:rPr>
              <a:t>efforts</a:t>
            </a:r>
          </a:p>
        </c:rich>
      </c:tx>
      <c:layout>
        <c:manualLayout>
          <c:xMode val="edge"/>
          <c:yMode val="edge"/>
          <c:x val="0.18338469870288143"/>
          <c:y val="5.8380274468619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7'!$A$3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7'!$B$2:$N$2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7'!$B$3:$N$3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14</c:v>
                </c:pt>
                <c:pt idx="9">
                  <c:v>19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1-43BA-9224-A628AA976425}"/>
            </c:ext>
          </c:extLst>
        </c:ser>
        <c:ser>
          <c:idx val="1"/>
          <c:order val="1"/>
          <c:tx>
            <c:strRef>
              <c:f>'SM 7'!$A$4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7'!$B$2:$N$2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7'!$B$4:$N$4</c:f>
              <c:numCache>
                <c:formatCode>General</c:formatCode>
                <c:ptCount val="11"/>
                <c:pt idx="0">
                  <c:v>5</c:v>
                </c:pt>
                <c:pt idx="1">
                  <c:v>26</c:v>
                </c:pt>
                <c:pt idx="2">
                  <c:v>39</c:v>
                </c:pt>
                <c:pt idx="3">
                  <c:v>38</c:v>
                </c:pt>
                <c:pt idx="4">
                  <c:v>38</c:v>
                </c:pt>
                <c:pt idx="5">
                  <c:v>41</c:v>
                </c:pt>
                <c:pt idx="6">
                  <c:v>38</c:v>
                </c:pt>
                <c:pt idx="7">
                  <c:v>52</c:v>
                </c:pt>
                <c:pt idx="8">
                  <c:v>44</c:v>
                </c:pt>
                <c:pt idx="9">
                  <c:v>45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1-43BA-9224-A628AA976425}"/>
            </c:ext>
          </c:extLst>
        </c:ser>
        <c:ser>
          <c:idx val="2"/>
          <c:order val="2"/>
          <c:tx>
            <c:strRef>
              <c:f>'SM 7'!$A$5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7'!$B$2:$N$2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7'!$B$5:$N$5</c:f>
              <c:numCache>
                <c:formatCode>General</c:formatCode>
                <c:ptCount val="11"/>
                <c:pt idx="0">
                  <c:v>90</c:v>
                </c:pt>
                <c:pt idx="1">
                  <c:v>68</c:v>
                </c:pt>
                <c:pt idx="2">
                  <c:v>54</c:v>
                </c:pt>
                <c:pt idx="3">
                  <c:v>63</c:v>
                </c:pt>
                <c:pt idx="4">
                  <c:v>54</c:v>
                </c:pt>
                <c:pt idx="5">
                  <c:v>49</c:v>
                </c:pt>
                <c:pt idx="6">
                  <c:v>51</c:v>
                </c:pt>
                <c:pt idx="7">
                  <c:v>38</c:v>
                </c:pt>
                <c:pt idx="8">
                  <c:v>42</c:v>
                </c:pt>
                <c:pt idx="9">
                  <c:v>36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1-43BA-9224-A628AA976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>
                    <a:lumMod val="50000"/>
                  </a:schemeClr>
                </a:solidFill>
                <a:effectLst/>
              </a:rPr>
              <a:t>Standardized PP safety patient education, where to call, and early follow-up 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4591775420635356"/>
          <c:y val="5.715721939648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10'!$A$3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10'!$B$2:$N$2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10'!$B$3:$N$3</c:f>
              <c:numCache>
                <c:formatCode>General</c:formatCode>
                <c:ptCount val="11"/>
                <c:pt idx="0">
                  <c:v>56</c:v>
                </c:pt>
                <c:pt idx="1">
                  <c:v>71</c:v>
                </c:pt>
                <c:pt idx="2">
                  <c:v>66</c:v>
                </c:pt>
                <c:pt idx="3">
                  <c:v>75</c:v>
                </c:pt>
                <c:pt idx="4">
                  <c:v>71</c:v>
                </c:pt>
                <c:pt idx="5">
                  <c:v>68</c:v>
                </c:pt>
                <c:pt idx="6">
                  <c:v>69</c:v>
                </c:pt>
                <c:pt idx="7">
                  <c:v>75</c:v>
                </c:pt>
                <c:pt idx="8">
                  <c:v>77</c:v>
                </c:pt>
                <c:pt idx="9">
                  <c:v>81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D-4A48-85AA-50A5E94D2FD8}"/>
            </c:ext>
          </c:extLst>
        </c:ser>
        <c:ser>
          <c:idx val="1"/>
          <c:order val="1"/>
          <c:tx>
            <c:strRef>
              <c:f>'SM 10'!$A$4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10'!$B$2:$N$2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10'!$B$4:$N$4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17</c:v>
                </c:pt>
                <c:pt idx="3">
                  <c:v>14</c:v>
                </c:pt>
                <c:pt idx="4">
                  <c:v>21</c:v>
                </c:pt>
                <c:pt idx="5">
                  <c:v>27</c:v>
                </c:pt>
                <c:pt idx="6">
                  <c:v>23</c:v>
                </c:pt>
                <c:pt idx="7">
                  <c:v>17</c:v>
                </c:pt>
                <c:pt idx="8">
                  <c:v>16</c:v>
                </c:pt>
                <c:pt idx="9">
                  <c:v>17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D-4A48-85AA-50A5E94D2FD8}"/>
            </c:ext>
          </c:extLst>
        </c:ser>
        <c:ser>
          <c:idx val="2"/>
          <c:order val="2"/>
          <c:tx>
            <c:strRef>
              <c:f>'SM 10'!$A$5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10'!$B$2:$N$2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10'!$B$5:$N$5</c:f>
              <c:numCache>
                <c:formatCode>General</c:formatCode>
                <c:ptCount val="11"/>
                <c:pt idx="0">
                  <c:v>34</c:v>
                </c:pt>
                <c:pt idx="1">
                  <c:v>19</c:v>
                </c:pt>
                <c:pt idx="2">
                  <c:v>17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D-4A48-85AA-50A5E94D2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</a:rPr>
              <a:t>Sharing expected respectful care practices with delivery staff and patients (i.e. posting in L&amp;D)</a:t>
            </a:r>
          </a:p>
        </c:rich>
      </c:tx>
      <c:layout>
        <c:manualLayout>
          <c:xMode val="edge"/>
          <c:yMode val="edge"/>
          <c:x val="0.1161666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35787988898133"/>
          <c:y val="0.16820011945967075"/>
          <c:w val="0.86003907075417818"/>
          <c:h val="0.511232240694465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8'!$A$3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8'!$B$2:$N$2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8'!$B$3:$N$3</c:f>
              <c:numCache>
                <c:formatCode>General</c:formatCode>
                <c:ptCount val="11"/>
                <c:pt idx="0">
                  <c:v>8</c:v>
                </c:pt>
                <c:pt idx="1">
                  <c:v>13</c:v>
                </c:pt>
                <c:pt idx="2">
                  <c:v>15</c:v>
                </c:pt>
                <c:pt idx="3">
                  <c:v>0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  <c:pt idx="7">
                  <c:v>28</c:v>
                </c:pt>
                <c:pt idx="8">
                  <c:v>25</c:v>
                </c:pt>
                <c:pt idx="9">
                  <c:v>30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B-4BC8-8292-585E740BEBA2}"/>
            </c:ext>
          </c:extLst>
        </c:ser>
        <c:ser>
          <c:idx val="1"/>
          <c:order val="1"/>
          <c:tx>
            <c:strRef>
              <c:f>'SM 8'!$A$4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8'!$B$2:$N$2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8'!$B$4:$N$4</c:f>
              <c:numCache>
                <c:formatCode>General</c:formatCode>
                <c:ptCount val="11"/>
                <c:pt idx="0">
                  <c:v>13</c:v>
                </c:pt>
                <c:pt idx="1">
                  <c:v>32</c:v>
                </c:pt>
                <c:pt idx="2">
                  <c:v>42</c:v>
                </c:pt>
                <c:pt idx="3">
                  <c:v>44</c:v>
                </c:pt>
                <c:pt idx="4">
                  <c:v>48</c:v>
                </c:pt>
                <c:pt idx="5">
                  <c:v>44</c:v>
                </c:pt>
                <c:pt idx="6">
                  <c:v>51</c:v>
                </c:pt>
                <c:pt idx="7">
                  <c:v>55</c:v>
                </c:pt>
                <c:pt idx="8">
                  <c:v>60</c:v>
                </c:pt>
                <c:pt idx="9">
                  <c:v>57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B-4BC8-8292-585E740BEBA2}"/>
            </c:ext>
          </c:extLst>
        </c:ser>
        <c:ser>
          <c:idx val="2"/>
          <c:order val="2"/>
          <c:tx>
            <c:strRef>
              <c:f>'SM 8'!$A$5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8'!$B$2:$N$2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8'!$B$5:$N$5</c:f>
              <c:numCache>
                <c:formatCode>General</c:formatCode>
                <c:ptCount val="11"/>
                <c:pt idx="0">
                  <c:v>79</c:v>
                </c:pt>
                <c:pt idx="1">
                  <c:v>55</c:v>
                </c:pt>
                <c:pt idx="2">
                  <c:v>44</c:v>
                </c:pt>
                <c:pt idx="3">
                  <c:v>56</c:v>
                </c:pt>
                <c:pt idx="4">
                  <c:v>44</c:v>
                </c:pt>
                <c:pt idx="5">
                  <c:v>46</c:v>
                </c:pt>
                <c:pt idx="6">
                  <c:v>33</c:v>
                </c:pt>
                <c:pt idx="7">
                  <c:v>17</c:v>
                </c:pt>
                <c:pt idx="8">
                  <c:v>15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B-4BC8-8292-585E740BE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Providers, nurses, and other staff completing education on the importance of listening to patients, providing respectful care, and addressing implicit bias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'PM Implicit Bias (P,N,S)'!$A$3</c:f>
              <c:strCache>
                <c:ptCount val="1"/>
                <c:pt idx="0">
                  <c:v>Providers 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'PM Implicit Bias (P,N,S)'!$B$2:$L$2</c:f>
              <c:strCache>
                <c:ptCount val="11"/>
                <c:pt idx="0">
                  <c:v>Baseline Q4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'PM Implicit Bias (P,N,S)'!$B$3:$L$3</c:f>
              <c:numCache>
                <c:formatCode>0%</c:formatCode>
                <c:ptCount val="11"/>
                <c:pt idx="0">
                  <c:v>0.15</c:v>
                </c:pt>
                <c:pt idx="1">
                  <c:v>0.17</c:v>
                </c:pt>
                <c:pt idx="2">
                  <c:v>0.2</c:v>
                </c:pt>
                <c:pt idx="3">
                  <c:v>0.31</c:v>
                </c:pt>
                <c:pt idx="4">
                  <c:v>0.24</c:v>
                </c:pt>
                <c:pt idx="5">
                  <c:v>0.26</c:v>
                </c:pt>
                <c:pt idx="6">
                  <c:v>0.28999999999999998</c:v>
                </c:pt>
                <c:pt idx="7">
                  <c:v>0.38</c:v>
                </c:pt>
                <c:pt idx="8">
                  <c:v>0.41</c:v>
                </c:pt>
                <c:pt idx="9">
                  <c:v>0.4</c:v>
                </c:pt>
                <c:pt idx="10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5-4F7A-A5D8-4A13BF353C2B}"/>
            </c:ext>
          </c:extLst>
        </c:ser>
        <c:ser>
          <c:idx val="2"/>
          <c:order val="1"/>
          <c:tx>
            <c:strRef>
              <c:f>'PM Implicit Bias (P,N,S)'!$A$4</c:f>
              <c:strCache>
                <c:ptCount val="1"/>
                <c:pt idx="0">
                  <c:v>Nurses</c:v>
                </c:pt>
              </c:strCache>
            </c:strRef>
          </c:tx>
          <c:spPr>
            <a:ln w="38100" cap="rnd">
              <a:solidFill>
                <a:srgbClr val="FF7C80"/>
              </a:solidFill>
              <a:round/>
            </a:ln>
            <a:effectLst/>
          </c:spPr>
          <c:marker>
            <c:symbol val="none"/>
          </c:marker>
          <c:cat>
            <c:strRef>
              <c:f>'PM Implicit Bias (P,N,S)'!$B$2:$L$2</c:f>
              <c:strCache>
                <c:ptCount val="11"/>
                <c:pt idx="0">
                  <c:v>Baseline Q4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'PM Implicit Bias (P,N,S)'!$B$4:$L$4</c:f>
              <c:numCache>
                <c:formatCode>0%</c:formatCode>
                <c:ptCount val="11"/>
                <c:pt idx="0">
                  <c:v>0.27</c:v>
                </c:pt>
                <c:pt idx="1">
                  <c:v>0.31</c:v>
                </c:pt>
                <c:pt idx="2">
                  <c:v>0.36</c:v>
                </c:pt>
                <c:pt idx="3">
                  <c:v>0.45</c:v>
                </c:pt>
                <c:pt idx="4">
                  <c:v>0.41</c:v>
                </c:pt>
                <c:pt idx="5">
                  <c:v>0.43</c:v>
                </c:pt>
                <c:pt idx="6">
                  <c:v>0.51</c:v>
                </c:pt>
                <c:pt idx="7">
                  <c:v>0.59</c:v>
                </c:pt>
                <c:pt idx="8">
                  <c:v>0.67</c:v>
                </c:pt>
                <c:pt idx="9">
                  <c:v>0.64</c:v>
                </c:pt>
                <c:pt idx="10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5-4F7A-A5D8-4A13BF353C2B}"/>
            </c:ext>
          </c:extLst>
        </c:ser>
        <c:ser>
          <c:idx val="3"/>
          <c:order val="2"/>
          <c:tx>
            <c:strRef>
              <c:f>'PM Implicit Bias (P,N,S)'!$A$5</c:f>
              <c:strCache>
                <c:ptCount val="1"/>
                <c:pt idx="0">
                  <c:v>Other Staff </c:v>
                </c:pt>
              </c:strCache>
            </c:strRef>
          </c:tx>
          <c:spPr>
            <a:ln w="38100" cap="rnd">
              <a:solidFill>
                <a:srgbClr val="6B95FD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'PM Implicit Bias (P,N,S)'!$B$2:$L$2</c:f>
              <c:strCache>
                <c:ptCount val="11"/>
                <c:pt idx="0">
                  <c:v>Baseline Q4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'PM Implicit Bias (P,N,S)'!$B$5:$L$5</c:f>
              <c:numCache>
                <c:formatCode>0%</c:formatCode>
                <c:ptCount val="11"/>
                <c:pt idx="0">
                  <c:v>0.22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0.34</c:v>
                </c:pt>
                <c:pt idx="5">
                  <c:v>0.3</c:v>
                </c:pt>
                <c:pt idx="6">
                  <c:v>0.35</c:v>
                </c:pt>
                <c:pt idx="7">
                  <c:v>0.43</c:v>
                </c:pt>
                <c:pt idx="8">
                  <c:v>0.53</c:v>
                </c:pt>
                <c:pt idx="9">
                  <c:v>0.48</c:v>
                </c:pt>
                <c:pt idx="10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05-4F7A-A5D8-4A13BF353C2B}"/>
            </c:ext>
          </c:extLst>
        </c:ser>
        <c:ser>
          <c:idx val="0"/>
          <c:order val="3"/>
          <c:tx>
            <c:strRef>
              <c:f>'PM Implicit Bias (P,N,S)'!$A$6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'PM Implicit Bias (P,N,S)'!$B$2:$L$2</c:f>
              <c:strCache>
                <c:ptCount val="11"/>
                <c:pt idx="0">
                  <c:v>Baseline Q4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'PM Implicit Bias (P,N,S)'!$B$6:$L$6</c:f>
              <c:numCache>
                <c:formatCode>0%</c:formatCode>
                <c:ptCount val="1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05-4F7A-A5D8-4A13BF353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8577535"/>
        <c:axId val="928567967"/>
      </c:lineChart>
      <c:catAx>
        <c:axId val="92857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67967"/>
        <c:crosses val="autoZero"/>
        <c:auto val="1"/>
        <c:lblAlgn val="ctr"/>
        <c:lblOffset val="100"/>
        <c:noMultiLvlLbl val="0"/>
      </c:catAx>
      <c:valAx>
        <c:axId val="92856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57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ash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'NTSV C-section Rate'!$C$1</c:f>
              <c:strCache>
                <c:ptCount val="1"/>
                <c:pt idx="0">
                  <c:v>% of Hospitals under goal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'NTSV C-section Rate'!$A$2:$A$20</c:f>
              <c:strCache>
                <c:ptCount val="19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</c:strCache>
            </c:strRef>
          </c:cat>
          <c:val>
            <c:numRef>
              <c:f>'NTSV C-section Rate'!$C$2:$C$20</c:f>
              <c:numCache>
                <c:formatCode>0%</c:formatCode>
                <c:ptCount val="19"/>
                <c:pt idx="0">
                  <c:v>0.45</c:v>
                </c:pt>
                <c:pt idx="1">
                  <c:v>0.57999999999999996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0.46</c:v>
                </c:pt>
                <c:pt idx="6">
                  <c:v>0.38</c:v>
                </c:pt>
                <c:pt idx="7">
                  <c:v>0.53</c:v>
                </c:pt>
                <c:pt idx="8">
                  <c:v>0.55000000000000004</c:v>
                </c:pt>
                <c:pt idx="9">
                  <c:v>0.44</c:v>
                </c:pt>
                <c:pt idx="10">
                  <c:v>0.46</c:v>
                </c:pt>
                <c:pt idx="11" formatCode="0.00%">
                  <c:v>0.44</c:v>
                </c:pt>
                <c:pt idx="12">
                  <c:v>0.42</c:v>
                </c:pt>
                <c:pt idx="13">
                  <c:v>0.32</c:v>
                </c:pt>
                <c:pt idx="14">
                  <c:v>0.53</c:v>
                </c:pt>
                <c:pt idx="15">
                  <c:v>0.41</c:v>
                </c:pt>
                <c:pt idx="16">
                  <c:v>0.34</c:v>
                </c:pt>
                <c:pt idx="17">
                  <c:v>0.53</c:v>
                </c:pt>
                <c:pt idx="1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E-4058-87DF-01488E7CF1BF}"/>
            </c:ext>
          </c:extLst>
        </c:ser>
        <c:ser>
          <c:idx val="2"/>
          <c:order val="2"/>
          <c:tx>
            <c:strRef>
              <c:f>'NTSV C-section Rate'!$D$1</c:f>
              <c:strCache>
                <c:ptCount val="1"/>
                <c:pt idx="0">
                  <c:v>% Hospitals above goal</c:v>
                </c:pt>
              </c:strCache>
            </c:strRef>
          </c:tx>
          <c:spPr>
            <a:solidFill>
              <a:srgbClr val="ED7373"/>
            </a:solidFill>
            <a:ln>
              <a:solidFill>
                <a:srgbClr val="ED7373"/>
              </a:solidFill>
            </a:ln>
            <a:effectLst/>
          </c:spPr>
          <c:invertIfNegative val="0"/>
          <c:cat>
            <c:strRef>
              <c:f>'NTSV C-section Rate'!$A$2:$A$20</c:f>
              <c:strCache>
                <c:ptCount val="19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</c:strCache>
            </c:strRef>
          </c:cat>
          <c:val>
            <c:numRef>
              <c:f>'NTSV C-section Rate'!$D$2:$D$20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0.42</c:v>
                </c:pt>
                <c:pt idx="2">
                  <c:v>0.53</c:v>
                </c:pt>
                <c:pt idx="3">
                  <c:v>0.51</c:v>
                </c:pt>
                <c:pt idx="4">
                  <c:v>0.52</c:v>
                </c:pt>
                <c:pt idx="5">
                  <c:v>0.54</c:v>
                </c:pt>
                <c:pt idx="6">
                  <c:v>0.62</c:v>
                </c:pt>
                <c:pt idx="7">
                  <c:v>0.47</c:v>
                </c:pt>
                <c:pt idx="8">
                  <c:v>0.45</c:v>
                </c:pt>
                <c:pt idx="9">
                  <c:v>0.56000000000000005</c:v>
                </c:pt>
                <c:pt idx="10">
                  <c:v>0.54</c:v>
                </c:pt>
                <c:pt idx="11" formatCode="0.00%">
                  <c:v>0.56000000000000005</c:v>
                </c:pt>
                <c:pt idx="12">
                  <c:v>0.57999999999999996</c:v>
                </c:pt>
                <c:pt idx="13">
                  <c:v>0.68</c:v>
                </c:pt>
                <c:pt idx="14">
                  <c:v>0.47</c:v>
                </c:pt>
                <c:pt idx="15">
                  <c:v>0.59</c:v>
                </c:pt>
                <c:pt idx="16">
                  <c:v>0.66</c:v>
                </c:pt>
                <c:pt idx="17">
                  <c:v>0.47</c:v>
                </c:pt>
                <c:pt idx="1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E-4058-87DF-01488E7C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1256109808"/>
        <c:axId val="1256113552"/>
      </c:barChart>
      <c:lineChart>
        <c:grouping val="standard"/>
        <c:varyColors val="0"/>
        <c:ser>
          <c:idx val="0"/>
          <c:order val="0"/>
          <c:tx>
            <c:strRef>
              <c:f>'NTSV C-section Rate'!$B$1</c:f>
              <c:strCache>
                <c:ptCount val="1"/>
                <c:pt idx="0">
                  <c:v>NTSV C-section Rate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'NTSV C-section Rate'!$A$2:$A$20</c:f>
              <c:strCache>
                <c:ptCount val="19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</c:strCache>
            </c:strRef>
          </c:cat>
          <c:val>
            <c:numRef>
              <c:f>'NTSV C-section Rate'!$B$2:$B$20</c:f>
              <c:numCache>
                <c:formatCode>0%</c:formatCode>
                <c:ptCount val="19"/>
                <c:pt idx="0">
                  <c:v>0.253</c:v>
                </c:pt>
                <c:pt idx="1">
                  <c:v>0.22900000000000001</c:v>
                </c:pt>
                <c:pt idx="2">
                  <c:v>0.25</c:v>
                </c:pt>
                <c:pt idx="3">
                  <c:v>0.26</c:v>
                </c:pt>
                <c:pt idx="4">
                  <c:v>0.23</c:v>
                </c:pt>
                <c:pt idx="5">
                  <c:v>0.24</c:v>
                </c:pt>
                <c:pt idx="6">
                  <c:v>0.24</c:v>
                </c:pt>
                <c:pt idx="7">
                  <c:v>0.23</c:v>
                </c:pt>
                <c:pt idx="8">
                  <c:v>0.22</c:v>
                </c:pt>
                <c:pt idx="9">
                  <c:v>0.24</c:v>
                </c:pt>
                <c:pt idx="10">
                  <c:v>0.25</c:v>
                </c:pt>
                <c:pt idx="11">
                  <c:v>0.25</c:v>
                </c:pt>
                <c:pt idx="12">
                  <c:v>0.26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0.23</c:v>
                </c:pt>
                <c:pt idx="18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FE-4058-87DF-01488E7C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109808"/>
        <c:axId val="1256113552"/>
      </c:lineChart>
      <c:catAx>
        <c:axId val="125610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113552"/>
        <c:crosses val="autoZero"/>
        <c:auto val="1"/>
        <c:lblAlgn val="ctr"/>
        <c:lblOffset val="100"/>
        <c:noMultiLvlLbl val="0"/>
      </c:catAx>
      <c:valAx>
        <c:axId val="1256113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10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NTSV</a:t>
            </a:r>
            <a:r>
              <a:rPr lang="en-US" sz="2000" baseline="0"/>
              <a:t> C-Section Rates By Hospital: </a:t>
            </a:r>
          </a:p>
          <a:p>
            <a:pPr>
              <a:defRPr sz="2000"/>
            </a:pPr>
            <a:r>
              <a:rPr lang="en-US" sz="2000" baseline="0"/>
              <a:t>June 2022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1-4DE2-A7FB-9B27E7AFC550}"/>
              </c:ext>
            </c:extLst>
          </c:dPt>
          <c:val>
            <c:numRef>
              <c:f>'June 2022'!$C$1:$C$33</c:f>
              <c:numCache>
                <c:formatCode>0%</c:formatCode>
                <c:ptCount val="33"/>
                <c:pt idx="0">
                  <c:v>8.3333333333333329E-2</c:v>
                </c:pt>
                <c:pt idx="1">
                  <c:v>0.10638297872340426</c:v>
                </c:pt>
                <c:pt idx="2">
                  <c:v>0.11538461538461539</c:v>
                </c:pt>
                <c:pt idx="3">
                  <c:v>0.17647058823529413</c:v>
                </c:pt>
                <c:pt idx="4">
                  <c:v>0.18181818181818182</c:v>
                </c:pt>
                <c:pt idx="5">
                  <c:v>0.18627450980392157</c:v>
                </c:pt>
                <c:pt idx="6">
                  <c:v>0.1875</c:v>
                </c:pt>
                <c:pt idx="7">
                  <c:v>0.18882978723404256</c:v>
                </c:pt>
                <c:pt idx="8">
                  <c:v>0.19607843137254902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0.21052631578947367</c:v>
                </c:pt>
                <c:pt idx="14">
                  <c:v>0.2153846153846154</c:v>
                </c:pt>
                <c:pt idx="15">
                  <c:v>0.22222222222222221</c:v>
                </c:pt>
                <c:pt idx="16">
                  <c:v>0.2283</c:v>
                </c:pt>
                <c:pt idx="17">
                  <c:v>0.23404255319148937</c:v>
                </c:pt>
                <c:pt idx="18">
                  <c:v>0.24050632911392406</c:v>
                </c:pt>
                <c:pt idx="19">
                  <c:v>0.2413793103448276</c:v>
                </c:pt>
                <c:pt idx="20">
                  <c:v>0.25</c:v>
                </c:pt>
                <c:pt idx="21">
                  <c:v>0.26436781609195403</c:v>
                </c:pt>
                <c:pt idx="22">
                  <c:v>0.26470588235294118</c:v>
                </c:pt>
                <c:pt idx="23">
                  <c:v>0.26732673267326734</c:v>
                </c:pt>
                <c:pt idx="24">
                  <c:v>0.2857142857142857</c:v>
                </c:pt>
                <c:pt idx="25">
                  <c:v>0.29166666666666669</c:v>
                </c:pt>
                <c:pt idx="26">
                  <c:v>0.3</c:v>
                </c:pt>
                <c:pt idx="27">
                  <c:v>0.30434782608695654</c:v>
                </c:pt>
                <c:pt idx="28">
                  <c:v>0.30612244897959184</c:v>
                </c:pt>
                <c:pt idx="29">
                  <c:v>0.31521739130434784</c:v>
                </c:pt>
                <c:pt idx="30">
                  <c:v>0.33333333333333331</c:v>
                </c:pt>
                <c:pt idx="31">
                  <c:v>0.35714285714285715</c:v>
                </c:pt>
                <c:pt idx="32">
                  <c:v>0.35849056603773582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1-4DE2-A7FB-9B27E7AFC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607776"/>
        <c:axId val="1751617344"/>
      </c:barChart>
      <c:catAx>
        <c:axId val="175160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1617344"/>
        <c:crosses val="autoZero"/>
        <c:auto val="1"/>
        <c:lblAlgn val="ctr"/>
        <c:lblOffset val="100"/>
        <c:noMultiLvlLbl val="0"/>
      </c:catAx>
      <c:valAx>
        <c:axId val="175161734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6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'[NTSV Cesarean Rates by Hospital - ILPQC 2020 (2).xlsx]By Payer and RaceEth'!$A$7:$A$11</c:f>
              <c:strCache>
                <c:ptCount val="5"/>
                <c:pt idx="0">
                  <c:v>Other/Multiple*</c:v>
                </c:pt>
                <c:pt idx="1">
                  <c:v>Hispanic</c:v>
                </c:pt>
                <c:pt idx="2">
                  <c:v>White*</c:v>
                </c:pt>
                <c:pt idx="3">
                  <c:v>Black*</c:v>
                </c:pt>
                <c:pt idx="4">
                  <c:v>Asian/PI*</c:v>
                </c:pt>
              </c:strCache>
            </c:strRef>
          </c:cat>
          <c:val>
            <c:numRef>
              <c:f>'[NTSV Cesarean Rates by Hospital - ILPQC 2020 (2).xlsx]By Payer and RaceEth'!$B$7:$B$11</c:f>
            </c:numRef>
          </c:val>
          <c:extLst>
            <c:ext xmlns:c16="http://schemas.microsoft.com/office/drawing/2014/chart" uri="{C3380CC4-5D6E-409C-BE32-E72D297353CC}">
              <c16:uniqueId val="{00000000-DFB4-47A3-B487-AD58077AD29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'[NTSV Cesarean Rates by Hospital - ILPQC 2020 (2).xlsx]By Payer and RaceEth'!$A$7:$A$11</c:f>
              <c:strCache>
                <c:ptCount val="5"/>
                <c:pt idx="0">
                  <c:v>Other/Multiple*</c:v>
                </c:pt>
                <c:pt idx="1">
                  <c:v>Hispanic</c:v>
                </c:pt>
                <c:pt idx="2">
                  <c:v>White*</c:v>
                </c:pt>
                <c:pt idx="3">
                  <c:v>Black*</c:v>
                </c:pt>
                <c:pt idx="4">
                  <c:v>Asian/PI*</c:v>
                </c:pt>
              </c:strCache>
            </c:strRef>
          </c:cat>
          <c:val>
            <c:numRef>
              <c:f>'[NTSV Cesarean Rates by Hospital - ILPQC 2020 (2).xlsx]By Payer and RaceEth'!$C$7:$C$11</c:f>
            </c:numRef>
          </c:val>
          <c:extLst>
            <c:ext xmlns:c16="http://schemas.microsoft.com/office/drawing/2014/chart" uri="{C3380CC4-5D6E-409C-BE32-E72D297353CC}">
              <c16:uniqueId val="{00000001-DFB4-47A3-B487-AD58077AD29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4-47A3-B487-AD58077AD2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B4-47A3-B487-AD58077AD2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4-47A3-B487-AD58077AD2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FB4-47A3-B487-AD58077AD2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4-47A3-B487-AD58077AD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'[NTSV Cesarean Rates by Hospital - ILPQC 2020 (2).xlsx]By Payer and RaceEth'!$A$7:$A$11</c:f>
              <c:strCache>
                <c:ptCount val="5"/>
                <c:pt idx="0">
                  <c:v>Other/Multiple*</c:v>
                </c:pt>
                <c:pt idx="1">
                  <c:v>Hispanic</c:v>
                </c:pt>
                <c:pt idx="2">
                  <c:v>White*</c:v>
                </c:pt>
                <c:pt idx="3">
                  <c:v>Black*</c:v>
                </c:pt>
                <c:pt idx="4">
                  <c:v>Asian/PI*</c:v>
                </c:pt>
              </c:strCache>
            </c:strRef>
          </c:cat>
          <c:val>
            <c:numRef>
              <c:f>'[NTSV Cesarean Rates by Hospital - ILPQC 2020 (2).xlsx]By Payer and RaceEth'!$D$7:$D$11</c:f>
              <c:numCache>
                <c:formatCode>0.0%</c:formatCode>
                <c:ptCount val="5"/>
                <c:pt idx="0">
                  <c:v>0.24594594594594596</c:v>
                </c:pt>
                <c:pt idx="1">
                  <c:v>0.24734607218683652</c:v>
                </c:pt>
                <c:pt idx="2">
                  <c:v>0.25597457627118642</c:v>
                </c:pt>
                <c:pt idx="3">
                  <c:v>0.28435582822085892</c:v>
                </c:pt>
                <c:pt idx="4">
                  <c:v>0.28708876474239603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4-47A3-B487-AD58077AD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614848"/>
        <c:axId val="1751604448"/>
      </c:barChart>
      <c:catAx>
        <c:axId val="17516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604448"/>
        <c:crosses val="autoZero"/>
        <c:auto val="1"/>
        <c:lblAlgn val="ctr"/>
        <c:lblOffset val="100"/>
        <c:noMultiLvlLbl val="0"/>
      </c:catAx>
      <c:valAx>
        <c:axId val="175160444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61484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</a:rPr>
              <a:t>Protocol for improving patient-reported race/ethnicity data</a:t>
            </a:r>
          </a:p>
        </c:rich>
      </c:tx>
      <c:layout>
        <c:manualLayout>
          <c:xMode val="edge"/>
          <c:yMode val="edge"/>
          <c:x val="0.178369874583005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11856670999914"/>
          <c:y val="0.22129684690997453"/>
          <c:w val="0.86967887964717505"/>
          <c:h val="0.4972038453711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5'!$A$3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5'!$B$2:$N$2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5'!$B$3:$N$3</c:f>
              <c:numCache>
                <c:formatCode>General</c:formatCode>
                <c:ptCount val="11"/>
                <c:pt idx="0">
                  <c:v>5</c:v>
                </c:pt>
                <c:pt idx="1">
                  <c:v>19</c:v>
                </c:pt>
                <c:pt idx="2">
                  <c:v>17</c:v>
                </c:pt>
                <c:pt idx="3">
                  <c:v>13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  <c:pt idx="7">
                  <c:v>39</c:v>
                </c:pt>
                <c:pt idx="8">
                  <c:v>44</c:v>
                </c:pt>
                <c:pt idx="9">
                  <c:v>57</c:v>
                </c:pt>
                <c:pt idx="1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6-4711-8B68-3D111B1BA64D}"/>
            </c:ext>
          </c:extLst>
        </c:ser>
        <c:ser>
          <c:idx val="1"/>
          <c:order val="1"/>
          <c:tx>
            <c:strRef>
              <c:f>'SM 5'!$A$4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5'!$B$2:$N$2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5'!$B$4:$N$4</c:f>
              <c:numCache>
                <c:formatCode>General</c:formatCode>
                <c:ptCount val="11"/>
                <c:pt idx="0">
                  <c:v>30</c:v>
                </c:pt>
                <c:pt idx="1">
                  <c:v>48</c:v>
                </c:pt>
                <c:pt idx="2">
                  <c:v>68</c:v>
                </c:pt>
                <c:pt idx="3">
                  <c:v>63</c:v>
                </c:pt>
                <c:pt idx="4">
                  <c:v>62</c:v>
                </c:pt>
                <c:pt idx="5">
                  <c:v>63</c:v>
                </c:pt>
                <c:pt idx="6">
                  <c:v>59</c:v>
                </c:pt>
                <c:pt idx="7">
                  <c:v>53</c:v>
                </c:pt>
                <c:pt idx="8">
                  <c:v>53</c:v>
                </c:pt>
                <c:pt idx="9">
                  <c:v>40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6-4711-8B68-3D111B1BA64D}"/>
            </c:ext>
          </c:extLst>
        </c:ser>
        <c:ser>
          <c:idx val="2"/>
          <c:order val="2"/>
          <c:tx>
            <c:strRef>
              <c:f>'SM 5'!$A$5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5'!$B$2:$N$2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5'!$B$5:$N$5</c:f>
              <c:numCache>
                <c:formatCode>General</c:formatCode>
                <c:ptCount val="11"/>
                <c:pt idx="0">
                  <c:v>65</c:v>
                </c:pt>
                <c:pt idx="1">
                  <c:v>33</c:v>
                </c:pt>
                <c:pt idx="2">
                  <c:v>15</c:v>
                </c:pt>
                <c:pt idx="3">
                  <c:v>25</c:v>
                </c:pt>
                <c:pt idx="4">
                  <c:v>8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6-4711-8B68-3D111B1B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</a:rPr>
              <a:t>Stratified by race/ethnicity and Medicaid status</a:t>
            </a:r>
          </a:p>
        </c:rich>
      </c:tx>
      <c:layout>
        <c:manualLayout>
          <c:xMode val="edge"/>
          <c:yMode val="edge"/>
          <c:x val="0.16147411865876415"/>
          <c:y val="3.7706982076181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85575229701971"/>
          <c:y val="0.20985633568699757"/>
          <c:w val="0.84820692625778038"/>
          <c:h val="0.51208414524273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6'!$A$3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6'!$B$2:$N$2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6'!$B$3:$N$3</c:f>
              <c:numCache>
                <c:formatCode>General</c:formatCode>
                <c:ptCount val="11"/>
                <c:pt idx="0">
                  <c:v>5</c:v>
                </c:pt>
                <c:pt idx="1">
                  <c:v>16</c:v>
                </c:pt>
                <c:pt idx="2">
                  <c:v>17</c:v>
                </c:pt>
                <c:pt idx="3">
                  <c:v>25</c:v>
                </c:pt>
                <c:pt idx="4">
                  <c:v>29</c:v>
                </c:pt>
                <c:pt idx="5">
                  <c:v>27</c:v>
                </c:pt>
                <c:pt idx="6">
                  <c:v>36</c:v>
                </c:pt>
                <c:pt idx="7">
                  <c:v>45</c:v>
                </c:pt>
                <c:pt idx="8">
                  <c:v>39</c:v>
                </c:pt>
                <c:pt idx="9">
                  <c:v>51</c:v>
                </c:pt>
                <c:pt idx="1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C-4B90-8F00-A1ECA98F6AE1}"/>
            </c:ext>
          </c:extLst>
        </c:ser>
        <c:ser>
          <c:idx val="1"/>
          <c:order val="1"/>
          <c:tx>
            <c:strRef>
              <c:f>'SM 6'!$A$4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6'!$B$2:$N$2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6'!$B$4:$N$4</c:f>
              <c:numCache>
                <c:formatCode>General</c:formatCode>
                <c:ptCount val="11"/>
                <c:pt idx="0">
                  <c:v>30</c:v>
                </c:pt>
                <c:pt idx="1">
                  <c:v>39</c:v>
                </c:pt>
                <c:pt idx="2">
                  <c:v>51</c:v>
                </c:pt>
                <c:pt idx="3">
                  <c:v>38</c:v>
                </c:pt>
                <c:pt idx="4">
                  <c:v>56</c:v>
                </c:pt>
                <c:pt idx="5">
                  <c:v>49</c:v>
                </c:pt>
                <c:pt idx="6">
                  <c:v>46</c:v>
                </c:pt>
                <c:pt idx="7">
                  <c:v>37</c:v>
                </c:pt>
                <c:pt idx="8">
                  <c:v>55</c:v>
                </c:pt>
                <c:pt idx="9">
                  <c:v>43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C-4B90-8F00-A1ECA98F6AE1}"/>
            </c:ext>
          </c:extLst>
        </c:ser>
        <c:ser>
          <c:idx val="2"/>
          <c:order val="2"/>
          <c:tx>
            <c:strRef>
              <c:f>'SM 6'!$A$5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6'!$B$2:$N$2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6'!$B$5:$N$5</c:f>
              <c:numCache>
                <c:formatCode>General</c:formatCode>
                <c:ptCount val="11"/>
                <c:pt idx="0">
                  <c:v>65</c:v>
                </c:pt>
                <c:pt idx="1">
                  <c:v>45</c:v>
                </c:pt>
                <c:pt idx="2">
                  <c:v>32</c:v>
                </c:pt>
                <c:pt idx="3">
                  <c:v>38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18</c:v>
                </c:pt>
                <c:pt idx="8">
                  <c:v>14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C-4B90-8F00-A1ECA98F6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>
                    <a:lumMod val="50000"/>
                  </a:schemeClr>
                </a:solidFill>
                <a:effectLst/>
              </a:rPr>
              <a:t>Standardized SDoH screening tools for delivery admission</a:t>
            </a:r>
          </a:p>
        </c:rich>
      </c:tx>
      <c:layout>
        <c:manualLayout>
          <c:xMode val="edge"/>
          <c:yMode val="edge"/>
          <c:x val="0.11616666739316341"/>
          <c:y val="2.231548258724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91807153702842"/>
          <c:y val="0.24468944228161929"/>
          <c:w val="0.85937098656851807"/>
          <c:h val="0.561536963927637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1'!$A$3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1'!$B$2:$N$2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1'!$B$3:$N$3</c:f>
              <c:numCache>
                <c:formatCode>General</c:formatCode>
                <c:ptCount val="11"/>
                <c:pt idx="0">
                  <c:v>15</c:v>
                </c:pt>
                <c:pt idx="1">
                  <c:v>13</c:v>
                </c:pt>
                <c:pt idx="2">
                  <c:v>20</c:v>
                </c:pt>
                <c:pt idx="3">
                  <c:v>19</c:v>
                </c:pt>
                <c:pt idx="4">
                  <c:v>5</c:v>
                </c:pt>
                <c:pt idx="5">
                  <c:v>20</c:v>
                </c:pt>
                <c:pt idx="6">
                  <c:v>28</c:v>
                </c:pt>
                <c:pt idx="7">
                  <c:v>28</c:v>
                </c:pt>
                <c:pt idx="8">
                  <c:v>33</c:v>
                </c:pt>
                <c:pt idx="9">
                  <c:v>34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5-4BF8-AF5F-624B68C9BCFD}"/>
            </c:ext>
          </c:extLst>
        </c:ser>
        <c:ser>
          <c:idx val="1"/>
          <c:order val="1"/>
          <c:tx>
            <c:strRef>
              <c:f>'SM 1'!$A$4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1'!$B$2:$N$2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1'!$B$4:$N$4</c:f>
              <c:numCache>
                <c:formatCode>General</c:formatCode>
                <c:ptCount val="11"/>
                <c:pt idx="0">
                  <c:v>18</c:v>
                </c:pt>
                <c:pt idx="1">
                  <c:v>45</c:v>
                </c:pt>
                <c:pt idx="2">
                  <c:v>54</c:v>
                </c:pt>
                <c:pt idx="3">
                  <c:v>50</c:v>
                </c:pt>
                <c:pt idx="4">
                  <c:v>30</c:v>
                </c:pt>
                <c:pt idx="5">
                  <c:v>70</c:v>
                </c:pt>
                <c:pt idx="6">
                  <c:v>62</c:v>
                </c:pt>
                <c:pt idx="7">
                  <c:v>64</c:v>
                </c:pt>
                <c:pt idx="8">
                  <c:v>62</c:v>
                </c:pt>
                <c:pt idx="9">
                  <c:v>64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5-4BF8-AF5F-624B68C9BCFD}"/>
            </c:ext>
          </c:extLst>
        </c:ser>
        <c:ser>
          <c:idx val="2"/>
          <c:order val="2"/>
          <c:tx>
            <c:strRef>
              <c:f>'SM 1'!$A$5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1'!$B$2:$N$2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1'!$B$5:$N$5</c:f>
              <c:numCache>
                <c:formatCode>General</c:formatCode>
                <c:ptCount val="11"/>
                <c:pt idx="0">
                  <c:v>67</c:v>
                </c:pt>
                <c:pt idx="1">
                  <c:v>42</c:v>
                </c:pt>
                <c:pt idx="2">
                  <c:v>27</c:v>
                </c:pt>
                <c:pt idx="3">
                  <c:v>32</c:v>
                </c:pt>
                <c:pt idx="4">
                  <c:v>5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5-4BF8-AF5F-624B68C9B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>
                    <a:lumMod val="50000"/>
                  </a:schemeClr>
                </a:solidFill>
                <a:effectLst/>
              </a:rPr>
              <a:t>SDoH community resources mapping tool</a:t>
            </a:r>
          </a:p>
        </c:rich>
      </c:tx>
      <c:layout>
        <c:manualLayout>
          <c:xMode val="edge"/>
          <c:yMode val="edge"/>
          <c:x val="0.19108756205306798"/>
          <c:y val="9.24849093028895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51820678369775"/>
          <c:y val="0.22354804154101707"/>
          <c:w val="0.85984786500652122"/>
          <c:h val="0.566361563562984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3'!$A$3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3'!$B$2:$N$2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3'!$B$3:$N$3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6</c:v>
                </c:pt>
                <c:pt idx="5">
                  <c:v>15</c:v>
                </c:pt>
                <c:pt idx="6">
                  <c:v>21</c:v>
                </c:pt>
                <c:pt idx="7">
                  <c:v>15</c:v>
                </c:pt>
                <c:pt idx="8">
                  <c:v>26</c:v>
                </c:pt>
                <c:pt idx="9">
                  <c:v>28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692-A6DB-A01B063535D3}"/>
            </c:ext>
          </c:extLst>
        </c:ser>
        <c:ser>
          <c:idx val="1"/>
          <c:order val="1"/>
          <c:tx>
            <c:strRef>
              <c:f>'SM 3'!$A$4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3'!$B$2:$N$2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3'!$B$4:$N$4</c:f>
              <c:numCache>
                <c:formatCode>General</c:formatCode>
                <c:ptCount val="11"/>
                <c:pt idx="0">
                  <c:v>25</c:v>
                </c:pt>
                <c:pt idx="1">
                  <c:v>46</c:v>
                </c:pt>
                <c:pt idx="2">
                  <c:v>49</c:v>
                </c:pt>
                <c:pt idx="3">
                  <c:v>50</c:v>
                </c:pt>
                <c:pt idx="4">
                  <c:v>58</c:v>
                </c:pt>
                <c:pt idx="5">
                  <c:v>56</c:v>
                </c:pt>
                <c:pt idx="6">
                  <c:v>53</c:v>
                </c:pt>
                <c:pt idx="7">
                  <c:v>60</c:v>
                </c:pt>
                <c:pt idx="8">
                  <c:v>55</c:v>
                </c:pt>
                <c:pt idx="9">
                  <c:v>55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E0-4692-A6DB-A01B063535D3}"/>
            </c:ext>
          </c:extLst>
        </c:ser>
        <c:ser>
          <c:idx val="2"/>
          <c:order val="2"/>
          <c:tx>
            <c:strRef>
              <c:f>'SM 3'!$A$5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3'!$B$2:$N$2</c:f>
              <c:strCache>
                <c:ptCount val="11"/>
                <c:pt idx="0">
                  <c:v>Baseline 2020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3'!$B$5:$N$5</c:f>
              <c:numCache>
                <c:formatCode>General</c:formatCode>
                <c:ptCount val="11"/>
                <c:pt idx="0">
                  <c:v>72</c:v>
                </c:pt>
                <c:pt idx="1">
                  <c:v>54</c:v>
                </c:pt>
                <c:pt idx="2">
                  <c:v>41</c:v>
                </c:pt>
                <c:pt idx="3">
                  <c:v>50</c:v>
                </c:pt>
                <c:pt idx="4">
                  <c:v>35</c:v>
                </c:pt>
                <c:pt idx="5">
                  <c:v>29</c:v>
                </c:pt>
                <c:pt idx="6">
                  <c:v>26</c:v>
                </c:pt>
                <c:pt idx="7">
                  <c:v>25</c:v>
                </c:pt>
                <c:pt idx="8">
                  <c:v>19</c:v>
                </c:pt>
                <c:pt idx="9">
                  <c:v>17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E0-4692-A6DB-A01B06353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>
                    <a:lumMod val="50000"/>
                  </a:schemeClr>
                </a:solidFill>
                <a:effectLst/>
              </a:rPr>
              <a:t>Patient Reported Experience Measure (PREM) patient survey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161666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74963565639516"/>
          <c:y val="0.21681914434324953"/>
          <c:w val="0.84883846909282812"/>
          <c:h val="0.563811316921692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'SM 9'!$A$3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9'!$B$2:$N$2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9'!$B$3:$N$3</c:f>
              <c:numCache>
                <c:formatCode>General</c:formatCode>
                <c:ptCount val="11"/>
                <c:pt idx="0" formatCode="@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13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9-4F01-A1C8-33B2B2D945EC}"/>
            </c:ext>
          </c:extLst>
        </c:ser>
        <c:ser>
          <c:idx val="1"/>
          <c:order val="1"/>
          <c:tx>
            <c:strRef>
              <c:f>'SM 9'!$A$4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9'!$B$2:$N$2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9'!$B$4:$N$4</c:f>
              <c:numCache>
                <c:formatCode>General</c:formatCode>
                <c:ptCount val="11"/>
                <c:pt idx="0" formatCode="@">
                  <c:v>7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</c:v>
                </c:pt>
                <c:pt idx="6">
                  <c:v>27</c:v>
                </c:pt>
                <c:pt idx="7">
                  <c:v>45</c:v>
                </c:pt>
                <c:pt idx="8">
                  <c:v>47</c:v>
                </c:pt>
                <c:pt idx="9">
                  <c:v>53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9-4F01-A1C8-33B2B2D945EC}"/>
            </c:ext>
          </c:extLst>
        </c:ser>
        <c:ser>
          <c:idx val="2"/>
          <c:order val="2"/>
          <c:tx>
            <c:strRef>
              <c:f>'SM 9'!$A$5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9'!$B$2:$N$2</c:f>
              <c:strCache>
                <c:ptCount val="11"/>
                <c:pt idx="0">
                  <c:v>Baseline 2020</c:v>
                </c:pt>
                <c:pt idx="1">
                  <c:v>Aug-22</c:v>
                </c:pt>
                <c:pt idx="2">
                  <c:v>Sep-22</c:v>
                </c:pt>
                <c:pt idx="3">
                  <c:v>Oct-22</c:v>
                </c:pt>
                <c:pt idx="4">
                  <c:v>Nov-22</c:v>
                </c:pt>
                <c:pt idx="5">
                  <c:v>Dec-22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</c:strCache>
            </c:strRef>
          </c:cat>
          <c:val>
            <c:numRef>
              <c:f>'SM 9'!$B$5:$N$5</c:f>
              <c:numCache>
                <c:formatCode>General</c:formatCode>
                <c:ptCount val="11"/>
                <c:pt idx="0" formatCode="@">
                  <c:v>90</c:v>
                </c:pt>
                <c:pt idx="1">
                  <c:v>85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58</c:v>
                </c:pt>
                <c:pt idx="6">
                  <c:v>53</c:v>
                </c:pt>
                <c:pt idx="7">
                  <c:v>23</c:v>
                </c:pt>
                <c:pt idx="8">
                  <c:v>39</c:v>
                </c:pt>
                <c:pt idx="9">
                  <c:v>34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9-4F01-A1C8-33B2B2D94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30_F80794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48491C-A1CA-435F-9FF8-D084158F5CC0}" authorId="{E5FBE01E-7B92-B9C0-0995-5C3FE74E91A1}" status="resolved" created="2022-05-23T14:52:09.161" complete="100000">
    <pc:sldMkLst xmlns:pc="http://schemas.microsoft.com/office/powerpoint/2013/main/command">
      <pc:docMk/>
      <pc:sldMk cId="667101859" sldId="332"/>
    </pc:sldMkLst>
    <p188:replyLst>
      <p188:reply id="{6DA1D589-A81B-4423-8A23-B6D28B32C53E}" authorId="{B1E8E1CE-C373-4BDB-0D3F-F84FE1DA86D4}" created="2022-05-23T15:25:27.685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-make graph bars different colors for each category
-important statement last sentence</a:t>
        </a:r>
      </a:p>
    </p188:txBody>
  </p188:cm>
</p188:cmLst>
</file>

<file path=ppt/comments/modernComment_233_D0BDE3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B96829-DE7C-45CF-BC95-B5B7D451BE72}" authorId="{866AA8C0-A40A-4549-B1BD-CB0F1B5845F6}" status="resolved" created="2022-05-21T04:42:41.38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1118271" sldId="282"/>
      <ac:spMk id="2" creationId="{00000000-0000-0000-0000-000000000000}"/>
    </ac:deMkLst>
    <p188:replyLst>
      <p188:reply id="{3CCAC1EC-508E-4D5E-AFD2-971214E8EBE9}" authorId="{B1E8E1CE-C373-4BDB-0D3F-F84FE1DA86D4}" created="2022-05-22T16:30:56.390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Looks like this says quarter 21 2022, can you change to Quarter 1 2022</a:t>
        </a:r>
      </a:p>
    </p188:txBody>
  </p188:cm>
  <p188:cm id="{8C8DCA23-11CC-4E52-AF8F-DA80E08E09AB}" authorId="{866AA8C0-A40A-4549-B1BD-CB0F1B5845F6}" status="resolved" created="2022-05-21T04:43:56.59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1118271" sldId="282"/>
      <ac:spMk id="2" creationId="{00000000-0000-0000-0000-000000000000}"/>
    </ac:deMkLst>
    <p188:replyLst>
      <p188:reply id="{AD1C0FD8-0737-45F5-8ECE-BBC29DE3B011}" authorId="{B1E8E1CE-C373-4BDB-0D3F-F84FE1DA86D4}" created="2022-05-22T16:30:51.608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Can you list Quarter 3 2021 as 23.0 since you use the tenths place for the other bars looks like you rounded the 23.  </a:t>
        </a:r>
      </a:p>
    </p188:txBody>
  </p188:cm>
</p188:cmLst>
</file>

<file path=ppt/comments/modernComment_24D_BFF2A0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19A955-192F-47AE-A66A-3C34B7ED2F40}" authorId="{866AA8C0-A40A-4549-B1BD-CB0F1B5845F6}" status="resolved" created="2022-05-21T04:37:07.96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45911674" sldId="276"/>
      <ac:spMk id="2" creationId="{0998A237-E4FF-4046-81CA-2A9506C25C5C}"/>
    </ac:deMkLst>
    <p188:replyLst>
      <p188:reply id="{7F79EA20-0EA1-45C8-B7A9-B3CD0EEAD73F}" authorId="{B1E8E1CE-C373-4BDB-0D3F-F84FE1DA86D4}" created="2022-05-22T16:42:57.953">
        <p188:txBody>
          <a:bodyPr/>
          <a:lstStyle/>
          <a:p>
            <a:r>
              <a:rPr lang="en-US"/>
              <a:t>yes, updated!</a:t>
            </a:r>
          </a:p>
        </p188:txBody>
      </p188:reply>
    </p188:replyLst>
    <p188:txBody>
      <a:bodyPr/>
      <a:lstStyle/>
      <a:p>
        <a:r>
          <a:rPr lang="en-US"/>
          <a:t>Do we want to say the actual goal here, isn't it to be &gt; 80% births meeting ACOG/SMFM criteria and &gt; 80% providers / nurses trained</a:t>
        </a:r>
      </a:p>
    </p188:txBody>
  </p188:cm>
  <p188:cm id="{A8A7F047-FB28-456D-B289-94E8B47DE0D7}" authorId="{866AA8C0-A40A-4549-B1BD-CB0F1B5845F6}" status="resolved" created="2022-05-21T04:37:30.44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45911674" sldId="276"/>
      <ac:spMk id="2" creationId="{0998A237-E4FF-4046-81CA-2A9506C25C5C}"/>
    </ac:deMkLst>
    <p188:replyLst>
      <p188:reply id="{A51D37E3-5582-47D9-B3E0-FCD7F8E225B6}" authorId="{B1E8E1CE-C373-4BDB-0D3F-F84FE1DA86D4}" created="2022-05-22T16:42:42.828">
        <p188:txBody>
          <a:bodyPr/>
          <a:lstStyle/>
          <a:p>
            <a:r>
              <a:rPr lang="en-US"/>
              <a:t>measures!</a:t>
            </a:r>
          </a:p>
        </p188:txBody>
      </p188:reply>
    </p188:replyLst>
    <p188:txBody>
      <a:bodyPr/>
      <a:lstStyle/>
      <a:p>
        <a:r>
          <a:rPr lang="en-US"/>
          <a:t>Are these Aimes and Measures or AIMS and goals?  What is more accurate?</a:t>
        </a:r>
      </a:p>
    </p188:txBody>
  </p188:cm>
</p188:cmLst>
</file>

<file path=ppt/comments/modernComment_259_A80847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0B4C1F-82B1-4107-89AA-DEB818793092}" authorId="{866AA8C0-A40A-4549-B1BD-CB0F1B5845F6}" status="resolved" created="2022-05-21T05:21:58.086" complete="100000">
    <pc:sldMkLst xmlns:pc="http://schemas.microsoft.com/office/powerpoint/2013/main/command">
      <pc:docMk/>
      <pc:sldMk cId="1277281481" sldId="292"/>
    </pc:sldMkLst>
    <p188:replyLst>
      <p188:reply id="{607C164C-D750-4750-BB71-38B69CEB66D0}" authorId="{E5FBE01E-7B92-B9C0-0995-5C3FE74E91A1}" created="2022-05-23T15:05:32.008">
        <p188:txBody>
          <a:bodyPr/>
          <a:lstStyle/>
          <a:p>
            <a:r>
              <a:rPr lang="en-US"/>
              <a:t>[@Ieshia Johnson] </a:t>
            </a:r>
          </a:p>
        </p188:txBody>
      </p188:reply>
    </p188:replyLst>
    <p188:txBody>
      <a:bodyPr/>
      <a:lstStyle/>
      <a:p>
        <a:r>
          <a:rPr lang="en-US"/>
          <a:t>what if we changed the promote patient centered approach.....to Engage patients / communities in providing respectful, safe care
Actually think we changed this at some point already to......Engage patients and ​
communities with patient-centered respectful care......can you see if that fits in the circle?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64DC2-41C0-4F7D-8325-8D51E1193ED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005B9E-671D-4CDF-B462-90FB272F4F14}">
      <dgm:prSet phldrT="[Text]" custT="1"/>
      <dgm:spPr/>
      <dgm:t>
        <a:bodyPr/>
        <a:lstStyle/>
        <a:p>
          <a:r>
            <a:rPr lang="en-US" sz="2400" b="1"/>
            <a:t>Provider Education Posters</a:t>
          </a:r>
          <a:endParaRPr lang="en-US" sz="2400"/>
        </a:p>
      </dgm:t>
    </dgm:pt>
    <dgm:pt modelId="{4CEF970A-10C1-4A98-98FF-AB08E3B98029}" type="parTrans" cxnId="{E1151966-ED78-4659-A3BA-56780E0A5F3B}">
      <dgm:prSet/>
      <dgm:spPr/>
      <dgm:t>
        <a:bodyPr/>
        <a:lstStyle/>
        <a:p>
          <a:endParaRPr lang="en-US"/>
        </a:p>
      </dgm:t>
    </dgm:pt>
    <dgm:pt modelId="{C4047988-09E5-4DED-A3E4-A30211C6479D}" type="sibTrans" cxnId="{E1151966-ED78-4659-A3BA-56780E0A5F3B}">
      <dgm:prSet/>
      <dgm:spPr/>
      <dgm:t>
        <a:bodyPr/>
        <a:lstStyle/>
        <a:p>
          <a:endParaRPr lang="en-US"/>
        </a:p>
      </dgm:t>
    </dgm:pt>
    <dgm:pt modelId="{F26432E4-177A-47D9-83DB-40EC51BC3B75}">
      <dgm:prSet phldrT="[Text]" custT="1"/>
      <dgm:spPr/>
      <dgm:t>
        <a:bodyPr/>
        <a:lstStyle/>
        <a:p>
          <a:r>
            <a:rPr lang="en-US" sz="2400" b="1"/>
            <a:t>CMQCC Un-blinding Provider Data </a:t>
          </a:r>
          <a:endParaRPr lang="en-US" sz="2400"/>
        </a:p>
      </dgm:t>
    </dgm:pt>
    <dgm:pt modelId="{99752B47-8BF5-47F1-B4A3-E2B711C045DB}" type="parTrans" cxnId="{E0A2C595-AA89-428A-9E5B-EFBC7DF99986}">
      <dgm:prSet/>
      <dgm:spPr/>
      <dgm:t>
        <a:bodyPr/>
        <a:lstStyle/>
        <a:p>
          <a:endParaRPr lang="en-US"/>
        </a:p>
      </dgm:t>
    </dgm:pt>
    <dgm:pt modelId="{9D02EE12-CE83-4D8F-931B-D57A1BC24AB1}" type="sibTrans" cxnId="{E0A2C595-AA89-428A-9E5B-EFBC7DF99986}">
      <dgm:prSet/>
      <dgm:spPr/>
      <dgm:t>
        <a:bodyPr/>
        <a:lstStyle/>
        <a:p>
          <a:endParaRPr lang="en-US"/>
        </a:p>
      </dgm:t>
    </dgm:pt>
    <dgm:pt modelId="{307247DF-D4CA-4BD5-8DFD-8C7E2973B171}">
      <dgm:prSet phldrT="[Text]" custT="1"/>
      <dgm:spPr/>
      <dgm:t>
        <a:bodyPr/>
        <a:lstStyle/>
        <a:p>
          <a:r>
            <a:rPr lang="en-US" sz="2400" b="1"/>
            <a:t>Missed Opportunity Review</a:t>
          </a:r>
          <a:endParaRPr lang="en-US" sz="2400"/>
        </a:p>
      </dgm:t>
    </dgm:pt>
    <dgm:pt modelId="{7EBAD9C5-7889-48BD-89AF-17141D5F21D3}" type="sibTrans" cxnId="{5D239011-0AD6-4012-99A5-CD19226A5738}">
      <dgm:prSet/>
      <dgm:spPr/>
      <dgm:t>
        <a:bodyPr/>
        <a:lstStyle/>
        <a:p>
          <a:endParaRPr lang="en-US"/>
        </a:p>
      </dgm:t>
    </dgm:pt>
    <dgm:pt modelId="{75B90726-D726-484B-BCE8-5BC1D17AE491}" type="parTrans" cxnId="{5D239011-0AD6-4012-99A5-CD19226A5738}">
      <dgm:prSet/>
      <dgm:spPr/>
      <dgm:t>
        <a:bodyPr/>
        <a:lstStyle/>
        <a:p>
          <a:endParaRPr lang="en-US"/>
        </a:p>
      </dgm:t>
    </dgm:pt>
    <dgm:pt modelId="{0DEF3106-5C98-49CB-83D2-2923EDF41196}">
      <dgm:prSet phldrT="[Text]" custT="1"/>
      <dgm:spPr/>
      <dgm:t>
        <a:bodyPr/>
        <a:lstStyle/>
        <a:p>
          <a:r>
            <a:rPr lang="en-US" sz="2400" b="1"/>
            <a:t>Cesarean Decision Checklist</a:t>
          </a:r>
          <a:endParaRPr lang="en-US" sz="2400"/>
        </a:p>
      </dgm:t>
    </dgm:pt>
    <dgm:pt modelId="{470264AC-5E1C-4ACB-8779-B432F32D33B3}" type="parTrans" cxnId="{4C101239-27B1-4289-A4E8-FFF01851C3E9}">
      <dgm:prSet/>
      <dgm:spPr/>
      <dgm:t>
        <a:bodyPr/>
        <a:lstStyle/>
        <a:p>
          <a:endParaRPr lang="en-US"/>
        </a:p>
      </dgm:t>
    </dgm:pt>
    <dgm:pt modelId="{21BF71FE-0FC6-4672-8786-7A7952D09DB0}" type="sibTrans" cxnId="{4C101239-27B1-4289-A4E8-FFF01851C3E9}">
      <dgm:prSet/>
      <dgm:spPr/>
      <dgm:t>
        <a:bodyPr/>
        <a:lstStyle/>
        <a:p>
          <a:endParaRPr lang="en-US"/>
        </a:p>
      </dgm:t>
    </dgm:pt>
    <dgm:pt modelId="{56D441C3-50DD-4FD4-A158-FDED869F45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/>
            <a:t>Labor Management E-modules</a:t>
          </a:r>
        </a:p>
      </dgm:t>
    </dgm:pt>
    <dgm:pt modelId="{94A17B34-6DDD-4826-8C02-0C6AEBED539B}" type="parTrans" cxnId="{B64ABA13-200A-46FA-88AB-7CE2F5FB483F}">
      <dgm:prSet/>
      <dgm:spPr/>
      <dgm:t>
        <a:bodyPr/>
        <a:lstStyle/>
        <a:p>
          <a:endParaRPr lang="en-US"/>
        </a:p>
      </dgm:t>
    </dgm:pt>
    <dgm:pt modelId="{BF2F7DD4-667A-4A78-8FB9-9BADCF245305}" type="sibTrans" cxnId="{B64ABA13-200A-46FA-88AB-7CE2F5FB483F}">
      <dgm:prSet/>
      <dgm:spPr/>
      <dgm:t>
        <a:bodyPr/>
        <a:lstStyle/>
        <a:p>
          <a:endParaRPr lang="en-US"/>
        </a:p>
      </dgm:t>
    </dgm:pt>
    <dgm:pt modelId="{392F2D55-182D-4F88-B04F-DB4EF7ACFD5A}" type="pres">
      <dgm:prSet presAssocID="{EAF64DC2-41C0-4F7D-8325-8D51E1193ED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30DE9DA-AD8C-4B5A-BC71-B305C83BF8F1}" type="pres">
      <dgm:prSet presAssocID="{307247DF-D4CA-4BD5-8DFD-8C7E2973B171}" presName="composite" presStyleCnt="0"/>
      <dgm:spPr/>
    </dgm:pt>
    <dgm:pt modelId="{E4CCAC0C-D1CD-439D-9D13-55144BF31254}" type="pres">
      <dgm:prSet presAssocID="{307247DF-D4CA-4BD5-8DFD-8C7E2973B171}" presName="Accent" presStyleLbl="alignAcc1" presStyleIdx="0" presStyleCnt="5"/>
      <dgm:spPr/>
    </dgm:pt>
    <dgm:pt modelId="{AAD3FFFC-684D-4648-B059-F8DB6D0DC8B3}" type="pres">
      <dgm:prSet presAssocID="{307247DF-D4CA-4BD5-8DFD-8C7E2973B171}" presName="Image" presStyleLbl="node1" presStyleIdx="0" presStyleCnt="5" custLinFactNeighborX="2340" custLinFactNeighborY="25462"/>
      <dgm:spPr/>
    </dgm:pt>
    <dgm:pt modelId="{FECD3D6E-D3E6-4984-877E-118A93BC55D3}" type="pres">
      <dgm:prSet presAssocID="{307247DF-D4CA-4BD5-8DFD-8C7E2973B171}" presName="Child" presStyleLbl="revTx" presStyleIdx="0" presStyleCnt="5">
        <dgm:presLayoutVars>
          <dgm:bulletEnabled val="1"/>
        </dgm:presLayoutVars>
      </dgm:prSet>
      <dgm:spPr/>
    </dgm:pt>
    <dgm:pt modelId="{DDE046C9-00A1-4C3A-B6EF-AB42F31EBEA9}" type="pres">
      <dgm:prSet presAssocID="{307247DF-D4CA-4BD5-8DFD-8C7E2973B171}" presName="Parent" presStyleLbl="alignNode1" presStyleIdx="0" presStyleCnt="5" custScaleY="28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02868-336A-4B7A-84DE-C44F5322DB26}" type="pres">
      <dgm:prSet presAssocID="{7EBAD9C5-7889-48BD-89AF-17141D5F21D3}" presName="sibTrans" presStyleCnt="0"/>
      <dgm:spPr/>
    </dgm:pt>
    <dgm:pt modelId="{DD8E3242-A29C-468E-891D-7DB01DCC8A1C}" type="pres">
      <dgm:prSet presAssocID="{C5005B9E-671D-4CDF-B462-90FB272F4F14}" presName="composite" presStyleCnt="0"/>
      <dgm:spPr/>
    </dgm:pt>
    <dgm:pt modelId="{FEAC6F2F-C490-4914-8FDB-BED96AEBAFF0}" type="pres">
      <dgm:prSet presAssocID="{C5005B9E-671D-4CDF-B462-90FB272F4F14}" presName="Accent" presStyleLbl="alignAcc1" presStyleIdx="1" presStyleCnt="5"/>
      <dgm:spPr/>
    </dgm:pt>
    <dgm:pt modelId="{5472C939-6486-42F2-9B85-977EA62AD647}" type="pres">
      <dgm:prSet presAssocID="{C5005B9E-671D-4CDF-B462-90FB272F4F14}" presName="Image" presStyleLbl="node1" presStyleIdx="1" presStyleCnt="5" custScaleY="99340" custLinFactNeighborX="715" custLinFactNeighborY="29998"/>
      <dgm:spPr/>
    </dgm:pt>
    <dgm:pt modelId="{84B60E01-AB8D-415D-9BDD-B4D6C6A3397C}" type="pres">
      <dgm:prSet presAssocID="{C5005B9E-671D-4CDF-B462-90FB272F4F14}" presName="Child" presStyleLbl="revTx" presStyleIdx="1" presStyleCnt="5">
        <dgm:presLayoutVars>
          <dgm:bulletEnabled val="1"/>
        </dgm:presLayoutVars>
      </dgm:prSet>
      <dgm:spPr/>
    </dgm:pt>
    <dgm:pt modelId="{D1E339B6-06E9-4617-9FB6-15EB0F41DFA2}" type="pres">
      <dgm:prSet presAssocID="{C5005B9E-671D-4CDF-B462-90FB272F4F14}" presName="Parent" presStyleLbl="alignNode1" presStyleIdx="1" presStyleCnt="5" custScaleY="290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EA32D-9028-475C-8B46-6F2538EDDAFE}" type="pres">
      <dgm:prSet presAssocID="{C4047988-09E5-4DED-A3E4-A30211C6479D}" presName="sibTrans" presStyleCnt="0"/>
      <dgm:spPr/>
    </dgm:pt>
    <dgm:pt modelId="{6FBFAF3C-CC42-40A0-803C-3D7677DFD01F}" type="pres">
      <dgm:prSet presAssocID="{F26432E4-177A-47D9-83DB-40EC51BC3B75}" presName="composite" presStyleCnt="0"/>
      <dgm:spPr/>
    </dgm:pt>
    <dgm:pt modelId="{3F2FB080-59F4-4694-8F32-892F11A2C7A6}" type="pres">
      <dgm:prSet presAssocID="{F26432E4-177A-47D9-83DB-40EC51BC3B75}" presName="Accent" presStyleLbl="alignAcc1" presStyleIdx="2" presStyleCnt="5"/>
      <dgm:spPr/>
    </dgm:pt>
    <dgm:pt modelId="{D40CFA12-F512-4AD1-A6D0-387302B122D8}" type="pres">
      <dgm:prSet presAssocID="{F26432E4-177A-47D9-83DB-40EC51BC3B75}" presName="Image" presStyleLbl="node1" presStyleIdx="2" presStyleCnt="5" custLinFactNeighborX="4892" custLinFactNeighborY="28333"/>
      <dgm:spPr/>
    </dgm:pt>
    <dgm:pt modelId="{DB358442-4539-46E4-A7A3-DE1F03847943}" type="pres">
      <dgm:prSet presAssocID="{F26432E4-177A-47D9-83DB-40EC51BC3B75}" presName="Child" presStyleLbl="revTx" presStyleIdx="2" presStyleCnt="5">
        <dgm:presLayoutVars>
          <dgm:bulletEnabled val="1"/>
        </dgm:presLayoutVars>
      </dgm:prSet>
      <dgm:spPr/>
    </dgm:pt>
    <dgm:pt modelId="{9A5A377C-5F64-40F1-8CD1-CA7FBB9E8D8B}" type="pres">
      <dgm:prSet presAssocID="{F26432E4-177A-47D9-83DB-40EC51BC3B75}" presName="Parent" presStyleLbl="alignNode1" presStyleIdx="2" presStyleCnt="5" custScaleY="28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53D8F-D44A-4ED4-A73B-E844E02C9E5C}" type="pres">
      <dgm:prSet presAssocID="{9D02EE12-CE83-4D8F-931B-D57A1BC24AB1}" presName="sibTrans" presStyleCnt="0"/>
      <dgm:spPr/>
    </dgm:pt>
    <dgm:pt modelId="{CAB09CDD-14B4-4E61-AE09-197871BC1BE4}" type="pres">
      <dgm:prSet presAssocID="{0DEF3106-5C98-49CB-83D2-2923EDF41196}" presName="composite" presStyleCnt="0"/>
      <dgm:spPr/>
    </dgm:pt>
    <dgm:pt modelId="{3431D009-3243-41CF-8E0B-361C13CC3850}" type="pres">
      <dgm:prSet presAssocID="{0DEF3106-5C98-49CB-83D2-2923EDF41196}" presName="Accent" presStyleLbl="alignAcc1" presStyleIdx="3" presStyleCnt="5"/>
      <dgm:spPr/>
    </dgm:pt>
    <dgm:pt modelId="{371FBEBF-FF5A-4DD3-8102-2A83DF7271DC}" type="pres">
      <dgm:prSet presAssocID="{0DEF3106-5C98-49CB-83D2-2923EDF41196}" presName="Image" presStyleLbl="node1" presStyleIdx="3" presStyleCnt="5" custLinFactNeighborX="-780" custLinFactNeighborY="28119"/>
      <dgm:spPr/>
    </dgm:pt>
    <dgm:pt modelId="{9766CE94-9438-49FC-B81D-B1B26550745E}" type="pres">
      <dgm:prSet presAssocID="{0DEF3106-5C98-49CB-83D2-2923EDF41196}" presName="Child" presStyleLbl="revTx" presStyleIdx="3" presStyleCnt="5">
        <dgm:presLayoutVars>
          <dgm:bulletEnabled val="1"/>
        </dgm:presLayoutVars>
      </dgm:prSet>
      <dgm:spPr/>
    </dgm:pt>
    <dgm:pt modelId="{7D15BFE8-08D8-44E6-81F6-1874D4D09E4A}" type="pres">
      <dgm:prSet presAssocID="{0DEF3106-5C98-49CB-83D2-2923EDF41196}" presName="Parent" presStyleLbl="alignNode1" presStyleIdx="3" presStyleCnt="5" custScaleY="30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1D689-6F56-4E96-9A53-CBF9D2D9A8D9}" type="pres">
      <dgm:prSet presAssocID="{21BF71FE-0FC6-4672-8786-7A7952D09DB0}" presName="sibTrans" presStyleCnt="0"/>
      <dgm:spPr/>
    </dgm:pt>
    <dgm:pt modelId="{14AA5125-5A02-4660-8E7C-70D47F2A2A50}" type="pres">
      <dgm:prSet presAssocID="{56D441C3-50DD-4FD4-A158-FDED869F4548}" presName="composite" presStyleCnt="0"/>
      <dgm:spPr/>
    </dgm:pt>
    <dgm:pt modelId="{301A92DB-265C-4C03-B417-72659E92BC19}" type="pres">
      <dgm:prSet presAssocID="{56D441C3-50DD-4FD4-A158-FDED869F4548}" presName="Accent" presStyleLbl="alignAcc1" presStyleIdx="4" presStyleCnt="5"/>
      <dgm:spPr/>
    </dgm:pt>
    <dgm:pt modelId="{4A3CFB3F-45B9-43AF-8463-FAF1FFB7A31F}" type="pres">
      <dgm:prSet presAssocID="{56D441C3-50DD-4FD4-A158-FDED869F4548}" presName="Image" presStyleLbl="node1" presStyleIdx="4" presStyleCnt="5" custLinFactNeighborX="499" custLinFactNeighborY="28344"/>
      <dgm:spPr>
        <a:solidFill>
          <a:srgbClr val="002060"/>
        </a:solidFill>
      </dgm:spPr>
    </dgm:pt>
    <dgm:pt modelId="{879D551B-B77B-4334-82CF-FB45F3736417}" type="pres">
      <dgm:prSet presAssocID="{56D441C3-50DD-4FD4-A158-FDED869F4548}" presName="Child" presStyleLbl="revTx" presStyleIdx="4" presStyleCnt="5">
        <dgm:presLayoutVars>
          <dgm:bulletEnabled val="1"/>
        </dgm:presLayoutVars>
      </dgm:prSet>
      <dgm:spPr/>
    </dgm:pt>
    <dgm:pt modelId="{BB80DAB0-BF5B-48E3-A6B2-B224CF5465BE}" type="pres">
      <dgm:prSet presAssocID="{56D441C3-50DD-4FD4-A158-FDED869F4548}" presName="Parent" presStyleLbl="alignNode1" presStyleIdx="4" presStyleCnt="5" custScaleY="28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D0E58-B422-42B0-9B9D-E620152BE917}" type="presOf" srcId="{C5005B9E-671D-4CDF-B462-90FB272F4F14}" destId="{D1E339B6-06E9-4617-9FB6-15EB0F41DFA2}" srcOrd="0" destOrd="0" presId="urn:microsoft.com/office/officeart/2008/layout/TitlePictureLineup"/>
    <dgm:cxn modelId="{68707B03-EFFA-4602-B523-6450AF20289A}" type="presOf" srcId="{EAF64DC2-41C0-4F7D-8325-8D51E1193ED9}" destId="{392F2D55-182D-4F88-B04F-DB4EF7ACFD5A}" srcOrd="0" destOrd="0" presId="urn:microsoft.com/office/officeart/2008/layout/TitlePictureLineup"/>
    <dgm:cxn modelId="{E0A2C595-AA89-428A-9E5B-EFBC7DF99986}" srcId="{EAF64DC2-41C0-4F7D-8325-8D51E1193ED9}" destId="{F26432E4-177A-47D9-83DB-40EC51BC3B75}" srcOrd="2" destOrd="0" parTransId="{99752B47-8BF5-47F1-B4A3-E2B711C045DB}" sibTransId="{9D02EE12-CE83-4D8F-931B-D57A1BC24AB1}"/>
    <dgm:cxn modelId="{3EA2C9D8-792D-474C-BBAB-5C51631AC061}" type="presOf" srcId="{56D441C3-50DD-4FD4-A158-FDED869F4548}" destId="{BB80DAB0-BF5B-48E3-A6B2-B224CF5465BE}" srcOrd="0" destOrd="0" presId="urn:microsoft.com/office/officeart/2008/layout/TitlePictureLineup"/>
    <dgm:cxn modelId="{E1151966-ED78-4659-A3BA-56780E0A5F3B}" srcId="{EAF64DC2-41C0-4F7D-8325-8D51E1193ED9}" destId="{C5005B9E-671D-4CDF-B462-90FB272F4F14}" srcOrd="1" destOrd="0" parTransId="{4CEF970A-10C1-4A98-98FF-AB08E3B98029}" sibTransId="{C4047988-09E5-4DED-A3E4-A30211C6479D}"/>
    <dgm:cxn modelId="{CB6D202B-B676-4066-A4F0-19BD669F8D9C}" type="presOf" srcId="{F26432E4-177A-47D9-83DB-40EC51BC3B75}" destId="{9A5A377C-5F64-40F1-8CD1-CA7FBB9E8D8B}" srcOrd="0" destOrd="0" presId="urn:microsoft.com/office/officeart/2008/layout/TitlePictureLineup"/>
    <dgm:cxn modelId="{4C101239-27B1-4289-A4E8-FFF01851C3E9}" srcId="{EAF64DC2-41C0-4F7D-8325-8D51E1193ED9}" destId="{0DEF3106-5C98-49CB-83D2-2923EDF41196}" srcOrd="3" destOrd="0" parTransId="{470264AC-5E1C-4ACB-8779-B432F32D33B3}" sibTransId="{21BF71FE-0FC6-4672-8786-7A7952D09DB0}"/>
    <dgm:cxn modelId="{5F568F7A-3F72-4BB8-95A6-A1CDF436DF0E}" type="presOf" srcId="{0DEF3106-5C98-49CB-83D2-2923EDF41196}" destId="{7D15BFE8-08D8-44E6-81F6-1874D4D09E4A}" srcOrd="0" destOrd="0" presId="urn:microsoft.com/office/officeart/2008/layout/TitlePictureLineup"/>
    <dgm:cxn modelId="{6976E862-9A27-4DCB-B5B0-3F32607A0570}" type="presOf" srcId="{307247DF-D4CA-4BD5-8DFD-8C7E2973B171}" destId="{DDE046C9-00A1-4C3A-B6EF-AB42F31EBEA9}" srcOrd="0" destOrd="0" presId="urn:microsoft.com/office/officeart/2008/layout/TitlePictureLineup"/>
    <dgm:cxn modelId="{B64ABA13-200A-46FA-88AB-7CE2F5FB483F}" srcId="{EAF64DC2-41C0-4F7D-8325-8D51E1193ED9}" destId="{56D441C3-50DD-4FD4-A158-FDED869F4548}" srcOrd="4" destOrd="0" parTransId="{94A17B34-6DDD-4826-8C02-0C6AEBED539B}" sibTransId="{BF2F7DD4-667A-4A78-8FB9-9BADCF245305}"/>
    <dgm:cxn modelId="{5D239011-0AD6-4012-99A5-CD19226A5738}" srcId="{EAF64DC2-41C0-4F7D-8325-8D51E1193ED9}" destId="{307247DF-D4CA-4BD5-8DFD-8C7E2973B171}" srcOrd="0" destOrd="0" parTransId="{75B90726-D726-484B-BCE8-5BC1D17AE491}" sibTransId="{7EBAD9C5-7889-48BD-89AF-17141D5F21D3}"/>
    <dgm:cxn modelId="{2729A1DA-2204-46DF-A465-D2E44C693E33}" type="presParOf" srcId="{392F2D55-182D-4F88-B04F-DB4EF7ACFD5A}" destId="{D30DE9DA-AD8C-4B5A-BC71-B305C83BF8F1}" srcOrd="0" destOrd="0" presId="urn:microsoft.com/office/officeart/2008/layout/TitlePictureLineup"/>
    <dgm:cxn modelId="{369EA599-DF71-4AAC-9DB4-25B8EB5BE2BB}" type="presParOf" srcId="{D30DE9DA-AD8C-4B5A-BC71-B305C83BF8F1}" destId="{E4CCAC0C-D1CD-439D-9D13-55144BF31254}" srcOrd="0" destOrd="0" presId="urn:microsoft.com/office/officeart/2008/layout/TitlePictureLineup"/>
    <dgm:cxn modelId="{077C0AE0-1CFF-4E76-8DA4-B39694D56F29}" type="presParOf" srcId="{D30DE9DA-AD8C-4B5A-BC71-B305C83BF8F1}" destId="{AAD3FFFC-684D-4648-B059-F8DB6D0DC8B3}" srcOrd="1" destOrd="0" presId="urn:microsoft.com/office/officeart/2008/layout/TitlePictureLineup"/>
    <dgm:cxn modelId="{8BB54195-B547-41AA-A0C5-CB638AD2E606}" type="presParOf" srcId="{D30DE9DA-AD8C-4B5A-BC71-B305C83BF8F1}" destId="{FECD3D6E-D3E6-4984-877E-118A93BC55D3}" srcOrd="2" destOrd="0" presId="urn:microsoft.com/office/officeart/2008/layout/TitlePictureLineup"/>
    <dgm:cxn modelId="{DA785DFF-309D-4864-83AF-1417A82B7829}" type="presParOf" srcId="{D30DE9DA-AD8C-4B5A-BC71-B305C83BF8F1}" destId="{DDE046C9-00A1-4C3A-B6EF-AB42F31EBEA9}" srcOrd="3" destOrd="0" presId="urn:microsoft.com/office/officeart/2008/layout/TitlePictureLineup"/>
    <dgm:cxn modelId="{9D12B9D2-3D5A-4D45-9087-4526A8AA1775}" type="presParOf" srcId="{392F2D55-182D-4F88-B04F-DB4EF7ACFD5A}" destId="{18302868-336A-4B7A-84DE-C44F5322DB26}" srcOrd="1" destOrd="0" presId="urn:microsoft.com/office/officeart/2008/layout/TitlePictureLineup"/>
    <dgm:cxn modelId="{5DD73B8F-EB0D-40BC-BBEA-0A86A876CF32}" type="presParOf" srcId="{392F2D55-182D-4F88-B04F-DB4EF7ACFD5A}" destId="{DD8E3242-A29C-468E-891D-7DB01DCC8A1C}" srcOrd="2" destOrd="0" presId="urn:microsoft.com/office/officeart/2008/layout/TitlePictureLineup"/>
    <dgm:cxn modelId="{192D3233-59F6-4016-82FD-C73508D91000}" type="presParOf" srcId="{DD8E3242-A29C-468E-891D-7DB01DCC8A1C}" destId="{FEAC6F2F-C490-4914-8FDB-BED96AEBAFF0}" srcOrd="0" destOrd="0" presId="urn:microsoft.com/office/officeart/2008/layout/TitlePictureLineup"/>
    <dgm:cxn modelId="{0EE77906-D3A6-4048-8092-D0C5C9795A56}" type="presParOf" srcId="{DD8E3242-A29C-468E-891D-7DB01DCC8A1C}" destId="{5472C939-6486-42F2-9B85-977EA62AD647}" srcOrd="1" destOrd="0" presId="urn:microsoft.com/office/officeart/2008/layout/TitlePictureLineup"/>
    <dgm:cxn modelId="{C52F68BC-1187-4AEE-A318-14AF93CCCBDE}" type="presParOf" srcId="{DD8E3242-A29C-468E-891D-7DB01DCC8A1C}" destId="{84B60E01-AB8D-415D-9BDD-B4D6C6A3397C}" srcOrd="2" destOrd="0" presId="urn:microsoft.com/office/officeart/2008/layout/TitlePictureLineup"/>
    <dgm:cxn modelId="{E923407F-39AA-4D2F-9345-035F384C8B27}" type="presParOf" srcId="{DD8E3242-A29C-468E-891D-7DB01DCC8A1C}" destId="{D1E339B6-06E9-4617-9FB6-15EB0F41DFA2}" srcOrd="3" destOrd="0" presId="urn:microsoft.com/office/officeart/2008/layout/TitlePictureLineup"/>
    <dgm:cxn modelId="{C74B91C7-A6A6-4298-A869-0C140CB5415A}" type="presParOf" srcId="{392F2D55-182D-4F88-B04F-DB4EF7ACFD5A}" destId="{BDDEA32D-9028-475C-8B46-6F2538EDDAFE}" srcOrd="3" destOrd="0" presId="urn:microsoft.com/office/officeart/2008/layout/TitlePictureLineup"/>
    <dgm:cxn modelId="{BC88B50B-5C2F-4803-A4CC-827E9946DA6D}" type="presParOf" srcId="{392F2D55-182D-4F88-B04F-DB4EF7ACFD5A}" destId="{6FBFAF3C-CC42-40A0-803C-3D7677DFD01F}" srcOrd="4" destOrd="0" presId="urn:microsoft.com/office/officeart/2008/layout/TitlePictureLineup"/>
    <dgm:cxn modelId="{DA913804-D0B2-40C6-AF22-A51E3EEAFAF6}" type="presParOf" srcId="{6FBFAF3C-CC42-40A0-803C-3D7677DFD01F}" destId="{3F2FB080-59F4-4694-8F32-892F11A2C7A6}" srcOrd="0" destOrd="0" presId="urn:microsoft.com/office/officeart/2008/layout/TitlePictureLineup"/>
    <dgm:cxn modelId="{F8865647-48FF-4827-B619-41E15BAB7DEC}" type="presParOf" srcId="{6FBFAF3C-CC42-40A0-803C-3D7677DFD01F}" destId="{D40CFA12-F512-4AD1-A6D0-387302B122D8}" srcOrd="1" destOrd="0" presId="urn:microsoft.com/office/officeart/2008/layout/TitlePictureLineup"/>
    <dgm:cxn modelId="{69B133A3-726D-4DC7-BA2E-31ADB5AA61D6}" type="presParOf" srcId="{6FBFAF3C-CC42-40A0-803C-3D7677DFD01F}" destId="{DB358442-4539-46E4-A7A3-DE1F03847943}" srcOrd="2" destOrd="0" presId="urn:microsoft.com/office/officeart/2008/layout/TitlePictureLineup"/>
    <dgm:cxn modelId="{F7179F9B-3C21-48BD-BC9D-550A9787DBB1}" type="presParOf" srcId="{6FBFAF3C-CC42-40A0-803C-3D7677DFD01F}" destId="{9A5A377C-5F64-40F1-8CD1-CA7FBB9E8D8B}" srcOrd="3" destOrd="0" presId="urn:microsoft.com/office/officeart/2008/layout/TitlePictureLineup"/>
    <dgm:cxn modelId="{283EBBAA-32AD-4552-8BB6-B1F03A9E8219}" type="presParOf" srcId="{392F2D55-182D-4F88-B04F-DB4EF7ACFD5A}" destId="{C9D53D8F-D44A-4ED4-A73B-E844E02C9E5C}" srcOrd="5" destOrd="0" presId="urn:microsoft.com/office/officeart/2008/layout/TitlePictureLineup"/>
    <dgm:cxn modelId="{70CAE7C0-74C4-4B9A-8496-4B98EA538EB5}" type="presParOf" srcId="{392F2D55-182D-4F88-B04F-DB4EF7ACFD5A}" destId="{CAB09CDD-14B4-4E61-AE09-197871BC1BE4}" srcOrd="6" destOrd="0" presId="urn:microsoft.com/office/officeart/2008/layout/TitlePictureLineup"/>
    <dgm:cxn modelId="{A4075D17-0F5E-4CE9-ADB3-CF94A44F69FA}" type="presParOf" srcId="{CAB09CDD-14B4-4E61-AE09-197871BC1BE4}" destId="{3431D009-3243-41CF-8E0B-361C13CC3850}" srcOrd="0" destOrd="0" presId="urn:microsoft.com/office/officeart/2008/layout/TitlePictureLineup"/>
    <dgm:cxn modelId="{1777B6E7-56FC-4144-9357-DA54EB40222B}" type="presParOf" srcId="{CAB09CDD-14B4-4E61-AE09-197871BC1BE4}" destId="{371FBEBF-FF5A-4DD3-8102-2A83DF7271DC}" srcOrd="1" destOrd="0" presId="urn:microsoft.com/office/officeart/2008/layout/TitlePictureLineup"/>
    <dgm:cxn modelId="{7E544D2A-3B3E-49EC-BBE3-D692E7F0BEF6}" type="presParOf" srcId="{CAB09CDD-14B4-4E61-AE09-197871BC1BE4}" destId="{9766CE94-9438-49FC-B81D-B1B26550745E}" srcOrd="2" destOrd="0" presId="urn:microsoft.com/office/officeart/2008/layout/TitlePictureLineup"/>
    <dgm:cxn modelId="{6144D51B-7554-4847-91DE-BC1EA92A693D}" type="presParOf" srcId="{CAB09CDD-14B4-4E61-AE09-197871BC1BE4}" destId="{7D15BFE8-08D8-44E6-81F6-1874D4D09E4A}" srcOrd="3" destOrd="0" presId="urn:microsoft.com/office/officeart/2008/layout/TitlePictureLineup"/>
    <dgm:cxn modelId="{9354D8C2-2D33-47A0-A5EF-158D6EA23AF2}" type="presParOf" srcId="{392F2D55-182D-4F88-B04F-DB4EF7ACFD5A}" destId="{62B1D689-6F56-4E96-9A53-CBF9D2D9A8D9}" srcOrd="7" destOrd="0" presId="urn:microsoft.com/office/officeart/2008/layout/TitlePictureLineup"/>
    <dgm:cxn modelId="{BBF681F1-E830-42AF-AF83-C134A5B6DFEC}" type="presParOf" srcId="{392F2D55-182D-4F88-B04F-DB4EF7ACFD5A}" destId="{14AA5125-5A02-4660-8E7C-70D47F2A2A50}" srcOrd="8" destOrd="0" presId="urn:microsoft.com/office/officeart/2008/layout/TitlePictureLineup"/>
    <dgm:cxn modelId="{645F12E6-5ACE-4A3F-8BAE-3C3318EC0F56}" type="presParOf" srcId="{14AA5125-5A02-4660-8E7C-70D47F2A2A50}" destId="{301A92DB-265C-4C03-B417-72659E92BC19}" srcOrd="0" destOrd="0" presId="urn:microsoft.com/office/officeart/2008/layout/TitlePictureLineup"/>
    <dgm:cxn modelId="{691187BE-8C6B-4ED3-8EEB-2AED20D39ED3}" type="presParOf" srcId="{14AA5125-5A02-4660-8E7C-70D47F2A2A50}" destId="{4A3CFB3F-45B9-43AF-8463-FAF1FFB7A31F}" srcOrd="1" destOrd="0" presId="urn:microsoft.com/office/officeart/2008/layout/TitlePictureLineup"/>
    <dgm:cxn modelId="{5027068A-0F63-4571-B8D8-8C2EF3F9C9FD}" type="presParOf" srcId="{14AA5125-5A02-4660-8E7C-70D47F2A2A50}" destId="{879D551B-B77B-4334-82CF-FB45F3736417}" srcOrd="2" destOrd="0" presId="urn:microsoft.com/office/officeart/2008/layout/TitlePictureLineup"/>
    <dgm:cxn modelId="{E67B9710-EBC9-4623-9871-6B6EAF891576}" type="presParOf" srcId="{14AA5125-5A02-4660-8E7C-70D47F2A2A50}" destId="{BB80DAB0-BF5B-48E3-A6B2-B224CF5465B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A868A-664D-42B6-A599-58F4180D9CD5}" type="doc">
      <dgm:prSet loTypeId="urn:microsoft.com/office/officeart/2008/layout/PictureStrips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7806FEDF-A619-4F80-A944-A6AFB900500D}">
      <dgm:prSet phldrT="[Text]" custT="1"/>
      <dgm:spPr>
        <a:ln w="38100">
          <a:solidFill>
            <a:schemeClr val="accent2"/>
          </a:solidFill>
        </a:ln>
      </dgm:spPr>
      <dgm:t>
        <a:bodyPr/>
        <a:lstStyle/>
        <a:p>
          <a:r>
            <a:rPr lang="en-US" sz="2000" b="1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Optimize race/ethnicity data</a:t>
          </a:r>
          <a:r>
            <a:rPr lang="en-US" sz="20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 collection &amp; review key maternal quality data by race, ethnicity &amp; Medicaid status</a:t>
          </a:r>
        </a:p>
      </dgm:t>
    </dgm:pt>
    <dgm:pt modelId="{86F72BA6-7DE5-43E1-BC7F-A064EE63861B}" type="parTrans" cxnId="{A7D9D694-C8B8-437A-8E2A-E8125F469397}">
      <dgm:prSet/>
      <dgm:spPr/>
      <dgm:t>
        <a:bodyPr/>
        <a:lstStyle/>
        <a:p>
          <a:endParaRPr lang="en-US"/>
        </a:p>
      </dgm:t>
    </dgm:pt>
    <dgm:pt modelId="{7C7F3E4F-3F1C-45D6-B50F-B53180E08D01}" type="sibTrans" cxnId="{A7D9D694-C8B8-437A-8E2A-E8125F469397}">
      <dgm:prSet/>
      <dgm:spPr/>
      <dgm:t>
        <a:bodyPr/>
        <a:lstStyle/>
        <a:p>
          <a:endParaRPr lang="en-US"/>
        </a:p>
      </dgm:t>
    </dgm:pt>
    <dgm:pt modelId="{8BADECEC-2FF8-40F9-8CEC-87662EC9ACD4}">
      <dgm:prSet phldrT="[Text]" custT="1"/>
      <dgm:spPr>
        <a:solidFill>
          <a:schemeClr val="bg1">
            <a:alpha val="4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US" sz="2000" b="1" dirty="0">
              <a:solidFill>
                <a:schemeClr val="tx1">
                  <a:lumMod val="50000"/>
                </a:schemeClr>
              </a:solidFill>
            </a:rPr>
            <a:t>Engage patients and community members </a:t>
          </a:r>
          <a:r>
            <a:rPr lang="en-US" sz="2000" dirty="0">
              <a:solidFill>
                <a:schemeClr val="tx1">
                  <a:lumMod val="50000"/>
                </a:schemeClr>
              </a:solidFill>
            </a:rPr>
            <a:t>for input on quality improvement efforts</a:t>
          </a:r>
        </a:p>
      </dgm:t>
    </dgm:pt>
    <dgm:pt modelId="{4D804546-C693-45EC-852E-E9164F816126}" type="parTrans" cxnId="{F0C010E1-0925-47C2-BC60-F5D7ACA41474}">
      <dgm:prSet/>
      <dgm:spPr/>
      <dgm:t>
        <a:bodyPr/>
        <a:lstStyle/>
        <a:p>
          <a:endParaRPr lang="en-US"/>
        </a:p>
      </dgm:t>
    </dgm:pt>
    <dgm:pt modelId="{30734B9A-4BBF-4E31-AA4B-6CF614EECEFD}" type="sibTrans" cxnId="{F0C010E1-0925-47C2-BC60-F5D7ACA41474}">
      <dgm:prSet/>
      <dgm:spPr/>
      <dgm:t>
        <a:bodyPr/>
        <a:lstStyle/>
        <a:p>
          <a:endParaRPr lang="en-US"/>
        </a:p>
      </dgm:t>
    </dgm:pt>
    <dgm:pt modelId="{06AE8033-DDA0-4D78-B03F-3AD1CD6C2EF0}">
      <dgm:prSet custT="1"/>
      <dgm:spPr>
        <a:noFill/>
        <a:ln w="38100">
          <a:solidFill>
            <a:schemeClr val="accent3"/>
          </a:solidFill>
        </a:ln>
      </dgm:spPr>
      <dgm:t>
        <a:bodyPr/>
        <a:lstStyle/>
        <a:p>
          <a:r>
            <a:rPr lang="en-US" sz="1900" dirty="0">
              <a:solidFill>
                <a:schemeClr val="tx1">
                  <a:lumMod val="50000"/>
                </a:schemeClr>
              </a:solidFill>
            </a:rPr>
            <a:t>Universal </a:t>
          </a:r>
          <a:r>
            <a:rPr lang="en-US" sz="1900" b="1" dirty="0">
              <a:solidFill>
                <a:schemeClr val="tx1">
                  <a:lumMod val="50000"/>
                </a:schemeClr>
              </a:solidFill>
            </a:rPr>
            <a:t>social determinants of health screening</a:t>
          </a:r>
          <a:r>
            <a:rPr lang="en-US" sz="1900" dirty="0">
              <a:solidFill>
                <a:schemeClr val="tx1">
                  <a:lumMod val="50000"/>
                </a:schemeClr>
              </a:solidFill>
            </a:rPr>
            <a:t> tool (prenatal/L&amp;D) with system for linkage to appropriate resources </a:t>
          </a:r>
        </a:p>
      </dgm:t>
    </dgm:pt>
    <dgm:pt modelId="{BCE9A4C6-9B46-40D2-B462-0E76716A75A4}" type="parTrans" cxnId="{5F659E21-5166-47C8-BB35-5AEA57E9EEFB}">
      <dgm:prSet/>
      <dgm:spPr/>
      <dgm:t>
        <a:bodyPr/>
        <a:lstStyle/>
        <a:p>
          <a:endParaRPr lang="en-US"/>
        </a:p>
      </dgm:t>
    </dgm:pt>
    <dgm:pt modelId="{16B03BED-9A88-4CE8-B370-11485C78BCB9}" type="sibTrans" cxnId="{5F659E21-5166-47C8-BB35-5AEA57E9EEFB}">
      <dgm:prSet/>
      <dgm:spPr/>
      <dgm:t>
        <a:bodyPr/>
        <a:lstStyle/>
        <a:p>
          <a:endParaRPr lang="en-US"/>
        </a:p>
      </dgm:t>
    </dgm:pt>
    <dgm:pt modelId="{B6B72146-484E-4F79-BA49-1B269067A153}">
      <dgm:prSet custT="1"/>
      <dgm:spPr>
        <a:noFill/>
        <a:ln w="38100">
          <a:solidFill>
            <a:schemeClr val="accent3"/>
          </a:solidFill>
        </a:ln>
      </dgm:spPr>
      <dgm:t>
        <a:bodyPr/>
        <a:lstStyle/>
        <a:p>
          <a:r>
            <a:rPr lang="en-US" sz="1900" dirty="0">
              <a:solidFill>
                <a:schemeClr val="tx1">
                  <a:lumMod val="50000"/>
                </a:schemeClr>
              </a:solidFill>
            </a:rPr>
            <a:t>Share </a:t>
          </a:r>
          <a:r>
            <a:rPr lang="en-US" sz="1900" b="1" dirty="0">
              <a:solidFill>
                <a:schemeClr val="tx1">
                  <a:lumMod val="50000"/>
                </a:schemeClr>
              </a:solidFill>
            </a:rPr>
            <a:t>respectful care practices </a:t>
          </a:r>
          <a:r>
            <a:rPr lang="en-US" sz="1900" dirty="0">
              <a:solidFill>
                <a:schemeClr val="tx1">
                  <a:lumMod val="50000"/>
                </a:schemeClr>
              </a:solidFill>
            </a:rPr>
            <a:t>on L&amp;D and survey patients before discharge on their care experience (using the PREM) for feedback</a:t>
          </a:r>
        </a:p>
      </dgm:t>
    </dgm:pt>
    <dgm:pt modelId="{ADD461F2-10FF-45CB-AE84-C92D8465A518}" type="parTrans" cxnId="{1DD56503-1C2E-4DBB-98F7-5E85C651D8A1}">
      <dgm:prSet/>
      <dgm:spPr/>
      <dgm:t>
        <a:bodyPr/>
        <a:lstStyle/>
        <a:p>
          <a:endParaRPr lang="en-US"/>
        </a:p>
      </dgm:t>
    </dgm:pt>
    <dgm:pt modelId="{5BBC6221-5249-441E-83CF-AEDA9AE70078}" type="sibTrans" cxnId="{1DD56503-1C2E-4DBB-98F7-5E85C651D8A1}">
      <dgm:prSet/>
      <dgm:spPr/>
      <dgm:t>
        <a:bodyPr/>
        <a:lstStyle/>
        <a:p>
          <a:endParaRPr lang="en-US"/>
        </a:p>
      </dgm:t>
    </dgm:pt>
    <dgm:pt modelId="{145678A4-C9B1-46A8-AB0F-333660A44930}">
      <dgm:prSet custT="1"/>
      <dgm:spPr>
        <a:ln w="38100">
          <a:solidFill>
            <a:schemeClr val="accent2"/>
          </a:solidFill>
        </a:ln>
      </dgm:spPr>
      <dgm:t>
        <a:bodyPr/>
        <a:lstStyle/>
        <a:p>
          <a:r>
            <a:rPr lang="en-US" sz="1900" b="1" dirty="0">
              <a:solidFill>
                <a:schemeClr val="tx1">
                  <a:lumMod val="50000"/>
                </a:schemeClr>
              </a:solidFill>
            </a:rPr>
            <a:t>Standardize postpartum safety </a:t>
          </a:r>
          <a:r>
            <a:rPr lang="en-US" sz="1900" dirty="0">
              <a:solidFill>
                <a:schemeClr val="tx1">
                  <a:lumMod val="50000"/>
                </a:schemeClr>
              </a:solidFill>
            </a:rPr>
            <a:t>education and schedule early postpartum follow up prior to hospital discharge</a:t>
          </a:r>
        </a:p>
      </dgm:t>
    </dgm:pt>
    <dgm:pt modelId="{0BE838AE-950D-41CB-915F-94F09230C8BA}" type="parTrans" cxnId="{FDCCCA09-1174-46B4-B74B-BA16C49073DF}">
      <dgm:prSet/>
      <dgm:spPr/>
      <dgm:t>
        <a:bodyPr/>
        <a:lstStyle/>
        <a:p>
          <a:endParaRPr lang="en-US"/>
        </a:p>
      </dgm:t>
    </dgm:pt>
    <dgm:pt modelId="{6F49F7C4-2516-4E5A-874B-96D7AB23C2BB}" type="sibTrans" cxnId="{FDCCCA09-1174-46B4-B74B-BA16C49073DF}">
      <dgm:prSet/>
      <dgm:spPr/>
      <dgm:t>
        <a:bodyPr/>
        <a:lstStyle/>
        <a:p>
          <a:endParaRPr lang="en-US"/>
        </a:p>
      </dgm:t>
    </dgm:pt>
    <dgm:pt modelId="{0AA1816D-CC2F-4D69-B6DA-C364AB0244B0}">
      <dgm:prSet custT="1"/>
      <dgm:spPr>
        <a:noFill/>
        <a:ln w="38100">
          <a:solidFill>
            <a:schemeClr val="accent3"/>
          </a:solidFill>
        </a:ln>
      </dgm:spPr>
      <dgm:t>
        <a:bodyPr/>
        <a:lstStyle/>
        <a:p>
          <a:r>
            <a:rPr lang="en-US" sz="2000" b="1" dirty="0">
              <a:solidFill>
                <a:schemeClr val="tx1">
                  <a:lumMod val="50000"/>
                </a:schemeClr>
              </a:solidFill>
            </a:rPr>
            <a:t>Implicit Bias / Respectful Care training </a:t>
          </a:r>
          <a:r>
            <a:rPr lang="en-US" sz="2000" dirty="0">
              <a:solidFill>
                <a:schemeClr val="tx1">
                  <a:lumMod val="50000"/>
                </a:schemeClr>
              </a:solidFill>
            </a:rPr>
            <a:t>for providers, nurses and other staff</a:t>
          </a:r>
        </a:p>
      </dgm:t>
    </dgm:pt>
    <dgm:pt modelId="{988E88B7-D8BF-47C6-8CF7-14EB94081D4C}" type="parTrans" cxnId="{1A1B0F33-FC23-40B2-BC2A-AF7EE23A173D}">
      <dgm:prSet/>
      <dgm:spPr/>
      <dgm:t>
        <a:bodyPr/>
        <a:lstStyle/>
        <a:p>
          <a:endParaRPr lang="en-US"/>
        </a:p>
      </dgm:t>
    </dgm:pt>
    <dgm:pt modelId="{06A61F8F-57F0-4D32-8C10-319FBF89C4F0}" type="sibTrans" cxnId="{1A1B0F33-FC23-40B2-BC2A-AF7EE23A173D}">
      <dgm:prSet/>
      <dgm:spPr/>
      <dgm:t>
        <a:bodyPr/>
        <a:lstStyle/>
        <a:p>
          <a:endParaRPr lang="en-US"/>
        </a:p>
      </dgm:t>
    </dgm:pt>
    <dgm:pt modelId="{5D833600-D27C-4A11-8523-D11586168895}" type="pres">
      <dgm:prSet presAssocID="{F24A868A-664D-42B6-A599-58F4180D9C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6DD18-ECCC-4014-9E1E-0B83A32A804E}" type="pres">
      <dgm:prSet presAssocID="{7806FEDF-A619-4F80-A944-A6AFB900500D}" presName="composite" presStyleCnt="0"/>
      <dgm:spPr/>
    </dgm:pt>
    <dgm:pt modelId="{59934895-D150-4E33-9DF9-05F4FF77A7AF}" type="pres">
      <dgm:prSet presAssocID="{7806FEDF-A619-4F80-A944-A6AFB900500D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4DB42-0225-4905-A8D7-EBF99D64265A}" type="pres">
      <dgm:prSet presAssocID="{7806FEDF-A619-4F80-A944-A6AFB900500D}" presName="rect2" presStyleLbl="fgImgPlace1" presStyleIdx="0" presStyleCnt="6" custLinFactNeighborX="1206" custLinFactNeighborY="562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72B8F3D-6A6F-4CB0-A1AE-FC52093F19D3}" type="pres">
      <dgm:prSet presAssocID="{7C7F3E4F-3F1C-45D6-B50F-B53180E08D01}" presName="sibTrans" presStyleCnt="0"/>
      <dgm:spPr/>
    </dgm:pt>
    <dgm:pt modelId="{22907C8F-2179-483B-BF1D-117B0AC55DD2}" type="pres">
      <dgm:prSet presAssocID="{06AE8033-DDA0-4D78-B03F-3AD1CD6C2EF0}" presName="composite" presStyleCnt="0"/>
      <dgm:spPr/>
    </dgm:pt>
    <dgm:pt modelId="{49AFCCF3-3DDD-486F-B69F-0293F48BA1AE}" type="pres">
      <dgm:prSet presAssocID="{06AE8033-DDA0-4D78-B03F-3AD1CD6C2EF0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6AFA5-6591-4E14-8210-FEC8BF8E79BF}" type="pres">
      <dgm:prSet presAssocID="{06AE8033-DDA0-4D78-B03F-3AD1CD6C2EF0}" presName="rect2" presStyleLbl="fgImgPlace1" presStyleIdx="1" presStyleCnt="6" custScaleX="12166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17C5BD2-7494-4B92-A7FF-B9EA39D820EC}" type="pres">
      <dgm:prSet presAssocID="{16B03BED-9A88-4CE8-B370-11485C78BCB9}" presName="sibTrans" presStyleCnt="0"/>
      <dgm:spPr/>
    </dgm:pt>
    <dgm:pt modelId="{FD4654B2-1BB2-4EF6-9802-69F8316533F1}" type="pres">
      <dgm:prSet presAssocID="{B6B72146-484E-4F79-BA49-1B269067A153}" presName="composite" presStyleCnt="0"/>
      <dgm:spPr/>
    </dgm:pt>
    <dgm:pt modelId="{E4F7C446-C5AF-419C-B1D8-F6A9C79DD675}" type="pres">
      <dgm:prSet presAssocID="{B6B72146-484E-4F79-BA49-1B269067A15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332FF-D205-4E81-886F-B0DEEB2FEE24}" type="pres">
      <dgm:prSet presAssocID="{B6B72146-484E-4F79-BA49-1B269067A153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64733EB-32F4-4191-9701-005CA1845A25}" type="pres">
      <dgm:prSet presAssocID="{5BBC6221-5249-441E-83CF-AEDA9AE70078}" presName="sibTrans" presStyleCnt="0"/>
      <dgm:spPr/>
    </dgm:pt>
    <dgm:pt modelId="{13CAE0DD-4AEA-4BAA-BC34-C9F3E2199916}" type="pres">
      <dgm:prSet presAssocID="{8BADECEC-2FF8-40F9-8CEC-87662EC9ACD4}" presName="composite" presStyleCnt="0"/>
      <dgm:spPr/>
    </dgm:pt>
    <dgm:pt modelId="{5F77EB86-DC3A-4F49-9C1C-64F45674FB41}" type="pres">
      <dgm:prSet presAssocID="{8BADECEC-2FF8-40F9-8CEC-87662EC9ACD4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ECF19-7FFA-4B14-87B4-72F35EE1B4A9}" type="pres">
      <dgm:prSet presAssocID="{8BADECEC-2FF8-40F9-8CEC-87662EC9ACD4}" presName="rect2" presStyleLbl="fgImgPlace1" presStyleIdx="3" presStyleCnt="6" custScaleX="132762" custLinFactNeighborX="-705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7B6C416-0962-48BB-9B31-CE0C8770B0A1}" type="pres">
      <dgm:prSet presAssocID="{30734B9A-4BBF-4E31-AA4B-6CF614EECEFD}" presName="sibTrans" presStyleCnt="0"/>
      <dgm:spPr/>
    </dgm:pt>
    <dgm:pt modelId="{0BFC8CBB-0467-4932-96E0-8DBAC61DC7B7}" type="pres">
      <dgm:prSet presAssocID="{145678A4-C9B1-46A8-AB0F-333660A44930}" presName="composite" presStyleCnt="0"/>
      <dgm:spPr/>
    </dgm:pt>
    <dgm:pt modelId="{70187994-DBE7-4A6A-B505-7DE43D8B5E24}" type="pres">
      <dgm:prSet presAssocID="{145678A4-C9B1-46A8-AB0F-333660A4493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39CB-6D1C-4FD9-83A3-2EDAA898AC44}" type="pres">
      <dgm:prSet presAssocID="{145678A4-C9B1-46A8-AB0F-333660A44930}" presName="rect2" presStyleLbl="fgImgPlace1" presStyleIdx="4" presStyleCnt="6" custLinFactNeighborX="-4821" custLinFactNeighborY="160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2C41B84-333C-48FA-A372-0205E14CC92A}" type="pres">
      <dgm:prSet presAssocID="{6F49F7C4-2516-4E5A-874B-96D7AB23C2BB}" presName="sibTrans" presStyleCnt="0"/>
      <dgm:spPr/>
    </dgm:pt>
    <dgm:pt modelId="{7F049475-9840-4F67-AB3A-F7C87BB07D12}" type="pres">
      <dgm:prSet presAssocID="{0AA1816D-CC2F-4D69-B6DA-C364AB0244B0}" presName="composite" presStyleCnt="0"/>
      <dgm:spPr/>
    </dgm:pt>
    <dgm:pt modelId="{197AA65D-CC75-4AFD-8AF6-BE49EB492D3A}" type="pres">
      <dgm:prSet presAssocID="{0AA1816D-CC2F-4D69-B6DA-C364AB0244B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5C29-CF17-47A8-9710-3F8111C8DB01}" type="pres">
      <dgm:prSet presAssocID="{0AA1816D-CC2F-4D69-B6DA-C364AB0244B0}" presName="rect2" presStyleLbl="fgImgPlace1" presStyleIdx="5" presStyleCnt="6" custLinFactNeighborX="10209" custLinFactNeighborY="226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E5414B87-917E-477E-BF2C-9E01B8ADA961}" type="presOf" srcId="{8BADECEC-2FF8-40F9-8CEC-87662EC9ACD4}" destId="{5F77EB86-DC3A-4F49-9C1C-64F45674FB41}" srcOrd="0" destOrd="0" presId="urn:microsoft.com/office/officeart/2008/layout/PictureStrips"/>
    <dgm:cxn modelId="{5F659E21-5166-47C8-BB35-5AEA57E9EEFB}" srcId="{F24A868A-664D-42B6-A599-58F4180D9CD5}" destId="{06AE8033-DDA0-4D78-B03F-3AD1CD6C2EF0}" srcOrd="1" destOrd="0" parTransId="{BCE9A4C6-9B46-40D2-B462-0E76716A75A4}" sibTransId="{16B03BED-9A88-4CE8-B370-11485C78BCB9}"/>
    <dgm:cxn modelId="{1A1B0F33-FC23-40B2-BC2A-AF7EE23A173D}" srcId="{F24A868A-664D-42B6-A599-58F4180D9CD5}" destId="{0AA1816D-CC2F-4D69-B6DA-C364AB0244B0}" srcOrd="5" destOrd="0" parTransId="{988E88B7-D8BF-47C6-8CF7-14EB94081D4C}" sibTransId="{06A61F8F-57F0-4D32-8C10-319FBF89C4F0}"/>
    <dgm:cxn modelId="{132D1BA2-776C-4BBE-A5EF-439F28F52864}" type="presOf" srcId="{7806FEDF-A619-4F80-A944-A6AFB900500D}" destId="{59934895-D150-4E33-9DF9-05F4FF77A7AF}" srcOrd="0" destOrd="0" presId="urn:microsoft.com/office/officeart/2008/layout/PictureStrips"/>
    <dgm:cxn modelId="{5E7F807A-DAD6-410E-967E-373ADB304855}" type="presOf" srcId="{B6B72146-484E-4F79-BA49-1B269067A153}" destId="{E4F7C446-C5AF-419C-B1D8-F6A9C79DD675}" srcOrd="0" destOrd="0" presId="urn:microsoft.com/office/officeart/2008/layout/PictureStrips"/>
    <dgm:cxn modelId="{741ABDBB-7012-4181-AD12-927D8305C0DE}" type="presOf" srcId="{0AA1816D-CC2F-4D69-B6DA-C364AB0244B0}" destId="{197AA65D-CC75-4AFD-8AF6-BE49EB492D3A}" srcOrd="0" destOrd="0" presId="urn:microsoft.com/office/officeart/2008/layout/PictureStrips"/>
    <dgm:cxn modelId="{C91B8FD6-F9AB-43C1-B548-11F813267C89}" type="presOf" srcId="{F24A868A-664D-42B6-A599-58F4180D9CD5}" destId="{5D833600-D27C-4A11-8523-D11586168895}" srcOrd="0" destOrd="0" presId="urn:microsoft.com/office/officeart/2008/layout/PictureStrips"/>
    <dgm:cxn modelId="{EA9DC5C9-CA4D-49C3-B4E1-1CB19D5960EF}" type="presOf" srcId="{06AE8033-DDA0-4D78-B03F-3AD1CD6C2EF0}" destId="{49AFCCF3-3DDD-486F-B69F-0293F48BA1AE}" srcOrd="0" destOrd="0" presId="urn:microsoft.com/office/officeart/2008/layout/PictureStrips"/>
    <dgm:cxn modelId="{A7D9D694-C8B8-437A-8E2A-E8125F469397}" srcId="{F24A868A-664D-42B6-A599-58F4180D9CD5}" destId="{7806FEDF-A619-4F80-A944-A6AFB900500D}" srcOrd="0" destOrd="0" parTransId="{86F72BA6-7DE5-43E1-BC7F-A064EE63861B}" sibTransId="{7C7F3E4F-3F1C-45D6-B50F-B53180E08D01}"/>
    <dgm:cxn modelId="{F0C010E1-0925-47C2-BC60-F5D7ACA41474}" srcId="{F24A868A-664D-42B6-A599-58F4180D9CD5}" destId="{8BADECEC-2FF8-40F9-8CEC-87662EC9ACD4}" srcOrd="3" destOrd="0" parTransId="{4D804546-C693-45EC-852E-E9164F816126}" sibTransId="{30734B9A-4BBF-4E31-AA4B-6CF614EECEFD}"/>
    <dgm:cxn modelId="{FDCCCA09-1174-46B4-B74B-BA16C49073DF}" srcId="{F24A868A-664D-42B6-A599-58F4180D9CD5}" destId="{145678A4-C9B1-46A8-AB0F-333660A44930}" srcOrd="4" destOrd="0" parTransId="{0BE838AE-950D-41CB-915F-94F09230C8BA}" sibTransId="{6F49F7C4-2516-4E5A-874B-96D7AB23C2BB}"/>
    <dgm:cxn modelId="{57F070A5-5C43-4AA5-8D1A-CFAE1DBF7145}" type="presOf" srcId="{145678A4-C9B1-46A8-AB0F-333660A44930}" destId="{70187994-DBE7-4A6A-B505-7DE43D8B5E24}" srcOrd="0" destOrd="0" presId="urn:microsoft.com/office/officeart/2008/layout/PictureStrips"/>
    <dgm:cxn modelId="{1DD56503-1C2E-4DBB-98F7-5E85C651D8A1}" srcId="{F24A868A-664D-42B6-A599-58F4180D9CD5}" destId="{B6B72146-484E-4F79-BA49-1B269067A153}" srcOrd="2" destOrd="0" parTransId="{ADD461F2-10FF-45CB-AE84-C92D8465A518}" sibTransId="{5BBC6221-5249-441E-83CF-AEDA9AE70078}"/>
    <dgm:cxn modelId="{44B5909C-BC35-4644-B38B-D4538AE89129}" type="presParOf" srcId="{5D833600-D27C-4A11-8523-D11586168895}" destId="{D886DD18-ECCC-4014-9E1E-0B83A32A804E}" srcOrd="0" destOrd="0" presId="urn:microsoft.com/office/officeart/2008/layout/PictureStrips"/>
    <dgm:cxn modelId="{187DC000-AA63-457C-BDEF-0A810F9CED3C}" type="presParOf" srcId="{D886DD18-ECCC-4014-9E1E-0B83A32A804E}" destId="{59934895-D150-4E33-9DF9-05F4FF77A7AF}" srcOrd="0" destOrd="0" presId="urn:microsoft.com/office/officeart/2008/layout/PictureStrips"/>
    <dgm:cxn modelId="{0E29F3B7-273F-45A2-B44C-DBD4E1908882}" type="presParOf" srcId="{D886DD18-ECCC-4014-9E1E-0B83A32A804E}" destId="{CC54DB42-0225-4905-A8D7-EBF99D64265A}" srcOrd="1" destOrd="0" presId="urn:microsoft.com/office/officeart/2008/layout/PictureStrips"/>
    <dgm:cxn modelId="{BC25114B-30FE-4D06-8DAC-A97FB833FD89}" type="presParOf" srcId="{5D833600-D27C-4A11-8523-D11586168895}" destId="{672B8F3D-6A6F-4CB0-A1AE-FC52093F19D3}" srcOrd="1" destOrd="0" presId="urn:microsoft.com/office/officeart/2008/layout/PictureStrips"/>
    <dgm:cxn modelId="{DEA7C34E-31F3-40CF-B1B2-BC8606320899}" type="presParOf" srcId="{5D833600-D27C-4A11-8523-D11586168895}" destId="{22907C8F-2179-483B-BF1D-117B0AC55DD2}" srcOrd="2" destOrd="0" presId="urn:microsoft.com/office/officeart/2008/layout/PictureStrips"/>
    <dgm:cxn modelId="{055F78D7-A16A-40D3-BD62-5292BC0C121A}" type="presParOf" srcId="{22907C8F-2179-483B-BF1D-117B0AC55DD2}" destId="{49AFCCF3-3DDD-486F-B69F-0293F48BA1AE}" srcOrd="0" destOrd="0" presId="urn:microsoft.com/office/officeart/2008/layout/PictureStrips"/>
    <dgm:cxn modelId="{A8B70AF6-40A9-4E4B-8F41-789603EC5B2B}" type="presParOf" srcId="{22907C8F-2179-483B-BF1D-117B0AC55DD2}" destId="{E836AFA5-6591-4E14-8210-FEC8BF8E79BF}" srcOrd="1" destOrd="0" presId="urn:microsoft.com/office/officeart/2008/layout/PictureStrips"/>
    <dgm:cxn modelId="{2F54D05B-F4A8-4F45-8CE2-E73B89F1FBEA}" type="presParOf" srcId="{5D833600-D27C-4A11-8523-D11586168895}" destId="{B17C5BD2-7494-4B92-A7FF-B9EA39D820EC}" srcOrd="3" destOrd="0" presId="urn:microsoft.com/office/officeart/2008/layout/PictureStrips"/>
    <dgm:cxn modelId="{FB9F3956-B97A-48AE-8E7B-712EC9F66C18}" type="presParOf" srcId="{5D833600-D27C-4A11-8523-D11586168895}" destId="{FD4654B2-1BB2-4EF6-9802-69F8316533F1}" srcOrd="4" destOrd="0" presId="urn:microsoft.com/office/officeart/2008/layout/PictureStrips"/>
    <dgm:cxn modelId="{B254E6E1-9021-452A-BFE4-B1256208CECE}" type="presParOf" srcId="{FD4654B2-1BB2-4EF6-9802-69F8316533F1}" destId="{E4F7C446-C5AF-419C-B1D8-F6A9C79DD675}" srcOrd="0" destOrd="0" presId="urn:microsoft.com/office/officeart/2008/layout/PictureStrips"/>
    <dgm:cxn modelId="{85CC5FFC-E957-47B0-8DD3-84AD4F0975F5}" type="presParOf" srcId="{FD4654B2-1BB2-4EF6-9802-69F8316533F1}" destId="{1AF332FF-D205-4E81-886F-B0DEEB2FEE24}" srcOrd="1" destOrd="0" presId="urn:microsoft.com/office/officeart/2008/layout/PictureStrips"/>
    <dgm:cxn modelId="{ED3A76EE-F869-4197-8FBC-E7C6DC453A92}" type="presParOf" srcId="{5D833600-D27C-4A11-8523-D11586168895}" destId="{F64733EB-32F4-4191-9701-005CA1845A25}" srcOrd="5" destOrd="0" presId="urn:microsoft.com/office/officeart/2008/layout/PictureStrips"/>
    <dgm:cxn modelId="{FBDCDAD7-6B34-4E66-9DBA-D9294F960193}" type="presParOf" srcId="{5D833600-D27C-4A11-8523-D11586168895}" destId="{13CAE0DD-4AEA-4BAA-BC34-C9F3E2199916}" srcOrd="6" destOrd="0" presId="urn:microsoft.com/office/officeart/2008/layout/PictureStrips"/>
    <dgm:cxn modelId="{C9C80DE0-2D53-4A29-ABE6-050E1048DEEE}" type="presParOf" srcId="{13CAE0DD-4AEA-4BAA-BC34-C9F3E2199916}" destId="{5F77EB86-DC3A-4F49-9C1C-64F45674FB41}" srcOrd="0" destOrd="0" presId="urn:microsoft.com/office/officeart/2008/layout/PictureStrips"/>
    <dgm:cxn modelId="{29E6F23C-FB86-49AB-B93F-B3959EC0E093}" type="presParOf" srcId="{13CAE0DD-4AEA-4BAA-BC34-C9F3E2199916}" destId="{BC0ECF19-7FFA-4B14-87B4-72F35EE1B4A9}" srcOrd="1" destOrd="0" presId="urn:microsoft.com/office/officeart/2008/layout/PictureStrips"/>
    <dgm:cxn modelId="{8299EFBD-2B2C-4BA4-8F89-1F16635964F7}" type="presParOf" srcId="{5D833600-D27C-4A11-8523-D11586168895}" destId="{D7B6C416-0962-48BB-9B31-CE0C8770B0A1}" srcOrd="7" destOrd="0" presId="urn:microsoft.com/office/officeart/2008/layout/PictureStrips"/>
    <dgm:cxn modelId="{5FFB86C4-E56E-434D-80BC-3BDFCA9F097A}" type="presParOf" srcId="{5D833600-D27C-4A11-8523-D11586168895}" destId="{0BFC8CBB-0467-4932-96E0-8DBAC61DC7B7}" srcOrd="8" destOrd="0" presId="urn:microsoft.com/office/officeart/2008/layout/PictureStrips"/>
    <dgm:cxn modelId="{829012FA-6546-47BF-AEFB-A2906378BB1F}" type="presParOf" srcId="{0BFC8CBB-0467-4932-96E0-8DBAC61DC7B7}" destId="{70187994-DBE7-4A6A-B505-7DE43D8B5E24}" srcOrd="0" destOrd="0" presId="urn:microsoft.com/office/officeart/2008/layout/PictureStrips"/>
    <dgm:cxn modelId="{52FB8FAE-E74E-4E99-99D9-2EFFDD2CC098}" type="presParOf" srcId="{0BFC8CBB-0467-4932-96E0-8DBAC61DC7B7}" destId="{D00B39CB-6D1C-4FD9-83A3-2EDAA898AC44}" srcOrd="1" destOrd="0" presId="urn:microsoft.com/office/officeart/2008/layout/PictureStrips"/>
    <dgm:cxn modelId="{FDCD0F1E-CD77-4E3E-8FC1-52B073D36FE8}" type="presParOf" srcId="{5D833600-D27C-4A11-8523-D11586168895}" destId="{A2C41B84-333C-48FA-A372-0205E14CC92A}" srcOrd="9" destOrd="0" presId="urn:microsoft.com/office/officeart/2008/layout/PictureStrips"/>
    <dgm:cxn modelId="{491FC0F9-3D31-4A11-869F-37015C4430FA}" type="presParOf" srcId="{5D833600-D27C-4A11-8523-D11586168895}" destId="{7F049475-9840-4F67-AB3A-F7C87BB07D12}" srcOrd="10" destOrd="0" presId="urn:microsoft.com/office/officeart/2008/layout/PictureStrips"/>
    <dgm:cxn modelId="{3728E131-7839-4C4B-9E16-3833BDABA5F1}" type="presParOf" srcId="{7F049475-9840-4F67-AB3A-F7C87BB07D12}" destId="{197AA65D-CC75-4AFD-8AF6-BE49EB492D3A}" srcOrd="0" destOrd="0" presId="urn:microsoft.com/office/officeart/2008/layout/PictureStrips"/>
    <dgm:cxn modelId="{846CEB18-5B6E-4557-8DC4-F6015BB02239}" type="presParOf" srcId="{7F049475-9840-4F67-AB3A-F7C87BB07D12}" destId="{F76C5C29-CF17-47A8-9710-3F8111C8DB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856DC-8F60-4981-8DC9-8577B8627221}" type="doc">
      <dgm:prSet loTypeId="urn:microsoft.com/office/officeart/2005/8/layout/cycle3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FDFEC49-7D41-4702-8FD0-634B4715428C}">
      <dgm:prSet phldrT="[Text]" custT="1"/>
      <dgm:spPr/>
      <dgm:t>
        <a:bodyPr/>
        <a:lstStyle/>
        <a:p>
          <a:r>
            <a:rPr lang="en-US" sz="3200" dirty="0">
              <a:solidFill>
                <a:schemeClr val="tx1">
                  <a:lumMod val="50000"/>
                </a:schemeClr>
              </a:solidFill>
            </a:rPr>
            <a:t>Labor &amp; Delivery </a:t>
          </a:r>
        </a:p>
      </dgm:t>
    </dgm:pt>
    <dgm:pt modelId="{48F5101D-6423-4892-859C-4EB24CD6667B}" type="parTrans" cxnId="{D99F1C83-381E-4CDA-B94E-FC29312791C0}">
      <dgm:prSet/>
      <dgm:spPr/>
      <dgm:t>
        <a:bodyPr/>
        <a:lstStyle/>
        <a:p>
          <a:endParaRPr lang="en-US"/>
        </a:p>
      </dgm:t>
    </dgm:pt>
    <dgm:pt modelId="{6E5EFA5B-178F-4743-A1D4-A0F22CB3E303}" type="sibTrans" cxnId="{D99F1C83-381E-4CDA-B94E-FC29312791C0}">
      <dgm:prSet/>
      <dgm:spPr/>
      <dgm:t>
        <a:bodyPr/>
        <a:lstStyle/>
        <a:p>
          <a:endParaRPr lang="en-US"/>
        </a:p>
      </dgm:t>
    </dgm:pt>
    <dgm:pt modelId="{82A3D805-75A9-44B4-983E-DF5D1AEC1958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PREM</a:t>
          </a:r>
        </a:p>
      </dgm:t>
    </dgm:pt>
    <dgm:pt modelId="{63502C3A-C7A3-4299-8694-3238EADEA6C4}" type="parTrans" cxnId="{8BBF9F27-A3F5-4DFB-8370-A4A63254BDF5}">
      <dgm:prSet/>
      <dgm:spPr/>
      <dgm:t>
        <a:bodyPr/>
        <a:lstStyle/>
        <a:p>
          <a:endParaRPr lang="en-US"/>
        </a:p>
      </dgm:t>
    </dgm:pt>
    <dgm:pt modelId="{B3889D53-FEC9-481D-B352-D19F188792D9}" type="sibTrans" cxnId="{8BBF9F27-A3F5-4DFB-8370-A4A63254BDF5}">
      <dgm:prSet/>
      <dgm:spPr/>
      <dgm:t>
        <a:bodyPr/>
        <a:lstStyle/>
        <a:p>
          <a:endParaRPr lang="en-US"/>
        </a:p>
      </dgm:t>
    </dgm:pt>
    <dgm:pt modelId="{2DD77A87-18A7-43D5-80DF-0FB8D1B7AE23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50000"/>
                </a:schemeClr>
              </a:solidFill>
            </a:rPr>
            <a:t>Respectful Care Practices </a:t>
          </a:r>
        </a:p>
      </dgm:t>
    </dgm:pt>
    <dgm:pt modelId="{21D3EF52-BF5D-4DDC-B94E-B8A72A156F51}" type="parTrans" cxnId="{14963AF5-7C57-46DD-B2B1-CB2CF1B8A505}">
      <dgm:prSet/>
      <dgm:spPr/>
      <dgm:t>
        <a:bodyPr/>
        <a:lstStyle/>
        <a:p>
          <a:endParaRPr lang="en-US"/>
        </a:p>
      </dgm:t>
    </dgm:pt>
    <dgm:pt modelId="{01427838-3334-4FE8-87D5-DB42D550E0FA}" type="sibTrans" cxnId="{14963AF5-7C57-46DD-B2B1-CB2CF1B8A505}">
      <dgm:prSet/>
      <dgm:spPr/>
      <dgm:t>
        <a:bodyPr/>
        <a:lstStyle/>
        <a:p>
          <a:endParaRPr lang="en-US"/>
        </a:p>
      </dgm:t>
    </dgm:pt>
    <dgm:pt modelId="{876D978E-5A8E-4EC9-A7D7-4BCDC09E42A2}" type="pres">
      <dgm:prSet presAssocID="{67A856DC-8F60-4981-8DC9-8577B86272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E9AEE-8AE7-441D-8C2E-DA12155FB80E}" type="pres">
      <dgm:prSet presAssocID="{67A856DC-8F60-4981-8DC9-8577B8627221}" presName="cycle" presStyleCnt="0"/>
      <dgm:spPr/>
    </dgm:pt>
    <dgm:pt modelId="{51A7A668-3814-4FC8-9280-A38EB37102B8}" type="pres">
      <dgm:prSet presAssocID="{7FDFEC49-7D41-4702-8FD0-634B4715428C}" presName="nodeFirstNode" presStyleLbl="node1" presStyleIdx="0" presStyleCnt="3" custRadScaleRad="103635" custRadScaleInc="-1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0D894-1F6B-4845-BEE8-EE5977748073}" type="pres">
      <dgm:prSet presAssocID="{6E5EFA5B-178F-4743-A1D4-A0F22CB3E303}" presName="sibTransFirstNode" presStyleLbl="bgShp" presStyleIdx="0" presStyleCnt="1" custScaleX="111451" custLinFactNeighborX="3518" custLinFactNeighborY="14092"/>
      <dgm:spPr/>
      <dgm:t>
        <a:bodyPr/>
        <a:lstStyle/>
        <a:p>
          <a:endParaRPr lang="en-US"/>
        </a:p>
      </dgm:t>
    </dgm:pt>
    <dgm:pt modelId="{57CA7479-498D-4F79-B0CE-DF87CB90CFF4}" type="pres">
      <dgm:prSet presAssocID="{2DD77A87-18A7-43D5-80DF-0FB8D1B7AE23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9E163-0634-4711-BFF8-7640BCAFA013}" type="pres">
      <dgm:prSet presAssocID="{82A3D805-75A9-44B4-983E-DF5D1AEC1958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3B027-4F85-47A7-8C3A-2B85FB1BFB96}" type="presOf" srcId="{2DD77A87-18A7-43D5-80DF-0FB8D1B7AE23}" destId="{57CA7479-498D-4F79-B0CE-DF87CB90CFF4}" srcOrd="0" destOrd="0" presId="urn:microsoft.com/office/officeart/2005/8/layout/cycle3"/>
    <dgm:cxn modelId="{A8D632BB-C277-4FA0-BC1E-D9E4B0D382D9}" type="presOf" srcId="{67A856DC-8F60-4981-8DC9-8577B8627221}" destId="{876D978E-5A8E-4EC9-A7D7-4BCDC09E42A2}" srcOrd="0" destOrd="0" presId="urn:microsoft.com/office/officeart/2005/8/layout/cycle3"/>
    <dgm:cxn modelId="{B16658A0-03CF-4EC3-89D9-9796E861D92B}" type="presOf" srcId="{6E5EFA5B-178F-4743-A1D4-A0F22CB3E303}" destId="{B660D894-1F6B-4845-BEE8-EE5977748073}" srcOrd="0" destOrd="0" presId="urn:microsoft.com/office/officeart/2005/8/layout/cycle3"/>
    <dgm:cxn modelId="{D99F1C83-381E-4CDA-B94E-FC29312791C0}" srcId="{67A856DC-8F60-4981-8DC9-8577B8627221}" destId="{7FDFEC49-7D41-4702-8FD0-634B4715428C}" srcOrd="0" destOrd="0" parTransId="{48F5101D-6423-4892-859C-4EB24CD6667B}" sibTransId="{6E5EFA5B-178F-4743-A1D4-A0F22CB3E303}"/>
    <dgm:cxn modelId="{8BBF9F27-A3F5-4DFB-8370-A4A63254BDF5}" srcId="{67A856DC-8F60-4981-8DC9-8577B8627221}" destId="{82A3D805-75A9-44B4-983E-DF5D1AEC1958}" srcOrd="2" destOrd="0" parTransId="{63502C3A-C7A3-4299-8694-3238EADEA6C4}" sibTransId="{B3889D53-FEC9-481D-B352-D19F188792D9}"/>
    <dgm:cxn modelId="{ED74F836-39B4-4CA3-BA23-7E46FEFFD1A4}" type="presOf" srcId="{7FDFEC49-7D41-4702-8FD0-634B4715428C}" destId="{51A7A668-3814-4FC8-9280-A38EB37102B8}" srcOrd="0" destOrd="0" presId="urn:microsoft.com/office/officeart/2005/8/layout/cycle3"/>
    <dgm:cxn modelId="{14963AF5-7C57-46DD-B2B1-CB2CF1B8A505}" srcId="{67A856DC-8F60-4981-8DC9-8577B8627221}" destId="{2DD77A87-18A7-43D5-80DF-0FB8D1B7AE23}" srcOrd="1" destOrd="0" parTransId="{21D3EF52-BF5D-4DDC-B94E-B8A72A156F51}" sibTransId="{01427838-3334-4FE8-87D5-DB42D550E0FA}"/>
    <dgm:cxn modelId="{06F90297-FD84-4302-9EF5-AFC24A0A7D33}" type="presOf" srcId="{82A3D805-75A9-44B4-983E-DF5D1AEC1958}" destId="{0669E163-0634-4711-BFF8-7640BCAFA013}" srcOrd="0" destOrd="0" presId="urn:microsoft.com/office/officeart/2005/8/layout/cycle3"/>
    <dgm:cxn modelId="{2E9C07B6-987A-45E4-B62E-4926FA0BD16C}" type="presParOf" srcId="{876D978E-5A8E-4EC9-A7D7-4BCDC09E42A2}" destId="{232E9AEE-8AE7-441D-8C2E-DA12155FB80E}" srcOrd="0" destOrd="0" presId="urn:microsoft.com/office/officeart/2005/8/layout/cycle3"/>
    <dgm:cxn modelId="{A9D23774-7500-4F2D-8547-FB4186D30F50}" type="presParOf" srcId="{232E9AEE-8AE7-441D-8C2E-DA12155FB80E}" destId="{51A7A668-3814-4FC8-9280-A38EB37102B8}" srcOrd="0" destOrd="0" presId="urn:microsoft.com/office/officeart/2005/8/layout/cycle3"/>
    <dgm:cxn modelId="{9F31D249-F1F6-4DC2-B894-BE5FE3BA9EDB}" type="presParOf" srcId="{232E9AEE-8AE7-441D-8C2E-DA12155FB80E}" destId="{B660D894-1F6B-4845-BEE8-EE5977748073}" srcOrd="1" destOrd="0" presId="urn:microsoft.com/office/officeart/2005/8/layout/cycle3"/>
    <dgm:cxn modelId="{EC8BF38D-F24C-4892-B018-E3A0732304E0}" type="presParOf" srcId="{232E9AEE-8AE7-441D-8C2E-DA12155FB80E}" destId="{57CA7479-498D-4F79-B0CE-DF87CB90CFF4}" srcOrd="2" destOrd="0" presId="urn:microsoft.com/office/officeart/2005/8/layout/cycle3"/>
    <dgm:cxn modelId="{8FD934AB-FC02-46B1-8E0A-57C1EA01C51E}" type="presParOf" srcId="{232E9AEE-8AE7-441D-8C2E-DA12155FB80E}" destId="{0669E163-0634-4711-BFF8-7640BCAFA013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CAC0C-D1CD-439D-9D13-55144BF31254}">
      <dsp:nvSpPr>
        <dsp:cNvPr id="0" name=""/>
        <dsp:cNvSpPr/>
      </dsp:nvSpPr>
      <dsp:spPr>
        <a:xfrm>
          <a:off x="2861" y="1202371"/>
          <a:ext cx="0" cy="361707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3FFFC-684D-4648-B059-F8DB6D0DC8B3}">
      <dsp:nvSpPr>
        <dsp:cNvPr id="0" name=""/>
        <dsp:cNvSpPr/>
      </dsp:nvSpPr>
      <dsp:spPr>
        <a:xfrm>
          <a:off x="147851" y="1737382"/>
          <a:ext cx="1902382" cy="1627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3D6E-D3E6-4984-877E-118A93BC55D3}">
      <dsp:nvSpPr>
        <dsp:cNvPr id="0" name=""/>
        <dsp:cNvSpPr/>
      </dsp:nvSpPr>
      <dsp:spPr>
        <a:xfrm>
          <a:off x="103336" y="2950626"/>
          <a:ext cx="1902382" cy="186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046C9-00A1-4C3A-B6EF-AB42F31EBEA9}">
      <dsp:nvSpPr>
        <dsp:cNvPr id="0" name=""/>
        <dsp:cNvSpPr/>
      </dsp:nvSpPr>
      <dsp:spPr>
        <a:xfrm>
          <a:off x="2861" y="430537"/>
          <a:ext cx="2009487" cy="11417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Missed Opportunity Review</a:t>
          </a:r>
          <a:endParaRPr lang="en-US" sz="2400" kern="1200"/>
        </a:p>
      </dsp:txBody>
      <dsp:txXfrm>
        <a:off x="2861" y="430537"/>
        <a:ext cx="2009487" cy="1141770"/>
      </dsp:txXfrm>
    </dsp:sp>
    <dsp:sp modelId="{FEAC6F2F-C490-4914-8FDB-BED96AEBAFF0}">
      <dsp:nvSpPr>
        <dsp:cNvPr id="0" name=""/>
        <dsp:cNvSpPr/>
      </dsp:nvSpPr>
      <dsp:spPr>
        <a:xfrm>
          <a:off x="2463364" y="1215921"/>
          <a:ext cx="0" cy="361707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2C939-6486-42F2-9B85-977EA62AD647}">
      <dsp:nvSpPr>
        <dsp:cNvPr id="0" name=""/>
        <dsp:cNvSpPr/>
      </dsp:nvSpPr>
      <dsp:spPr>
        <a:xfrm>
          <a:off x="2577440" y="1830135"/>
          <a:ext cx="1902382" cy="16169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60E01-AB8D-415D-9BDD-B4D6C6A3397C}">
      <dsp:nvSpPr>
        <dsp:cNvPr id="0" name=""/>
        <dsp:cNvSpPr/>
      </dsp:nvSpPr>
      <dsp:spPr>
        <a:xfrm>
          <a:off x="2563838" y="2964176"/>
          <a:ext cx="1902382" cy="186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339B6-06E9-4617-9FB6-15EB0F41DFA2}">
      <dsp:nvSpPr>
        <dsp:cNvPr id="0" name=""/>
        <dsp:cNvSpPr/>
      </dsp:nvSpPr>
      <dsp:spPr>
        <a:xfrm>
          <a:off x="2463364" y="430537"/>
          <a:ext cx="2009487" cy="1168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Provider Education Posters</a:t>
          </a:r>
          <a:endParaRPr lang="en-US" sz="2400" kern="1200"/>
        </a:p>
      </dsp:txBody>
      <dsp:txXfrm>
        <a:off x="2463364" y="430537"/>
        <a:ext cx="2009487" cy="1168870"/>
      </dsp:txXfrm>
    </dsp:sp>
    <dsp:sp modelId="{3F2FB080-59F4-4694-8F32-892F11A2C7A6}">
      <dsp:nvSpPr>
        <dsp:cNvPr id="0" name=""/>
        <dsp:cNvSpPr/>
      </dsp:nvSpPr>
      <dsp:spPr>
        <a:xfrm>
          <a:off x="4923866" y="1206925"/>
          <a:ext cx="0" cy="361707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CFA12-F512-4AD1-A6D0-387302B122D8}">
      <dsp:nvSpPr>
        <dsp:cNvPr id="0" name=""/>
        <dsp:cNvSpPr/>
      </dsp:nvSpPr>
      <dsp:spPr>
        <a:xfrm>
          <a:off x="5117405" y="1788666"/>
          <a:ext cx="1902382" cy="1627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58442-4539-46E4-A7A3-DE1F03847943}">
      <dsp:nvSpPr>
        <dsp:cNvPr id="0" name=""/>
        <dsp:cNvSpPr/>
      </dsp:nvSpPr>
      <dsp:spPr>
        <a:xfrm>
          <a:off x="5024340" y="2955179"/>
          <a:ext cx="1902382" cy="186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A377C-5F64-40F1-8CD1-CA7FBB9E8D8B}">
      <dsp:nvSpPr>
        <dsp:cNvPr id="0" name=""/>
        <dsp:cNvSpPr/>
      </dsp:nvSpPr>
      <dsp:spPr>
        <a:xfrm>
          <a:off x="4923866" y="430537"/>
          <a:ext cx="2009487" cy="11508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CMQCC Un-blinding Provider Data </a:t>
          </a:r>
          <a:endParaRPr lang="en-US" sz="2400" kern="1200"/>
        </a:p>
      </dsp:txBody>
      <dsp:txXfrm>
        <a:off x="4923866" y="430537"/>
        <a:ext cx="2009487" cy="1150877"/>
      </dsp:txXfrm>
    </dsp:sp>
    <dsp:sp modelId="{3431D009-3243-41CF-8E0B-361C13CC3850}">
      <dsp:nvSpPr>
        <dsp:cNvPr id="0" name=""/>
        <dsp:cNvSpPr/>
      </dsp:nvSpPr>
      <dsp:spPr>
        <a:xfrm>
          <a:off x="7384368" y="1235351"/>
          <a:ext cx="0" cy="361707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FBEBF-FF5A-4DD3-8102-2A83DF7271DC}">
      <dsp:nvSpPr>
        <dsp:cNvPr id="0" name=""/>
        <dsp:cNvSpPr/>
      </dsp:nvSpPr>
      <dsp:spPr>
        <a:xfrm>
          <a:off x="7470004" y="1813609"/>
          <a:ext cx="1902382" cy="1627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6CE94-9438-49FC-B81D-B1B26550745E}">
      <dsp:nvSpPr>
        <dsp:cNvPr id="0" name=""/>
        <dsp:cNvSpPr/>
      </dsp:nvSpPr>
      <dsp:spPr>
        <a:xfrm>
          <a:off x="7484843" y="2983605"/>
          <a:ext cx="1902382" cy="186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5BFE8-08D8-44E6-81F6-1874D4D09E4A}">
      <dsp:nvSpPr>
        <dsp:cNvPr id="0" name=""/>
        <dsp:cNvSpPr/>
      </dsp:nvSpPr>
      <dsp:spPr>
        <a:xfrm>
          <a:off x="7384368" y="430537"/>
          <a:ext cx="2009487" cy="1207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Cesarean Decision Checklist</a:t>
          </a:r>
          <a:endParaRPr lang="en-US" sz="2400" kern="1200"/>
        </a:p>
      </dsp:txBody>
      <dsp:txXfrm>
        <a:off x="7384368" y="430537"/>
        <a:ext cx="2009487" cy="1207730"/>
      </dsp:txXfrm>
    </dsp:sp>
    <dsp:sp modelId="{301A92DB-265C-4C03-B417-72659E92BC19}">
      <dsp:nvSpPr>
        <dsp:cNvPr id="0" name=""/>
        <dsp:cNvSpPr/>
      </dsp:nvSpPr>
      <dsp:spPr>
        <a:xfrm>
          <a:off x="9844871" y="1208643"/>
          <a:ext cx="0" cy="361707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CFB3F-45B9-43AF-8463-FAF1FFB7A31F}">
      <dsp:nvSpPr>
        <dsp:cNvPr id="0" name=""/>
        <dsp:cNvSpPr/>
      </dsp:nvSpPr>
      <dsp:spPr>
        <a:xfrm>
          <a:off x="9954838" y="1790563"/>
          <a:ext cx="1902382" cy="162768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551B-B77B-4334-82CF-FB45F3736417}">
      <dsp:nvSpPr>
        <dsp:cNvPr id="0" name=""/>
        <dsp:cNvSpPr/>
      </dsp:nvSpPr>
      <dsp:spPr>
        <a:xfrm>
          <a:off x="9945345" y="2956897"/>
          <a:ext cx="1902382" cy="186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0DAB0-BF5B-48E3-A6B2-B224CF5465BE}">
      <dsp:nvSpPr>
        <dsp:cNvPr id="0" name=""/>
        <dsp:cNvSpPr/>
      </dsp:nvSpPr>
      <dsp:spPr>
        <a:xfrm>
          <a:off x="9844871" y="430537"/>
          <a:ext cx="2009487" cy="115431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Labor Management E-modules</a:t>
          </a:r>
        </a:p>
      </dsp:txBody>
      <dsp:txXfrm>
        <a:off x="9844871" y="430537"/>
        <a:ext cx="2009487" cy="115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34895-D150-4E33-9DF9-05F4FF77A7AF}">
      <dsp:nvSpPr>
        <dsp:cNvPr id="0" name=""/>
        <dsp:cNvSpPr/>
      </dsp:nvSpPr>
      <dsp:spPr>
        <a:xfrm>
          <a:off x="1556143" y="231408"/>
          <a:ext cx="4335200" cy="13547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Optimize race/ethnicity data</a:t>
          </a:r>
          <a:r>
            <a:rPr lang="en-US" sz="2000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 collection &amp; review key maternal quality data by race, ethnicity &amp; Medicaid status</a:t>
          </a:r>
        </a:p>
      </dsp:txBody>
      <dsp:txXfrm>
        <a:off x="1556143" y="231408"/>
        <a:ext cx="4335200" cy="1354750"/>
      </dsp:txXfrm>
    </dsp:sp>
    <dsp:sp modelId="{CC54DB42-0225-4905-A8D7-EBF99D64265A}">
      <dsp:nvSpPr>
        <dsp:cNvPr id="0" name=""/>
        <dsp:cNvSpPr/>
      </dsp:nvSpPr>
      <dsp:spPr>
        <a:xfrm>
          <a:off x="1386947" y="115737"/>
          <a:ext cx="948325" cy="14224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AFCCF3-3DDD-486F-B69F-0293F48BA1AE}">
      <dsp:nvSpPr>
        <dsp:cNvPr id="0" name=""/>
        <dsp:cNvSpPr/>
      </dsp:nvSpPr>
      <dsp:spPr>
        <a:xfrm>
          <a:off x="6362954" y="231408"/>
          <a:ext cx="4335200" cy="1354750"/>
        </a:xfrm>
        <a:prstGeom prst="rect">
          <a:avLst/>
        </a:pr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>
                  <a:lumMod val="50000"/>
                </a:schemeClr>
              </a:solidFill>
            </a:rPr>
            <a:t>Universal </a:t>
          </a:r>
          <a:r>
            <a:rPr lang="en-US" sz="1900" b="1" kern="1200" dirty="0">
              <a:solidFill>
                <a:schemeClr val="tx1">
                  <a:lumMod val="50000"/>
                </a:schemeClr>
              </a:solidFill>
            </a:rPr>
            <a:t>social determinants of health screening</a:t>
          </a:r>
          <a:r>
            <a:rPr lang="en-US" sz="1900" kern="1200" dirty="0">
              <a:solidFill>
                <a:schemeClr val="tx1">
                  <a:lumMod val="50000"/>
                </a:schemeClr>
              </a:solidFill>
            </a:rPr>
            <a:t> tool (prenatal/L&amp;D) with system for linkage to appropriate resources </a:t>
          </a:r>
        </a:p>
      </dsp:txBody>
      <dsp:txXfrm>
        <a:off x="6362954" y="231408"/>
        <a:ext cx="4335200" cy="1354750"/>
      </dsp:txXfrm>
    </dsp:sp>
    <dsp:sp modelId="{E836AFA5-6591-4E14-8210-FEC8BF8E79BF}">
      <dsp:nvSpPr>
        <dsp:cNvPr id="0" name=""/>
        <dsp:cNvSpPr/>
      </dsp:nvSpPr>
      <dsp:spPr>
        <a:xfrm>
          <a:off x="6079584" y="35722"/>
          <a:ext cx="1153798" cy="142248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F7C446-C5AF-419C-B1D8-F6A9C79DD675}">
      <dsp:nvSpPr>
        <dsp:cNvPr id="0" name=""/>
        <dsp:cNvSpPr/>
      </dsp:nvSpPr>
      <dsp:spPr>
        <a:xfrm>
          <a:off x="1529839" y="1936888"/>
          <a:ext cx="4335200" cy="1354750"/>
        </a:xfrm>
        <a:prstGeom prst="rect">
          <a:avLst/>
        </a:pr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>
                  <a:lumMod val="50000"/>
                </a:schemeClr>
              </a:solidFill>
            </a:rPr>
            <a:t>Share </a:t>
          </a:r>
          <a:r>
            <a:rPr lang="en-US" sz="1900" b="1" kern="1200" dirty="0">
              <a:solidFill>
                <a:schemeClr val="tx1">
                  <a:lumMod val="50000"/>
                </a:schemeClr>
              </a:solidFill>
            </a:rPr>
            <a:t>respectful care practices </a:t>
          </a:r>
          <a:r>
            <a:rPr lang="en-US" sz="1900" kern="1200" dirty="0">
              <a:solidFill>
                <a:schemeClr val="tx1">
                  <a:lumMod val="50000"/>
                </a:schemeClr>
              </a:solidFill>
            </a:rPr>
            <a:t>on L&amp;D and survey patients before discharge on their care experience (using the PREM) for feedback</a:t>
          </a:r>
        </a:p>
      </dsp:txBody>
      <dsp:txXfrm>
        <a:off x="1529839" y="1936888"/>
        <a:ext cx="4335200" cy="1354750"/>
      </dsp:txXfrm>
    </dsp:sp>
    <dsp:sp modelId="{1AF332FF-D205-4E81-886F-B0DEEB2FEE24}">
      <dsp:nvSpPr>
        <dsp:cNvPr id="0" name=""/>
        <dsp:cNvSpPr/>
      </dsp:nvSpPr>
      <dsp:spPr>
        <a:xfrm>
          <a:off x="1349206" y="1741202"/>
          <a:ext cx="948325" cy="142248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77EB86-DC3A-4F49-9C1C-64F45674FB41}">
      <dsp:nvSpPr>
        <dsp:cNvPr id="0" name=""/>
        <dsp:cNvSpPr/>
      </dsp:nvSpPr>
      <dsp:spPr>
        <a:xfrm>
          <a:off x="6389258" y="1936888"/>
          <a:ext cx="4335200" cy="1354750"/>
        </a:xfrm>
        <a:prstGeom prst="rect">
          <a:avLst/>
        </a:prstGeom>
        <a:solidFill>
          <a:schemeClr val="bg1">
            <a:alpha val="4000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Engage patients and community members </a:t>
          </a:r>
          <a:r>
            <a:rPr lang="en-US" sz="2000" kern="1200" dirty="0">
              <a:solidFill>
                <a:schemeClr val="tx1">
                  <a:lumMod val="50000"/>
                </a:schemeClr>
              </a:solidFill>
            </a:rPr>
            <a:t>for input on quality improvement efforts</a:t>
          </a:r>
        </a:p>
      </dsp:txBody>
      <dsp:txXfrm>
        <a:off x="6389258" y="1936888"/>
        <a:ext cx="4335200" cy="1354750"/>
      </dsp:txXfrm>
    </dsp:sp>
    <dsp:sp modelId="{BC0ECF19-7FFA-4B14-87B4-72F35EE1B4A9}">
      <dsp:nvSpPr>
        <dsp:cNvPr id="0" name=""/>
        <dsp:cNvSpPr/>
      </dsp:nvSpPr>
      <dsp:spPr>
        <a:xfrm>
          <a:off x="5986376" y="1741202"/>
          <a:ext cx="1259015" cy="142248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187994-DBE7-4A6A-B505-7DE43D8B5E24}">
      <dsp:nvSpPr>
        <dsp:cNvPr id="0" name=""/>
        <dsp:cNvSpPr/>
      </dsp:nvSpPr>
      <dsp:spPr>
        <a:xfrm>
          <a:off x="1607512" y="3642368"/>
          <a:ext cx="4335200" cy="13547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>
                  <a:lumMod val="50000"/>
                </a:schemeClr>
              </a:solidFill>
            </a:rPr>
            <a:t>Standardize postpartum safety </a:t>
          </a:r>
          <a:r>
            <a:rPr lang="en-US" sz="1900" kern="1200" dirty="0">
              <a:solidFill>
                <a:schemeClr val="tx1">
                  <a:lumMod val="50000"/>
                </a:schemeClr>
              </a:solidFill>
            </a:rPr>
            <a:t>education and schedule early postpartum follow up prior to hospital discharge</a:t>
          </a:r>
        </a:p>
      </dsp:txBody>
      <dsp:txXfrm>
        <a:off x="1607512" y="3642368"/>
        <a:ext cx="4335200" cy="1354750"/>
      </dsp:txXfrm>
    </dsp:sp>
    <dsp:sp modelId="{D00B39CB-6D1C-4FD9-83A3-2EDAA898AC44}">
      <dsp:nvSpPr>
        <dsp:cNvPr id="0" name=""/>
        <dsp:cNvSpPr/>
      </dsp:nvSpPr>
      <dsp:spPr>
        <a:xfrm>
          <a:off x="1381160" y="3469542"/>
          <a:ext cx="948325" cy="142248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AA65D-CC75-4AFD-8AF6-BE49EB492D3A}">
      <dsp:nvSpPr>
        <dsp:cNvPr id="0" name=""/>
        <dsp:cNvSpPr/>
      </dsp:nvSpPr>
      <dsp:spPr>
        <a:xfrm>
          <a:off x="6311586" y="3642368"/>
          <a:ext cx="4335200" cy="1354750"/>
        </a:xfrm>
        <a:prstGeom prst="rect">
          <a:avLst/>
        </a:prstGeom>
        <a:noFill/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61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Implicit Bias / Respectful Care training </a:t>
          </a:r>
          <a:r>
            <a:rPr lang="en-US" sz="2000" kern="1200" dirty="0">
              <a:solidFill>
                <a:schemeClr val="tx1">
                  <a:lumMod val="50000"/>
                </a:schemeClr>
              </a:solidFill>
            </a:rPr>
            <a:t>for providers, nurses and other staff</a:t>
          </a:r>
        </a:p>
      </dsp:txBody>
      <dsp:txXfrm>
        <a:off x="6311586" y="3642368"/>
        <a:ext cx="4335200" cy="1354750"/>
      </dsp:txXfrm>
    </dsp:sp>
    <dsp:sp modelId="{F76C5C29-CF17-47A8-9710-3F8111C8DB01}">
      <dsp:nvSpPr>
        <dsp:cNvPr id="0" name=""/>
        <dsp:cNvSpPr/>
      </dsp:nvSpPr>
      <dsp:spPr>
        <a:xfrm>
          <a:off x="6227767" y="3478959"/>
          <a:ext cx="948325" cy="142248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0D894-1F6B-4845-BEE8-EE5977748073}">
      <dsp:nvSpPr>
        <dsp:cNvPr id="0" name=""/>
        <dsp:cNvSpPr/>
      </dsp:nvSpPr>
      <dsp:spPr>
        <a:xfrm>
          <a:off x="1217472" y="301743"/>
          <a:ext cx="3950725" cy="3544809"/>
        </a:xfrm>
        <a:prstGeom prst="circularArrow">
          <a:avLst>
            <a:gd name="adj1" fmla="val 5689"/>
            <a:gd name="adj2" fmla="val 340510"/>
            <a:gd name="adj3" fmla="val 12433145"/>
            <a:gd name="adj4" fmla="val 18261636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7A668-3814-4FC8-9280-A38EB37102B8}">
      <dsp:nvSpPr>
        <dsp:cNvPr id="0" name=""/>
        <dsp:cNvSpPr/>
      </dsp:nvSpPr>
      <dsp:spPr>
        <a:xfrm>
          <a:off x="1824118" y="0"/>
          <a:ext cx="2488021" cy="12440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>
                  <a:lumMod val="50000"/>
                </a:schemeClr>
              </a:solidFill>
            </a:rPr>
            <a:t>Labor &amp; Delivery </a:t>
          </a:r>
        </a:p>
      </dsp:txBody>
      <dsp:txXfrm>
        <a:off x="1884846" y="60728"/>
        <a:ext cx="2366565" cy="1122554"/>
      </dsp:txXfrm>
    </dsp:sp>
    <dsp:sp modelId="{57CA7479-498D-4F79-B0CE-DF87CB90CFF4}">
      <dsp:nvSpPr>
        <dsp:cNvPr id="0" name=""/>
        <dsp:cNvSpPr/>
      </dsp:nvSpPr>
      <dsp:spPr>
        <a:xfrm>
          <a:off x="3537725" y="2328257"/>
          <a:ext cx="2488021" cy="12440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11385"/>
                <a:satOff val="9396"/>
                <a:lumOff val="100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11385"/>
                <a:satOff val="9396"/>
                <a:lumOff val="100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11385"/>
                <a:satOff val="9396"/>
                <a:lumOff val="100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>
                  <a:lumMod val="50000"/>
                </a:schemeClr>
              </a:solidFill>
            </a:rPr>
            <a:t>Respectful Care Practices </a:t>
          </a:r>
        </a:p>
      </dsp:txBody>
      <dsp:txXfrm>
        <a:off x="3598453" y="2388985"/>
        <a:ext cx="2366565" cy="1122554"/>
      </dsp:txXfrm>
    </dsp:sp>
    <dsp:sp modelId="{0669E163-0634-4711-BFF8-7640BCAFA013}">
      <dsp:nvSpPr>
        <dsp:cNvPr id="0" name=""/>
        <dsp:cNvSpPr/>
      </dsp:nvSpPr>
      <dsp:spPr>
        <a:xfrm>
          <a:off x="850728" y="2328257"/>
          <a:ext cx="2488021" cy="12440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22770"/>
                <a:satOff val="18793"/>
                <a:lumOff val="201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22770"/>
                <a:satOff val="18793"/>
                <a:lumOff val="201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22770"/>
                <a:satOff val="18793"/>
                <a:lumOff val="201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>
              <a:solidFill>
                <a:schemeClr val="tx1">
                  <a:lumMod val="50000"/>
                </a:schemeClr>
              </a:solidFill>
            </a:rPr>
            <a:t>PREM</a:t>
          </a:r>
        </a:p>
      </dsp:txBody>
      <dsp:txXfrm>
        <a:off x="911456" y="2388985"/>
        <a:ext cx="2366565" cy="112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ECD6-54B9-4F94-8E14-203B91A37CF0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540EB-5334-4296-967C-10B4D905E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3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 for Standardized Patient Education materials, SHARE</a:t>
            </a:r>
            <a:r>
              <a:rPr lang="en-US" baseline="0" dirty="0" smtClean="0"/>
              <a:t> Model (for providers/clinical team)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8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Standardized Patient</a:t>
            </a:r>
            <a:r>
              <a:rPr lang="en-US" baseline="0" dirty="0" smtClean="0"/>
              <a:t> Education Materials to support vaginal birth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6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leaving this is may</a:t>
            </a:r>
            <a:r>
              <a:rPr lang="en-US" baseline="0" dirty="0"/>
              <a:t> because </a:t>
            </a:r>
            <a:r>
              <a:rPr lang="en-US" baseline="0" dirty="0" err="1"/>
              <a:t>june</a:t>
            </a:r>
            <a:r>
              <a:rPr lang="en-US" baseline="0" dirty="0"/>
              <a:t> data looks like we have a lot less teams with all 6 SM in place or working on it because we only have 33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431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7C4E-2555-48D5-B810-2EFF142F5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1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98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7C4E-2555-48D5-B810-2EFF142F5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50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Foundation initiative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for </a:t>
            </a:r>
            <a:r>
              <a:rPr lang="en-US" b="1" spc="-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ALL </a:t>
            </a:r>
            <a:r>
              <a:rPr lang="en-US" b="1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Illinois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birthing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hospital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that</a:t>
            </a:r>
            <a:r>
              <a:rPr lang="en-US" spc="-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will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build</a:t>
            </a:r>
            <a:r>
              <a:rPr lang="en-US" spc="21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on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existing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hospital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efforts </a:t>
            </a:r>
            <a:r>
              <a:rPr lang="en-US" spc="-781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and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lay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the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groundwork</a:t>
            </a:r>
            <a:r>
              <a:rPr lang="en-US" spc="31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for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ongoing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equity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work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in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all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statewide </a:t>
            </a:r>
            <a:r>
              <a:rPr lang="en-US" spc="-786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quality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improvement</a:t>
            </a:r>
            <a:r>
              <a:rPr lang="en-US" spc="1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initiatives</a:t>
            </a:r>
            <a:r>
              <a:rPr lang="en-US" spc="-1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to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address maternal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disparities 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and </a:t>
            </a:r>
            <a:r>
              <a:rPr lang="en-US" spc="-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promote</a:t>
            </a:r>
            <a:r>
              <a:rPr lang="en-US" spc="1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birth</a:t>
            </a:r>
            <a:r>
              <a:rPr lang="en-US" spc="5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spc="-31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equity.  </a:t>
            </a:r>
            <a:endParaRPr lang="en-US" dirty="0">
              <a:solidFill>
                <a:prstClr val="black"/>
              </a:solidFill>
              <a:latin typeface="Arial"/>
              <a:ea typeface="MS PGothic" pitchFamily="34" charset="-128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BAE01-1909-42FA-8A9A-F40C712561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4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679450"/>
            <a:ext cx="6030913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/>
              <a:t>*New picture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1597" indent="-28138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5533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5745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5959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6173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6386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6598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26810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32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Optimize race/ethnicity data collection and review key maternal quality data by race, ethnicity and Medicaid status</a:t>
            </a:r>
          </a:p>
          <a:p>
            <a:r>
              <a:rPr lang="en-US" dirty="0"/>
              <a:t>Universal social determinants of health screening tool (prenatal/L&amp;D) with system for linkage to appropriate resources </a:t>
            </a:r>
          </a:p>
          <a:p>
            <a:r>
              <a:rPr lang="en-US" dirty="0"/>
              <a:t>Share respectful care practices on L&amp;D and survey patients before discharge on their care experience (using the PREM tool) for feedback</a:t>
            </a:r>
          </a:p>
          <a:p>
            <a:r>
              <a:rPr lang="en-US" dirty="0"/>
              <a:t>Engage patients and community members for input on quality improvement efforts</a:t>
            </a:r>
          </a:p>
          <a:p>
            <a:r>
              <a:rPr lang="en-US" dirty="0"/>
              <a:t>Standardize postpartum safety education and schedule early postpartum follow up prior to hospital discharge</a:t>
            </a:r>
          </a:p>
          <a:p>
            <a:r>
              <a:rPr lang="en-US" dirty="0"/>
              <a:t>Implicit Bias / Respectful Care training for providers, nurses and other staff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8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377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10D5F-16A8-4D34-83B0-5C0147B14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603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86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EC867-692B-4954-BAD2-14D58E14F6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88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Communicating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eff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ectively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across your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health care team to ensure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the best care for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Partnering with you for 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decisions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so that you can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make choices that are right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for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Practicing “active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listening”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—to ensure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that you, and your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persons are heard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Valuing personal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boundaries 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respecting your dignity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and modesty at all times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including asking your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permission before entering 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room or touching you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Recognizing your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prior experiences with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healthcare may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aff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ect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how you feel during your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birth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, we will strive 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all times to provide safe,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equitable and respectful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Making sure you 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discharged a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er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 delivery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with an understanding of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postpartum warning signs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where to call with concerns,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and with postpartum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follow-up care visits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arranged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Ensuring you 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discharged with the skills,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support and resources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care for yourself and your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baby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Protecting your privacy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and keeping your medical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information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confi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dential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.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Being ready to hear any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concerns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or ways that we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can improve your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CC341-821B-413D-A8A4-39E7464FF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03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CC341-821B-413D-A8A4-39E7464FF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42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46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Measures- highlight/congratulate the success in place/working on measures: how to consolidate these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 standardized social determinants of health screening tools for delivery admission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 affiliated prenatal care sites standardized screening tools for universal social determinants of health screening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Completed ILPQC social determinants of health community resources mapping tool and shared with affiliated outpatient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Incorporating discussion of social determinants of health and discrimination as potential factors in hospital maternal morbidity reviews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Protocol for improving the collection and accuracy of patient-reported race/ethnicity data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Process to review maternal health quality data stratified by race/ethnicity and Medicaid status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Engaged patients and/or community members to provide input on quality improvement efforts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Sharing expected respectful care practices with delivery staff and patients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Implicit Bias Training (line graph)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80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34/44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10D5F-16A8-4D34-83B0-5C0147B14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78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4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66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to show increase in oud cases 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A12C0-1972-49F4-905E-E8EEB852C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83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Stop at 2020?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A12C0-1972-49F4-905E-E8EEB852C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03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31fd3c74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31fd3c74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236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9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2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EC867-692B-4954-BAD2-14D58E14F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4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98C9C-57D0-47E2-BD68-0A8BE9AB5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0.sv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24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5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07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2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8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2313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66232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5440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997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87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8401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45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13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32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9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7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158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28234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221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71866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69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6218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0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513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28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2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4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1532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029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5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8536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2569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11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672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3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83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8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3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961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2194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02995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21840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13971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987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2616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2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4571662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32619" cy="4571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662"/>
            <a:ext cx="5029200" cy="228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6" name="Title 9"/>
          <p:cNvSpPr>
            <a:spLocks noGrp="1"/>
          </p:cNvSpPr>
          <p:nvPr>
            <p:ph type="title" hasCustomPrompt="1"/>
          </p:nvPr>
        </p:nvSpPr>
        <p:spPr>
          <a:xfrm>
            <a:off x="4241800" y="1660526"/>
            <a:ext cx="7594600" cy="607204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241802" y="2448443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241802" y="3048001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-471557" y="6198821"/>
            <a:ext cx="1143170" cy="1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#2772</a:t>
            </a:r>
            <a:r>
              <a:rPr lang="en-US" alt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Rev. 01/17</a:t>
            </a:r>
          </a:p>
        </p:txBody>
      </p:sp>
    </p:spTree>
    <p:extLst>
      <p:ext uri="{BB962C8B-B14F-4D97-AF65-F5344CB8AC3E}">
        <p14:creationId xmlns:p14="http://schemas.microsoft.com/office/powerpoint/2010/main" val="2086630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5400" y="6267452"/>
            <a:ext cx="5588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4B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460500" y="212727"/>
            <a:ext cx="105536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0499" y="1196975"/>
            <a:ext cx="10553700" cy="4735347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81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1B6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446045" y="155577"/>
            <a:ext cx="9880600" cy="463549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6045" y="882650"/>
            <a:ext cx="485140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591299" y="882650"/>
            <a:ext cx="4876800" cy="47371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76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473200" y="146051"/>
            <a:ext cx="103250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73199" y="1044575"/>
            <a:ext cx="10325100" cy="459422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65423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4901" y="2803527"/>
            <a:ext cx="8216900" cy="6254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Page Divider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699" y="6267452"/>
            <a:ext cx="5715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62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2699"/>
            <a:ext cx="12192000" cy="6870700"/>
          </a:xfrm>
          <a:prstGeom prst="rect">
            <a:avLst/>
          </a:prstGeom>
          <a:solidFill>
            <a:srgbClr val="1B6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6497"/>
            <a:ext cx="12192000" cy="8147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1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455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49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7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0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29224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26386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6717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629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42409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8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87981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2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87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76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3" y="5564123"/>
            <a:ext cx="2025395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8" y="1977179"/>
            <a:ext cx="10358122" cy="199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7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28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86536" y="1651198"/>
            <a:ext cx="4343400" cy="401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125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58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750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198615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5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2" y="1561333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2" y="3766864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5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50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019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9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1" y="701750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1" y="3081641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04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8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9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3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7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7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7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3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2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5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34266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5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42196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2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76556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17091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9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7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2" y="3429002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1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9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5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2661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3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37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73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9" y="5400327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9" y="136525"/>
            <a:ext cx="1945207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06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1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709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217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4389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838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887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461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682" y="53528"/>
            <a:ext cx="6934834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606" y="1784106"/>
            <a:ext cx="10471150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647" y="6444639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875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microsoft.com/office/2018/10/relationships/comments" Target="../comments/modernComment_24D_BFF2A07C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urldefense.com/v3/__https:/ilpqc.org/ILPQC*202020*2B/PVB/Toolkit/PNEM/AHRQ*20Patient*20Options*20Poster.pdf__;JSUlJSU!!Dq0X2DkFhyF93HkjWTBQKhk!DdwK8tQ0aR86BH5p10maQAcWnYKmzkKl9It3lmoidRvH1icXZSFOCRiHN0KOGLto_0tj1PM$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hyperlink" Target="https://urldefense.com/v3/__https:/www.chcf.org/project/my-birth-matters-c-section-consumer-education-campaign/*related-links-and-downloads__;Iw!!Dq0X2DkFhyF93HkjWTBQKhk!DdwK8tQ0aR86BH5p10maQAcWnYKmzkKl9It3lmoidRvH1icXZSFOCRiHN0KOGLto2WM8HUk$" TargetMode="External"/><Relationship Id="rId4" Type="http://schemas.openxmlformats.org/officeDocument/2006/relationships/hyperlink" Target="https://urldefense.com/v3/__https:/ilpqc.org/ILPQC*202020*2B/PVB/Toolkit/PE/Pages*20from*20CMQCC*20Toolkit*20CBE.pdf__;JSUlJSUl!!Dq0X2DkFhyF93HkjWTBQKhk!DdwK8tQ0aR86BH5p10maQAcWnYKmzkKl9It3lmoidRvH1icXZSFOCRiHN0KOGLtovo5piy0$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urldefense.com/v3/__https:/ilpqc.org/ILPQC*202020*2B/PVB/Toolkit/PE/Lamaze-Keep*20Calm*20and*20Labor*20On.pdf__;JSUlJSUl!!Dq0X2DkFhyF93HkjWTBQKhk!DdwK8tQ0aR86BH5p10maQAcWnYKmzkKl9It3lmoidRvH1icXZSFOCRiHN0KOGLtoLaXkcuI$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hyperlink" Target="https://urldefense.com/v3/__https:/ilpqc.org/ILPQC*202020*2B/PVB/Toolkit/PE/Labor*20Positions*20for*20Progress-Lamaze.pdf__;JSUlJSU!!Dq0X2DkFhyF93HkjWTBQKhk!DdwK8tQ0aR86BH5p10maQAcWnYKmzkKl9It3lmoidRvH1icXZSFOCRiHN0KOGLtowBRxtQw$" TargetMode="External"/><Relationship Id="rId4" Type="http://schemas.openxmlformats.org/officeDocument/2006/relationships/hyperlink" Target="https://urldefense.com/v3/__https:/ilpqc.org/ILPQC*202020*2B/PVB/Toolkit/PE/FPQC*20Positions*20for*20Labor.pdf__;JSUlJSU!!Dq0X2DkFhyF93HkjWTBQKhk!DdwK8tQ0aR86BH5p10maQAcWnYKmzkKl9It3lmoidRvH1icXZSFOCRiHN0KOGLtofyGyZMM$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microsoft.com/office/2018/10/relationships/comments" Target="../comments/modernComment_233_D0BDE3DF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microsoft.com/office/2018/10/relationships/comments" Target="../comments/modernComment_230_F80794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microsoft.com/office/2018/10/relationships/comments" Target="../comments/modernComment_259_A80847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58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7.png"/><Relationship Id="rId9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dph.illinois.gov/topics-services/opioids/idph-data-dashboard.html" TargetMode="Externa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8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4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gif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621971" cy="1826339"/>
          </a:xfrm>
        </p:spPr>
        <p:txBody>
          <a:bodyPr>
            <a:normAutofit/>
          </a:bodyPr>
          <a:lstStyle/>
          <a:p>
            <a:r>
              <a:rPr lang="en-US" dirty="0"/>
              <a:t>ILPQC Community Advisory Board (CAB)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Lato"/>
                <a:cs typeface="Lato"/>
              </a:rPr>
              <a:t>August 3, 2022</a:t>
            </a:r>
          </a:p>
        </p:txBody>
      </p:sp>
      <p:pic>
        <p:nvPicPr>
          <p:cNvPr id="5" name="object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043" y="1560575"/>
            <a:ext cx="4981829" cy="33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Vaginal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A237-E4FF-4046-81CA-2A9506C2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22" y="89038"/>
            <a:ext cx="7162801" cy="1347649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PVB Aims and Measures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B0D3-61F3-4B1B-A6A3-755A1AA97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1973-EDC1-4D4F-BB7C-393A4B4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3831D2-6011-6735-F0F7-3068343B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29" y="1613785"/>
            <a:ext cx="9071805" cy="4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905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PVB Key Strategies for </a:t>
            </a:r>
            <a:br>
              <a:rPr lang="en-US"/>
            </a:br>
            <a:r>
              <a:rPr lang="en-US"/>
              <a:t>Creating Clinical Culture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22" t="51487" r="20729" b="791"/>
          <a:stretch/>
        </p:blipFill>
        <p:spPr>
          <a:xfrm>
            <a:off x="4469454" y="3917300"/>
            <a:ext cx="2330606" cy="217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19" t="49856" r="53137" b="1443"/>
          <a:stretch/>
        </p:blipFill>
        <p:spPr>
          <a:xfrm>
            <a:off x="3103430" y="1650328"/>
            <a:ext cx="2531327" cy="2219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4942" r="1592" b="52510"/>
          <a:stretch/>
        </p:blipFill>
        <p:spPr>
          <a:xfrm>
            <a:off x="6193469" y="1729373"/>
            <a:ext cx="2587083" cy="2163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275" r="40202" b="52428"/>
          <a:stretch/>
        </p:blipFill>
        <p:spPr>
          <a:xfrm>
            <a:off x="1387939" y="3930106"/>
            <a:ext cx="1895708" cy="2167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4680" b="53193"/>
          <a:stretch/>
        </p:blipFill>
        <p:spPr>
          <a:xfrm>
            <a:off x="652233" y="1737602"/>
            <a:ext cx="1957360" cy="21327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87579" y="1853126"/>
            <a:ext cx="1413904" cy="1444782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3675" y="3959863"/>
            <a:ext cx="1413904" cy="1444782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7395" y="3316388"/>
            <a:ext cx="2787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Sharing </a:t>
            </a:r>
            <a:r>
              <a:rPr kumimoji="0" lang="en-US" sz="1500" b="1" i="0" u="none" strike="noStrike" kern="1200" cap="none" spc="0" normalizeH="0" baseline="0" noProof="0" err="1">
                <a:ln>
                  <a:noFill/>
                </a:ln>
                <a:solidFill>
                  <a:srgbClr val="444C55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Unblinded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Provider-level NTSV C-Section Rates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59752" y="5537790"/>
            <a:ext cx="3475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Review of NTSV C-Section Cases Not Meeting ACOG/SMFM Guidelines </a:t>
            </a:r>
          </a:p>
        </p:txBody>
      </p:sp>
      <p:pic>
        <p:nvPicPr>
          <p:cNvPr id="14" name="Graphic 14" descr="Presentation with bar chart with solid fill">
            <a:extLst>
              <a:ext uri="{FF2B5EF4-FFF2-40B4-BE49-F238E27FC236}">
                <a16:creationId xmlns:a16="http://schemas.microsoft.com/office/drawing/2014/main" id="{10E04848-67BA-EA4E-F5A7-AE05B8F5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7720" y="1972963"/>
            <a:ext cx="1285102" cy="1326291"/>
          </a:xfrm>
          <a:prstGeom prst="rect">
            <a:avLst/>
          </a:prstGeom>
        </p:spPr>
      </p:pic>
      <p:pic>
        <p:nvPicPr>
          <p:cNvPr id="15" name="Graphic 15" descr="Laptop with solid fill">
            <a:extLst>
              <a:ext uri="{FF2B5EF4-FFF2-40B4-BE49-F238E27FC236}">
                <a16:creationId xmlns:a16="http://schemas.microsoft.com/office/drawing/2014/main" id="{9115CB85-4C4F-E532-97A8-2ABA88A41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13125" y="3888260"/>
            <a:ext cx="1614616" cy="1594021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2B024AA9-9060-B4CD-C24B-7932BB1BE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945" y="4309546"/>
            <a:ext cx="958679" cy="195393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24379952-0534-03CF-DD0F-E4AFEC34D4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8771" y="4492581"/>
            <a:ext cx="581541" cy="138242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D91864B6-9A38-846F-BB2D-E486C9EA0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7345" y="4633526"/>
            <a:ext cx="524391" cy="1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PVB Key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000" y="1106836"/>
          <a:ext cx="11857221" cy="528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522" y="3082808"/>
            <a:ext cx="1988607" cy="3121155"/>
          </a:xfrm>
          <a:prstGeom prst="rect">
            <a:avLst/>
          </a:prstGeom>
          <a:ln w="38100">
            <a:solidFill>
              <a:srgbClr val="F5668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4182"/>
          <a:stretch/>
        </p:blipFill>
        <p:spPr>
          <a:xfrm>
            <a:off x="7783374" y="3082808"/>
            <a:ext cx="2111651" cy="3121155"/>
          </a:xfrm>
          <a:prstGeom prst="rect">
            <a:avLst/>
          </a:prstGeom>
          <a:ln w="38100">
            <a:solidFill>
              <a:srgbClr val="FDD70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992" y="3091677"/>
            <a:ext cx="1938227" cy="67045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98" y="3977309"/>
            <a:ext cx="1938227" cy="28004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177" y="3082808"/>
            <a:ext cx="1876894" cy="688194"/>
          </a:xfrm>
          <a:prstGeom prst="rect">
            <a:avLst/>
          </a:prstGeom>
          <a:ln w="38100">
            <a:solidFill>
              <a:srgbClr val="F58366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/>
          <a:srcRect t="25399" r="31730"/>
          <a:stretch/>
        </p:blipFill>
        <p:spPr>
          <a:xfrm>
            <a:off x="10256316" y="3878154"/>
            <a:ext cx="1862966" cy="1287687"/>
          </a:xfrm>
          <a:prstGeom prst="rect">
            <a:avLst/>
          </a:prstGeom>
          <a:ln w="38100">
            <a:solidFill>
              <a:srgbClr val="6B95FD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6316" y="3051954"/>
            <a:ext cx="1809424" cy="636126"/>
          </a:xfrm>
          <a:prstGeom prst="rect">
            <a:avLst/>
          </a:prstGeom>
          <a:ln w="38100">
            <a:solidFill>
              <a:srgbClr val="6B95FD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0629" y="3977309"/>
            <a:ext cx="1938846" cy="2132446"/>
          </a:xfrm>
          <a:prstGeom prst="rect">
            <a:avLst/>
          </a:prstGeom>
          <a:ln w="38100">
            <a:solidFill>
              <a:srgbClr val="F58366"/>
            </a:solidFill>
          </a:ln>
        </p:spPr>
      </p:pic>
    </p:spTree>
    <p:extLst>
      <p:ext uri="{BB962C8B-B14F-4D97-AF65-F5344CB8AC3E}">
        <p14:creationId xmlns:p14="http://schemas.microsoft.com/office/powerpoint/2010/main" val="39562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55133"/>
            <a:ext cx="5921829" cy="1325563"/>
          </a:xfrm>
        </p:spPr>
        <p:txBody>
          <a:bodyPr/>
          <a:lstStyle/>
          <a:p>
            <a:r>
              <a:rPr lang="en-US" dirty="0"/>
              <a:t>Key Resources and strategies for </a:t>
            </a:r>
            <a:r>
              <a:rPr lang="en-US" dirty="0" smtClean="0"/>
              <a:t>Shared </a:t>
            </a:r>
            <a:r>
              <a:rPr lang="en-US" dirty="0"/>
              <a:t>Decision Making and Patient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64023"/>
            <a:ext cx="4841642" cy="1452038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3"/>
              </a:rPr>
              <a:t>Know Your Options poster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SHARE </a:t>
            </a:r>
            <a:r>
              <a:rPr lang="en-US" u="sng" dirty="0">
                <a:hlinkClick r:id="rId4"/>
              </a:rPr>
              <a:t>model infographic</a:t>
            </a:r>
            <a:endParaRPr lang="en-US" dirty="0"/>
          </a:p>
          <a:p>
            <a:r>
              <a:rPr lang="en-US" i="1" u="sng" dirty="0" smtClean="0">
                <a:hlinkClick r:id="rId5"/>
              </a:rPr>
              <a:t>My </a:t>
            </a:r>
            <a:r>
              <a:rPr lang="en-US" i="1" u="sng" dirty="0">
                <a:hlinkClick r:id="rId5"/>
              </a:rPr>
              <a:t>Birth Matters</a:t>
            </a:r>
            <a:r>
              <a:rPr lang="en-US" u="sng" dirty="0">
                <a:hlinkClick r:id="rId5"/>
              </a:rPr>
              <a:t> from California Health Care Foundation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Illinois Perinatal Quality Collaborative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21" y="1700841"/>
            <a:ext cx="4567434" cy="272289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936" y="1285129"/>
            <a:ext cx="2484335" cy="525378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285" y="1730369"/>
            <a:ext cx="2611115" cy="44354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552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794"/>
            <a:ext cx="8318863" cy="1325563"/>
          </a:xfrm>
        </p:spPr>
        <p:txBody>
          <a:bodyPr/>
          <a:lstStyle/>
          <a:p>
            <a:r>
              <a:rPr lang="en-US" dirty="0"/>
              <a:t>Key Resources and strategies for </a:t>
            </a:r>
            <a:r>
              <a:rPr lang="en-US" dirty="0" smtClean="0"/>
              <a:t>Shared </a:t>
            </a:r>
            <a:r>
              <a:rPr lang="en-US" dirty="0"/>
              <a:t>Decision Making and Patient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93576"/>
            <a:ext cx="3992880" cy="4351338"/>
          </a:xfrm>
        </p:spPr>
        <p:txBody>
          <a:bodyPr/>
          <a:lstStyle/>
          <a:p>
            <a:r>
              <a:rPr lang="en-US" sz="3200" u="sng" dirty="0">
                <a:hlinkClick r:id="rId3"/>
              </a:rPr>
              <a:t>Keep Calm and Labor On</a:t>
            </a:r>
            <a:endParaRPr lang="en-US" sz="3200" dirty="0"/>
          </a:p>
          <a:p>
            <a:r>
              <a:rPr lang="en-US" sz="3200" u="sng" dirty="0">
                <a:hlinkClick r:id="rId4"/>
              </a:rPr>
              <a:t>Positions for Labor</a:t>
            </a:r>
            <a:endParaRPr lang="en-US" sz="3200" dirty="0"/>
          </a:p>
          <a:p>
            <a:r>
              <a:rPr lang="en-US" sz="3200" u="sng" dirty="0">
                <a:hlinkClick r:id="rId5"/>
              </a:rPr>
              <a:t>Positions for Labor Progress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480" y="1502478"/>
            <a:ext cx="4088944" cy="46713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520" y="2170906"/>
            <a:ext cx="3440181" cy="41854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233" y="2721605"/>
            <a:ext cx="3365973" cy="381730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644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6691313" cy="1520825"/>
          </a:xfrm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Teams Progress on Key Structure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719618"/>
          <a:ext cx="10972800" cy="463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10556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ILPQC teams NTSV C-Section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63463" y="1515649"/>
          <a:ext cx="11118937" cy="466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07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93683" y="2070537"/>
          <a:ext cx="10773103" cy="412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38524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NTSV C-Section Rates, by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71626" y="4263054"/>
            <a:ext cx="10395160" cy="0"/>
          </a:xfrm>
          <a:prstGeom prst="line">
            <a:avLst/>
          </a:prstGeom>
          <a:ln w="38100">
            <a:solidFill>
              <a:srgbClr val="F6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240" y="3501431"/>
            <a:ext cx="2745534" cy="523220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Goal: 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6601" y="6277302"/>
            <a:ext cx="4230396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ILPQC Average: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2608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78707" y="1458686"/>
          <a:ext cx="6666592" cy="462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5568C3-B547-F60B-DF7F-78360D9C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1618"/>
            <a:ext cx="10972800" cy="1325563"/>
          </a:xfrm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NTSV C-Section Rate by Race and </a:t>
            </a:r>
            <a:br>
              <a:rPr lang="en-US" dirty="0">
                <a:ea typeface="Lato Medium"/>
                <a:cs typeface="Lato Medium"/>
              </a:rPr>
            </a:br>
            <a:r>
              <a:rPr lang="en-US" dirty="0">
                <a:ea typeface="Lato Medium"/>
                <a:cs typeface="Lato Medium"/>
              </a:rPr>
              <a:t>Ethnicity: 2020 IDPH birth certificate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B154-43A9-7B12-9319-835CF57F5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B3AD3-2EA6-823D-6956-716B0DA0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7134" y="6471172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73599" y="3306042"/>
            <a:ext cx="5562032" cy="86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58C7A1-9ED0-58D5-4D78-A279981C0DFF}"/>
              </a:ext>
            </a:extLst>
          </p:cNvPr>
          <p:cNvSpPr/>
          <p:nvPr/>
        </p:nvSpPr>
        <p:spPr>
          <a:xfrm>
            <a:off x="6845299" y="1607181"/>
            <a:ext cx="5167994" cy="4634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NTSV C-Section Race and Ethnicity Data Collection: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data reports to all teams with their NTSV CS rates stratified by race, ethnicity and insurance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Bridging PVB and BE initiatives to stratify key measures to identify disparities and address them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"There is no quality without equity"</a:t>
            </a:r>
          </a:p>
        </p:txBody>
      </p:sp>
    </p:spTree>
    <p:extLst>
      <p:ext uri="{BB962C8B-B14F-4D97-AF65-F5344CB8AC3E}">
        <p14:creationId xmlns:p14="http://schemas.microsoft.com/office/powerpoint/2010/main" val="416124634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Call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5625"/>
            <a:ext cx="112879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1300" lvl="0">
              <a:lnSpc>
                <a:spcPct val="100000"/>
              </a:lnSpc>
              <a:spcBef>
                <a:spcPts val="805"/>
              </a:spcBef>
              <a:buClr>
                <a:srgbClr val="F58466"/>
              </a:buClr>
              <a:buFontTx/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Introductions &amp; Round Robin </a:t>
            </a:r>
          </a:p>
          <a:p>
            <a:pPr marL="241300" lvl="0">
              <a:lnSpc>
                <a:spcPct val="100000"/>
              </a:lnSpc>
              <a:spcBef>
                <a:spcPts val="805"/>
              </a:spcBef>
              <a:buClr>
                <a:srgbClr val="F58466"/>
              </a:buClr>
              <a:buFontTx/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ILPQC Updates </a:t>
            </a:r>
          </a:p>
          <a:p>
            <a:pPr marL="241300" lvl="0">
              <a:lnSpc>
                <a:spcPct val="100000"/>
              </a:lnSpc>
              <a:spcBef>
                <a:spcPts val="710"/>
              </a:spcBef>
              <a:buClr>
                <a:srgbClr val="F58466"/>
              </a:buClr>
              <a:buFontTx/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2022</a:t>
            </a:r>
            <a:r>
              <a:rPr lang="en-US" sz="2800" spc="-15" dirty="0">
                <a:solidFill>
                  <a:srgbClr val="444B54"/>
                </a:solidFill>
                <a:ea typeface="+mn-ea"/>
                <a:cs typeface="Arial"/>
              </a:rPr>
              <a:t> </a:t>
            </a: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Initiative</a:t>
            </a:r>
            <a:r>
              <a:rPr lang="en-US" sz="2800" spc="-10" dirty="0">
                <a:solidFill>
                  <a:srgbClr val="444B54"/>
                </a:solidFill>
                <a:ea typeface="+mn-ea"/>
                <a:cs typeface="Arial"/>
              </a:rPr>
              <a:t> </a:t>
            </a: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Discussions</a:t>
            </a:r>
            <a:endParaRPr lang="en-US" sz="2800" dirty="0">
              <a:solidFill>
                <a:prstClr val="black"/>
              </a:solidFill>
              <a:ea typeface="+mn-ea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215"/>
              </a:spcBef>
              <a:buClr>
                <a:srgbClr val="F58466"/>
              </a:buClr>
              <a:buFontTx/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PVB</a:t>
            </a:r>
          </a:p>
          <a:p>
            <a:pPr marL="698500" lvl="1">
              <a:lnSpc>
                <a:spcPct val="100000"/>
              </a:lnSpc>
              <a:spcBef>
                <a:spcPts val="215"/>
              </a:spcBef>
              <a:buClr>
                <a:srgbClr val="F58466"/>
              </a:buClr>
              <a:buFontTx/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Birth Equity</a:t>
            </a:r>
          </a:p>
          <a:p>
            <a:pPr marL="698500" lvl="1">
              <a:lnSpc>
                <a:spcPct val="100000"/>
              </a:lnSpc>
              <a:spcBef>
                <a:spcPts val="215"/>
              </a:spcBef>
              <a:buClr>
                <a:srgbClr val="F58466"/>
              </a:buClr>
              <a:buFontTx/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444B54"/>
                </a:solidFill>
                <a:ea typeface="+mn-ea"/>
                <a:cs typeface="Arial"/>
              </a:rPr>
              <a:t>MNO-OB</a:t>
            </a:r>
          </a:p>
          <a:p>
            <a:pPr marL="241300" lvl="0">
              <a:lnSpc>
                <a:spcPct val="100000"/>
              </a:lnSpc>
              <a:spcBef>
                <a:spcPts val="720"/>
              </a:spcBef>
              <a:buClr>
                <a:srgbClr val="F58466"/>
              </a:buClr>
              <a:buFontTx/>
              <a:buChar char="•"/>
              <a:tabLst>
                <a:tab pos="241300" algn="l"/>
              </a:tabLst>
            </a:pPr>
            <a:r>
              <a:rPr lang="en-US" sz="2800" spc="-10" dirty="0">
                <a:solidFill>
                  <a:srgbClr val="444B54"/>
                </a:solidFill>
                <a:ea typeface="+mn-ea"/>
                <a:cs typeface="Arial"/>
              </a:rPr>
              <a:t>Discussion &amp; Next Steps</a:t>
            </a:r>
            <a:endParaRPr lang="en-US" sz="2800" dirty="0">
              <a:solidFill>
                <a:prstClr val="black"/>
              </a:solidFill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7787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Discussion Questions for PVB?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ensure patients are empowered to advocate for themselves in decision regarding their delivery?</a:t>
            </a:r>
          </a:p>
          <a:p>
            <a:r>
              <a:rPr lang="en-US" dirty="0"/>
              <a:t>What strategies are most effective to engage patients </a:t>
            </a:r>
            <a:r>
              <a:rPr lang="en-US" dirty="0" smtClean="0"/>
              <a:t>in </a:t>
            </a:r>
            <a:r>
              <a:rPr lang="en-US" dirty="0"/>
              <a:t>shared decision making </a:t>
            </a:r>
            <a:r>
              <a:rPr lang="en-US" dirty="0" smtClean="0"/>
              <a:t>during labor and when deciding about cesarean deliveries with their clinical team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strategies are most important for hospital teams to address to reduce disparities in cesarean 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Equity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087" y="1146258"/>
            <a:ext cx="2658283" cy="297179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Birth Equity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Initiative </a:t>
            </a:r>
          </a:p>
          <a:p>
            <a:pPr algn="ctr"/>
            <a:r>
              <a:rPr lang="en-US" dirty="0"/>
              <a:t>6/2021 – 12/2023 or as needed  </a:t>
            </a:r>
          </a:p>
          <a:p>
            <a:pPr algn="ctr"/>
            <a:r>
              <a:rPr lang="en-US" dirty="0"/>
              <a:t>86/101 birthing hospitals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1539" y="370117"/>
            <a:ext cx="8915400" cy="594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11"/>
          <p:cNvSpPr txBox="1"/>
          <p:nvPr/>
        </p:nvSpPr>
        <p:spPr>
          <a:xfrm>
            <a:off x="2045789" y="5514370"/>
            <a:ext cx="10048240" cy="13436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9690" rIns="0" bIns="0" rtlCol="0">
            <a:spAutoFit/>
          </a:bodyPr>
          <a:lstStyle/>
          <a:p>
            <a:pPr marL="12700" marR="90805" lvl="0" indent="6350" algn="ctr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Foundational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initiative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that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builds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existing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hospital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efforts </a:t>
            </a:r>
            <a:r>
              <a:rPr kumimoji="0" sz="2800" b="0" i="0" u="none" strike="noStrike" kern="1200" cap="none" spc="-7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lay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groundwork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ongoing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equity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work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to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address maternal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disparities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and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promote</a:t>
            </a:r>
            <a:r>
              <a:rPr kumimoji="0" sz="2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birth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sz="2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equity</a:t>
            </a:r>
            <a:r>
              <a:rPr kumimoji="0" lang="en-US" sz="2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22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15743"/>
            <a:ext cx="12192000" cy="642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487B8-4C10-4637-8ABA-D5EC856C3190}"/>
              </a:ext>
            </a:extLst>
          </p:cNvPr>
          <p:cNvSpPr txBox="1"/>
          <p:nvPr/>
        </p:nvSpPr>
        <p:spPr>
          <a:xfrm>
            <a:off x="482886" y="4572388"/>
            <a:ext cx="615553" cy="2116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54C7D-30C5-43ED-9E66-561EF242E500}"/>
              </a:ext>
            </a:extLst>
          </p:cNvPr>
          <p:cNvSpPr txBox="1"/>
          <p:nvPr/>
        </p:nvSpPr>
        <p:spPr>
          <a:xfrm rot="5400000">
            <a:off x="1077523" y="563594"/>
            <a:ext cx="615553" cy="2116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214" y="1930800"/>
            <a:ext cx="10959131" cy="254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December 2023: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≥ 75% of IL birthing hospitals will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participating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the Birth Equity Initiative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≥ 75% of hospitals participating will have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key strategies in place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2114" y="149204"/>
            <a:ext cx="8339082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Birth Equity Initiative Aims &amp; Drivers</a:t>
            </a:r>
            <a:endParaRPr lang="en-US" altLang="en-US">
              <a:solidFill>
                <a:srgbClr val="444C55">
                  <a:lumMod val="50000"/>
                </a:srgbClr>
              </a:solidFill>
              <a:latin typeface="+mn-lt"/>
              <a:ea typeface="Lato Medium"/>
              <a:cs typeface="Lato Medium"/>
            </a:endParaRPr>
          </a:p>
        </p:txBody>
      </p:sp>
      <p:pic>
        <p:nvPicPr>
          <p:cNvPr id="18" name="Picture 18" descr="Diagram&#10;&#10;Description automatically generated">
            <a:extLst>
              <a:ext uri="{FF2B5EF4-FFF2-40B4-BE49-F238E27FC236}">
                <a16:creationId xmlns:a16="http://schemas.microsoft.com/office/drawing/2014/main" id="{2093A827-C9A9-AAE8-0F0A-95FF295F7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8" t="19839" r="16049" b="19624"/>
          <a:stretch/>
        </p:blipFill>
        <p:spPr>
          <a:xfrm>
            <a:off x="1237990" y="4412085"/>
            <a:ext cx="10048355" cy="24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478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477" y="295601"/>
            <a:ext cx="10972800" cy="1325563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Key QI Strategies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2066789"/>
              </p:ext>
            </p:extLst>
          </p:nvPr>
        </p:nvGraphicFramePr>
        <p:xfrm>
          <a:off x="118334" y="1323508"/>
          <a:ext cx="12073666" cy="503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64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6" y="189029"/>
            <a:ext cx="10972800" cy="13255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ptimizing </a:t>
            </a:r>
            <a:r>
              <a:rPr lang="en-US" dirty="0"/>
              <a:t>race/ethnicity data collection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472" y="1937852"/>
            <a:ext cx="5557789" cy="4217531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Sample language to request patient race and ethnicity data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Resources to develop a process to stratify and review hospital maternal health quality data by race, ethnicity, and Medicaid status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A359D09-7814-4FD7-9253-17ABAD68B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049" y="1483962"/>
            <a:ext cx="3772425" cy="2514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66" y="1332029"/>
            <a:ext cx="3927734" cy="5206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18620" y="2430790"/>
            <a:ext cx="29843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Hospital Guide to Stratifying Data by Patient Demographics: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Assemble workgroup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Validate patient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priority metrics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Determine if stratification is possible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Stratify the data</a:t>
            </a:r>
          </a:p>
        </p:txBody>
      </p:sp>
    </p:spTree>
    <p:extLst>
      <p:ext uri="{BB962C8B-B14F-4D97-AF65-F5344CB8AC3E}">
        <p14:creationId xmlns:p14="http://schemas.microsoft.com/office/powerpoint/2010/main" val="363162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3828">
            <a:off x="7412983" y="642257"/>
            <a:ext cx="2530248" cy="12938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8" y="232790"/>
            <a:ext cx="10972800" cy="1325563"/>
          </a:xfrm>
        </p:spPr>
        <p:txBody>
          <a:bodyPr/>
          <a:lstStyle/>
          <a:p>
            <a:r>
              <a:rPr lang="en-US" dirty="0" smtClean="0"/>
              <a:t>SDoH screening </a:t>
            </a:r>
            <a:r>
              <a:rPr lang="en-US" dirty="0"/>
              <a:t>and linkage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resources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716" y="1374599"/>
            <a:ext cx="2837826" cy="21616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19" y="3469480"/>
            <a:ext cx="2961592" cy="3260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011" y="1558353"/>
            <a:ext cx="1957156" cy="3655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3539" y="2044316"/>
            <a:ext cx="2460170" cy="994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8811" y="2033803"/>
            <a:ext cx="2392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F6FB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SDoH folders for patients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814" y="1956804"/>
            <a:ext cx="58250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Folders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with patient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and provider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resources </a:t>
            </a:r>
            <a:r>
              <a:rPr kumimoji="0" lang="en-US" sz="3200" b="0" i="0" u="none" strike="noStrike" kern="1200" cap="none" spc="-65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SDoH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screen positive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patients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Sample screening tools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Community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resources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and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mapping</a:t>
            </a:r>
            <a:r>
              <a:rPr kumimoji="0" lang="en-US" sz="3200" b="0" i="0" u="none" strike="noStrike" kern="1200" cap="none" spc="2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tool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Patient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21252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Tip Sheets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3624" y="3682109"/>
            <a:ext cx="144477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Screening for SDoH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0800" y="1837542"/>
            <a:ext cx="1549120" cy="761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Documenting positive patients for SDoH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83" y="5277357"/>
            <a:ext cx="878686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9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1" y="2268001"/>
            <a:ext cx="3704099" cy="458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750" y="22389"/>
            <a:ext cx="4730328" cy="321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079" y="2101560"/>
            <a:ext cx="3704098" cy="4671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41" y="83221"/>
            <a:ext cx="1619181" cy="2101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145">
            <a:off x="1271414" y="828096"/>
            <a:ext cx="611809" cy="61180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800141" y="3140829"/>
          <a:ext cx="6876476" cy="357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8679872" y="1258444"/>
            <a:ext cx="296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1C498B"/>
                </a:solidFill>
              </a:rPr>
              <a:t>RCP and PREM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5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 marR="5080" fontAlgn="base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en-US" b="1" dirty="0">
                <a:solidFill>
                  <a:schemeClr val="accent1"/>
                </a:solidFill>
              </a:rPr>
              <a:t>We commit to…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2437" y="1585133"/>
            <a:ext cx="3952875" cy="448627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b="1" dirty="0"/>
              <a:t>Treating you with dignity and respect </a:t>
            </a:r>
            <a:r>
              <a:rPr lang="en-US" sz="1600" dirty="0"/>
              <a:t>throughout your hospital stay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Introducing ourselves and our role </a:t>
            </a:r>
            <a:r>
              <a:rPr lang="en-US" sz="1600" dirty="0"/>
              <a:t>on your care team to you and your support persons upon entering the room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Learning your goals for delivery and postpartum: </a:t>
            </a:r>
            <a:r>
              <a:rPr lang="en-US" sz="1600" dirty="0"/>
              <a:t>What is important to you for labor and birth? What are your concerns regarding your birth experience? How can we best support you?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Working to understand you, </a:t>
            </a:r>
            <a:r>
              <a:rPr lang="en-US" sz="1600" dirty="0"/>
              <a:t>your background, your home life, and your health history so we can make sure you receive the care you need during your birth and recovery. 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05312" y="1495435"/>
            <a:ext cx="3990976" cy="4486273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F5668F"/>
              </a:buClr>
              <a:buFont typeface="+mj-lt"/>
              <a:buAutoNum type="arabicPeriod" startAt="5"/>
            </a:pPr>
            <a:r>
              <a:rPr lang="en-US" sz="1600" b="1" dirty="0">
                <a:solidFill>
                  <a:srgbClr val="444C55"/>
                </a:solidFill>
              </a:rPr>
              <a:t>Communicating effectively </a:t>
            </a:r>
            <a:r>
              <a:rPr lang="en-US" sz="1600" dirty="0">
                <a:solidFill>
                  <a:srgbClr val="444C55"/>
                </a:solidFill>
              </a:rPr>
              <a:t>across your health care team to ensure the best care for you</a:t>
            </a:r>
          </a:p>
          <a:p>
            <a:pPr marL="342900" lvl="0" indent="-342900">
              <a:buClr>
                <a:srgbClr val="F5668F"/>
              </a:buClr>
              <a:buFont typeface="+mj-lt"/>
              <a:buAutoNum type="arabicPeriod" startAt="5"/>
            </a:pPr>
            <a:r>
              <a:rPr lang="en-US" sz="1600" b="1" dirty="0">
                <a:solidFill>
                  <a:srgbClr val="444C55"/>
                </a:solidFill>
              </a:rPr>
              <a:t>Partnering with you for all decisions </a:t>
            </a:r>
            <a:r>
              <a:rPr lang="en-US" sz="1600" dirty="0">
                <a:solidFill>
                  <a:srgbClr val="444C55"/>
                </a:solidFill>
              </a:rPr>
              <a:t>so that you can make choices that are right for you</a:t>
            </a:r>
          </a:p>
          <a:p>
            <a:pPr marL="342900" lvl="0" indent="-342900">
              <a:buClr>
                <a:srgbClr val="F5668F"/>
              </a:buClr>
              <a:buFont typeface="+mj-lt"/>
              <a:buAutoNum type="arabicPeriod" startAt="5"/>
            </a:pPr>
            <a:r>
              <a:rPr lang="en-US" sz="1600" b="1" dirty="0">
                <a:solidFill>
                  <a:srgbClr val="444C55"/>
                </a:solidFill>
              </a:rPr>
              <a:t>Practicing “active listening”</a:t>
            </a:r>
            <a:r>
              <a:rPr lang="en-US" sz="1600" dirty="0">
                <a:solidFill>
                  <a:srgbClr val="444C55"/>
                </a:solidFill>
              </a:rPr>
              <a:t>—to ensure that you, and your support persons are heard</a:t>
            </a:r>
          </a:p>
          <a:p>
            <a:pPr marL="342900" lvl="0" indent="-342900">
              <a:buClr>
                <a:srgbClr val="F5668F"/>
              </a:buClr>
              <a:buFont typeface="+mj-lt"/>
              <a:buAutoNum type="arabicPeriod" startAt="5"/>
            </a:pPr>
            <a:r>
              <a:rPr lang="en-US" sz="1600" b="1" dirty="0">
                <a:solidFill>
                  <a:srgbClr val="444C55"/>
                </a:solidFill>
              </a:rPr>
              <a:t>Valuing personal boundaries and respecting your dignity and modesty at all times</a:t>
            </a:r>
            <a:r>
              <a:rPr lang="en-US" sz="1600" dirty="0">
                <a:solidFill>
                  <a:srgbClr val="444C55"/>
                </a:solidFill>
              </a:rPr>
              <a:t>, including asking your permission before entering a room or touching you</a:t>
            </a:r>
          </a:p>
          <a:p>
            <a:pPr marL="342900" lvl="0" indent="-342900">
              <a:buClr>
                <a:srgbClr val="F5668F"/>
              </a:buClr>
              <a:buFont typeface="+mj-lt"/>
              <a:buAutoNum type="arabicPeriod" startAt="5"/>
            </a:pPr>
            <a:r>
              <a:rPr lang="en-US" sz="1600" b="1" dirty="0">
                <a:solidFill>
                  <a:srgbClr val="444C55"/>
                </a:solidFill>
              </a:rPr>
              <a:t>Recognizing your prior experiences with healthcare may affect how you feel during your birth</a:t>
            </a:r>
            <a:r>
              <a:rPr lang="en-US" sz="1600" dirty="0">
                <a:solidFill>
                  <a:srgbClr val="444C55"/>
                </a:solidFill>
              </a:rPr>
              <a:t>, we will strive at all times to provide safe, equitable and respectful care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58187" y="1504970"/>
            <a:ext cx="38576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Making sure you are discharged after delivery with an understanding of postpartum warning signs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, where to call with concerns, and with postpartum follow-up care visits arranged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Ensuring you are discharged with the skills, support and resources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to care for yourself and your baby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Protecting your privacy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and keeping your medical information confidential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Being ready to hear any concerns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or ways that we can improve your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92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PREM Survey Questions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15557"/>
            <a:ext cx="109728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I </a:t>
            </a:r>
            <a:r>
              <a:rPr lang="en-US" dirty="0"/>
              <a:t>could take part in decisions about my care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smtClean="0"/>
              <a:t>I </a:t>
            </a:r>
            <a:r>
              <a:rPr lang="en-US" dirty="0"/>
              <a:t>could ask questions about my care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My health care team did a good job listening to me, I felt heard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My health care choices were respected by the health care team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My health care team understood my background, home life and health history, </a:t>
            </a:r>
            <a:r>
              <a:rPr lang="en-US" dirty="0" smtClean="0"/>
              <a:t>and communicated </a:t>
            </a:r>
            <a:r>
              <a:rPr lang="en-US" dirty="0"/>
              <a:t>well with each other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My health care team introduced themselves to me, and my support persons, and </a:t>
            </a:r>
            <a:r>
              <a:rPr lang="en-US" dirty="0" smtClean="0"/>
              <a:t>explained their </a:t>
            </a:r>
            <a:r>
              <a:rPr lang="en-US" dirty="0"/>
              <a:t>role in my care when they entered my room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The health care team asked for my permission before carrying out exams and treatments.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219" t="-366" b="-1"/>
          <a:stretch/>
        </p:blipFill>
        <p:spPr>
          <a:xfrm>
            <a:off x="2230246" y="1470825"/>
            <a:ext cx="8329960" cy="6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6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Round 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4"/>
            <a:ext cx="10217727" cy="4530725"/>
          </a:xfrm>
        </p:spPr>
        <p:txBody>
          <a:bodyPr/>
          <a:lstStyle/>
          <a:p>
            <a:r>
              <a:rPr lang="en-US" dirty="0"/>
              <a:t>Name </a:t>
            </a:r>
            <a:r>
              <a:rPr lang="en-US" dirty="0" smtClean="0"/>
              <a:t>and where you are from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Ice Breaker: What is your favorite summer food? </a:t>
            </a:r>
          </a:p>
          <a:p>
            <a:endParaRPr lang="en-US" dirty="0"/>
          </a:p>
          <a:p>
            <a:r>
              <a:rPr lang="en-US" dirty="0"/>
              <a:t>What is one thing you want to gain from these community meetings?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5" descr="Welcome Images | Free Vectors, PNGs, Mockups &amp; Backgrounds - rawpix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83" y="4229099"/>
            <a:ext cx="5385317" cy="19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6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5749"/>
            <a:ext cx="10972800" cy="1325563"/>
          </a:xfrm>
        </p:spPr>
        <p:txBody>
          <a:bodyPr/>
          <a:lstStyle/>
          <a:p>
            <a:r>
              <a:rPr lang="en-US" dirty="0" smtClean="0"/>
              <a:t>PREM Survey Questions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0562"/>
            <a:ext cx="109728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I felt pressured by the health care team into accepting care I did not want or did not </a:t>
            </a:r>
            <a:r>
              <a:rPr lang="en-US" dirty="0" smtClean="0"/>
              <a:t>understand.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/>
              <a:t>When </a:t>
            </a:r>
            <a:r>
              <a:rPr lang="en-US" dirty="0"/>
              <a:t>the health care team could not meet my wishes, they explained why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I trusted the health care team to take the best care of me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I was treated differently by the health care team because of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My race </a:t>
            </a:r>
            <a:r>
              <a:rPr lang="en-US" dirty="0" smtClean="0"/>
              <a:t>or skin </a:t>
            </a:r>
            <a:r>
              <a:rPr lang="en-US" dirty="0"/>
              <a:t>color</a:t>
            </a:r>
          </a:p>
          <a:p>
            <a:pPr lvl="1"/>
            <a:r>
              <a:rPr lang="en-US" dirty="0" smtClean="0"/>
              <a:t>My ethnicity or </a:t>
            </a:r>
            <a:r>
              <a:rPr lang="en-US" dirty="0"/>
              <a:t>culture</a:t>
            </a:r>
          </a:p>
          <a:p>
            <a:pPr lvl="1"/>
            <a:r>
              <a:rPr lang="en-US" dirty="0" smtClean="0"/>
              <a:t>My sexual orientation or gender identity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type </a:t>
            </a:r>
            <a:r>
              <a:rPr lang="en-US" dirty="0" smtClean="0"/>
              <a:t>of health insurance I have</a:t>
            </a:r>
            <a:endParaRPr lang="en-US" dirty="0"/>
          </a:p>
          <a:p>
            <a:pPr lvl="1"/>
            <a:r>
              <a:rPr lang="en-US" dirty="0" smtClean="0"/>
              <a:t>The language I </a:t>
            </a:r>
            <a:r>
              <a:rPr lang="en-US" dirty="0"/>
              <a:t>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19" t="-366" b="-1"/>
          <a:stretch/>
        </p:blipFill>
        <p:spPr>
          <a:xfrm>
            <a:off x="1446475" y="1501689"/>
            <a:ext cx="8329960" cy="6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 Survey Questions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08" y="2187574"/>
            <a:ext cx="109728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en-US" sz="1800" dirty="0"/>
              <a:t>I was treated with respect and compassion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/>
              <a:t>During </a:t>
            </a:r>
            <a:r>
              <a:rPr lang="en-US" sz="1800" dirty="0" smtClean="0"/>
              <a:t>my check-in</a:t>
            </a:r>
            <a:endParaRPr lang="en-US" sz="1800" dirty="0"/>
          </a:p>
          <a:p>
            <a:pPr lvl="1"/>
            <a:r>
              <a:rPr lang="en-US" sz="1800" dirty="0" smtClean="0"/>
              <a:t>During my labor and delivery</a:t>
            </a:r>
            <a:endParaRPr lang="en-US" sz="1800" dirty="0"/>
          </a:p>
          <a:p>
            <a:pPr lvl="1"/>
            <a:r>
              <a:rPr lang="en-US" sz="1800" dirty="0" smtClean="0"/>
              <a:t>During my care after delivery</a:t>
            </a:r>
            <a:endParaRPr lang="en-US" sz="1800" dirty="0"/>
          </a:p>
          <a:p>
            <a:pPr lvl="1"/>
            <a:r>
              <a:rPr lang="en-US" sz="1800" dirty="0" smtClean="0"/>
              <a:t>During discharge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/>
              <a:t>I was treated with respect and compassion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/>
              <a:t>By </a:t>
            </a:r>
            <a:r>
              <a:rPr lang="en-US" sz="1800" dirty="0" smtClean="0"/>
              <a:t>the obstetric doctors/midwives that took care </a:t>
            </a:r>
            <a:r>
              <a:rPr lang="en-US" sz="1800" dirty="0"/>
              <a:t>of me</a:t>
            </a:r>
          </a:p>
          <a:p>
            <a:pPr lvl="1"/>
            <a:r>
              <a:rPr lang="en-US" sz="1800" dirty="0" smtClean="0"/>
              <a:t>By the nurses that took care of </a:t>
            </a:r>
            <a:r>
              <a:rPr lang="en-US" sz="1800" dirty="0"/>
              <a:t>me</a:t>
            </a:r>
          </a:p>
          <a:p>
            <a:pPr lvl="1"/>
            <a:r>
              <a:rPr lang="en-US" sz="1800" dirty="0" smtClean="0"/>
              <a:t>By other staff </a:t>
            </a:r>
            <a:r>
              <a:rPr lang="en-US" sz="1800" dirty="0"/>
              <a:t>at </a:t>
            </a:r>
            <a:r>
              <a:rPr lang="en-US" sz="1800" dirty="0" smtClean="0"/>
              <a:t>the hospital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800" dirty="0"/>
              <a:t>The care I received was: </a:t>
            </a:r>
            <a:r>
              <a:rPr lang="en-US" sz="1800" dirty="0" smtClean="0"/>
              <a:t>Excellent, Good, Average, Fair, </a:t>
            </a:r>
            <a:r>
              <a:rPr lang="en-US" sz="1800" dirty="0"/>
              <a:t>Poor</a:t>
            </a:r>
            <a:endParaRPr lang="en-US" sz="1800" dirty="0" smtClean="0"/>
          </a:p>
          <a:p>
            <a:pPr marL="457200" indent="-457200">
              <a:buFont typeface="+mj-lt"/>
              <a:buAutoNum type="arabicPeriod" startAt="14"/>
            </a:pPr>
            <a:r>
              <a:rPr lang="en-US" sz="1800" dirty="0" smtClean="0"/>
              <a:t>Please </a:t>
            </a:r>
            <a:r>
              <a:rPr lang="en-US" sz="1800" dirty="0"/>
              <a:t>share any additional thoughts or comments about your experience with your delivery </a:t>
            </a:r>
            <a:r>
              <a:rPr lang="en-US" sz="1800" dirty="0" smtClean="0"/>
              <a:t>and hospital stay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19" t="-366" b="-1"/>
          <a:stretch/>
        </p:blipFill>
        <p:spPr>
          <a:xfrm>
            <a:off x="2028365" y="1368322"/>
            <a:ext cx="8329960" cy="6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7"/>
            <a:ext cx="10972800" cy="1325563"/>
          </a:xfrm>
          <a:noFill/>
        </p:spPr>
        <p:txBody>
          <a:bodyPr/>
          <a:lstStyle/>
          <a:p>
            <a:r>
              <a:rPr lang="en-US" dirty="0"/>
              <a:t>Structure Measures:</a:t>
            </a:r>
            <a:br>
              <a:rPr lang="en-US" dirty="0"/>
            </a:br>
            <a:r>
              <a:rPr lang="en-US" dirty="0"/>
              <a:t>Implementing Systems 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E3FE8-0416-490F-8E0B-9D6B9F567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16309"/>
            <a:ext cx="4114800" cy="40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11887200" cy="625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73431" y="1431487"/>
          <a:ext cx="6125087" cy="290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6585857" y="1524000"/>
          <a:ext cx="5606143" cy="276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30491" y="4012441"/>
          <a:ext cx="6194109" cy="292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220191" y="4195507"/>
          <a:ext cx="6102438" cy="274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68049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3513"/>
            <a:ext cx="10972800" cy="1325563"/>
          </a:xfrm>
          <a:noFill/>
        </p:spPr>
        <p:txBody>
          <a:bodyPr/>
          <a:lstStyle/>
          <a:p>
            <a:r>
              <a:rPr lang="en-US" dirty="0"/>
              <a:t>Structure Measures:</a:t>
            </a:r>
            <a:br>
              <a:rPr lang="en-US" dirty="0"/>
            </a:br>
            <a:r>
              <a:rPr lang="en-US" dirty="0"/>
              <a:t>Implementing Systems Changes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4800"/>
            <a:ext cx="4255091" cy="421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6093011"/>
            <a:ext cx="11277600" cy="73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6266906" y="1347343"/>
          <a:ext cx="5925094" cy="275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-1" y="3984171"/>
          <a:ext cx="6266907" cy="293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215743" y="3832951"/>
          <a:ext cx="5976257" cy="30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69321"/>
              </p:ext>
            </p:extLst>
          </p:nvPr>
        </p:nvGraphicFramePr>
        <p:xfrm>
          <a:off x="43161" y="1389076"/>
          <a:ext cx="6180582" cy="310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9149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28599"/>
            <a:ext cx="10972800" cy="1325563"/>
          </a:xfrm>
          <a:noFill/>
        </p:spPr>
        <p:txBody>
          <a:bodyPr/>
          <a:lstStyle/>
          <a:p>
            <a:r>
              <a:rPr lang="en-US" dirty="0"/>
              <a:t>Process Measures:</a:t>
            </a:r>
            <a:br>
              <a:rPr lang="en-US" dirty="0"/>
            </a:br>
            <a:r>
              <a:rPr lang="en-US" dirty="0"/>
              <a:t>Implicit Bias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1" y="1554162"/>
          <a:ext cx="11527970" cy="462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60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8A4D-54D6-EB48-B4DC-D92AD123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6" y="260281"/>
            <a:ext cx="10972800" cy="1325563"/>
          </a:xfrm>
          <a:noFill/>
        </p:spPr>
        <p:txBody>
          <a:bodyPr/>
          <a:lstStyle/>
          <a:p>
            <a:r>
              <a:rPr lang="en-US" sz="3200" dirty="0"/>
              <a:t>Celebrating success: Speak-UP trainings and </a:t>
            </a:r>
            <a:br>
              <a:rPr lang="en-US" sz="3200" dirty="0"/>
            </a:br>
            <a:r>
              <a:rPr lang="en-US" sz="3200" dirty="0"/>
              <a:t>Regional Community Meetings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5943F-F4FF-DB48-A129-00AFD7657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9E1DD-EEDD-B640-81ED-230F4930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17" name="Vertical Scroll 16"/>
          <p:cNvSpPr/>
          <p:nvPr/>
        </p:nvSpPr>
        <p:spPr>
          <a:xfrm>
            <a:off x="-163002" y="1585844"/>
            <a:ext cx="6525701" cy="4799256"/>
          </a:xfrm>
          <a:prstGeom prst="verticalScroll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92208" y="2439718"/>
            <a:ext cx="5215280" cy="3483140"/>
          </a:xfrm>
        </p:spPr>
        <p:txBody>
          <a:bodyPr/>
          <a:lstStyle/>
          <a:p>
            <a:r>
              <a:rPr lang="en-US" sz="2800" dirty="0"/>
              <a:t>3 PQI </a:t>
            </a:r>
            <a:r>
              <a:rPr lang="en-US" sz="2800" dirty="0" err="1"/>
              <a:t>SpeakUp</a:t>
            </a:r>
            <a:r>
              <a:rPr lang="en-US" sz="2800" dirty="0"/>
              <a:t> Trainings here in Illinois with 71 teams with 1 or more person attending</a:t>
            </a:r>
          </a:p>
          <a:p>
            <a:r>
              <a:rPr lang="en-US" sz="2800" dirty="0"/>
              <a:t>10 out of 10 community regional meetings within six different networks with 77% of hospital teams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307" y="1262061"/>
            <a:ext cx="1560967" cy="1682564"/>
          </a:xfrm>
          <a:prstGeom prst="rect">
            <a:avLst/>
          </a:prstGeom>
        </p:spPr>
      </p:pic>
      <p:sp>
        <p:nvSpPr>
          <p:cNvPr id="24" name="Speech Bubble: Oval 23"/>
          <p:cNvSpPr/>
          <p:nvPr/>
        </p:nvSpPr>
        <p:spPr>
          <a:xfrm>
            <a:off x="5881820" y="4143342"/>
            <a:ext cx="6231761" cy="240994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such a great discussion! Hearing from the community panelists is powerful and very much needed. I appreciate all of the input.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Provider, Stroger Network 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362698" y="1847745"/>
            <a:ext cx="5750883" cy="2065631"/>
          </a:xfrm>
          <a:prstGeom prst="wedgeRoundRectCallout">
            <a:avLst>
              <a:gd name="adj1" fmla="val -20833"/>
              <a:gd name="adj2" fmla="val 7630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meeting went very well. The 3 community partners articulated their positive experiences related to the 4 key drivers of the BE initiative.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–Northwestern Network </a:t>
            </a:r>
          </a:p>
        </p:txBody>
      </p:sp>
    </p:spTree>
    <p:extLst>
      <p:ext uri="{BB962C8B-B14F-4D97-AF65-F5344CB8AC3E}">
        <p14:creationId xmlns:p14="http://schemas.microsoft.com/office/powerpoint/2010/main" val="2756612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Discussion Questions for BE?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strategy do feel is most important regarding Birth Equity? </a:t>
            </a:r>
          </a:p>
          <a:p>
            <a:r>
              <a:rPr lang="en-US" dirty="0"/>
              <a:t>After reviewing the respectful care practices, What practices feel most important to you and how can nurses and doctors best practice these strategies?</a:t>
            </a:r>
          </a:p>
          <a:p>
            <a:r>
              <a:rPr lang="en-US" dirty="0"/>
              <a:t>What do you think we could say to doctors and nurses on L&amp;D to help them understand that these respectful care practices really matter to patients and are needed to provide safe, equitable and quality care?</a:t>
            </a:r>
          </a:p>
          <a:p>
            <a:r>
              <a:rPr lang="en-US" dirty="0"/>
              <a:t>What approach do you think will work best to encourage patients to scan the survey QR code for the PREM survey on their phone or a hospital provided IPAD and complete the </a:t>
            </a:r>
            <a:r>
              <a:rPr lang="en-US" dirty="0" smtClean="0"/>
              <a:t>PREM survey  </a:t>
            </a:r>
            <a:r>
              <a:rPr lang="en-US" dirty="0"/>
              <a:t>before delivery discharge? </a:t>
            </a:r>
          </a:p>
          <a:p>
            <a:r>
              <a:rPr lang="en-US" dirty="0"/>
              <a:t>What is the best way to connect patients who need help to resources and services for their social determinants of health needs? </a:t>
            </a:r>
          </a:p>
        </p:txBody>
      </p:sp>
    </p:spTree>
    <p:extLst>
      <p:ext uri="{BB962C8B-B14F-4D97-AF65-F5344CB8AC3E}">
        <p14:creationId xmlns:p14="http://schemas.microsoft.com/office/powerpoint/2010/main" val="402574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MNO-OB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55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9B91-8E61-A60E-36F4-4466C9F6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Calibri"/>
              </a:rPr>
              <a:t>The Opioid Epidemic- Illinois Impact</a:t>
            </a:r>
            <a:endParaRPr lang="en-US" b="0">
              <a:ea typeface="Lato Medium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0321-EA12-3173-445D-1C0D137C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40933"/>
            <a:ext cx="4559631" cy="45731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+mn-lt"/>
                <a:cs typeface="+mn-lt"/>
              </a:rPr>
              <a:t>Opioid overdoses in Illinois increased 33% from 2019 to 2020</a:t>
            </a:r>
          </a:p>
          <a:p>
            <a:r>
              <a:rPr lang="en-US" sz="2800" dirty="0">
                <a:ea typeface="Lato"/>
                <a:cs typeface="Calibri"/>
              </a:rPr>
              <a:t>In 2020, there were 2,944 opioid overdose fatalities</a:t>
            </a:r>
          </a:p>
          <a:p>
            <a:r>
              <a:rPr lang="en-US" sz="2800" dirty="0">
                <a:ea typeface="Lato"/>
                <a:cs typeface="Lato"/>
              </a:rPr>
              <a:t>Opioid overdose deaths increased </a:t>
            </a:r>
            <a:r>
              <a:rPr lang="en-US" sz="2800" dirty="0" smtClean="0">
                <a:ea typeface="Lato"/>
                <a:cs typeface="Lato"/>
              </a:rPr>
              <a:t>among </a:t>
            </a:r>
            <a:r>
              <a:rPr lang="en-US" sz="2800" dirty="0">
                <a:ea typeface="Lato"/>
                <a:cs typeface="Lato"/>
              </a:rPr>
              <a:t>racial and ethnic minority groups</a:t>
            </a:r>
            <a:endParaRPr lang="en-US" sz="2800" dirty="0"/>
          </a:p>
          <a:p>
            <a:endParaRPr lang="en-US" sz="2800" dirty="0">
              <a:ea typeface="Lato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3644-2CF7-3220-2A05-B6AC5E8FB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6F8AF-70DD-D58D-A90D-DFEDE36E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664A4-7AFB-484A-A74C-87761D83E496}"/>
              </a:ext>
            </a:extLst>
          </p:cNvPr>
          <p:cNvSpPr/>
          <p:nvPr/>
        </p:nvSpPr>
        <p:spPr>
          <a:xfrm>
            <a:off x="4724400" y="5987018"/>
            <a:ext cx="797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https://dph.illinois.gov/topics-services/opioids/idph-data-dashboard.html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07CA3E4F-BBB1-4037-BDE3-EEBF39D8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31" y="2060020"/>
            <a:ext cx="6432584" cy="34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4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deaths due to opioids in 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5467"/>
            <a:ext cx="5005137" cy="477149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Illinois between 2019 – 2020:</a:t>
            </a:r>
          </a:p>
          <a:p>
            <a:r>
              <a:rPr lang="en-US"/>
              <a:t>The rate of pregnancy associated mortality ratio for unintentional drug poisonings involving opioids increased from 10.7 to 21.0 per 100,000 live births</a:t>
            </a:r>
          </a:p>
          <a:p>
            <a:r>
              <a:rPr lang="en-US"/>
              <a:t>Mental health conditions, including substance use disorder, were the leading cause of pregnancy-related deaths​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05" y="1690688"/>
            <a:ext cx="6320589" cy="4491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B6FCB0-3D86-4162-A479-07B210FBF49F}"/>
              </a:ext>
            </a:extLst>
          </p:cNvPr>
          <p:cNvSpPr txBox="1"/>
          <p:nvPr/>
        </p:nvSpPr>
        <p:spPr>
          <a:xfrm>
            <a:off x="3327400" y="6356350"/>
            <a:ext cx="825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IDPH Maternal Morbidity and Mortality report on 2016-2017 deaths, 2021; IDPH Death Certificates, 2021</a:t>
            </a:r>
          </a:p>
        </p:txBody>
      </p:sp>
    </p:spTree>
    <p:extLst>
      <p:ext uri="{BB962C8B-B14F-4D97-AF65-F5344CB8AC3E}">
        <p14:creationId xmlns:p14="http://schemas.microsoft.com/office/powerpoint/2010/main" val="155499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219652"/>
            <a:ext cx="10972800" cy="1325563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What is the Community Advisory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Board (CAB)?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ILPQC is a collaborative of health care providers, nurses, allied health professionals, </a:t>
            </a:r>
            <a:r>
              <a:rPr lang="en-US" b="1" dirty="0"/>
              <a:t>patients</a:t>
            </a:r>
            <a:r>
              <a:rPr lang="en-US" dirty="0"/>
              <a:t>, public health/</a:t>
            </a:r>
            <a:r>
              <a:rPr lang="en-US" b="1" dirty="0"/>
              <a:t>community partners </a:t>
            </a:r>
            <a:r>
              <a:rPr lang="en-US" dirty="0"/>
              <a:t>who care for birthing people and babies during pregnancy, labor, and delivery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we value your input!</a:t>
            </a:r>
          </a:p>
          <a:p>
            <a:r>
              <a:rPr lang="en-US" dirty="0"/>
              <a:t>The CAB provides a regular, ongoing space for ILPQC to hear your (our patient and community partners) input and feedback on statewide quality initiatives and projects</a:t>
            </a:r>
          </a:p>
          <a:p>
            <a:r>
              <a:rPr lang="en-US" dirty="0"/>
              <a:t>We plan to meet about quarterly (4 times / year) with occasional outreach via email</a:t>
            </a:r>
          </a:p>
          <a:p>
            <a:r>
              <a:rPr lang="en-US" dirty="0"/>
              <a:t>You will receive a $25 Visa gift card per meeting for your </a:t>
            </a:r>
            <a:r>
              <a:rPr lang="en-US" dirty="0" smtClean="0"/>
              <a:t>participation via email address we have on file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48070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Lato Medium"/>
                <a:cs typeface="Lato Medium"/>
              </a:rPr>
              <a:t>Our </a:t>
            </a:r>
            <a:r>
              <a:rPr lang="en-US" dirty="0">
                <a:ea typeface="Lato Medium"/>
                <a:cs typeface="Lato Medium"/>
              </a:rPr>
              <a:t>Goal: </a:t>
            </a:r>
            <a:br>
              <a:rPr lang="en-US" dirty="0">
                <a:ea typeface="Lato Medium"/>
                <a:cs typeface="Lato Medium"/>
              </a:rPr>
            </a:br>
            <a:r>
              <a:rPr lang="en-US" dirty="0">
                <a:ea typeface="Lato Medium"/>
                <a:cs typeface="Lato Medium"/>
              </a:rPr>
              <a:t>Optimal OUD care every time</a:t>
            </a:r>
          </a:p>
        </p:txBody>
      </p:sp>
      <p:pic>
        <p:nvPicPr>
          <p:cNvPr id="6" name="Graphic 6" descr="Chat with solid fill">
            <a:extLst>
              <a:ext uri="{FF2B5EF4-FFF2-40B4-BE49-F238E27FC236}">
                <a16:creationId xmlns:a16="http://schemas.microsoft.com/office/drawing/2014/main" id="{23AFB742-1FE9-CA57-F1F1-C445AB71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5721" y="1418747"/>
            <a:ext cx="1935192" cy="1949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7" name="Graphic 7" descr="Gears with solid fill">
            <a:extLst>
              <a:ext uri="{FF2B5EF4-FFF2-40B4-BE49-F238E27FC236}">
                <a16:creationId xmlns:a16="http://schemas.microsoft.com/office/drawing/2014/main" id="{3D6F0C87-84F5-C92F-E8BD-8B0B58655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38800" y="3863196"/>
            <a:ext cx="1590135" cy="1618890"/>
          </a:xfrm>
          <a:prstGeom prst="rect">
            <a:avLst/>
          </a:prstGeom>
        </p:spPr>
      </p:pic>
      <p:pic>
        <p:nvPicPr>
          <p:cNvPr id="8" name="Graphic 8" descr="Medical with solid fill">
            <a:extLst>
              <a:ext uri="{FF2B5EF4-FFF2-40B4-BE49-F238E27FC236}">
                <a16:creationId xmlns:a16="http://schemas.microsoft.com/office/drawing/2014/main" id="{4E09B778-A943-47D0-1740-E9A822224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70007" y="3848818"/>
            <a:ext cx="1690777" cy="1676400"/>
          </a:xfrm>
          <a:prstGeom prst="rect">
            <a:avLst/>
          </a:prstGeom>
        </p:spPr>
      </p:pic>
      <p:pic>
        <p:nvPicPr>
          <p:cNvPr id="9" name="Graphic 9" descr="Comment Heart outline">
            <a:extLst>
              <a:ext uri="{FF2B5EF4-FFF2-40B4-BE49-F238E27FC236}">
                <a16:creationId xmlns:a16="http://schemas.microsoft.com/office/drawing/2014/main" id="{9191E9E7-8807-5502-921E-2769E7A8F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18764" y="3863197"/>
            <a:ext cx="1748285" cy="1719531"/>
          </a:xfrm>
          <a:prstGeom prst="rect">
            <a:avLst/>
          </a:prstGeom>
        </p:spPr>
      </p:pic>
      <p:pic>
        <p:nvPicPr>
          <p:cNvPr id="10" name="Graphic 10" descr="Handshake with solid fill">
            <a:extLst>
              <a:ext uri="{FF2B5EF4-FFF2-40B4-BE49-F238E27FC236}">
                <a16:creationId xmlns:a16="http://schemas.microsoft.com/office/drawing/2014/main" id="{D955BBE0-43E0-246C-8A71-EBD22C2422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74989" y="1404668"/>
            <a:ext cx="1748287" cy="17195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92EE-F9A0-C308-A34C-BF9EB96E5C61}"/>
              </a:ext>
            </a:extLst>
          </p:cNvPr>
          <p:cNvSpPr txBox="1">
            <a:spLocks/>
          </p:cNvSpPr>
          <p:nvPr/>
        </p:nvSpPr>
        <p:spPr>
          <a:xfrm>
            <a:off x="1040921" y="2990191"/>
            <a:ext cx="3150458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Screen every pregnant patient with OUD with a validated screening tool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138235-312D-3224-4A47-4CB21D7A3089}"/>
              </a:ext>
            </a:extLst>
          </p:cNvPr>
          <p:cNvSpPr txBox="1">
            <a:spLocks/>
          </p:cNvSpPr>
          <p:nvPr/>
        </p:nvSpPr>
        <p:spPr>
          <a:xfrm>
            <a:off x="5253486" y="3042776"/>
            <a:ext cx="2445967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Assess readiness for Medication Assisted Treatment (MAT)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Graphic 20" descr="Checklist with solid fill">
            <a:extLst>
              <a:ext uri="{FF2B5EF4-FFF2-40B4-BE49-F238E27FC236}">
                <a16:creationId xmlns:a16="http://schemas.microsoft.com/office/drawing/2014/main" id="{9B37C5AA-E309-0D0D-5E89-148B4DB18E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52536" y="1523806"/>
            <a:ext cx="1633268" cy="163326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B5D8B5D-2DF5-D091-C02E-FD4F2277FB55}"/>
              </a:ext>
            </a:extLst>
          </p:cNvPr>
          <p:cNvSpPr txBox="1">
            <a:spLocks/>
          </p:cNvSpPr>
          <p:nvPr/>
        </p:nvSpPr>
        <p:spPr>
          <a:xfrm>
            <a:off x="8833450" y="2962351"/>
            <a:ext cx="2647350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Start MAT and link to recovery treatment services (RTS)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D8EB9D-03C4-EF70-FEA8-C5FD6E9CA69D}"/>
              </a:ext>
            </a:extLst>
          </p:cNvPr>
          <p:cNvSpPr txBox="1">
            <a:spLocks/>
          </p:cNvSpPr>
          <p:nvPr/>
        </p:nvSpPr>
        <p:spPr>
          <a:xfrm>
            <a:off x="911524" y="5578114"/>
            <a:ext cx="3150458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Provide Naloxone (Narcan) counseling and medication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2EC7E7-1202-BA3F-8E1E-EC0C277CC960}"/>
              </a:ext>
            </a:extLst>
          </p:cNvPr>
          <p:cNvSpPr txBox="1">
            <a:spLocks/>
          </p:cNvSpPr>
          <p:nvPr/>
        </p:nvSpPr>
        <p:spPr>
          <a:xfrm>
            <a:off x="4664014" y="5578114"/>
            <a:ext cx="3639288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Warm hand-offs for community-based MAT, RTS, OB follow up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BD80F5-BECD-A7CE-A52D-D95286756E0A}"/>
              </a:ext>
            </a:extLst>
          </p:cNvPr>
          <p:cNvSpPr txBox="1">
            <a:spLocks/>
          </p:cNvSpPr>
          <p:nvPr/>
        </p:nvSpPr>
        <p:spPr>
          <a:xfrm>
            <a:off x="8387750" y="5391208"/>
            <a:ext cx="4156872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Provide patient education on OUD, NAS, and reduce stigma, promote respectful care across clinical team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2773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4 Years of MNO: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645" y="5445125"/>
            <a:ext cx="7405255" cy="575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>
                <a:ea typeface="Lato"/>
                <a:cs typeface="Lato"/>
              </a:rPr>
              <a:t>28,440 charts sampled since 2018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ECDD778-5E62-34F0-4557-2812C8DD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8" y="1932471"/>
            <a:ext cx="5557404" cy="3365400"/>
          </a:xfrm>
          <a:prstGeom prst="rect">
            <a:avLst/>
          </a:prstGeom>
        </p:spPr>
      </p:pic>
      <p:pic>
        <p:nvPicPr>
          <p:cNvPr id="9" name="Picture 9" descr="Chart&#10;&#10;Description automatically generated">
            <a:extLst>
              <a:ext uri="{FF2B5EF4-FFF2-40B4-BE49-F238E27FC236}">
                <a16:creationId xmlns:a16="http://schemas.microsoft.com/office/drawing/2014/main" id="{B7699E43-AFF3-E6A2-0336-AAC09F1B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27" y="1978330"/>
            <a:ext cx="5843154" cy="33342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D6A280-B1A6-F80B-D5B2-F5198084D0C0}"/>
              </a:ext>
            </a:extLst>
          </p:cNvPr>
          <p:cNvSpPr txBox="1">
            <a:spLocks/>
          </p:cNvSpPr>
          <p:nvPr/>
        </p:nvSpPr>
        <p:spPr>
          <a:xfrm>
            <a:off x="2131966" y="1535464"/>
            <a:ext cx="2466390" cy="41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Prenatal Screening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58C5A6-E08A-188D-3995-2F5EC29B4063}"/>
              </a:ext>
            </a:extLst>
          </p:cNvPr>
          <p:cNvSpPr txBox="1">
            <a:spLocks/>
          </p:cNvSpPr>
          <p:nvPr/>
        </p:nvSpPr>
        <p:spPr>
          <a:xfrm>
            <a:off x="8401148" y="1596076"/>
            <a:ext cx="2137345" cy="41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L&amp;D Screening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3985C4B-4E2E-507F-1D81-8169EE6E50E5}"/>
              </a:ext>
            </a:extLst>
          </p:cNvPr>
          <p:cNvSpPr txBox="1">
            <a:spLocks/>
          </p:cNvSpPr>
          <p:nvPr/>
        </p:nvSpPr>
        <p:spPr>
          <a:xfrm>
            <a:off x="10793531" y="3009984"/>
            <a:ext cx="1011664" cy="425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87%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968085-F5FA-796B-5FE1-E1485534F3B3}"/>
              </a:ext>
            </a:extLst>
          </p:cNvPr>
          <p:cNvSpPr txBox="1">
            <a:spLocks/>
          </p:cNvSpPr>
          <p:nvPr/>
        </p:nvSpPr>
        <p:spPr>
          <a:xfrm>
            <a:off x="755169" y="3951350"/>
            <a:ext cx="777868" cy="41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2%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FCDB7B-D855-AD29-7E42-1262C685D3A2}"/>
              </a:ext>
            </a:extLst>
          </p:cNvPr>
          <p:cNvSpPr txBox="1">
            <a:spLocks/>
          </p:cNvSpPr>
          <p:nvPr/>
        </p:nvSpPr>
        <p:spPr>
          <a:xfrm>
            <a:off x="4772576" y="3006273"/>
            <a:ext cx="1011664" cy="425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52%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551C08A-4CDA-6347-E0DB-C25D773478A4}"/>
              </a:ext>
            </a:extLst>
          </p:cNvPr>
          <p:cNvSpPr txBox="1">
            <a:spLocks/>
          </p:cNvSpPr>
          <p:nvPr/>
        </p:nvSpPr>
        <p:spPr>
          <a:xfrm>
            <a:off x="6548101" y="3769508"/>
            <a:ext cx="777868" cy="41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2%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AD8F2-7B23-F5FB-3A62-A2BC3BAF4783}"/>
              </a:ext>
            </a:extLst>
          </p:cNvPr>
          <p:cNvSpPr/>
          <p:nvPr/>
        </p:nvSpPr>
        <p:spPr>
          <a:xfrm>
            <a:off x="4039136" y="2561318"/>
            <a:ext cx="1651824" cy="2136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5A078E-DA94-4328-C51C-9A9C256C72C7}"/>
              </a:ext>
            </a:extLst>
          </p:cNvPr>
          <p:cNvSpPr txBox="1">
            <a:spLocks/>
          </p:cNvSpPr>
          <p:nvPr/>
        </p:nvSpPr>
        <p:spPr>
          <a:xfrm>
            <a:off x="4041733" y="4326701"/>
            <a:ext cx="1796226" cy="371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Calibri"/>
              </a:rPr>
              <a:t>Sustainability data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Lat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0670B-933C-0CF3-DDA5-3887D0EFB9AD}"/>
              </a:ext>
            </a:extLst>
          </p:cNvPr>
          <p:cNvSpPr/>
          <p:nvPr/>
        </p:nvSpPr>
        <p:spPr>
          <a:xfrm>
            <a:off x="10035349" y="2615745"/>
            <a:ext cx="1651824" cy="1928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27574BD-4970-55BB-FC32-0CE691F3690A}"/>
              </a:ext>
            </a:extLst>
          </p:cNvPr>
          <p:cNvSpPr txBox="1">
            <a:spLocks/>
          </p:cNvSpPr>
          <p:nvPr/>
        </p:nvSpPr>
        <p:spPr>
          <a:xfrm>
            <a:off x="10037946" y="4172486"/>
            <a:ext cx="1796226" cy="371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Calibri"/>
              </a:rPr>
              <a:t>Sustainability data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51411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4 Years of MNO: </a:t>
            </a:r>
            <a:r>
              <a:rPr lang="en-US"/>
              <a:t/>
            </a:r>
            <a:br>
              <a:rPr lang="en-US"/>
            </a:br>
            <a:r>
              <a:rPr lang="en-US">
                <a:ea typeface="Lato Medium"/>
                <a:cs typeface="Lato Medium"/>
              </a:rPr>
              <a:t>MAT and Recovery Treatment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392789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Teams have cared for over 2,556 birthing persons with OUD across the initiative</a:t>
            </a:r>
            <a:endParaRPr lang="en-US"/>
          </a:p>
          <a:p>
            <a:r>
              <a:rPr lang="en-US">
                <a:ea typeface="Lato"/>
                <a:cs typeface="Lato"/>
              </a:rPr>
              <a:t>Teams have connected over 1,500 birthing persons to MAT and Recovery Treatment services across the initiative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54CF4454-ECC5-AA9E-D8DE-0FE7A479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13" y="1658205"/>
            <a:ext cx="7202631" cy="4459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7FAFCD-F06A-C255-7AFD-3CFB44791602}"/>
              </a:ext>
            </a:extLst>
          </p:cNvPr>
          <p:cNvSpPr/>
          <p:nvPr/>
        </p:nvSpPr>
        <p:spPr>
          <a:xfrm>
            <a:off x="9545493" y="2606675"/>
            <a:ext cx="2459181" cy="218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F1FDF6-3D0B-515E-3A3C-2F3B8EDFDDDE}"/>
              </a:ext>
            </a:extLst>
          </p:cNvPr>
          <p:cNvSpPr txBox="1">
            <a:spLocks/>
          </p:cNvSpPr>
          <p:nvPr/>
        </p:nvSpPr>
        <p:spPr>
          <a:xfrm>
            <a:off x="9548091" y="4344843"/>
            <a:ext cx="2703368" cy="371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Sustainability data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975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4 Years of MNO: Narcan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261"/>
            <a:ext cx="7691004" cy="8790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Teams provided Narcan counseling to over 683 pregnant persons with OUD since the start of the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A47E706-6CF5-364D-F421-ED62CE17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82" y="2335236"/>
            <a:ext cx="6302086" cy="39886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346A2B-3AA0-C1C7-5B35-9277AB090075}"/>
              </a:ext>
            </a:extLst>
          </p:cNvPr>
          <p:cNvSpPr txBox="1">
            <a:spLocks/>
          </p:cNvSpPr>
          <p:nvPr/>
        </p:nvSpPr>
        <p:spPr>
          <a:xfrm>
            <a:off x="1543147" y="4704690"/>
            <a:ext cx="777868" cy="41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2%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DEDFA3-169D-1F1B-851E-99C8097407BA}"/>
              </a:ext>
            </a:extLst>
          </p:cNvPr>
          <p:cNvSpPr txBox="1">
            <a:spLocks/>
          </p:cNvSpPr>
          <p:nvPr/>
        </p:nvSpPr>
        <p:spPr>
          <a:xfrm>
            <a:off x="6539441" y="3189349"/>
            <a:ext cx="899095" cy="442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Lato"/>
                <a:cs typeface="Lato"/>
              </a:rPr>
              <a:t>74%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AB237CB-3544-38D4-F126-6114977F8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774" y="1666009"/>
            <a:ext cx="2462269" cy="4599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591915-FF75-16A3-4A92-F798692640B4}"/>
              </a:ext>
            </a:extLst>
          </p:cNvPr>
          <p:cNvSpPr/>
          <p:nvPr/>
        </p:nvSpPr>
        <p:spPr>
          <a:xfrm>
            <a:off x="4927311" y="3056948"/>
            <a:ext cx="2459181" cy="218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530945-99E1-3134-F412-C2258656A2E6}"/>
              </a:ext>
            </a:extLst>
          </p:cNvPr>
          <p:cNvSpPr txBox="1">
            <a:spLocks/>
          </p:cNvSpPr>
          <p:nvPr/>
        </p:nvSpPr>
        <p:spPr>
          <a:xfrm>
            <a:off x="4929909" y="4795116"/>
            <a:ext cx="2703368" cy="371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Sustainability data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3987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Optimal OUD Care- Reducing </a:t>
            </a:r>
            <a:r>
              <a:rPr lang="en-US" dirty="0" smtClean="0">
                <a:ea typeface="Lato Medium"/>
                <a:cs typeface="Lato Medium"/>
              </a:rPr>
              <a:t>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6580"/>
            <a:ext cx="428798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chemeClr val="accent1"/>
                </a:solidFill>
                <a:ea typeface="Lato"/>
                <a:cs typeface="Lato"/>
              </a:rPr>
              <a:t>Start of Initiative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ea typeface="Lato"/>
                <a:cs typeface="Lato"/>
              </a:rPr>
              <a:t>Non-Hispanic Black persons with OUD were connected to MAT at lower rates compared to non-Hispanic White persons.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chemeClr val="accent1"/>
                </a:solidFill>
                <a:ea typeface="Lato"/>
                <a:cs typeface="Lato"/>
              </a:rPr>
              <a:t>End of Initiative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ea typeface="Lato"/>
                <a:cs typeface="Lato"/>
              </a:rPr>
              <a:t>The disparity in connecting patients to MAT closed, with the greatest achievement seen among non-Hispanic Black persons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B4C306D-D64F-AC9A-6C07-73D85472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83" y="1692776"/>
            <a:ext cx="6942858" cy="4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9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8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ILPQC Community Advisory Board </a:t>
            </a:r>
            <a:br>
              <a:rPr lang="en-US" dirty="0" smtClean="0"/>
            </a:br>
            <a:r>
              <a:rPr lang="en-US" dirty="0" smtClean="0"/>
              <a:t>how do we make it work best </a:t>
            </a:r>
            <a:r>
              <a:rPr lang="en-US" smtClean="0"/>
              <a:t>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</a:t>
            </a:r>
            <a:r>
              <a:rPr lang="en-US" sz="2800" dirty="0" smtClean="0"/>
              <a:t>hat information is most helpful to discuss each meeting?</a:t>
            </a:r>
          </a:p>
          <a:p>
            <a:r>
              <a:rPr lang="en-US" sz="2800" dirty="0" smtClean="0"/>
              <a:t>How can we make sure everyone gets to provide input?</a:t>
            </a:r>
          </a:p>
          <a:p>
            <a:r>
              <a:rPr lang="en-US" sz="2800" dirty="0" smtClean="0"/>
              <a:t>Any thing else?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8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 dirty="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050" y="2097175"/>
            <a:ext cx="71684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ILPQC Updates</a:t>
            </a:r>
            <a:endParaRPr sz="3600" b="1" dirty="0">
              <a:solidFill>
                <a:schemeClr val="accent1"/>
              </a:solidFill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361" y="379318"/>
            <a:ext cx="10972800" cy="1325563"/>
          </a:xfrm>
          <a:noFill/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Working on Shared Decision Making Initiative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6291"/>
            <a:ext cx="11180618" cy="4680672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F5668F"/>
              </a:buClr>
              <a:buSzPts val="688"/>
              <a:buNone/>
            </a:pPr>
            <a:r>
              <a:rPr lang="en-US" sz="2600" dirty="0" smtClean="0">
                <a:solidFill>
                  <a:srgbClr val="444C55"/>
                </a:solidFill>
                <a:ea typeface="Source Sans Pro"/>
                <a:cs typeface="Source Sans Pro"/>
                <a:sym typeface="Source Sans Pro"/>
              </a:rPr>
              <a:t>Team Birth:   A </a:t>
            </a:r>
            <a:r>
              <a:rPr lang="en-US" sz="2600" dirty="0">
                <a:solidFill>
                  <a:srgbClr val="444C55"/>
                </a:solidFill>
                <a:ea typeface="Source Sans Pro"/>
                <a:cs typeface="Source Sans Pro"/>
                <a:sym typeface="Source Sans Pro"/>
              </a:rPr>
              <a:t>care process innovation involving a series of team huddles between the patient and their care team, to improve shared decision making and support the patient to participate in all health care decision during their labor.</a:t>
            </a:r>
          </a:p>
          <a:p>
            <a:pPr lvl="0" fontAlgn="base">
              <a:buClr>
                <a:srgbClr val="F5668F"/>
              </a:buClr>
            </a:pPr>
            <a:r>
              <a:rPr lang="en-US" dirty="0">
                <a:solidFill>
                  <a:srgbClr val="444C55"/>
                </a:solidFill>
              </a:rPr>
              <a:t>Patient’s reports feeling engaged in shared decision making, feeling heard and listened to, feel engaged in their care, improved communication across team members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Source Sans Pro"/>
                <a:cs typeface="Source Sans Pro"/>
                <a:sym typeface="Source Sans Pro"/>
              </a:rPr>
              <a:t>We </a:t>
            </a:r>
            <a:r>
              <a:rPr lang="en-US" sz="3200" dirty="0">
                <a:ea typeface="Source Sans Pro"/>
                <a:cs typeface="Source Sans Pro"/>
                <a:sym typeface="Source Sans Pro"/>
              </a:rPr>
              <a:t>are applying for funding to offer </a:t>
            </a:r>
            <a:r>
              <a:rPr lang="en-US" sz="3200" dirty="0" err="1">
                <a:ea typeface="Source Sans Pro"/>
                <a:cs typeface="Source Sans Pro"/>
                <a:sym typeface="Source Sans Pro"/>
              </a:rPr>
              <a:t>TeamBirth</a:t>
            </a:r>
            <a:r>
              <a:rPr lang="en-US" sz="3200" dirty="0">
                <a:ea typeface="Source Sans Pro"/>
                <a:cs typeface="Source Sans Pro"/>
                <a:sym typeface="Source Sans Pro"/>
              </a:rPr>
              <a:t> as an initiative for 22 hospital teams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ea typeface="Source Sans Pro"/>
                <a:cs typeface="Source Sans Pro"/>
                <a:sym typeface="Source Sans Pro"/>
              </a:rPr>
              <a:t>The ILPQC CAB would provide input on the </a:t>
            </a:r>
            <a:r>
              <a:rPr lang="en-US" sz="3200" b="1" dirty="0" err="1">
                <a:ea typeface="Source Sans Pro"/>
                <a:cs typeface="Source Sans Pro"/>
                <a:sym typeface="Source Sans Pro"/>
              </a:rPr>
              <a:t>TeamBirth</a:t>
            </a:r>
            <a:r>
              <a:rPr lang="en-US" sz="3200" b="1" dirty="0">
                <a:ea typeface="Source Sans Pro"/>
                <a:cs typeface="Source Sans Pro"/>
                <a:sym typeface="Source Sans Pro"/>
              </a:rPr>
              <a:t> initiative in quarterly </a:t>
            </a:r>
            <a:r>
              <a:rPr lang="en-US" sz="3200" b="1" dirty="0" smtClean="0">
                <a:ea typeface="Source Sans Pro"/>
                <a:cs typeface="Source Sans Pro"/>
                <a:sym typeface="Source Sans Pro"/>
              </a:rPr>
              <a:t>meetings</a:t>
            </a:r>
            <a:endParaRPr lang="en-US" sz="3200" b="1" dirty="0"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9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36"/>
          <p:cNvSpPr txBox="1">
            <a:spLocks noGrp="1"/>
          </p:cNvSpPr>
          <p:nvPr>
            <p:ph type="title" idx="4294967295"/>
          </p:nvPr>
        </p:nvSpPr>
        <p:spPr>
          <a:xfrm>
            <a:off x="595746" y="415394"/>
            <a:ext cx="9753600" cy="7445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dirty="0" smtClean="0">
                <a:solidFill>
                  <a:schemeClr val="tx1"/>
                </a:solidFill>
                <a:latin typeface="Calibri Light" panose="020F0302020204030204" pitchFamily="34" charset="0"/>
                <a:ea typeface="Karla"/>
                <a:cs typeface="Calibri Light" panose="020F0302020204030204" pitchFamily="34" charset="0"/>
                <a:sym typeface="Karla"/>
              </a:rPr>
              <a:t>TeamBirth Core Components</a:t>
            </a:r>
            <a:endParaRPr sz="4400" dirty="0">
              <a:solidFill>
                <a:schemeClr val="tx1"/>
              </a:solidFill>
              <a:latin typeface="Calibri Light" panose="020F0302020204030204" pitchFamily="34" charset="0"/>
              <a:ea typeface="Source Sans Pro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733" name="Google Shape;733;p136"/>
          <p:cNvSpPr/>
          <p:nvPr/>
        </p:nvSpPr>
        <p:spPr>
          <a:xfrm>
            <a:off x="5793833" y="1784367"/>
            <a:ext cx="3568800" cy="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34" name="Google Shape;734;p1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307" y="1280034"/>
            <a:ext cx="7719759" cy="517156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36"/>
          <p:cNvSpPr txBox="1"/>
          <p:nvPr/>
        </p:nvSpPr>
        <p:spPr>
          <a:xfrm>
            <a:off x="6096000" y="1852300"/>
            <a:ext cx="3145600" cy="4924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Shared Planning Board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04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361" y="379318"/>
            <a:ext cx="10972800" cy="1325563"/>
          </a:xfrm>
          <a:noFill/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Working on Shared Decision Making Initiative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6291"/>
            <a:ext cx="11180618" cy="46806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Next </a:t>
            </a:r>
            <a:r>
              <a:rPr lang="en-US" sz="2800" dirty="0"/>
              <a:t>Steps:</a:t>
            </a:r>
          </a:p>
          <a:p>
            <a:pPr lvl="1">
              <a:spcAft>
                <a:spcPts val="0"/>
              </a:spcAft>
            </a:pPr>
            <a:r>
              <a:rPr lang="en-US" sz="2800" dirty="0"/>
              <a:t>A letter of support from each interested CAB member is requested (Ieshia sent template)</a:t>
            </a:r>
          </a:p>
          <a:p>
            <a:pPr lvl="1">
              <a:spcAft>
                <a:spcPts val="0"/>
              </a:spcAft>
            </a:pPr>
            <a:r>
              <a:rPr lang="en-US" sz="2800" dirty="0"/>
              <a:t>These letters will go in with the grant to PCORI (patient centered outcomes research institute) to fund the initiative</a:t>
            </a:r>
          </a:p>
          <a:p>
            <a:pPr lvl="1">
              <a:spcAft>
                <a:spcPts val="0"/>
              </a:spcAft>
            </a:pPr>
            <a:r>
              <a:rPr lang="en-US" sz="2800" u="sng" dirty="0"/>
              <a:t>Sign and return by </a:t>
            </a:r>
            <a:r>
              <a:rPr lang="en-US" sz="2800" b="1" u="sng" dirty="0"/>
              <a:t>August 3, 2022</a:t>
            </a:r>
            <a:r>
              <a:rPr lang="en-US" sz="2800" u="sng" dirty="0"/>
              <a:t>  to info@ilpqc.org</a:t>
            </a:r>
          </a:p>
          <a:p>
            <a:pPr lvl="1">
              <a:spcAft>
                <a:spcPts val="0"/>
              </a:spcAft>
            </a:pPr>
            <a:r>
              <a:rPr lang="en-US" sz="2800" dirty="0"/>
              <a:t>If funded project would start in LATE 2023-2024</a:t>
            </a:r>
          </a:p>
          <a:p>
            <a:pPr lvl="1"/>
            <a:r>
              <a:rPr lang="en-US" sz="2800" b="1" dirty="0"/>
              <a:t>THANK YOU!!!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0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>
            <a:spLocks noGrp="1"/>
          </p:cNvSpPr>
          <p:nvPr>
            <p:ph type="sldNum" sz="quarter" idx="4294967295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 txBox="1">
            <a:spLocks noGrp="1"/>
          </p:cNvSpPr>
          <p:nvPr>
            <p:ph type="ftr" sz="quarter" idx="4294967295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Illinois Perinatal Quality Collaborative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68" name="Google Shape;368;p16"/>
          <p:cNvSpPr txBox="1">
            <a:spLocks noGrp="1"/>
          </p:cNvSpPr>
          <p:nvPr>
            <p:ph type="title" idx="4294967295"/>
          </p:nvPr>
        </p:nvSpPr>
        <p:spPr>
          <a:xfrm>
            <a:off x="0" y="217488"/>
            <a:ext cx="10972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 dirty="0"/>
              <a:t>Save the Dates: </a:t>
            </a:r>
            <a:endParaRPr dirty="0"/>
          </a:p>
        </p:txBody>
      </p:sp>
      <p:sp>
        <p:nvSpPr>
          <p:cNvPr id="369" name="Google Shape;369;p16"/>
          <p:cNvSpPr txBox="1">
            <a:spLocks noGrp="1"/>
          </p:cNvSpPr>
          <p:nvPr>
            <p:ph type="body" idx="4294967295"/>
          </p:nvPr>
        </p:nvSpPr>
        <p:spPr>
          <a:xfrm>
            <a:off x="0" y="1428750"/>
            <a:ext cx="536733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Pts val="3200"/>
              <a:buNone/>
            </a:pPr>
            <a:r>
              <a:rPr lang="en-US" sz="3200" dirty="0">
                <a:solidFill>
                  <a:srgbClr val="22262A"/>
                </a:solidFill>
              </a:rPr>
              <a:t>Calling all perinatal health care providers, nurses, allied health professionals, patients and public health/community partners!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8466"/>
              </a:buClr>
              <a:buSzPts val="3200"/>
              <a:buChar char="•"/>
            </a:pPr>
            <a:r>
              <a:rPr lang="en-US" sz="3200" b="1" dirty="0">
                <a:solidFill>
                  <a:srgbClr val="22262A"/>
                </a:solidFill>
              </a:rPr>
              <a:t>ILPQC OB and Neonatal Face to Face Meetings: </a:t>
            </a:r>
            <a:endParaRPr sz="3200" b="1" dirty="0">
              <a:solidFill>
                <a:srgbClr val="22262A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8466"/>
              </a:buClr>
              <a:buSzPts val="3200"/>
              <a:buChar char="•"/>
            </a:pPr>
            <a:r>
              <a:rPr lang="en-US" sz="3200" dirty="0">
                <a:solidFill>
                  <a:srgbClr val="22262A"/>
                </a:solidFill>
              </a:rPr>
              <a:t>May 24 and 25, 2023 TBD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89" y="-1251"/>
            <a:ext cx="6827422" cy="68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531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" id="{35224A54-0256-BC4D-BA49-E4C8CBDEF290}" vid="{6F8BB9A5-9E34-5741-BA29-5AC8BAD13B37}"/>
    </a:ext>
  </a:extLst>
</a:theme>
</file>

<file path=ppt/theme/theme3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 050521" id="{674D30D3-C77E-E647-8D3B-83DDD22D03E9}" vid="{554A91CC-0DFA-5C44-A336-EAD772B121DE}"/>
    </a:ext>
  </a:extLst>
</a:theme>
</file>

<file path=ppt/theme/theme6.xml><?xml version="1.0" encoding="utf-8"?>
<a:theme xmlns:a="http://schemas.openxmlformats.org/drawingml/2006/main" name="8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 050521" id="{674D30D3-C77E-E647-8D3B-83DDD22D03E9}" vid="{554A91CC-0DFA-5C44-A336-EAD772B121D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2976</Words>
  <Application>Microsoft Office PowerPoint</Application>
  <PresentationFormat>Widescreen</PresentationFormat>
  <Paragraphs>401</Paragraphs>
  <Slides>47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ＭＳ Ｐゴシック</vt:lpstr>
      <vt:lpstr>ＭＳ Ｐゴシック</vt:lpstr>
      <vt:lpstr>Arial</vt:lpstr>
      <vt:lpstr>Bahnschrift</vt:lpstr>
      <vt:lpstr>Calibri</vt:lpstr>
      <vt:lpstr>Calibri Light</vt:lpstr>
      <vt:lpstr>Gotham-Book</vt:lpstr>
      <vt:lpstr>Karla</vt:lpstr>
      <vt:lpstr>Lato</vt:lpstr>
      <vt:lpstr>Lato Medium</vt:lpstr>
      <vt:lpstr>Source Sans Pro</vt:lpstr>
      <vt:lpstr>1_Office Theme</vt:lpstr>
      <vt:lpstr>2_Office Theme</vt:lpstr>
      <vt:lpstr>3_Office Theme</vt:lpstr>
      <vt:lpstr>7_Office Theme</vt:lpstr>
      <vt:lpstr>5_Office Theme</vt:lpstr>
      <vt:lpstr>8_Office Theme</vt:lpstr>
      <vt:lpstr>9_Office Theme</vt:lpstr>
      <vt:lpstr>4_Office Theme</vt:lpstr>
      <vt:lpstr>ILPQC Community Advisory Board (CAB)</vt:lpstr>
      <vt:lpstr>Call Overview</vt:lpstr>
      <vt:lpstr>Round Robin</vt:lpstr>
      <vt:lpstr>What is the Community Advisory Board (CAB)?</vt:lpstr>
      <vt:lpstr>PowerPoint Presentation</vt:lpstr>
      <vt:lpstr>  Working on Shared Decision Making Initiative </vt:lpstr>
      <vt:lpstr>TeamBirth Core Components</vt:lpstr>
      <vt:lpstr>  Working on Shared Decision Making Initiative </vt:lpstr>
      <vt:lpstr>Save the Dates: </vt:lpstr>
      <vt:lpstr>Promoting Vaginal Birth</vt:lpstr>
      <vt:lpstr>PVB Aims and Measures</vt:lpstr>
      <vt:lpstr>PVB Key Strategies for  Creating Clinical Culture Change</vt:lpstr>
      <vt:lpstr>PVB Key Resources</vt:lpstr>
      <vt:lpstr>Key Resources and strategies for Shared Decision Making and Patient Education</vt:lpstr>
      <vt:lpstr>Key Resources and strategies for Shared Decision Making and Patient Education</vt:lpstr>
      <vt:lpstr>PVB Teams Progress on Key Structure Measures</vt:lpstr>
      <vt:lpstr>ILPQC teams NTSV C-Section Rate</vt:lpstr>
      <vt:lpstr>NTSV C-Section Rates, by hospital</vt:lpstr>
      <vt:lpstr>NTSV C-Section Rate by Race and  Ethnicity: 2020 IDPH birth certificate data</vt:lpstr>
      <vt:lpstr>Discussion Questions for PVB?</vt:lpstr>
      <vt:lpstr>Birth Equity</vt:lpstr>
      <vt:lpstr>PowerPoint Presentation</vt:lpstr>
      <vt:lpstr>Birth Equity Initiative Aims &amp; Drivers</vt:lpstr>
      <vt:lpstr>Key QI Strategies </vt:lpstr>
      <vt:lpstr>Optimizing race/ethnicity data collection   </vt:lpstr>
      <vt:lpstr>SDoH screening and linkage to  resources  </vt:lpstr>
      <vt:lpstr>PowerPoint Presentation</vt:lpstr>
      <vt:lpstr>We commit to… </vt:lpstr>
      <vt:lpstr>PREM Survey Questions </vt:lpstr>
      <vt:lpstr>PREM Survey Questions cont. </vt:lpstr>
      <vt:lpstr>PREM Survey Questions cont. </vt:lpstr>
      <vt:lpstr>Structure Measures: Implementing Systems Changes</vt:lpstr>
      <vt:lpstr>Structure Measures: Implementing Systems Changes</vt:lpstr>
      <vt:lpstr>Process Measures: Implicit Bias Training </vt:lpstr>
      <vt:lpstr>Celebrating success: Speak-UP trainings and  Regional Community Meetings </vt:lpstr>
      <vt:lpstr>Discussion Questions for BE?</vt:lpstr>
      <vt:lpstr>MNO-OB</vt:lpstr>
      <vt:lpstr>The Opioid Epidemic- Illinois Impact</vt:lpstr>
      <vt:lpstr>Maternal deaths due to opioids in IL</vt:lpstr>
      <vt:lpstr>Our Goal:  Optimal OUD care every time</vt:lpstr>
      <vt:lpstr>4 Years of MNO: Screening</vt:lpstr>
      <vt:lpstr>4 Years of MNO:  MAT and Recovery Treatment Services</vt:lpstr>
      <vt:lpstr>4 Years of MNO: Narcan</vt:lpstr>
      <vt:lpstr>Optimal OUD Care- Reducing Disparities</vt:lpstr>
      <vt:lpstr>Discussion</vt:lpstr>
      <vt:lpstr>ILPQC Community Advisory Board  how do we make it work best for you?</vt:lpstr>
      <vt:lpstr>Thanks to our Funders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Advisory Workgroup</dc:title>
  <dc:creator>Eileen Fleming Suse</dc:creator>
  <cp:lastModifiedBy>ABorders Local Account</cp:lastModifiedBy>
  <cp:revision>141</cp:revision>
  <dcterms:created xsi:type="dcterms:W3CDTF">2021-06-03T19:59:20Z</dcterms:created>
  <dcterms:modified xsi:type="dcterms:W3CDTF">2022-08-03T14:47:43Z</dcterms:modified>
</cp:coreProperties>
</file>