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Lst>
  <p:notesMasterIdLst>
    <p:notesMasterId r:id="rId46"/>
  </p:notesMasterIdLst>
  <p:handoutMasterIdLst>
    <p:handoutMasterId r:id="rId47"/>
  </p:handoutMasterIdLst>
  <p:sldIdLst>
    <p:sldId id="318" r:id="rId2"/>
    <p:sldId id="317" r:id="rId3"/>
    <p:sldId id="319" r:id="rId4"/>
    <p:sldId id="269" r:id="rId5"/>
    <p:sldId id="271" r:id="rId6"/>
    <p:sldId id="272" r:id="rId7"/>
    <p:sldId id="270" r:id="rId8"/>
    <p:sldId id="273" r:id="rId9"/>
    <p:sldId id="261" r:id="rId10"/>
    <p:sldId id="274" r:id="rId11"/>
    <p:sldId id="276" r:id="rId12"/>
    <p:sldId id="275" r:id="rId13"/>
    <p:sldId id="277" r:id="rId14"/>
    <p:sldId id="262" r:id="rId15"/>
    <p:sldId id="278" r:id="rId16"/>
    <p:sldId id="302" r:id="rId17"/>
    <p:sldId id="304" r:id="rId18"/>
    <p:sldId id="294" r:id="rId19"/>
    <p:sldId id="284" r:id="rId20"/>
    <p:sldId id="297" r:id="rId21"/>
    <p:sldId id="322" r:id="rId22"/>
    <p:sldId id="323" r:id="rId23"/>
    <p:sldId id="324" r:id="rId24"/>
    <p:sldId id="285" r:id="rId25"/>
    <p:sldId id="305" r:id="rId26"/>
    <p:sldId id="306" r:id="rId27"/>
    <p:sldId id="307" r:id="rId28"/>
    <p:sldId id="265" r:id="rId29"/>
    <p:sldId id="309" r:id="rId30"/>
    <p:sldId id="310" r:id="rId31"/>
    <p:sldId id="312" r:id="rId32"/>
    <p:sldId id="311" r:id="rId33"/>
    <p:sldId id="287" r:id="rId34"/>
    <p:sldId id="288" r:id="rId35"/>
    <p:sldId id="289" r:id="rId36"/>
    <p:sldId id="290" r:id="rId37"/>
    <p:sldId id="291" r:id="rId38"/>
    <p:sldId id="314" r:id="rId39"/>
    <p:sldId id="292" r:id="rId40"/>
    <p:sldId id="313" r:id="rId41"/>
    <p:sldId id="281" r:id="rId42"/>
    <p:sldId id="315" r:id="rId43"/>
    <p:sldId id="321" r:id="rId44"/>
    <p:sldId id="263" r:id="rId45"/>
  </p:sldIdLst>
  <p:sldSz cx="12192000" cy="6858000"/>
  <p:notesSz cx="9363075" cy="7077075"/>
  <p:custDataLst>
    <p:tags r:id="rId48"/>
  </p:custDataLst>
  <p:defaultTex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Trial" initials="JT" lastIdx="1" clrIdx="0">
    <p:extLst>
      <p:ext uri="{19B8F6BF-5375-455C-9EA6-DF929625EA0E}">
        <p15:presenceInfo xmlns:p15="http://schemas.microsoft.com/office/powerpoint/2012/main" userId="635924d02a7114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32C"/>
    <a:srgbClr val="E86A02"/>
    <a:srgbClr val="DC632C"/>
    <a:srgbClr val="E3E3E3"/>
    <a:srgbClr val="E1E1E1"/>
    <a:srgbClr val="FFFFFF"/>
    <a:srgbClr val="FF8200"/>
    <a:srgbClr val="D74D2B"/>
    <a:srgbClr val="E69004"/>
    <a:srgbClr val="C95C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109" autoAdjust="0"/>
  </p:normalViewPr>
  <p:slideViewPr>
    <p:cSldViewPr>
      <p:cViewPr varScale="1">
        <p:scale>
          <a:sx n="60" d="100"/>
          <a:sy n="60" d="100"/>
        </p:scale>
        <p:origin x="57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6616"/>
    </p:cViewPr>
  </p:sorterViewPr>
  <p:notesViewPr>
    <p:cSldViewPr>
      <p:cViewPr varScale="1">
        <p:scale>
          <a:sx n="105" d="100"/>
          <a:sy n="105" d="100"/>
        </p:scale>
        <p:origin x="738"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elliottmain\Desktop\SMM%20Race%20Vari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lliottmain\Desktop\SMM%20Race%20Vari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'NTSV Ratios'!$A$1:$A$94</c:f>
              <c:numCache>
                <c:formatCode>0.00</c:formatCode>
                <c:ptCount val="94"/>
                <c:pt idx="0">
                  <c:v>0.59</c:v>
                </c:pt>
                <c:pt idx="1">
                  <c:v>0.67338709677419362</c:v>
                </c:pt>
                <c:pt idx="2">
                  <c:v>0.71014492753623182</c:v>
                </c:pt>
                <c:pt idx="3">
                  <c:v>0.71582733812949639</c:v>
                </c:pt>
                <c:pt idx="4">
                  <c:v>0.71771771771771764</c:v>
                </c:pt>
                <c:pt idx="5">
                  <c:v>0.84719101123595508</c:v>
                </c:pt>
                <c:pt idx="6">
                  <c:v>0.85263157894736852</c:v>
                </c:pt>
                <c:pt idx="7">
                  <c:v>0.88800000000000001</c:v>
                </c:pt>
                <c:pt idx="8">
                  <c:v>0.92340425531914894</c:v>
                </c:pt>
                <c:pt idx="9">
                  <c:v>0.93236714975845414</c:v>
                </c:pt>
                <c:pt idx="10">
                  <c:v>0.94117647058823528</c:v>
                </c:pt>
                <c:pt idx="11">
                  <c:v>0.9565217391304347</c:v>
                </c:pt>
                <c:pt idx="12">
                  <c:v>0.96703296703296704</c:v>
                </c:pt>
                <c:pt idx="13">
                  <c:v>0.97058823529411775</c:v>
                </c:pt>
                <c:pt idx="14">
                  <c:v>0.9726027397260274</c:v>
                </c:pt>
                <c:pt idx="15">
                  <c:v>1.036649214659686</c:v>
                </c:pt>
                <c:pt idx="16">
                  <c:v>1.0428571428571427</c:v>
                </c:pt>
                <c:pt idx="17">
                  <c:v>1.0429999999999999</c:v>
                </c:pt>
                <c:pt idx="18">
                  <c:v>1.0454545454545454</c:v>
                </c:pt>
                <c:pt idx="19">
                  <c:v>1.0465116279069768</c:v>
                </c:pt>
                <c:pt idx="20">
                  <c:v>1.0588235294117645</c:v>
                </c:pt>
                <c:pt idx="21">
                  <c:v>1.0631067961165048</c:v>
                </c:pt>
                <c:pt idx="22">
                  <c:v>1.0652173913043477</c:v>
                </c:pt>
                <c:pt idx="23">
                  <c:v>1.0741935483870968</c:v>
                </c:pt>
                <c:pt idx="24">
                  <c:v>1.0747663551401867</c:v>
                </c:pt>
                <c:pt idx="25">
                  <c:v>1.0775862068965516</c:v>
                </c:pt>
                <c:pt idx="26">
                  <c:v>1.0785123966942149</c:v>
                </c:pt>
                <c:pt idx="27">
                  <c:v>1.0929368029739777</c:v>
                </c:pt>
                <c:pt idx="28">
                  <c:v>1.0986547085201794</c:v>
                </c:pt>
                <c:pt idx="29">
                  <c:v>1.1019607843137256</c:v>
                </c:pt>
                <c:pt idx="30">
                  <c:v>1.1052631578947367</c:v>
                </c:pt>
                <c:pt idx="31">
                  <c:v>1.1072796934865898</c:v>
                </c:pt>
                <c:pt idx="32">
                  <c:v>1.126843657817109</c:v>
                </c:pt>
                <c:pt idx="33">
                  <c:v>1.1428571428571428</c:v>
                </c:pt>
                <c:pt idx="34">
                  <c:v>1.1596958174904943</c:v>
                </c:pt>
                <c:pt idx="35">
                  <c:v>1.1749174917491749</c:v>
                </c:pt>
                <c:pt idx="36">
                  <c:v>1.1756097560975609</c:v>
                </c:pt>
                <c:pt idx="37">
                  <c:v>1.179611650485437</c:v>
                </c:pt>
                <c:pt idx="38">
                  <c:v>1.1803921568627451</c:v>
                </c:pt>
                <c:pt idx="39">
                  <c:v>1.1875</c:v>
                </c:pt>
                <c:pt idx="40">
                  <c:v>1.1896551724137931</c:v>
                </c:pt>
                <c:pt idx="41">
                  <c:v>1.1923076923076925</c:v>
                </c:pt>
                <c:pt idx="42">
                  <c:v>1.2013422818791946</c:v>
                </c:pt>
                <c:pt idx="43">
                  <c:v>1.2041522491349481</c:v>
                </c:pt>
                <c:pt idx="44">
                  <c:v>1.207373271889401</c:v>
                </c:pt>
                <c:pt idx="45">
                  <c:v>1.2248062015503876</c:v>
                </c:pt>
                <c:pt idx="46">
                  <c:v>1.2263374485596708</c:v>
                </c:pt>
                <c:pt idx="47">
                  <c:v>1.2285714285714286</c:v>
                </c:pt>
                <c:pt idx="48">
                  <c:v>1.2380952380952381</c:v>
                </c:pt>
                <c:pt idx="49">
                  <c:v>1.24</c:v>
                </c:pt>
                <c:pt idx="50">
                  <c:v>1.2488888888888889</c:v>
                </c:pt>
                <c:pt idx="51">
                  <c:v>1.2534246575342467</c:v>
                </c:pt>
                <c:pt idx="52">
                  <c:v>1.2566037735849056</c:v>
                </c:pt>
                <c:pt idx="53">
                  <c:v>1.2584269662921348</c:v>
                </c:pt>
                <c:pt idx="54">
                  <c:v>1.2645914396887159</c:v>
                </c:pt>
                <c:pt idx="55">
                  <c:v>1.2741935483870968</c:v>
                </c:pt>
                <c:pt idx="56">
                  <c:v>1.274247491638796</c:v>
                </c:pt>
                <c:pt idx="57">
                  <c:v>1.2863436123348015</c:v>
                </c:pt>
                <c:pt idx="58">
                  <c:v>1.3068783068783068</c:v>
                </c:pt>
                <c:pt idx="59">
                  <c:v>1.3201320132013203</c:v>
                </c:pt>
                <c:pt idx="60">
                  <c:v>1.3300492610837438</c:v>
                </c:pt>
                <c:pt idx="61">
                  <c:v>1.3315508021390374</c:v>
                </c:pt>
                <c:pt idx="62">
                  <c:v>1.3463414634146342</c:v>
                </c:pt>
                <c:pt idx="63">
                  <c:v>1.3538961038961039</c:v>
                </c:pt>
                <c:pt idx="64">
                  <c:v>1.3555555555555554</c:v>
                </c:pt>
                <c:pt idx="65">
                  <c:v>1.3670886075949369</c:v>
                </c:pt>
                <c:pt idx="66">
                  <c:v>1.3791666666666669</c:v>
                </c:pt>
                <c:pt idx="67">
                  <c:v>1.3858267716535433</c:v>
                </c:pt>
                <c:pt idx="68">
                  <c:v>1.4089347079037802</c:v>
                </c:pt>
                <c:pt idx="69">
                  <c:v>1.411290322580645</c:v>
                </c:pt>
                <c:pt idx="70">
                  <c:v>1.4158415841584155</c:v>
                </c:pt>
                <c:pt idx="71">
                  <c:v>1.4183673469387756</c:v>
                </c:pt>
                <c:pt idx="72">
                  <c:v>1.4196078431372547</c:v>
                </c:pt>
                <c:pt idx="73">
                  <c:v>1.4318181818181819</c:v>
                </c:pt>
                <c:pt idx="74">
                  <c:v>1.433734939759036</c:v>
                </c:pt>
                <c:pt idx="75">
                  <c:v>1.43859649122807</c:v>
                </c:pt>
                <c:pt idx="76">
                  <c:v>1.448</c:v>
                </c:pt>
                <c:pt idx="77">
                  <c:v>1.4651162790697674</c:v>
                </c:pt>
                <c:pt idx="78">
                  <c:v>1.5040322580645162</c:v>
                </c:pt>
                <c:pt idx="79">
                  <c:v>1.5179282868525896</c:v>
                </c:pt>
                <c:pt idx="80">
                  <c:v>1.5406976744186049</c:v>
                </c:pt>
                <c:pt idx="81">
                  <c:v>1.5604395604395604</c:v>
                </c:pt>
                <c:pt idx="82">
                  <c:v>1.588235294117647</c:v>
                </c:pt>
                <c:pt idx="83">
                  <c:v>1.6009615384615385</c:v>
                </c:pt>
                <c:pt idx="84">
                  <c:v>1.6611111111111112</c:v>
                </c:pt>
                <c:pt idx="85">
                  <c:v>1.6943396226415093</c:v>
                </c:pt>
                <c:pt idx="86">
                  <c:v>1.7696335078534031</c:v>
                </c:pt>
                <c:pt idx="87">
                  <c:v>1.8509316770186335</c:v>
                </c:pt>
                <c:pt idx="88">
                  <c:v>2.2765957446808511</c:v>
                </c:pt>
                <c:pt idx="89">
                  <c:v>2.3857142857142857</c:v>
                </c:pt>
              </c:numCache>
            </c:numRef>
          </c:val>
          <c:extLst>
            <c:ext xmlns:c16="http://schemas.microsoft.com/office/drawing/2014/chart" uri="{C3380CC4-5D6E-409C-BE32-E72D297353CC}">
              <c16:uniqueId val="{00000000-DAE7-2046-A11A-8077273A83BD}"/>
            </c:ext>
          </c:extLst>
        </c:ser>
        <c:dLbls>
          <c:showLegendKey val="0"/>
          <c:showVal val="0"/>
          <c:showCatName val="0"/>
          <c:showSerName val="0"/>
          <c:showPercent val="0"/>
          <c:showBubbleSize val="0"/>
        </c:dLbls>
        <c:gapWidth val="219"/>
        <c:overlap val="-27"/>
        <c:axId val="429419871"/>
        <c:axId val="429421551"/>
      </c:barChart>
      <c:catAx>
        <c:axId val="429419871"/>
        <c:scaling>
          <c:orientation val="minMax"/>
        </c:scaling>
        <c:delete val="1"/>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0" i="0" baseline="0" dirty="0">
                    <a:effectLst/>
                  </a:rPr>
                  <a:t>California Hospitals With At Least 150 Black Births (N=90, with 85.6% of Black Births) </a:t>
                </a:r>
                <a:endParaRPr lang="en-US" sz="2400" dirty="0">
                  <a:effectLst/>
                </a:endParaRPr>
              </a:p>
            </c:rich>
          </c:tx>
          <c:layout>
            <c:manualLayout>
              <c:xMode val="edge"/>
              <c:yMode val="edge"/>
              <c:x val="0.15089753190096075"/>
              <c:y val="0.8682010639692905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429421551"/>
        <c:crosses val="autoZero"/>
        <c:auto val="1"/>
        <c:lblAlgn val="ctr"/>
        <c:lblOffset val="100"/>
        <c:noMultiLvlLbl val="0"/>
      </c:catAx>
      <c:valAx>
        <c:axId val="429421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0" i="0" baseline="0" dirty="0">
                    <a:effectLst/>
                  </a:rPr>
                  <a:t>Black : White Ratio of NTSV CS</a:t>
                </a:r>
                <a:endParaRPr lang="en-US" sz="2400" dirty="0">
                  <a:effectLst/>
                </a:endParaRPr>
              </a:p>
            </c:rich>
          </c:tx>
          <c:layout>
            <c:manualLayout>
              <c:xMode val="edge"/>
              <c:yMode val="edge"/>
              <c:x val="1.4890621933206062E-3"/>
              <c:y val="3.6828807124806823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294198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2388348858189"/>
          <c:y val="3.5096874414268238E-2"/>
          <c:w val="0.84436423210357514"/>
          <c:h val="0.7527959505920776"/>
        </c:manualLayout>
      </c:layout>
      <c:barChart>
        <c:barDir val="col"/>
        <c:grouping val="clustered"/>
        <c:varyColors val="0"/>
        <c:ser>
          <c:idx val="0"/>
          <c:order val="0"/>
          <c:spPr>
            <a:solidFill>
              <a:schemeClr val="accent1"/>
            </a:solidFill>
            <a:ln>
              <a:noFill/>
            </a:ln>
            <a:effectLst/>
          </c:spPr>
          <c:invertIfNegative val="0"/>
          <c:val>
            <c:numRef>
              <c:f>Analysis!$O$1:$O$92</c:f>
              <c:numCache>
                <c:formatCode>0.00</c:formatCode>
                <c:ptCount val="92"/>
                <c:pt idx="0">
                  <c:v>0.28125</c:v>
                </c:pt>
                <c:pt idx="1">
                  <c:v>0.35849056603773582</c:v>
                </c:pt>
                <c:pt idx="2">
                  <c:v>0.4</c:v>
                </c:pt>
                <c:pt idx="3">
                  <c:v>0.4</c:v>
                </c:pt>
                <c:pt idx="4">
                  <c:v>0.53333333333333333</c:v>
                </c:pt>
                <c:pt idx="5">
                  <c:v>0.6</c:v>
                </c:pt>
                <c:pt idx="6">
                  <c:v>0.64705882352941169</c:v>
                </c:pt>
                <c:pt idx="7">
                  <c:v>0.64705882352941169</c:v>
                </c:pt>
                <c:pt idx="8">
                  <c:v>0.66666666666666674</c:v>
                </c:pt>
                <c:pt idx="9">
                  <c:v>0.68965517241379304</c:v>
                </c:pt>
                <c:pt idx="10">
                  <c:v>0.7142857142857143</c:v>
                </c:pt>
                <c:pt idx="11">
                  <c:v>0.75</c:v>
                </c:pt>
                <c:pt idx="12">
                  <c:v>0.77272727272727282</c:v>
                </c:pt>
                <c:pt idx="13">
                  <c:v>0.78125</c:v>
                </c:pt>
                <c:pt idx="14">
                  <c:v>0.79999999999999993</c:v>
                </c:pt>
                <c:pt idx="15">
                  <c:v>0.8</c:v>
                </c:pt>
                <c:pt idx="16">
                  <c:v>0.81690140845070436</c:v>
                </c:pt>
                <c:pt idx="17">
                  <c:v>0.84615384615384615</c:v>
                </c:pt>
                <c:pt idx="18">
                  <c:v>0.875</c:v>
                </c:pt>
                <c:pt idx="19">
                  <c:v>0.93333333333333335</c:v>
                </c:pt>
                <c:pt idx="20">
                  <c:v>0.94444444444444453</c:v>
                </c:pt>
                <c:pt idx="21">
                  <c:v>1</c:v>
                </c:pt>
                <c:pt idx="22">
                  <c:v>1</c:v>
                </c:pt>
                <c:pt idx="23">
                  <c:v>1.0249999999999999</c:v>
                </c:pt>
                <c:pt idx="24">
                  <c:v>1.125</c:v>
                </c:pt>
                <c:pt idx="25">
                  <c:v>1.1333333333333335</c:v>
                </c:pt>
                <c:pt idx="26">
                  <c:v>1.1428571428571428</c:v>
                </c:pt>
                <c:pt idx="27">
                  <c:v>1.1666666666666667</c:v>
                </c:pt>
                <c:pt idx="28">
                  <c:v>1.1875</c:v>
                </c:pt>
                <c:pt idx="29">
                  <c:v>1.1904761904761905</c:v>
                </c:pt>
                <c:pt idx="30">
                  <c:v>1.2222222222222223</c:v>
                </c:pt>
                <c:pt idx="31">
                  <c:v>1.2222222222222223</c:v>
                </c:pt>
                <c:pt idx="32">
                  <c:v>1.2307692307692308</c:v>
                </c:pt>
                <c:pt idx="33">
                  <c:v>1.2727272727272729</c:v>
                </c:pt>
                <c:pt idx="34">
                  <c:v>1.2941176470588234</c:v>
                </c:pt>
                <c:pt idx="35">
                  <c:v>1.2972972972972974</c:v>
                </c:pt>
                <c:pt idx="36">
                  <c:v>1.2999999999999998</c:v>
                </c:pt>
                <c:pt idx="37">
                  <c:v>1.3214285714285714</c:v>
                </c:pt>
                <c:pt idx="38">
                  <c:v>1.3333333333333335</c:v>
                </c:pt>
                <c:pt idx="39">
                  <c:v>1.3333333333333335</c:v>
                </c:pt>
                <c:pt idx="40">
                  <c:v>1.3529411764705881</c:v>
                </c:pt>
                <c:pt idx="41">
                  <c:v>1.357142857142857</c:v>
                </c:pt>
                <c:pt idx="42">
                  <c:v>1.4210526315789473</c:v>
                </c:pt>
                <c:pt idx="43">
                  <c:v>1.45</c:v>
                </c:pt>
                <c:pt idx="44">
                  <c:v>1.4545454545454546</c:v>
                </c:pt>
                <c:pt idx="45">
                  <c:v>1.4705882352941175</c:v>
                </c:pt>
                <c:pt idx="46">
                  <c:v>1.4999999999999998</c:v>
                </c:pt>
                <c:pt idx="47">
                  <c:v>1.5</c:v>
                </c:pt>
                <c:pt idx="48">
                  <c:v>1.5209999999999997</c:v>
                </c:pt>
                <c:pt idx="49">
                  <c:v>1.5263157894736843</c:v>
                </c:pt>
                <c:pt idx="50">
                  <c:v>1.55</c:v>
                </c:pt>
                <c:pt idx="51">
                  <c:v>1.5555555555555558</c:v>
                </c:pt>
                <c:pt idx="52">
                  <c:v>1.7000000000000002</c:v>
                </c:pt>
                <c:pt idx="53">
                  <c:v>1.7000000000000002</c:v>
                </c:pt>
                <c:pt idx="54">
                  <c:v>1.7142857142857142</c:v>
                </c:pt>
                <c:pt idx="55">
                  <c:v>1.7692307692307694</c:v>
                </c:pt>
                <c:pt idx="56">
                  <c:v>1.7941176470588234</c:v>
                </c:pt>
                <c:pt idx="57">
                  <c:v>1.8181818181818183</c:v>
                </c:pt>
                <c:pt idx="58">
                  <c:v>1.8333333333333333</c:v>
                </c:pt>
                <c:pt idx="59">
                  <c:v>1.8333333333333333</c:v>
                </c:pt>
                <c:pt idx="60">
                  <c:v>1.8333333333333335</c:v>
                </c:pt>
                <c:pt idx="61">
                  <c:v>1.8333333333333335</c:v>
                </c:pt>
                <c:pt idx="62">
                  <c:v>1.8888888888888891</c:v>
                </c:pt>
                <c:pt idx="63">
                  <c:v>1.9166666666666665</c:v>
                </c:pt>
                <c:pt idx="64">
                  <c:v>1.9310344827586206</c:v>
                </c:pt>
                <c:pt idx="65">
                  <c:v>2</c:v>
                </c:pt>
                <c:pt idx="66">
                  <c:v>2.1428571428571428</c:v>
                </c:pt>
                <c:pt idx="67">
                  <c:v>2.1666666666666665</c:v>
                </c:pt>
                <c:pt idx="68">
                  <c:v>2.1739130434782612</c:v>
                </c:pt>
                <c:pt idx="69">
                  <c:v>2.2307692307692308</c:v>
                </c:pt>
                <c:pt idx="70">
                  <c:v>2.2307692307692308</c:v>
                </c:pt>
                <c:pt idx="71">
                  <c:v>2.25</c:v>
                </c:pt>
                <c:pt idx="72">
                  <c:v>2.25</c:v>
                </c:pt>
                <c:pt idx="73">
                  <c:v>2.2666666666666671</c:v>
                </c:pt>
                <c:pt idx="74">
                  <c:v>2.2999999999999998</c:v>
                </c:pt>
                <c:pt idx="75">
                  <c:v>2.3076923076923079</c:v>
                </c:pt>
                <c:pt idx="76">
                  <c:v>2.5</c:v>
                </c:pt>
                <c:pt idx="77">
                  <c:v>2.5</c:v>
                </c:pt>
                <c:pt idx="78">
                  <c:v>2.6842105263157894</c:v>
                </c:pt>
                <c:pt idx="79">
                  <c:v>2.75</c:v>
                </c:pt>
                <c:pt idx="80">
                  <c:v>2.75</c:v>
                </c:pt>
                <c:pt idx="81">
                  <c:v>2.8235294117647056</c:v>
                </c:pt>
                <c:pt idx="82">
                  <c:v>3</c:v>
                </c:pt>
                <c:pt idx="83">
                  <c:v>3.0769230769230771</c:v>
                </c:pt>
                <c:pt idx="84">
                  <c:v>3.4166666666666665</c:v>
                </c:pt>
                <c:pt idx="85">
                  <c:v>4</c:v>
                </c:pt>
                <c:pt idx="86">
                  <c:v>4.2</c:v>
                </c:pt>
                <c:pt idx="87">
                  <c:v>5.625</c:v>
                </c:pt>
                <c:pt idx="88">
                  <c:v>6.5555555555555554</c:v>
                </c:pt>
                <c:pt idx="89">
                  <c:v>9.2999999999999989</c:v>
                </c:pt>
              </c:numCache>
            </c:numRef>
          </c:val>
          <c:extLst>
            <c:ext xmlns:c16="http://schemas.microsoft.com/office/drawing/2014/chart" uri="{C3380CC4-5D6E-409C-BE32-E72D297353CC}">
              <c16:uniqueId val="{00000000-BB03-8441-B8C2-1C6EDCA9CF1C}"/>
            </c:ext>
          </c:extLst>
        </c:ser>
        <c:dLbls>
          <c:showLegendKey val="0"/>
          <c:showVal val="0"/>
          <c:showCatName val="0"/>
          <c:showSerName val="0"/>
          <c:showPercent val="0"/>
          <c:showBubbleSize val="0"/>
        </c:dLbls>
        <c:gapWidth val="219"/>
        <c:overlap val="-27"/>
        <c:axId val="427054191"/>
        <c:axId val="427055871"/>
      </c:barChart>
      <c:catAx>
        <c:axId val="427054191"/>
        <c:scaling>
          <c:orientation val="minMax"/>
        </c:scaling>
        <c:delete val="1"/>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California</a:t>
                </a:r>
                <a:r>
                  <a:rPr lang="en-US" sz="2400" baseline="0" dirty="0"/>
                  <a:t> </a:t>
                </a:r>
                <a:r>
                  <a:rPr lang="en-US" sz="2400" dirty="0"/>
                  <a:t>Hospitals With At Least 150 Black Births (N=90, with 85.6% of Black Births) </a:t>
                </a:r>
              </a:p>
            </c:rich>
          </c:tx>
          <c:layout>
            <c:manualLayout>
              <c:xMode val="edge"/>
              <c:yMode val="edge"/>
              <c:x val="0.17858055847226126"/>
              <c:y val="0.8217380057696522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427055871"/>
        <c:crosses val="autoZero"/>
        <c:auto val="1"/>
        <c:lblAlgn val="ctr"/>
        <c:lblOffset val="100"/>
        <c:noMultiLvlLbl val="0"/>
      </c:catAx>
      <c:valAx>
        <c:axId val="4270558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Black : White Ratio of</a:t>
                </a:r>
                <a:r>
                  <a:rPr lang="en-US" sz="2400" baseline="0" dirty="0"/>
                  <a:t> SMM</a:t>
                </a:r>
                <a:endParaRPr lang="en-US" sz="2400" dirty="0"/>
              </a:p>
            </c:rich>
          </c:tx>
          <c:layout>
            <c:manualLayout>
              <c:xMode val="edge"/>
              <c:yMode val="edge"/>
              <c:x val="8.9437816421487331E-3"/>
              <c:y val="0.11240032617694477"/>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270541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hdr" sz="quarter"/>
          </p:nvPr>
        </p:nvSpPr>
        <p:spPr bwMode="auto">
          <a:xfrm>
            <a:off x="1"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643075" name="Rectangle 3"/>
          <p:cNvSpPr>
            <a:spLocks noGrp="1" noChangeArrowheads="1"/>
          </p:cNvSpPr>
          <p:nvPr>
            <p:ph type="dt" sz="quarter" idx="1"/>
          </p:nvPr>
        </p:nvSpPr>
        <p:spPr bwMode="auto">
          <a:xfrm>
            <a:off x="5303505"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defTabSz="939411" eaLnBrk="1" hangingPunct="1">
              <a:defRPr sz="1200">
                <a:latin typeface="Arial" pitchFamily="4" charset="0"/>
                <a:ea typeface="+mn-ea"/>
                <a:cs typeface="+mn-cs"/>
              </a:defRPr>
            </a:lvl1pPr>
          </a:lstStyle>
          <a:p>
            <a:pPr>
              <a:defRPr/>
            </a:pPr>
            <a:endParaRPr lang="en-US" dirty="0"/>
          </a:p>
        </p:txBody>
      </p:sp>
      <p:sp>
        <p:nvSpPr>
          <p:cNvPr id="643076" name="Rectangle 4"/>
          <p:cNvSpPr>
            <a:spLocks noGrp="1" noChangeArrowheads="1"/>
          </p:cNvSpPr>
          <p:nvPr>
            <p:ph type="ftr" sz="quarter" idx="2"/>
          </p:nvPr>
        </p:nvSpPr>
        <p:spPr bwMode="auto">
          <a:xfrm>
            <a:off x="1"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643077" name="Rectangle 5"/>
          <p:cNvSpPr>
            <a:spLocks noGrp="1" noChangeArrowheads="1"/>
          </p:cNvSpPr>
          <p:nvPr>
            <p:ph type="sldNum" sz="quarter" idx="3"/>
          </p:nvPr>
        </p:nvSpPr>
        <p:spPr bwMode="auto">
          <a:xfrm>
            <a:off x="5303505"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defTabSz="939411" eaLnBrk="1" hangingPunct="1">
              <a:defRPr sz="1200"/>
            </a:lvl1pPr>
          </a:lstStyle>
          <a:p>
            <a:fld id="{E7E92CF9-7285-F844-B8C3-E8AC67ECD420}" type="slidenum">
              <a:rPr lang="en-US" altLang="en-US"/>
              <a:pPr/>
              <a:t>‹#›</a:t>
            </a:fld>
            <a:endParaRPr lang="en-US" altLang="en-US" dirty="0"/>
          </a:p>
        </p:txBody>
      </p:sp>
    </p:spTree>
    <p:custDataLst>
      <p:tags r:id="rId2"/>
    </p:custDataLst>
    <p:extLst>
      <p:ext uri="{BB962C8B-B14F-4D97-AF65-F5344CB8AC3E}">
        <p14:creationId xmlns:p14="http://schemas.microsoft.com/office/powerpoint/2010/main" val="1477421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5303505"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defTabSz="939411" eaLnBrk="1" hangingPunct="1">
              <a:defRPr sz="1200">
                <a:latin typeface="Arial" pitchFamily="4" charset="0"/>
                <a:ea typeface="+mn-ea"/>
                <a:cs typeface="+mn-cs"/>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2322513" y="530225"/>
            <a:ext cx="4718050" cy="26543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0725" name="Rectangle 5"/>
          <p:cNvSpPr>
            <a:spLocks noGrp="1" noChangeArrowheads="1"/>
          </p:cNvSpPr>
          <p:nvPr>
            <p:ph type="body" sz="quarter" idx="3"/>
          </p:nvPr>
        </p:nvSpPr>
        <p:spPr bwMode="auto">
          <a:xfrm>
            <a:off x="936947" y="3362252"/>
            <a:ext cx="7489181" cy="3184364"/>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5303505"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defTabSz="939411" eaLnBrk="1" hangingPunct="1">
              <a:defRPr sz="1200"/>
            </a:lvl1pPr>
          </a:lstStyle>
          <a:p>
            <a:fld id="{5BDC9F66-FAE5-5F48-95EE-ED992B26C4E1}" type="slidenum">
              <a:rPr lang="en-US" altLang="en-US"/>
              <a:pPr/>
              <a:t>‹#›</a:t>
            </a:fld>
            <a:endParaRPr lang="en-US" altLang="en-US" dirty="0"/>
          </a:p>
        </p:txBody>
      </p:sp>
    </p:spTree>
    <p:extLst>
      <p:ext uri="{BB962C8B-B14F-4D97-AF65-F5344CB8AC3E}">
        <p14:creationId xmlns:p14="http://schemas.microsoft.com/office/powerpoint/2010/main" val="72882694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Title Slide layout</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3</a:t>
            </a:fld>
            <a:endParaRPr lang="en-US" altLang="en-US" dirty="0"/>
          </a:p>
        </p:txBody>
      </p:sp>
    </p:spTree>
    <p:extLst>
      <p:ext uri="{BB962C8B-B14F-4D97-AF65-F5344CB8AC3E}">
        <p14:creationId xmlns:p14="http://schemas.microsoft.com/office/powerpoint/2010/main" val="292096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a:t>
            </a:r>
            <a:r>
              <a:rPr lang="en-US" b="1" baseline="0" dirty="0"/>
              <a:t> is also true in the NTSV rates by race across the hospitals in CA. </a:t>
            </a:r>
            <a:endParaRPr lang="en-US" b="1"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 all hospitals are the same—Variation in care is common for all aspects of health care</a:t>
            </a:r>
            <a:r>
              <a:rPr lang="en-US" dirty="0"/>
              <a:t>.  We have studied the variation in hospital cesarean rates extensively—California hospitals vary in their risk adjusted cesarean rates form 14% to 60%...  Here we are examining whether at the same hospital black women have higher rates than white women.  The ratio is simply the black rate divided by the white rate. If the hospital has the same rate of NTSV Cesarean deliveries for blacks and whites, the ratio will be 1.0 (see the red line).  If black women have a lower risk, the relative risk will be &lt;1.  If the relative risk is 2 then that group has twice the chance of an NTSV C/S.</a:t>
            </a:r>
          </a:p>
          <a:p>
            <a:endParaRPr lang="en-US" dirty="0"/>
          </a:p>
          <a:p>
            <a:r>
              <a:rPr lang="en-US" b="1" dirty="0"/>
              <a:t>Black births are concentrated in one third of California hospitals.  </a:t>
            </a:r>
            <a:r>
              <a:rPr lang="en-US" dirty="0"/>
              <a:t>90 hospitals  (out of 240) account for 86% of all black births.  Because the proportion of black births is </a:t>
            </a:r>
            <a:r>
              <a:rPr lang="en-US" dirty="0" smtClean="0"/>
              <a:t>statistically</a:t>
            </a:r>
            <a:r>
              <a:rPr lang="en-US" baseline="0" dirty="0" smtClean="0"/>
              <a:t> </a:t>
            </a:r>
            <a:r>
              <a:rPr lang="en-US" dirty="0" smtClean="0"/>
              <a:t>low </a:t>
            </a:r>
            <a:r>
              <a:rPr lang="en-US" dirty="0"/>
              <a:t>(5.5</a:t>
            </a:r>
            <a:r>
              <a:rPr lang="en-US" dirty="0" smtClean="0"/>
              <a:t>%) of the total birth rate, </a:t>
            </a:r>
            <a:r>
              <a:rPr lang="en-US" dirty="0"/>
              <a:t>we restricted this analysis to hospitals with at least </a:t>
            </a:r>
            <a:r>
              <a:rPr lang="en-US" u="sng" dirty="0"/>
              <a:t>150 black births over two years.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576AF53-3E5D-AC43-9F60-DCE4CCD3B764}"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7807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The same story exists when</a:t>
            </a:r>
            <a:r>
              <a:rPr lang="en-US" u="sng" baseline="0" dirty="0"/>
              <a:t> looking at Severe Maternal Morbidity. The variation amongst those same hospitals remains.</a:t>
            </a:r>
            <a:endParaRPr lang="en-US" u="sng"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576AF53-3E5D-AC43-9F60-DCE4CCD3B764}"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5574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So the baseline question is this happening at my hospital? I would now like to turn the</a:t>
            </a:r>
            <a:r>
              <a:rPr lang="en-US" baseline="0" dirty="0"/>
              <a:t> remainder of this presentation over to Anne Castles, Director of the California Maternal Data Center to preview the newest additions to the MDC that will allow you to quickly identify birth equity quality improvement opportunities in your facility.</a:t>
            </a:r>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14</a:t>
            </a:fld>
            <a:endParaRPr lang="en-US" altLang="en-US" dirty="0"/>
          </a:p>
        </p:txBody>
      </p:sp>
    </p:spTree>
    <p:extLst>
      <p:ext uri="{BB962C8B-B14F-4D97-AF65-F5344CB8AC3E}">
        <p14:creationId xmlns:p14="http://schemas.microsoft.com/office/powerpoint/2010/main" val="315493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Title Slide layout</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15</a:t>
            </a:fld>
            <a:endParaRPr lang="en-US" altLang="en-US" dirty="0"/>
          </a:p>
        </p:txBody>
      </p:sp>
    </p:spTree>
    <p:extLst>
      <p:ext uri="{BB962C8B-B14F-4D97-AF65-F5344CB8AC3E}">
        <p14:creationId xmlns:p14="http://schemas.microsoft.com/office/powerpoint/2010/main" val="292096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Two column layout</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16</a:t>
            </a:fld>
            <a:endParaRPr lang="en-US" altLang="en-US" dirty="0"/>
          </a:p>
        </p:txBody>
      </p:sp>
    </p:spTree>
    <p:extLst>
      <p:ext uri="{BB962C8B-B14F-4D97-AF65-F5344CB8AC3E}">
        <p14:creationId xmlns:p14="http://schemas.microsoft.com/office/powerpoint/2010/main" val="2242940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Two column layout</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17</a:t>
            </a:fld>
            <a:endParaRPr lang="en-US" altLang="en-US" dirty="0"/>
          </a:p>
        </p:txBody>
      </p:sp>
    </p:spTree>
    <p:extLst>
      <p:ext uri="{BB962C8B-B14F-4D97-AF65-F5344CB8AC3E}">
        <p14:creationId xmlns:p14="http://schemas.microsoft.com/office/powerpoint/2010/main" val="349726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21</a:t>
            </a:fld>
            <a:endParaRPr lang="en-US" altLang="en-US" dirty="0"/>
          </a:p>
        </p:txBody>
      </p:sp>
    </p:spTree>
    <p:extLst>
      <p:ext uri="{BB962C8B-B14F-4D97-AF65-F5344CB8AC3E}">
        <p14:creationId xmlns:p14="http://schemas.microsoft.com/office/powerpoint/2010/main" val="2313301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Two column layout</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25</a:t>
            </a:fld>
            <a:endParaRPr lang="en-US" altLang="en-US" dirty="0"/>
          </a:p>
        </p:txBody>
      </p:sp>
    </p:spTree>
    <p:extLst>
      <p:ext uri="{BB962C8B-B14F-4D97-AF65-F5344CB8AC3E}">
        <p14:creationId xmlns:p14="http://schemas.microsoft.com/office/powerpoint/2010/main" val="4096828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Two column layout</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26</a:t>
            </a:fld>
            <a:endParaRPr lang="en-US" altLang="en-US" dirty="0"/>
          </a:p>
        </p:txBody>
      </p:sp>
    </p:spTree>
    <p:extLst>
      <p:ext uri="{BB962C8B-B14F-4D97-AF65-F5344CB8AC3E}">
        <p14:creationId xmlns:p14="http://schemas.microsoft.com/office/powerpoint/2010/main" val="2460724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Two column layout</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27</a:t>
            </a:fld>
            <a:endParaRPr lang="en-US" altLang="en-US" dirty="0"/>
          </a:p>
        </p:txBody>
      </p:sp>
    </p:spTree>
    <p:extLst>
      <p:ext uri="{BB962C8B-B14F-4D97-AF65-F5344CB8AC3E}">
        <p14:creationId xmlns:p14="http://schemas.microsoft.com/office/powerpoint/2010/main" val="41748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the national landscape with regards to the current</a:t>
            </a:r>
            <a:r>
              <a:rPr lang="en-US" baseline="0" dirty="0"/>
              <a:t> state of maternal outcomes, we see a stark and concerning upward trend in maternal mortality, severe maternal morbidity and cesarean births. Some of the agencies who calculate these outcome statistics utilize different parameters, regardless the trend should concern all maternal health care providers. </a:t>
            </a:r>
            <a:endParaRPr lang="en-US" dirty="0"/>
          </a:p>
        </p:txBody>
      </p:sp>
      <p:sp>
        <p:nvSpPr>
          <p:cNvPr id="4" name="Slide Number Placeholder 3"/>
          <p:cNvSpPr>
            <a:spLocks noGrp="1"/>
          </p:cNvSpPr>
          <p:nvPr>
            <p:ph type="sldNum" sz="quarter" idx="10"/>
          </p:nvPr>
        </p:nvSpPr>
        <p:spPr/>
        <p:txBody>
          <a:bodyPr/>
          <a:lstStyle/>
          <a:p>
            <a:fld id="{5BDC9F66-FAE5-5F48-95EE-ED992B26C4E1}" type="slidenum">
              <a:rPr lang="en-US" altLang="en-US" smtClean="0"/>
              <a:pPr/>
              <a:t>4</a:t>
            </a:fld>
            <a:endParaRPr lang="en-US" altLang="en-US"/>
          </a:p>
        </p:txBody>
      </p:sp>
    </p:spTree>
    <p:extLst>
      <p:ext uri="{BB962C8B-B14F-4D97-AF65-F5344CB8AC3E}">
        <p14:creationId xmlns:p14="http://schemas.microsoft.com/office/powerpoint/2010/main" val="1472189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Two column / long logo layout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*NOTE – if your content is going to be longer than the text box, switch to the standard “two column” layout. There should always be one inch between the long logo and the end of each slide’s content*</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28</a:t>
            </a:fld>
            <a:endParaRPr lang="en-US" altLang="en-US" dirty="0"/>
          </a:p>
        </p:txBody>
      </p:sp>
    </p:spTree>
    <p:extLst>
      <p:ext uri="{BB962C8B-B14F-4D97-AF65-F5344CB8AC3E}">
        <p14:creationId xmlns:p14="http://schemas.microsoft.com/office/powerpoint/2010/main" val="2331298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Two column / long logo layout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*NOTE – if your content is going to be longer than the text box, switch to the standard “two column” layout. There should always be one inch between the long logo and the end of each slide’s content*</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29</a:t>
            </a:fld>
            <a:endParaRPr lang="en-US" altLang="en-US" dirty="0"/>
          </a:p>
        </p:txBody>
      </p:sp>
    </p:spTree>
    <p:extLst>
      <p:ext uri="{BB962C8B-B14F-4D97-AF65-F5344CB8AC3E}">
        <p14:creationId xmlns:p14="http://schemas.microsoft.com/office/powerpoint/2010/main" val="629432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Two column / long logo layout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*NOTE – if your content is going to be longer than the text box, switch to the standard “two column” layout. There should always be one inch between the long logo and the end of each slide’s content*</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30</a:t>
            </a:fld>
            <a:endParaRPr lang="en-US" altLang="en-US" dirty="0"/>
          </a:p>
        </p:txBody>
      </p:sp>
    </p:spTree>
    <p:extLst>
      <p:ext uri="{BB962C8B-B14F-4D97-AF65-F5344CB8AC3E}">
        <p14:creationId xmlns:p14="http://schemas.microsoft.com/office/powerpoint/2010/main" val="2245501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Two column layout</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40</a:t>
            </a:fld>
            <a:endParaRPr lang="en-US" altLang="en-US" dirty="0"/>
          </a:p>
        </p:txBody>
      </p:sp>
    </p:spTree>
    <p:extLst>
      <p:ext uri="{BB962C8B-B14F-4D97-AF65-F5344CB8AC3E}">
        <p14:creationId xmlns:p14="http://schemas.microsoft.com/office/powerpoint/2010/main" val="1713724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So the baseline question is this happening at my hospital? I would now like to turn the</a:t>
            </a:r>
            <a:r>
              <a:rPr lang="en-US" baseline="0" dirty="0"/>
              <a:t> remainder of this presentation over to Anne Castles, Director of the California Maternal Data Center to preview the newest additions to the MDC that will allow you to quickly identify birth equity quality improvement opportunities in your facility.</a:t>
            </a:r>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42</a:t>
            </a:fld>
            <a:endParaRPr lang="en-US" altLang="en-US" dirty="0"/>
          </a:p>
        </p:txBody>
      </p:sp>
    </p:spTree>
    <p:extLst>
      <p:ext uri="{BB962C8B-B14F-4D97-AF65-F5344CB8AC3E}">
        <p14:creationId xmlns:p14="http://schemas.microsoft.com/office/powerpoint/2010/main" val="4065043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So the baseline question is this happening at my hospital? I would now like to turn the</a:t>
            </a:r>
            <a:r>
              <a:rPr lang="en-US" baseline="0" dirty="0"/>
              <a:t> remainder of this presentation over to Anne Castles, Director of the California Maternal Data Center to preview the newest additions to the MDC that will allow you to quickly identify birth equity quality improvement opportunities in your facility.</a:t>
            </a:r>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43</a:t>
            </a:fld>
            <a:endParaRPr lang="en-US" altLang="en-US" dirty="0"/>
          </a:p>
        </p:txBody>
      </p:sp>
    </p:spTree>
    <p:extLst>
      <p:ext uri="{BB962C8B-B14F-4D97-AF65-F5344CB8AC3E}">
        <p14:creationId xmlns:p14="http://schemas.microsoft.com/office/powerpoint/2010/main" val="176597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Backdrop</a:t>
            </a:r>
            <a:r>
              <a:rPr lang="en-US" baseline="0" dirty="0"/>
              <a:t> slide. Can also put this as the very first slide (before title slide) to be displayed on screen before you start talking. </a:t>
            </a:r>
            <a:endParaRPr lang="en-US" dirty="0"/>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44</a:t>
            </a:fld>
            <a:endParaRPr lang="en-US" altLang="en-US" dirty="0"/>
          </a:p>
        </p:txBody>
      </p:sp>
    </p:spTree>
    <p:extLst>
      <p:ext uri="{BB962C8B-B14F-4D97-AF65-F5344CB8AC3E}">
        <p14:creationId xmlns:p14="http://schemas.microsoft.com/office/powerpoint/2010/main" val="254378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42300">
              <a:defRPr sz="1200">
                <a:solidFill>
                  <a:schemeClr val="tx1"/>
                </a:solidFill>
                <a:latin typeface="Arial" charset="0"/>
                <a:ea typeface="ＭＳ Ｐゴシック" charset="0"/>
              </a:defRPr>
            </a:lvl1pPr>
            <a:lvl2pPr marL="752877" indent="-288950" defTabSz="942300">
              <a:defRPr sz="1200">
                <a:solidFill>
                  <a:schemeClr val="tx1"/>
                </a:solidFill>
                <a:latin typeface="Arial" charset="0"/>
                <a:ea typeface="ＭＳ Ｐゴシック" charset="0"/>
              </a:defRPr>
            </a:lvl2pPr>
            <a:lvl3pPr marL="1157407" indent="-231160" defTabSz="942300">
              <a:defRPr sz="1200">
                <a:solidFill>
                  <a:schemeClr val="tx1"/>
                </a:solidFill>
                <a:latin typeface="Arial" charset="0"/>
                <a:ea typeface="ＭＳ Ｐゴシック" charset="0"/>
              </a:defRPr>
            </a:lvl3pPr>
            <a:lvl4pPr marL="1621333" indent="-231160" defTabSz="942300">
              <a:defRPr sz="1200">
                <a:solidFill>
                  <a:schemeClr val="tx1"/>
                </a:solidFill>
                <a:latin typeface="Arial" charset="0"/>
                <a:ea typeface="ＭＳ Ｐゴシック" charset="0"/>
              </a:defRPr>
            </a:lvl4pPr>
            <a:lvl5pPr marL="2083653" indent="-231160" defTabSz="942300">
              <a:defRPr sz="1200">
                <a:solidFill>
                  <a:schemeClr val="tx1"/>
                </a:solidFill>
                <a:latin typeface="Arial" charset="0"/>
                <a:ea typeface="ＭＳ Ｐゴシック" charset="0"/>
              </a:defRPr>
            </a:lvl5pPr>
            <a:lvl6pPr marL="2545974" indent="-231160" defTabSz="942300" eaLnBrk="0" fontAlgn="base" hangingPunct="0">
              <a:spcBef>
                <a:spcPct val="30000"/>
              </a:spcBef>
              <a:spcAft>
                <a:spcPct val="0"/>
              </a:spcAft>
              <a:defRPr sz="1200">
                <a:solidFill>
                  <a:schemeClr val="tx1"/>
                </a:solidFill>
                <a:latin typeface="Arial" charset="0"/>
                <a:ea typeface="ＭＳ Ｐゴシック" charset="0"/>
              </a:defRPr>
            </a:lvl6pPr>
            <a:lvl7pPr marL="3008295" indent="-231160" defTabSz="942300" eaLnBrk="0" fontAlgn="base" hangingPunct="0">
              <a:spcBef>
                <a:spcPct val="30000"/>
              </a:spcBef>
              <a:spcAft>
                <a:spcPct val="0"/>
              </a:spcAft>
              <a:defRPr sz="1200">
                <a:solidFill>
                  <a:schemeClr val="tx1"/>
                </a:solidFill>
                <a:latin typeface="Arial" charset="0"/>
                <a:ea typeface="ＭＳ Ｐゴシック" charset="0"/>
              </a:defRPr>
            </a:lvl7pPr>
            <a:lvl8pPr marL="3470615" indent="-231160" defTabSz="942300" eaLnBrk="0" fontAlgn="base" hangingPunct="0">
              <a:spcBef>
                <a:spcPct val="30000"/>
              </a:spcBef>
              <a:spcAft>
                <a:spcPct val="0"/>
              </a:spcAft>
              <a:defRPr sz="1200">
                <a:solidFill>
                  <a:schemeClr val="tx1"/>
                </a:solidFill>
                <a:latin typeface="Arial" charset="0"/>
                <a:ea typeface="ＭＳ Ｐゴシック" charset="0"/>
              </a:defRPr>
            </a:lvl8pPr>
            <a:lvl9pPr marL="3932936" indent="-231160" defTabSz="942300" eaLnBrk="0" fontAlgn="base" hangingPunct="0">
              <a:spcBef>
                <a:spcPct val="30000"/>
              </a:spcBef>
              <a:spcAft>
                <a:spcPct val="0"/>
              </a:spcAft>
              <a:defRPr sz="1200">
                <a:solidFill>
                  <a:schemeClr val="tx1"/>
                </a:solidFill>
                <a:latin typeface="Arial" charset="0"/>
                <a:ea typeface="ＭＳ Ｐゴシック" charset="0"/>
              </a:defRPr>
            </a:lvl9pPr>
          </a:lstStyle>
          <a:p>
            <a:pPr marL="0" marR="0" lvl="0" indent="0" algn="r" defTabSz="942300" rtl="0" eaLnBrk="1" fontAlgn="base" latinLnBrk="0" hangingPunct="1">
              <a:lnSpc>
                <a:spcPct val="100000"/>
              </a:lnSpc>
              <a:spcBef>
                <a:spcPct val="0"/>
              </a:spcBef>
              <a:spcAft>
                <a:spcPct val="0"/>
              </a:spcAft>
              <a:buClrTx/>
              <a:buSzTx/>
              <a:buFontTx/>
              <a:buNone/>
              <a:tabLst/>
              <a:defRPr/>
            </a:pPr>
            <a:fld id="{D0B37BB2-1F4B-7749-845E-CC44D6EDD77D}"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423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59747" name="Rectangle 2"/>
          <p:cNvSpPr>
            <a:spLocks noGrp="1" noRot="1" noChangeAspect="1" noChangeArrowheads="1" noTextEdit="1"/>
          </p:cNvSpPr>
          <p:nvPr>
            <p:ph type="sldImg"/>
          </p:nvPr>
        </p:nvSpPr>
        <p:spPr>
          <a:xfrm>
            <a:off x="422275" y="703263"/>
            <a:ext cx="6257925" cy="3521075"/>
          </a:xfrm>
          <a:ln/>
        </p:spPr>
      </p:sp>
      <p:sp>
        <p:nvSpPr>
          <p:cNvPr id="159748"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90000"/>
              </a:lnSpc>
              <a:defRPr/>
            </a:pPr>
            <a:r>
              <a:rPr lang="en-US" dirty="0">
                <a:cs typeface="+mn-cs"/>
              </a:rPr>
              <a:t>So what does the maternal</a:t>
            </a:r>
            <a:r>
              <a:rPr lang="en-US" baseline="0" dirty="0">
                <a:cs typeface="+mn-cs"/>
              </a:rPr>
              <a:t> mortality picture look like closer to home. Many of you may have seen this slide but this depicts the history of maternal mortality in CA. </a:t>
            </a:r>
            <a:endParaRPr lang="en-US" dirty="0">
              <a:cs typeface="+mn-cs"/>
            </a:endParaRPr>
          </a:p>
        </p:txBody>
      </p:sp>
      <p:sp>
        <p:nvSpPr>
          <p:cNvPr id="159749" name="Date Placeholder 1"/>
          <p:cNvSpPr>
            <a:spLocks noGrp="1"/>
          </p:cNvSpPr>
          <p:nvPr>
            <p:ph type="dt" sz="quarter"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42300">
              <a:defRPr sz="1200">
                <a:solidFill>
                  <a:schemeClr val="tx1"/>
                </a:solidFill>
                <a:latin typeface="Arial" charset="0"/>
                <a:ea typeface="ＭＳ Ｐゴシック" charset="0"/>
              </a:defRPr>
            </a:lvl1pPr>
            <a:lvl2pPr marL="752877" indent="-288950" defTabSz="942300">
              <a:defRPr sz="1200">
                <a:solidFill>
                  <a:schemeClr val="tx1"/>
                </a:solidFill>
                <a:latin typeface="Arial" charset="0"/>
                <a:ea typeface="ＭＳ Ｐゴシック" charset="0"/>
              </a:defRPr>
            </a:lvl2pPr>
            <a:lvl3pPr marL="1157407" indent="-231160" defTabSz="942300">
              <a:defRPr sz="1200">
                <a:solidFill>
                  <a:schemeClr val="tx1"/>
                </a:solidFill>
                <a:latin typeface="Arial" charset="0"/>
                <a:ea typeface="ＭＳ Ｐゴシック" charset="0"/>
              </a:defRPr>
            </a:lvl3pPr>
            <a:lvl4pPr marL="1621333" indent="-231160" defTabSz="942300">
              <a:defRPr sz="1200">
                <a:solidFill>
                  <a:schemeClr val="tx1"/>
                </a:solidFill>
                <a:latin typeface="Arial" charset="0"/>
                <a:ea typeface="ＭＳ Ｐゴシック" charset="0"/>
              </a:defRPr>
            </a:lvl4pPr>
            <a:lvl5pPr marL="2083653" indent="-231160" defTabSz="942300">
              <a:defRPr sz="1200">
                <a:solidFill>
                  <a:schemeClr val="tx1"/>
                </a:solidFill>
                <a:latin typeface="Arial" charset="0"/>
                <a:ea typeface="ＭＳ Ｐゴシック" charset="0"/>
              </a:defRPr>
            </a:lvl5pPr>
            <a:lvl6pPr marL="2545974" indent="-231160" defTabSz="942300" eaLnBrk="0" fontAlgn="base" hangingPunct="0">
              <a:spcBef>
                <a:spcPct val="30000"/>
              </a:spcBef>
              <a:spcAft>
                <a:spcPct val="0"/>
              </a:spcAft>
              <a:defRPr sz="1200">
                <a:solidFill>
                  <a:schemeClr val="tx1"/>
                </a:solidFill>
                <a:latin typeface="Arial" charset="0"/>
                <a:ea typeface="ＭＳ Ｐゴシック" charset="0"/>
              </a:defRPr>
            </a:lvl6pPr>
            <a:lvl7pPr marL="3008295" indent="-231160" defTabSz="942300" eaLnBrk="0" fontAlgn="base" hangingPunct="0">
              <a:spcBef>
                <a:spcPct val="30000"/>
              </a:spcBef>
              <a:spcAft>
                <a:spcPct val="0"/>
              </a:spcAft>
              <a:defRPr sz="1200">
                <a:solidFill>
                  <a:schemeClr val="tx1"/>
                </a:solidFill>
                <a:latin typeface="Arial" charset="0"/>
                <a:ea typeface="ＭＳ Ｐゴシック" charset="0"/>
              </a:defRPr>
            </a:lvl7pPr>
            <a:lvl8pPr marL="3470615" indent="-231160" defTabSz="942300" eaLnBrk="0" fontAlgn="base" hangingPunct="0">
              <a:spcBef>
                <a:spcPct val="30000"/>
              </a:spcBef>
              <a:spcAft>
                <a:spcPct val="0"/>
              </a:spcAft>
              <a:defRPr sz="1200">
                <a:solidFill>
                  <a:schemeClr val="tx1"/>
                </a:solidFill>
                <a:latin typeface="Arial" charset="0"/>
                <a:ea typeface="ＭＳ Ｐゴシック" charset="0"/>
              </a:defRPr>
            </a:lvl8pPr>
            <a:lvl9pPr marL="3932936" indent="-231160" defTabSz="942300" eaLnBrk="0" fontAlgn="base" hangingPunct="0">
              <a:spcBef>
                <a:spcPct val="30000"/>
              </a:spcBef>
              <a:spcAft>
                <a:spcPct val="0"/>
              </a:spcAft>
              <a:defRPr sz="1200">
                <a:solidFill>
                  <a:schemeClr val="tx1"/>
                </a:solidFill>
                <a:latin typeface="Arial" charset="0"/>
                <a:ea typeface="ＭＳ Ｐゴシック" charset="0"/>
              </a:defRPr>
            </a:lvl9pPr>
          </a:lstStyle>
          <a:p>
            <a:pPr marL="0" marR="0" lvl="0" indent="0" algn="r" defTabSz="9423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t>February 2012</a:t>
            </a:r>
          </a:p>
        </p:txBody>
      </p:sp>
      <p:sp>
        <p:nvSpPr>
          <p:cNvPr id="159750" name="Footer Placeholder 2"/>
          <p:cNvSpPr>
            <a:spLocks noGrp="1"/>
          </p:cNvSpPr>
          <p:nvPr>
            <p:ph type="ftr" sz="quarter" idx="4"/>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42300">
              <a:defRPr sz="1200">
                <a:solidFill>
                  <a:schemeClr val="tx1"/>
                </a:solidFill>
                <a:latin typeface="Arial" charset="0"/>
                <a:ea typeface="ＭＳ Ｐゴシック" charset="0"/>
              </a:defRPr>
            </a:lvl1pPr>
            <a:lvl2pPr marL="752877" indent="-288950" defTabSz="942300">
              <a:defRPr sz="1200">
                <a:solidFill>
                  <a:schemeClr val="tx1"/>
                </a:solidFill>
                <a:latin typeface="Arial" charset="0"/>
                <a:ea typeface="ＭＳ Ｐゴシック" charset="0"/>
              </a:defRPr>
            </a:lvl2pPr>
            <a:lvl3pPr marL="1157407" indent="-231160" defTabSz="942300">
              <a:defRPr sz="1200">
                <a:solidFill>
                  <a:schemeClr val="tx1"/>
                </a:solidFill>
                <a:latin typeface="Arial" charset="0"/>
                <a:ea typeface="ＭＳ Ｐゴシック" charset="0"/>
              </a:defRPr>
            </a:lvl3pPr>
            <a:lvl4pPr marL="1621333" indent="-231160" defTabSz="942300">
              <a:defRPr sz="1200">
                <a:solidFill>
                  <a:schemeClr val="tx1"/>
                </a:solidFill>
                <a:latin typeface="Arial" charset="0"/>
                <a:ea typeface="ＭＳ Ｐゴシック" charset="0"/>
              </a:defRPr>
            </a:lvl4pPr>
            <a:lvl5pPr marL="2083653" indent="-231160" defTabSz="942300">
              <a:defRPr sz="1200">
                <a:solidFill>
                  <a:schemeClr val="tx1"/>
                </a:solidFill>
                <a:latin typeface="Arial" charset="0"/>
                <a:ea typeface="ＭＳ Ｐゴシック" charset="0"/>
              </a:defRPr>
            </a:lvl5pPr>
            <a:lvl6pPr marL="2545974" indent="-231160" defTabSz="942300" eaLnBrk="0" fontAlgn="base" hangingPunct="0">
              <a:spcBef>
                <a:spcPct val="30000"/>
              </a:spcBef>
              <a:spcAft>
                <a:spcPct val="0"/>
              </a:spcAft>
              <a:defRPr sz="1200">
                <a:solidFill>
                  <a:schemeClr val="tx1"/>
                </a:solidFill>
                <a:latin typeface="Arial" charset="0"/>
                <a:ea typeface="ＭＳ Ｐゴシック" charset="0"/>
              </a:defRPr>
            </a:lvl6pPr>
            <a:lvl7pPr marL="3008295" indent="-231160" defTabSz="942300" eaLnBrk="0" fontAlgn="base" hangingPunct="0">
              <a:spcBef>
                <a:spcPct val="30000"/>
              </a:spcBef>
              <a:spcAft>
                <a:spcPct val="0"/>
              </a:spcAft>
              <a:defRPr sz="1200">
                <a:solidFill>
                  <a:schemeClr val="tx1"/>
                </a:solidFill>
                <a:latin typeface="Arial" charset="0"/>
                <a:ea typeface="ＭＳ Ｐゴシック" charset="0"/>
              </a:defRPr>
            </a:lvl7pPr>
            <a:lvl8pPr marL="3470615" indent="-231160" defTabSz="942300" eaLnBrk="0" fontAlgn="base" hangingPunct="0">
              <a:spcBef>
                <a:spcPct val="30000"/>
              </a:spcBef>
              <a:spcAft>
                <a:spcPct val="0"/>
              </a:spcAft>
              <a:defRPr sz="1200">
                <a:solidFill>
                  <a:schemeClr val="tx1"/>
                </a:solidFill>
                <a:latin typeface="Arial" charset="0"/>
                <a:ea typeface="ＭＳ Ｐゴシック" charset="0"/>
              </a:defRPr>
            </a:lvl8pPr>
            <a:lvl9pPr marL="3932936" indent="-231160" defTabSz="942300" eaLnBrk="0" fontAlgn="base" hangingPunct="0">
              <a:spcBef>
                <a:spcPct val="30000"/>
              </a:spcBef>
              <a:spcAft>
                <a:spcPct val="0"/>
              </a:spcAft>
              <a:defRPr sz="1200">
                <a:solidFill>
                  <a:schemeClr val="tx1"/>
                </a:solidFill>
                <a:latin typeface="Arial" charset="0"/>
                <a:ea typeface="ＭＳ Ｐゴシック" charset="0"/>
              </a:defRPr>
            </a:lvl9pPr>
          </a:lstStyle>
          <a:p>
            <a:pPr marL="0" marR="0" lvl="0" indent="0" algn="l" defTabSz="9423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t>For CA-PAMR Committee members and project staff</a:t>
            </a:r>
          </a:p>
        </p:txBody>
      </p:sp>
    </p:spTree>
    <p:extLst>
      <p:ext uri="{BB962C8B-B14F-4D97-AF65-F5344CB8AC3E}">
        <p14:creationId xmlns:p14="http://schemas.microsoft.com/office/powerpoint/2010/main" val="87692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The National Center for Health Statistics at the</a:t>
            </a:r>
            <a:r>
              <a:rPr lang="en-US" baseline="0" dirty="0"/>
              <a:t> CDC presented this data of maternal mortality by state, and you can see the vast difference in outcomes by state. You can also see that all of the collaborative work of the hospitals in California has resulted in one of the lowest maternal mortality rates in the country. This is the strongest argument that data utilized to drive clinical quality improvement can result in positive outcomes and, in fact, save lives.</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5BDC9F66-FAE5-5F48-95EE-ED992B26C4E1}" type="slidenum">
              <a:rPr lang="en-US" altLang="en-US" smtClean="0"/>
              <a:pPr/>
              <a:t>6</a:t>
            </a:fld>
            <a:endParaRPr lang="en-US" altLang="en-US" dirty="0"/>
          </a:p>
        </p:txBody>
      </p:sp>
    </p:spTree>
    <p:extLst>
      <p:ext uri="{BB962C8B-B14F-4D97-AF65-F5344CB8AC3E}">
        <p14:creationId xmlns:p14="http://schemas.microsoft.com/office/powerpoint/2010/main" val="213507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where does the data drive us now to refocus our quality improvement efforts….</a:t>
            </a:r>
            <a:r>
              <a:rPr lang="en-US" dirty="0"/>
              <a:t>Maternal Mortality is defined by the</a:t>
            </a:r>
            <a:r>
              <a:rPr lang="en-US" baseline="0" dirty="0"/>
              <a:t> World Health Organization as a death during or within 42 days of a delivery and related to the pregnancy. If we take a step back and look at national </a:t>
            </a:r>
            <a:r>
              <a:rPr lang="en-US" dirty="0"/>
              <a:t>maternal</a:t>
            </a:r>
            <a:r>
              <a:rPr lang="en-US" baseline="0" dirty="0"/>
              <a:t> mortality outcomes by Race/Ethnicity, the picture becomes bleaker. Although there is a rise in maternal mortality for most all racial ethnic groups with the exception of the Asian community, there is a significant rise in the Non-Hispanic Black and American Indian communities.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5BDC9F66-FAE5-5F48-95EE-ED992B26C4E1}" type="slidenum">
              <a:rPr lang="en-US" altLang="en-US" smtClean="0"/>
              <a:pPr/>
              <a:t>7</a:t>
            </a:fld>
            <a:endParaRPr lang="en-US" altLang="en-US" dirty="0"/>
          </a:p>
        </p:txBody>
      </p:sp>
    </p:spTree>
    <p:extLst>
      <p:ext uri="{BB962C8B-B14F-4D97-AF65-F5344CB8AC3E}">
        <p14:creationId xmlns:p14="http://schemas.microsoft.com/office/powerpoint/2010/main" val="91907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473075"/>
            <a:ext cx="6675438" cy="3756025"/>
          </a:xfrm>
        </p:spPr>
      </p:sp>
      <p:sp>
        <p:nvSpPr>
          <p:cNvPr id="3" name="Notes Placeholder 2"/>
          <p:cNvSpPr>
            <a:spLocks noGrp="1"/>
          </p:cNvSpPr>
          <p:nvPr>
            <p:ph type="body" idx="1"/>
          </p:nvPr>
        </p:nvSpPr>
        <p:spPr/>
        <p:txBody>
          <a:bodyPr/>
          <a:lstStyle/>
          <a:p>
            <a:r>
              <a:rPr lang="en-US" b="1" dirty="0"/>
              <a:t>So let’s look back at California and see how the</a:t>
            </a:r>
            <a:r>
              <a:rPr lang="en-US" b="1" baseline="0" dirty="0"/>
              <a:t> race/ethnicity outcomes are presented here. </a:t>
            </a:r>
            <a:r>
              <a:rPr lang="en-US" b="1" dirty="0"/>
              <a:t>How is maternal mortality rate by race/ethnicity calculated?   </a:t>
            </a:r>
            <a:r>
              <a:rPr lang="en-US" dirty="0"/>
              <a:t>This is data produced by the California Department of Public Health using race and Hispanic ethnicity from the birth certificate when available</a:t>
            </a:r>
            <a:r>
              <a:rPr lang="en-US" baseline="0" dirty="0"/>
              <a:t> (</a:t>
            </a:r>
            <a:r>
              <a:rPr lang="en-US" dirty="0"/>
              <a:t>~85% of the</a:t>
            </a:r>
            <a:r>
              <a:rPr lang="en-US" baseline="0" dirty="0"/>
              <a:t> time</a:t>
            </a:r>
            <a:r>
              <a:rPr lang="en-US" dirty="0"/>
              <a:t>, otherwise from hospital data).   Because of small numbers for many races, the rates are calculated by 3-year moving averages.  </a:t>
            </a:r>
          </a:p>
          <a:p>
            <a:endParaRPr lang="en-US" dirty="0"/>
          </a:p>
          <a:p>
            <a:r>
              <a:rPr lang="en-US" b="1" dirty="0"/>
              <a:t>Every race</a:t>
            </a:r>
            <a:r>
              <a:rPr lang="en-US" b="1" baseline="0" dirty="0"/>
              <a:t> and ethnicity rose 2001-2009 </a:t>
            </a:r>
            <a:r>
              <a:rPr lang="en-US" baseline="0" dirty="0"/>
              <a:t>and then started to fall particularly after 2010.  </a:t>
            </a:r>
          </a:p>
          <a:p>
            <a:endParaRPr lang="en-US" baseline="0" dirty="0"/>
          </a:p>
          <a:p>
            <a:r>
              <a:rPr lang="en-US" b="1" baseline="0" dirty="0"/>
              <a:t>The Mortality Disparity ratio </a:t>
            </a:r>
            <a:r>
              <a:rPr lang="en-US" baseline="0" dirty="0"/>
              <a:t>is calculated by dividing the rate of maternal mortality of African American mothers into the rate of White, non-Hispanic women.  In other words, how many times high is the black outcome compared to whites.  In the US as a whole, the rate has varied between 3-4 times higher for African American women.  We see the same ratio, 3-4 times higher, for African American women in California.  When the rates of African American women and and White women fell in the period 2010 -2013, it fell equally for both races, so that the disparity ratio remained at 3 times higher.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576AF53-3E5D-AC43-9F60-DCE4CCD3B764}"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32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One column layout</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9</a:t>
            </a:fld>
            <a:endParaRPr lang="en-US" altLang="en-US" dirty="0"/>
          </a:p>
        </p:txBody>
      </p:sp>
    </p:spTree>
    <p:extLst>
      <p:ext uri="{BB962C8B-B14F-4D97-AF65-F5344CB8AC3E}">
        <p14:creationId xmlns:p14="http://schemas.microsoft.com/office/powerpoint/2010/main" val="197938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a:t>
            </a:r>
            <a:r>
              <a:rPr lang="en-US" baseline="0" dirty="0"/>
              <a:t> guess if we asked everyone on the call we would hear from all of you that you have said this or heard it said by your co-workers at least once and I am not excluding myself. But I have had the opportunity to learn and internalize the difference between equality (treating everyone the same) and equity (which is meeting each person of their level of need). So if we have a giveaway opportunity drawing and we offer all of these winners the same bicycle, we might be treating all of the winners the same, however, would each of those individuals feel that they had received a gift that would benefit them? However, if we provide the individuals with the means of transportation that meets their individual needs, then it becomes a win/win for both parties. This is a crucial component as we consider the opportunities ahead of us in the use of data to drive birth equity quality improvement efforts.</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5BDC9F66-FAE5-5F48-95EE-ED992B26C4E1}" type="slidenum">
              <a:rPr lang="en-US" altLang="en-US" smtClean="0"/>
              <a:pPr/>
              <a:t>10</a:t>
            </a:fld>
            <a:endParaRPr lang="en-US" altLang="en-US" dirty="0"/>
          </a:p>
        </p:txBody>
      </p:sp>
    </p:spTree>
    <p:extLst>
      <p:ext uri="{BB962C8B-B14F-4D97-AF65-F5344CB8AC3E}">
        <p14:creationId xmlns:p14="http://schemas.microsoft.com/office/powerpoint/2010/main" val="198543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the</a:t>
            </a:r>
            <a:r>
              <a:rPr lang="en-US" baseline="0" dirty="0"/>
              <a:t> data that we first saw in 2014, care varies from hospital to hospital in CA, especially in a state as large as ours. This was especially true when looking at NTSV C sections when we first started the Supporting Vaginal Birth Collaboratives in 2015. Where there is variation there is opportunity to learn from each other and to improve care.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5BDC9F66-FAE5-5F48-95EE-ED992B26C4E1}" type="slidenum">
              <a:rPr lang="en-US" altLang="en-US" smtClean="0"/>
              <a:pPr/>
              <a:t>11</a:t>
            </a:fld>
            <a:endParaRPr lang="en-US" altLang="en-US" dirty="0"/>
          </a:p>
        </p:txBody>
      </p:sp>
    </p:spTree>
    <p:extLst>
      <p:ext uri="{BB962C8B-B14F-4D97-AF65-F5344CB8AC3E}">
        <p14:creationId xmlns:p14="http://schemas.microsoft.com/office/powerpoint/2010/main" val="1195110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4B536-2E41-B745-92AF-B3CE72989A30}"/>
              </a:ext>
            </a:extLst>
          </p:cNvPr>
          <p:cNvSpPr/>
          <p:nvPr userDrawn="1"/>
        </p:nvSpPr>
        <p:spPr bwMode="auto">
          <a:xfrm>
            <a:off x="-11955" y="1940614"/>
            <a:ext cx="12203955" cy="4917387"/>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29715" name="Rectangle 19"/>
          <p:cNvSpPr>
            <a:spLocks noGrp="1" noChangeArrowheads="1"/>
          </p:cNvSpPr>
          <p:nvPr>
            <p:ph type="ctrTitle" hasCustomPrompt="1"/>
          </p:nvPr>
        </p:nvSpPr>
        <p:spPr>
          <a:xfrm>
            <a:off x="2840567" y="2114007"/>
            <a:ext cx="8026400" cy="2209800"/>
          </a:xfrm>
          <a:prstGeom prst="rect">
            <a:avLst/>
          </a:prstGeom>
        </p:spPr>
        <p:txBody>
          <a:bodyPr/>
          <a:lstStyle>
            <a:lvl1pPr>
              <a:defRPr sz="4600" b="0" i="0" baseline="0">
                <a:solidFill>
                  <a:schemeClr val="tx1"/>
                </a:solidFill>
                <a:latin typeface="+mj-lt"/>
                <a:ea typeface="Roboto Medium" panose="02000000000000000000" pitchFamily="2" charset="0"/>
              </a:defRPr>
            </a:lvl1pPr>
          </a:lstStyle>
          <a:p>
            <a:r>
              <a:rPr lang="en-US" dirty="0"/>
              <a:t>Insert Master Slide Title Here</a:t>
            </a:r>
          </a:p>
        </p:txBody>
      </p:sp>
      <p:sp>
        <p:nvSpPr>
          <p:cNvPr id="29716" name="Rectangle 20"/>
          <p:cNvSpPr>
            <a:spLocks noGrp="1" noChangeArrowheads="1"/>
          </p:cNvSpPr>
          <p:nvPr>
            <p:ph type="subTitle" idx="1" hasCustomPrompt="1"/>
          </p:nvPr>
        </p:nvSpPr>
        <p:spPr>
          <a:xfrm>
            <a:off x="2840567" y="4425516"/>
            <a:ext cx="8741833" cy="1137085"/>
          </a:xfrm>
        </p:spPr>
        <p:txBody>
          <a:bodyPr/>
          <a:lstStyle>
            <a:lvl1pPr marL="0" indent="0">
              <a:buFont typeface="Wingdings" pitchFamily="4" charset="2"/>
              <a:buNone/>
              <a:defRPr sz="2500" b="0" i="0" baseline="0">
                <a:latin typeface="+mj-lt"/>
                <a:ea typeface="Roboto" panose="02000000000000000000" pitchFamily="2" charset="0"/>
              </a:defRPr>
            </a:lvl1pPr>
          </a:lstStyle>
          <a:p>
            <a:r>
              <a:rPr lang="en-US" dirty="0"/>
              <a:t>Insert Master Slide Text Here</a:t>
            </a:r>
          </a:p>
        </p:txBody>
      </p:sp>
      <p:grpSp>
        <p:nvGrpSpPr>
          <p:cNvPr id="21" name="Group 20">
            <a:extLst>
              <a:ext uri="{FF2B5EF4-FFF2-40B4-BE49-F238E27FC236}">
                <a16:creationId xmlns:a16="http://schemas.microsoft.com/office/drawing/2014/main" id="{88A39766-3AA3-C542-8B0C-53BAB65E00AC}"/>
              </a:ext>
            </a:extLst>
          </p:cNvPr>
          <p:cNvGrpSpPr/>
          <p:nvPr userDrawn="1"/>
        </p:nvGrpSpPr>
        <p:grpSpPr>
          <a:xfrm>
            <a:off x="-11954" y="0"/>
            <a:ext cx="12192001" cy="1943100"/>
            <a:chOff x="0" y="0"/>
            <a:chExt cx="9144001" cy="1240563"/>
          </a:xfrm>
          <a:solidFill>
            <a:schemeClr val="accent1">
              <a:lumMod val="75000"/>
            </a:schemeClr>
          </a:solidFill>
        </p:grpSpPr>
        <p:sp>
          <p:nvSpPr>
            <p:cNvPr id="22" name="Rectangle 21">
              <a:extLst>
                <a:ext uri="{FF2B5EF4-FFF2-40B4-BE49-F238E27FC236}">
                  <a16:creationId xmlns:a16="http://schemas.microsoft.com/office/drawing/2014/main" id="{C690838C-22C7-9645-BFE9-411881D7265D}"/>
                </a:ext>
              </a:extLst>
            </p:cNvPr>
            <p:cNvSpPr/>
            <p:nvPr userDrawn="1"/>
          </p:nvSpPr>
          <p:spPr>
            <a:xfrm>
              <a:off x="1" y="0"/>
              <a:ext cx="9144000" cy="152400"/>
            </a:xfrm>
            <a:prstGeom prst="rect">
              <a:avLst/>
            </a:prstGeom>
            <a:grpFill/>
            <a:ln>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cxnSp>
          <p:nvCxnSpPr>
            <p:cNvPr id="23" name="Straight Connector 22">
              <a:extLst>
                <a:ext uri="{FF2B5EF4-FFF2-40B4-BE49-F238E27FC236}">
                  <a16:creationId xmlns:a16="http://schemas.microsoft.com/office/drawing/2014/main" id="{6C2C101D-48B7-0547-AF47-7774A8994022}"/>
                </a:ext>
              </a:extLst>
            </p:cNvPr>
            <p:cNvCxnSpPr/>
            <p:nvPr userDrawn="1"/>
          </p:nvCxnSpPr>
          <p:spPr>
            <a:xfrm>
              <a:off x="0" y="1238975"/>
              <a:ext cx="9144000" cy="1588"/>
            </a:xfrm>
            <a:prstGeom prst="line">
              <a:avLst/>
            </a:prstGeom>
            <a:grpFill/>
            <a:ln w="19050" cap="flat" cmpd="sng" algn="ctr">
              <a:solidFill>
                <a:srgbClr val="FF9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4" name="Picture 3">
            <a:extLst>
              <a:ext uri="{FF2B5EF4-FFF2-40B4-BE49-F238E27FC236}">
                <a16:creationId xmlns:a16="http://schemas.microsoft.com/office/drawing/2014/main" id="{145C8BC1-2911-DF47-8EFE-6BD6F18238B3}"/>
              </a:ext>
            </a:extLst>
          </p:cNvPr>
          <p:cNvPicPr>
            <a:picLocks noChangeAspect="1"/>
          </p:cNvPicPr>
          <p:nvPr userDrawn="1"/>
        </p:nvPicPr>
        <p:blipFill>
          <a:blip r:embed="rId3"/>
          <a:stretch>
            <a:fillRect/>
          </a:stretch>
        </p:blipFill>
        <p:spPr>
          <a:xfrm>
            <a:off x="8458200" y="457200"/>
            <a:ext cx="3429000" cy="1257300"/>
          </a:xfrm>
          <a:prstGeom prst="rect">
            <a:avLst/>
          </a:prstGeom>
        </p:spPr>
      </p:pic>
    </p:spTree>
    <p:custDataLst>
      <p:tags r:id="rId1"/>
    </p:custDataLst>
    <p:extLst>
      <p:ext uri="{BB962C8B-B14F-4D97-AF65-F5344CB8AC3E}">
        <p14:creationId xmlns:p14="http://schemas.microsoft.com/office/powerpoint/2010/main" val="208088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71"/>
            <a:ext cx="2844800" cy="365125"/>
          </a:xfrm>
          <a:prstGeom prst="rect">
            <a:avLst/>
          </a:prstGeom>
        </p:spPr>
        <p:txBody>
          <a:bodyPr/>
          <a:lstStyle>
            <a:lvl1pPr>
              <a:defRPr/>
            </a:lvl1pPr>
          </a:lstStyle>
          <a:p>
            <a:pPr algn="l" eaLnBrk="1" hangingPunct="1">
              <a:defRPr/>
            </a:pPr>
            <a:fld id="{D8040EAB-5103-4586-959C-78C2AB128F57}" type="datetime1">
              <a:rPr lang="en-US">
                <a:solidFill>
                  <a:prstClr val="black"/>
                </a:solidFill>
                <a:latin typeface="Arial" pitchFamily="34" charset="0"/>
                <a:ea typeface="ＭＳ Ｐゴシック"/>
                <a:cs typeface="Arial" pitchFamily="34" charset="0"/>
              </a:rPr>
              <a:pPr algn="l" eaLnBrk="1" hangingPunct="1">
                <a:defRPr/>
              </a:pPr>
              <a:t>3/16/2020</a:t>
            </a:fld>
            <a:endParaRPr lang="en-US">
              <a:solidFill>
                <a:prstClr val="black"/>
              </a:solidFill>
              <a:latin typeface="Arial" pitchFamily="34" charset="0"/>
              <a:ea typeface="ＭＳ Ｐゴシック"/>
              <a:cs typeface="Arial" pitchFamily="34" charset="0"/>
            </a:endParaRPr>
          </a:p>
        </p:txBody>
      </p:sp>
      <p:sp>
        <p:nvSpPr>
          <p:cNvPr id="3" name="Footer Placeholder 4"/>
          <p:cNvSpPr>
            <a:spLocks noGrp="1"/>
          </p:cNvSpPr>
          <p:nvPr>
            <p:ph type="ftr" sz="quarter" idx="11"/>
          </p:nvPr>
        </p:nvSpPr>
        <p:spPr>
          <a:xfrm>
            <a:off x="4165600" y="6356371"/>
            <a:ext cx="3860800" cy="365125"/>
          </a:xfrm>
          <a:prstGeom prst="rect">
            <a:avLst/>
          </a:prstGeom>
        </p:spPr>
        <p:txBody>
          <a:bodyPr/>
          <a:lstStyle>
            <a:lvl1pPr>
              <a:defRPr/>
            </a:lvl1pPr>
          </a:lstStyle>
          <a:p>
            <a:pPr algn="l" eaLnBrk="1" hangingPunct="1">
              <a:defRPr/>
            </a:pPr>
            <a:endParaRPr lang="en-US">
              <a:solidFill>
                <a:prstClr val="black"/>
              </a:solidFill>
              <a:latin typeface="Arial" pitchFamily="34" charset="0"/>
              <a:ea typeface="ＭＳ Ｐゴシック"/>
              <a:cs typeface="Arial" pitchFamily="34" charset="0"/>
            </a:endParaRPr>
          </a:p>
        </p:txBody>
      </p:sp>
      <p:sp>
        <p:nvSpPr>
          <p:cNvPr id="4" name="Slide Number Placeholder 5"/>
          <p:cNvSpPr>
            <a:spLocks noGrp="1"/>
          </p:cNvSpPr>
          <p:nvPr>
            <p:ph type="sldNum" sz="quarter" idx="12"/>
          </p:nvPr>
        </p:nvSpPr>
        <p:spPr>
          <a:xfrm>
            <a:off x="8737600" y="6356371"/>
            <a:ext cx="2844800" cy="365125"/>
          </a:xfrm>
          <a:prstGeom prst="rect">
            <a:avLst/>
          </a:prstGeom>
        </p:spPr>
        <p:txBody>
          <a:bodyPr/>
          <a:lstStyle>
            <a:lvl1pPr>
              <a:defRPr/>
            </a:lvl1pPr>
          </a:lstStyle>
          <a:p>
            <a:pPr algn="l" eaLnBrk="1" hangingPunct="1">
              <a:defRPr/>
            </a:pPr>
            <a:fld id="{0FE7207D-6DE2-4E6D-91DD-EDC7A3674FCB}" type="slidenum">
              <a:rPr lang="en-US">
                <a:solidFill>
                  <a:prstClr val="black"/>
                </a:solidFill>
                <a:latin typeface="Arial" pitchFamily="34" charset="0"/>
                <a:ea typeface="ＭＳ Ｐゴシック"/>
                <a:cs typeface="Arial" pitchFamily="34" charset="0"/>
              </a:rPr>
              <a:pPr algn="l" eaLnBrk="1" hangingPunct="1">
                <a:defRPr/>
              </a:pPr>
              <a:t>‹#›</a:t>
            </a:fld>
            <a:endParaRPr lang="en-US">
              <a:solidFill>
                <a:prstClr val="black"/>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218918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71"/>
            <a:ext cx="2844800" cy="365125"/>
          </a:xfrm>
          <a:prstGeom prst="rect">
            <a:avLst/>
          </a:prstGeom>
        </p:spPr>
        <p:txBody>
          <a:bodyPr/>
          <a:lstStyle>
            <a:lvl1pPr>
              <a:defRPr/>
            </a:lvl1pPr>
          </a:lstStyle>
          <a:p>
            <a:pPr algn="l" eaLnBrk="1" hangingPunct="1">
              <a:defRPr/>
            </a:pPr>
            <a:fld id="{2AFA79EE-BCDA-4406-B8A6-8384A7D9A0B0}" type="datetime1">
              <a:rPr lang="en-US">
                <a:solidFill>
                  <a:prstClr val="black"/>
                </a:solidFill>
                <a:latin typeface="Arial" pitchFamily="34" charset="0"/>
                <a:ea typeface="ＭＳ Ｐゴシック"/>
                <a:cs typeface="Arial" pitchFamily="34" charset="0"/>
              </a:rPr>
              <a:pPr algn="l" eaLnBrk="1" hangingPunct="1">
                <a:defRPr/>
              </a:pPr>
              <a:t>3/16/2020</a:t>
            </a:fld>
            <a:endParaRPr lang="en-US">
              <a:solidFill>
                <a:prstClr val="black"/>
              </a:solidFill>
              <a:latin typeface="Arial" pitchFamily="34" charset="0"/>
              <a:ea typeface="ＭＳ Ｐゴシック"/>
              <a:cs typeface="Arial" pitchFamily="34" charset="0"/>
            </a:endParaRPr>
          </a:p>
        </p:txBody>
      </p:sp>
      <p:sp>
        <p:nvSpPr>
          <p:cNvPr id="4" name="Footer Placeholder 4"/>
          <p:cNvSpPr>
            <a:spLocks noGrp="1"/>
          </p:cNvSpPr>
          <p:nvPr>
            <p:ph type="ftr" sz="quarter" idx="11"/>
          </p:nvPr>
        </p:nvSpPr>
        <p:spPr>
          <a:xfrm>
            <a:off x="4165600" y="6356371"/>
            <a:ext cx="3860800" cy="365125"/>
          </a:xfrm>
          <a:prstGeom prst="rect">
            <a:avLst/>
          </a:prstGeom>
        </p:spPr>
        <p:txBody>
          <a:bodyPr/>
          <a:lstStyle>
            <a:lvl1pPr>
              <a:defRPr/>
            </a:lvl1pPr>
          </a:lstStyle>
          <a:p>
            <a:pPr algn="l" eaLnBrk="1" hangingPunct="1">
              <a:defRPr/>
            </a:pPr>
            <a:endParaRPr lang="en-US">
              <a:solidFill>
                <a:prstClr val="black"/>
              </a:solidFill>
              <a:latin typeface="Arial" pitchFamily="34" charset="0"/>
              <a:ea typeface="ＭＳ Ｐゴシック"/>
              <a:cs typeface="Arial" pitchFamily="34" charset="0"/>
            </a:endParaRPr>
          </a:p>
        </p:txBody>
      </p:sp>
      <p:sp>
        <p:nvSpPr>
          <p:cNvPr id="5" name="Slide Number Placeholder 5"/>
          <p:cNvSpPr>
            <a:spLocks noGrp="1"/>
          </p:cNvSpPr>
          <p:nvPr>
            <p:ph type="sldNum" sz="quarter" idx="12"/>
          </p:nvPr>
        </p:nvSpPr>
        <p:spPr>
          <a:xfrm>
            <a:off x="8737600" y="6356371"/>
            <a:ext cx="2844800" cy="365125"/>
          </a:xfrm>
          <a:prstGeom prst="rect">
            <a:avLst/>
          </a:prstGeom>
        </p:spPr>
        <p:txBody>
          <a:bodyPr/>
          <a:lstStyle>
            <a:lvl1pPr>
              <a:defRPr/>
            </a:lvl1pPr>
          </a:lstStyle>
          <a:p>
            <a:pPr algn="l" eaLnBrk="1" hangingPunct="1">
              <a:defRPr/>
            </a:pPr>
            <a:fld id="{562C392C-088D-4782-AF48-A60BBC5DB1A1}" type="slidenum">
              <a:rPr lang="en-US">
                <a:solidFill>
                  <a:prstClr val="black"/>
                </a:solidFill>
                <a:latin typeface="Arial" pitchFamily="34" charset="0"/>
                <a:ea typeface="ＭＳ Ｐゴシック"/>
                <a:cs typeface="Arial" pitchFamily="34" charset="0"/>
              </a:rPr>
              <a:pPr algn="l" eaLnBrk="1" hangingPunct="1">
                <a:defRPr/>
              </a:pPr>
              <a:t>‹#›</a:t>
            </a:fld>
            <a:endParaRPr lang="en-US">
              <a:solidFill>
                <a:prstClr val="black"/>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171290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column ">
    <p:spTree>
      <p:nvGrpSpPr>
        <p:cNvPr id="1" name=""/>
        <p:cNvGrpSpPr/>
        <p:nvPr/>
      </p:nvGrpSpPr>
      <p:grpSpPr>
        <a:xfrm>
          <a:off x="0" y="0"/>
          <a:ext cx="0" cy="0"/>
          <a:chOff x="0" y="0"/>
          <a:chExt cx="0" cy="0"/>
        </a:xfrm>
      </p:grpSpPr>
      <p:graphicFrame>
        <p:nvGraphicFramePr>
          <p:cNvPr id="15" name="Base" hidden="1"/>
          <p:cNvGraphicFramePr>
            <a:graphicFrameLocks/>
          </p:cNvGraphicFramePr>
          <p:nvPr userDrawn="1"/>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spid="_x0000_s168163"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a:xfrm>
            <a:off x="609600" y="838200"/>
            <a:ext cx="10363200" cy="914400"/>
          </a:xfrm>
          <a:prstGeom prst="rect">
            <a:avLst/>
          </a:prstGeom>
        </p:spPr>
        <p:txBody>
          <a:bodyPr>
            <a:normAutofit/>
          </a:bodyPr>
          <a:lstStyle>
            <a:lvl1pPr>
              <a:defRPr sz="3600" b="0" i="0">
                <a:latin typeface="+mj-lt"/>
                <a:ea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2"/>
    </p:custDataLst>
    <p:extLst>
      <p:ext uri="{BB962C8B-B14F-4D97-AF65-F5344CB8AC3E}">
        <p14:creationId xmlns:p14="http://schemas.microsoft.com/office/powerpoint/2010/main" val="165251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3FCE-F20C-EB40-805D-AE582357365E}"/>
              </a:ext>
            </a:extLst>
          </p:cNvPr>
          <p:cNvSpPr>
            <a:spLocks noGrp="1"/>
          </p:cNvSpPr>
          <p:nvPr>
            <p:ph type="title"/>
          </p:nvPr>
        </p:nvSpPr>
        <p:spPr>
          <a:xfrm>
            <a:off x="609600" y="838200"/>
            <a:ext cx="10363200" cy="914400"/>
          </a:xfrm>
          <a:prstGeom prst="rect">
            <a:avLst/>
          </a:prstGeom>
        </p:spPr>
        <p:txBody>
          <a:bodyPr>
            <a:normAutofit/>
          </a:bodyPr>
          <a:lstStyle>
            <a:lvl1pPr>
              <a:defRPr sz="3600">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129581-1261-4E49-989D-3A12B3738A7B}"/>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r>
              <a:rPr lang="en-US" dirty="0"/>
              <a: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7EF84CE-004A-6344-BC2B-33B48728784B}"/>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err="1"/>
              <a:t>Sublist</a:t>
            </a:r>
            <a:r>
              <a:rPr lang="en-US" dirty="0"/>
              <a:t> 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550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 Long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6390-0004-0847-A9BF-0C03C98EA7C3}"/>
              </a:ext>
            </a:extLst>
          </p:cNvPr>
          <p:cNvSpPr>
            <a:spLocks noGrp="1"/>
          </p:cNvSpPr>
          <p:nvPr>
            <p:ph type="title"/>
          </p:nvPr>
        </p:nvSpPr>
        <p:spPr>
          <a:xfrm>
            <a:off x="609600" y="655638"/>
            <a:ext cx="10515600" cy="1325563"/>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78A212-424B-CD4E-A3ED-B55C9E9C5CC0}"/>
              </a:ext>
            </a:extLst>
          </p:cNvPr>
          <p:cNvSpPr>
            <a:spLocks noGrp="1"/>
          </p:cNvSpPr>
          <p:nvPr>
            <p:ph idx="1" hasCustomPrompt="1"/>
          </p:nvPr>
        </p:nvSpPr>
        <p:spPr>
          <a:xfrm>
            <a:off x="609600" y="1981200"/>
            <a:ext cx="109728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3B884B0-B651-934B-B98F-96484D586224}"/>
              </a:ext>
            </a:extLst>
          </p:cNvPr>
          <p:cNvPicPr>
            <a:picLocks noChangeAspect="1"/>
          </p:cNvPicPr>
          <p:nvPr userDrawn="1"/>
        </p:nvPicPr>
        <p:blipFill>
          <a:blip r:embed="rId2"/>
          <a:stretch>
            <a:fillRect/>
          </a:stretch>
        </p:blipFill>
        <p:spPr>
          <a:xfrm>
            <a:off x="146424" y="6400800"/>
            <a:ext cx="5689600" cy="387481"/>
          </a:xfrm>
          <a:prstGeom prst="rect">
            <a:avLst/>
          </a:prstGeom>
        </p:spPr>
      </p:pic>
    </p:spTree>
    <p:extLst>
      <p:ext uri="{BB962C8B-B14F-4D97-AF65-F5344CB8AC3E}">
        <p14:creationId xmlns:p14="http://schemas.microsoft.com/office/powerpoint/2010/main" val="345566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 Long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87F-6363-B146-A984-D8AC2DAD545A}"/>
              </a:ext>
            </a:extLst>
          </p:cNvPr>
          <p:cNvSpPr>
            <a:spLocks noGrp="1"/>
          </p:cNvSpPr>
          <p:nvPr>
            <p:ph type="title"/>
          </p:nvPr>
        </p:nvSpPr>
        <p:spPr>
          <a:xfrm>
            <a:off x="591671" y="655638"/>
            <a:ext cx="10515600" cy="1325563"/>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A29B7B-985D-2641-938E-D0DB52F6E6AD}"/>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r>
              <a:rPr lang="en-US" dirty="0"/>
              <a: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38BFF8CF-18B1-894D-AC3D-0780DD672E6C}"/>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err="1"/>
              <a:t>Sublist</a:t>
            </a:r>
            <a:r>
              <a:rPr lang="en-US" dirty="0"/>
              <a:t> 2</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B5E8678-931E-CD4C-A9BE-39546FF2A5AC}"/>
              </a:ext>
            </a:extLst>
          </p:cNvPr>
          <p:cNvPicPr>
            <a:picLocks noChangeAspect="1"/>
          </p:cNvPicPr>
          <p:nvPr userDrawn="1"/>
        </p:nvPicPr>
        <p:blipFill>
          <a:blip r:embed="rId2"/>
          <a:stretch>
            <a:fillRect/>
          </a:stretch>
        </p:blipFill>
        <p:spPr>
          <a:xfrm>
            <a:off x="146424" y="6400800"/>
            <a:ext cx="5689600" cy="387481"/>
          </a:xfrm>
          <a:prstGeom prst="rect">
            <a:avLst/>
          </a:prstGeom>
        </p:spPr>
      </p:pic>
    </p:spTree>
    <p:extLst>
      <p:ext uri="{BB962C8B-B14F-4D97-AF65-F5344CB8AC3E}">
        <p14:creationId xmlns:p14="http://schemas.microsoft.com/office/powerpoint/2010/main" val="294765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34B7E-7AA9-1F4F-9092-395517CA33DC}"/>
              </a:ext>
            </a:extLst>
          </p:cNvPr>
          <p:cNvSpPr/>
          <p:nvPr userDrawn="1"/>
        </p:nvSpPr>
        <p:spPr bwMode="auto">
          <a:xfrm>
            <a:off x="11658600" y="6324600"/>
            <a:ext cx="3810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6331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D02BB-B55B-384F-81EB-9BC6B11B891F}"/>
              </a:ext>
            </a:extLst>
          </p:cNvPr>
          <p:cNvSpPr/>
          <p:nvPr userDrawn="1"/>
        </p:nvSpPr>
        <p:spPr bwMode="auto">
          <a:xfrm>
            <a:off x="0" y="-175437"/>
            <a:ext cx="12293600" cy="7033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7" name="Picture 6">
            <a:extLst>
              <a:ext uri="{FF2B5EF4-FFF2-40B4-BE49-F238E27FC236}">
                <a16:creationId xmlns:a16="http://schemas.microsoft.com/office/drawing/2014/main" id="{5F9B57F4-BE5C-504F-809F-A85B6ED8A307}"/>
              </a:ext>
            </a:extLst>
          </p:cNvPr>
          <p:cNvPicPr>
            <a:picLocks noChangeAspect="1"/>
          </p:cNvPicPr>
          <p:nvPr userDrawn="1"/>
        </p:nvPicPr>
        <p:blipFill rotWithShape="1">
          <a:blip r:embed="rId2"/>
          <a:srcRect r="26360" b="54307"/>
          <a:stretch/>
        </p:blipFill>
        <p:spPr>
          <a:xfrm>
            <a:off x="1805848" y="2353645"/>
            <a:ext cx="8681903" cy="1975272"/>
          </a:xfrm>
          <a:prstGeom prst="rect">
            <a:avLst/>
          </a:prstGeom>
        </p:spPr>
      </p:pic>
    </p:spTree>
    <p:extLst>
      <p:ext uri="{BB962C8B-B14F-4D97-AF65-F5344CB8AC3E}">
        <p14:creationId xmlns:p14="http://schemas.microsoft.com/office/powerpoint/2010/main" val="74274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o-branded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4B536-2E41-B745-92AF-B3CE72989A30}"/>
              </a:ext>
            </a:extLst>
          </p:cNvPr>
          <p:cNvSpPr/>
          <p:nvPr userDrawn="1"/>
        </p:nvSpPr>
        <p:spPr bwMode="auto">
          <a:xfrm>
            <a:off x="-11955" y="1940614"/>
            <a:ext cx="12203955" cy="4917387"/>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29715" name="Rectangle 19"/>
          <p:cNvSpPr>
            <a:spLocks noGrp="1" noChangeArrowheads="1"/>
          </p:cNvSpPr>
          <p:nvPr>
            <p:ph type="ctrTitle" hasCustomPrompt="1"/>
          </p:nvPr>
        </p:nvSpPr>
        <p:spPr>
          <a:xfrm>
            <a:off x="2840567" y="2114007"/>
            <a:ext cx="8026400" cy="2209800"/>
          </a:xfrm>
          <a:prstGeom prst="rect">
            <a:avLst/>
          </a:prstGeom>
        </p:spPr>
        <p:txBody>
          <a:bodyPr/>
          <a:lstStyle>
            <a:lvl1pPr>
              <a:defRPr sz="4600" b="0" i="0" baseline="0">
                <a:solidFill>
                  <a:schemeClr val="tx1"/>
                </a:solidFill>
                <a:latin typeface="+mj-lt"/>
                <a:ea typeface="Roboto Medium" panose="02000000000000000000" pitchFamily="2" charset="0"/>
              </a:defRPr>
            </a:lvl1pPr>
          </a:lstStyle>
          <a:p>
            <a:r>
              <a:rPr lang="en-US" dirty="0"/>
              <a:t>Insert Master Slide Title Here</a:t>
            </a:r>
          </a:p>
        </p:txBody>
      </p:sp>
      <p:sp>
        <p:nvSpPr>
          <p:cNvPr id="29716" name="Rectangle 20"/>
          <p:cNvSpPr>
            <a:spLocks noGrp="1" noChangeArrowheads="1"/>
          </p:cNvSpPr>
          <p:nvPr>
            <p:ph type="subTitle" idx="1" hasCustomPrompt="1"/>
          </p:nvPr>
        </p:nvSpPr>
        <p:spPr>
          <a:xfrm>
            <a:off x="2840567" y="4425516"/>
            <a:ext cx="8741833" cy="1137085"/>
          </a:xfrm>
        </p:spPr>
        <p:txBody>
          <a:bodyPr/>
          <a:lstStyle>
            <a:lvl1pPr marL="0" indent="0">
              <a:buFont typeface="Wingdings" pitchFamily="4" charset="2"/>
              <a:buNone/>
              <a:defRPr sz="2500" b="0" i="0" baseline="0">
                <a:latin typeface="+mj-lt"/>
                <a:ea typeface="Roboto" panose="02000000000000000000" pitchFamily="2" charset="0"/>
              </a:defRPr>
            </a:lvl1pPr>
          </a:lstStyle>
          <a:p>
            <a:r>
              <a:rPr lang="en-US" dirty="0"/>
              <a:t>Insert Master Slide Text Here</a:t>
            </a:r>
          </a:p>
        </p:txBody>
      </p:sp>
      <p:grpSp>
        <p:nvGrpSpPr>
          <p:cNvPr id="21" name="Group 20">
            <a:extLst>
              <a:ext uri="{FF2B5EF4-FFF2-40B4-BE49-F238E27FC236}">
                <a16:creationId xmlns:a16="http://schemas.microsoft.com/office/drawing/2014/main" id="{88A39766-3AA3-C542-8B0C-53BAB65E00AC}"/>
              </a:ext>
            </a:extLst>
          </p:cNvPr>
          <p:cNvGrpSpPr/>
          <p:nvPr userDrawn="1"/>
        </p:nvGrpSpPr>
        <p:grpSpPr>
          <a:xfrm>
            <a:off x="-11954" y="0"/>
            <a:ext cx="12192001" cy="1943100"/>
            <a:chOff x="0" y="0"/>
            <a:chExt cx="9144001" cy="1240563"/>
          </a:xfrm>
          <a:solidFill>
            <a:schemeClr val="accent1">
              <a:lumMod val="75000"/>
            </a:schemeClr>
          </a:solidFill>
        </p:grpSpPr>
        <p:sp>
          <p:nvSpPr>
            <p:cNvPr id="22" name="Rectangle 21">
              <a:extLst>
                <a:ext uri="{FF2B5EF4-FFF2-40B4-BE49-F238E27FC236}">
                  <a16:creationId xmlns:a16="http://schemas.microsoft.com/office/drawing/2014/main" id="{C690838C-22C7-9645-BFE9-411881D7265D}"/>
                </a:ext>
              </a:extLst>
            </p:cNvPr>
            <p:cNvSpPr/>
            <p:nvPr userDrawn="1"/>
          </p:nvSpPr>
          <p:spPr>
            <a:xfrm>
              <a:off x="1" y="0"/>
              <a:ext cx="9144000" cy="152400"/>
            </a:xfrm>
            <a:prstGeom prst="rect">
              <a:avLst/>
            </a:prstGeom>
            <a:grpFill/>
            <a:ln>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cxnSp>
          <p:nvCxnSpPr>
            <p:cNvPr id="23" name="Straight Connector 22">
              <a:extLst>
                <a:ext uri="{FF2B5EF4-FFF2-40B4-BE49-F238E27FC236}">
                  <a16:creationId xmlns:a16="http://schemas.microsoft.com/office/drawing/2014/main" id="{6C2C101D-48B7-0547-AF47-7774A8994022}"/>
                </a:ext>
              </a:extLst>
            </p:cNvPr>
            <p:cNvCxnSpPr/>
            <p:nvPr userDrawn="1"/>
          </p:nvCxnSpPr>
          <p:spPr>
            <a:xfrm>
              <a:off x="0" y="1238975"/>
              <a:ext cx="9144000" cy="1588"/>
            </a:xfrm>
            <a:prstGeom prst="line">
              <a:avLst/>
            </a:prstGeom>
            <a:grpFill/>
            <a:ln w="19050" cap="flat" cmpd="sng" algn="ctr">
              <a:solidFill>
                <a:srgbClr val="FF9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DF3F8C24-36DD-0443-AFCF-FDA063A20767}"/>
              </a:ext>
            </a:extLst>
          </p:cNvPr>
          <p:cNvSpPr txBox="1"/>
          <p:nvPr userDrawn="1"/>
        </p:nvSpPr>
        <p:spPr>
          <a:xfrm>
            <a:off x="711200" y="645213"/>
            <a:ext cx="3454400" cy="707886"/>
          </a:xfrm>
          <a:prstGeom prst="rect">
            <a:avLst/>
          </a:prstGeom>
          <a:noFill/>
        </p:spPr>
        <p:txBody>
          <a:bodyPr wrap="square" rtlCol="0">
            <a:spAutoFit/>
          </a:bodyPr>
          <a:lstStyle/>
          <a:p>
            <a:r>
              <a:rPr lang="en-US" sz="2000" dirty="0"/>
              <a:t>[Insert Secondary Logo Here]</a:t>
            </a:r>
          </a:p>
        </p:txBody>
      </p:sp>
      <p:pic>
        <p:nvPicPr>
          <p:cNvPr id="5" name="Picture 4">
            <a:extLst>
              <a:ext uri="{FF2B5EF4-FFF2-40B4-BE49-F238E27FC236}">
                <a16:creationId xmlns:a16="http://schemas.microsoft.com/office/drawing/2014/main" id="{E1CB87B2-7E19-0A4F-90DA-33015C9D5D41}"/>
              </a:ext>
            </a:extLst>
          </p:cNvPr>
          <p:cNvPicPr>
            <a:picLocks noChangeAspect="1"/>
          </p:cNvPicPr>
          <p:nvPr userDrawn="1"/>
        </p:nvPicPr>
        <p:blipFill>
          <a:blip r:embed="rId3"/>
          <a:stretch>
            <a:fillRect/>
          </a:stretch>
        </p:blipFill>
        <p:spPr>
          <a:xfrm>
            <a:off x="8458200" y="461009"/>
            <a:ext cx="3429000" cy="1257300"/>
          </a:xfrm>
          <a:prstGeom prst="rect">
            <a:avLst/>
          </a:prstGeom>
        </p:spPr>
      </p:pic>
    </p:spTree>
    <p:custDataLst>
      <p:tags r:id="rId1"/>
    </p:custDataLst>
    <p:extLst>
      <p:ext uri="{BB962C8B-B14F-4D97-AF65-F5344CB8AC3E}">
        <p14:creationId xmlns:p14="http://schemas.microsoft.com/office/powerpoint/2010/main" val="263165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branded backgrou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D02BB-B55B-384F-81EB-9BC6B11B891F}"/>
              </a:ext>
            </a:extLst>
          </p:cNvPr>
          <p:cNvSpPr/>
          <p:nvPr userDrawn="1"/>
        </p:nvSpPr>
        <p:spPr bwMode="auto">
          <a:xfrm>
            <a:off x="0" y="-152400"/>
            <a:ext cx="12293600" cy="7033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4" name="TextBox 3">
            <a:extLst>
              <a:ext uri="{FF2B5EF4-FFF2-40B4-BE49-F238E27FC236}">
                <a16:creationId xmlns:a16="http://schemas.microsoft.com/office/drawing/2014/main" id="{BFBC64AE-B805-E646-8160-658E3FC99973}"/>
              </a:ext>
            </a:extLst>
          </p:cNvPr>
          <p:cNvSpPr txBox="1"/>
          <p:nvPr userDrawn="1"/>
        </p:nvSpPr>
        <p:spPr>
          <a:xfrm>
            <a:off x="2205317" y="4038601"/>
            <a:ext cx="8026400" cy="584775"/>
          </a:xfrm>
          <a:prstGeom prst="rect">
            <a:avLst/>
          </a:prstGeom>
          <a:noFill/>
        </p:spPr>
        <p:txBody>
          <a:bodyPr wrap="square" rtlCol="0">
            <a:spAutoFit/>
          </a:bodyPr>
          <a:lstStyle/>
          <a:p>
            <a:r>
              <a:rPr lang="en-US" sz="3200" dirty="0"/>
              <a:t>[Insert Secondary Logo Here]</a:t>
            </a:r>
          </a:p>
        </p:txBody>
      </p:sp>
      <p:pic>
        <p:nvPicPr>
          <p:cNvPr id="7" name="Picture 6">
            <a:extLst>
              <a:ext uri="{FF2B5EF4-FFF2-40B4-BE49-F238E27FC236}">
                <a16:creationId xmlns:a16="http://schemas.microsoft.com/office/drawing/2014/main" id="{F3839ED9-7E6F-2348-994D-CDFBEA5A4D24}"/>
              </a:ext>
            </a:extLst>
          </p:cNvPr>
          <p:cNvPicPr>
            <a:picLocks noChangeAspect="1"/>
          </p:cNvPicPr>
          <p:nvPr userDrawn="1"/>
        </p:nvPicPr>
        <p:blipFill rotWithShape="1">
          <a:blip r:embed="rId2"/>
          <a:srcRect r="26360" b="54307"/>
          <a:stretch/>
        </p:blipFill>
        <p:spPr>
          <a:xfrm>
            <a:off x="2743200" y="1758528"/>
            <a:ext cx="6974542" cy="1586820"/>
          </a:xfrm>
          <a:prstGeom prst="rect">
            <a:avLst/>
          </a:prstGeom>
        </p:spPr>
      </p:pic>
    </p:spTree>
    <p:extLst>
      <p:ext uri="{BB962C8B-B14F-4D97-AF65-F5344CB8AC3E}">
        <p14:creationId xmlns:p14="http://schemas.microsoft.com/office/powerpoint/2010/main" val="324823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DF9A06-7854-8D48-B7F2-B135CD4D82F8}"/>
              </a:ext>
            </a:extLst>
          </p:cNvPr>
          <p:cNvSpPr/>
          <p:nvPr userDrawn="1"/>
        </p:nvSpPr>
        <p:spPr bwMode="auto">
          <a:xfrm>
            <a:off x="0" y="0"/>
            <a:ext cx="12203955" cy="533400"/>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028" name="Rectangle 15"/>
          <p:cNvSpPr>
            <a:spLocks noGrp="1" noChangeArrowheads="1"/>
          </p:cNvSpPr>
          <p:nvPr>
            <p:ph type="body" idx="1"/>
          </p:nvPr>
        </p:nvSpPr>
        <p:spPr bwMode="auto">
          <a:xfrm>
            <a:off x="609600" y="1981200"/>
            <a:ext cx="10972800" cy="3886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a:extLst>
              <a:ext uri="{FF2B5EF4-FFF2-40B4-BE49-F238E27FC236}">
                <a16:creationId xmlns:a16="http://schemas.microsoft.com/office/drawing/2014/main" id="{E947B078-2274-E048-BF1D-71C1E769DC7C}"/>
              </a:ext>
            </a:extLst>
          </p:cNvPr>
          <p:cNvSpPr/>
          <p:nvPr userDrawn="1"/>
        </p:nvSpPr>
        <p:spPr>
          <a:xfrm>
            <a:off x="11618964" y="6400800"/>
            <a:ext cx="466794" cy="369332"/>
          </a:xfrm>
          <a:prstGeom prst="rect">
            <a:avLst/>
          </a:prstGeom>
        </p:spPr>
        <p:txBody>
          <a:bodyPr wrap="none">
            <a:spAutoFit/>
          </a:bodyPr>
          <a:lstStyle/>
          <a:p>
            <a:fld id="{BE040F21-18A7-F24A-9FFF-CA1645682805}" type="slidenum">
              <a:rPr lang="en-US" smtClean="0">
                <a:latin typeface="Roboto" panose="02000000000000000000" pitchFamily="2" charset="0"/>
                <a:ea typeface="Roboto" panose="02000000000000000000" pitchFamily="2" charset="0"/>
              </a:rPr>
              <a:t>‹#›</a:t>
            </a:fld>
            <a:endParaRPr lang="en-US" dirty="0">
              <a:latin typeface="Roboto" panose="02000000000000000000" pitchFamily="2" charset="0"/>
              <a:ea typeface="Roboto" panose="02000000000000000000" pitchFamily="2" charset="0"/>
            </a:endParaRPr>
          </a:p>
        </p:txBody>
      </p:sp>
      <p:sp>
        <p:nvSpPr>
          <p:cNvPr id="3" name="Title Placeholder 2">
            <a:extLst>
              <a:ext uri="{FF2B5EF4-FFF2-40B4-BE49-F238E27FC236}">
                <a16:creationId xmlns:a16="http://schemas.microsoft.com/office/drawing/2014/main" id="{249BE8F0-75A0-A748-99AE-728CF18B0D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70FFF947-11DF-1645-95AE-F53E85B1898B}"/>
              </a:ext>
            </a:extLst>
          </p:cNvPr>
          <p:cNvPicPr>
            <a:picLocks noChangeAspect="1"/>
          </p:cNvPicPr>
          <p:nvPr userDrawn="1"/>
        </p:nvPicPr>
        <p:blipFill>
          <a:blip r:embed="rId14"/>
          <a:stretch>
            <a:fillRect/>
          </a:stretch>
        </p:blipFill>
        <p:spPr>
          <a:xfrm>
            <a:off x="10210800" y="75091"/>
            <a:ext cx="1828800" cy="382109"/>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8" r:id="rId4"/>
    <p:sldLayoutId id="2147484119" r:id="rId5"/>
    <p:sldLayoutId id="2147484122" r:id="rId6"/>
    <p:sldLayoutId id="2147484117" r:id="rId7"/>
    <p:sldLayoutId id="2147484120" r:id="rId8"/>
    <p:sldLayoutId id="2147484121" r:id="rId9"/>
    <p:sldLayoutId id="2147484123" r:id="rId10"/>
    <p:sldLayoutId id="2147484124" r:id="rId11"/>
  </p:sldLayoutIdLst>
  <p:hf hdr="0" ftr="0" dt="0"/>
  <p:txStyles>
    <p:titleStyle>
      <a:lvl1pPr algn="l" rtl="0" eaLnBrk="1" fontAlgn="base" hangingPunct="1">
        <a:spcBef>
          <a:spcPct val="0"/>
        </a:spcBef>
        <a:spcAft>
          <a:spcPct val="0"/>
        </a:spcAft>
        <a:defRPr sz="40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wonder.cdc.govon/" TargetMode="Externa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4702-C6F7-2944-8810-1AD5C7D5F56A}"/>
              </a:ext>
            </a:extLst>
          </p:cNvPr>
          <p:cNvSpPr>
            <a:spLocks noGrp="1"/>
          </p:cNvSpPr>
          <p:nvPr>
            <p:ph type="ctrTitle"/>
          </p:nvPr>
        </p:nvSpPr>
        <p:spPr>
          <a:xfrm>
            <a:off x="2082800" y="2223336"/>
            <a:ext cx="8026400" cy="2209800"/>
          </a:xfrm>
        </p:spPr>
        <p:txBody>
          <a:bodyPr>
            <a:normAutofit/>
          </a:bodyPr>
          <a:lstStyle/>
          <a:p>
            <a:pPr algn="ctr"/>
            <a:r>
              <a:rPr lang="en-US" sz="4000" dirty="0"/>
              <a:t>The Value of Data to Advance Equity-Based QI: Introducing the New MDC Equity Dashboard</a:t>
            </a:r>
          </a:p>
        </p:txBody>
      </p:sp>
      <p:sp>
        <p:nvSpPr>
          <p:cNvPr id="3" name="Subtitle 2">
            <a:extLst>
              <a:ext uri="{FF2B5EF4-FFF2-40B4-BE49-F238E27FC236}">
                <a16:creationId xmlns:a16="http://schemas.microsoft.com/office/drawing/2014/main" id="{1CFC126B-9E38-D942-92ED-0D2E2A779952}"/>
              </a:ext>
            </a:extLst>
          </p:cNvPr>
          <p:cNvSpPr>
            <a:spLocks noGrp="1"/>
          </p:cNvSpPr>
          <p:nvPr>
            <p:ph type="subTitle" idx="1"/>
          </p:nvPr>
        </p:nvSpPr>
        <p:spPr>
          <a:xfrm>
            <a:off x="1725083" y="4876800"/>
            <a:ext cx="8741833" cy="1600200"/>
          </a:xfrm>
        </p:spPr>
        <p:txBody>
          <a:bodyPr/>
          <a:lstStyle/>
          <a:p>
            <a:pPr algn="ctr"/>
            <a:r>
              <a:rPr lang="en-US" dirty="0"/>
              <a:t>Terri Deeds, RN, MSN, NE-BC</a:t>
            </a:r>
          </a:p>
          <a:p>
            <a:pPr algn="ctr"/>
            <a:r>
              <a:rPr lang="en-US" dirty="0"/>
              <a:t>Anne Castles, MA, MPH</a:t>
            </a:r>
          </a:p>
          <a:p>
            <a:pPr algn="ctr"/>
            <a:endParaRPr lang="en-US" dirty="0"/>
          </a:p>
          <a:p>
            <a:pPr algn="ctr"/>
            <a:r>
              <a:rPr lang="en-US" sz="2000" dirty="0"/>
              <a:t>September 27, 2019, 12-1pm</a:t>
            </a:r>
          </a:p>
        </p:txBody>
      </p:sp>
    </p:spTree>
    <p:extLst>
      <p:ext uri="{BB962C8B-B14F-4D97-AF65-F5344CB8AC3E}">
        <p14:creationId xmlns:p14="http://schemas.microsoft.com/office/powerpoint/2010/main" val="4001020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6F0B-A4A4-8243-BA89-AD97A83F4728}"/>
              </a:ext>
            </a:extLst>
          </p:cNvPr>
          <p:cNvSpPr>
            <a:spLocks noGrp="1"/>
          </p:cNvSpPr>
          <p:nvPr>
            <p:ph type="title"/>
          </p:nvPr>
        </p:nvSpPr>
        <p:spPr>
          <a:xfrm>
            <a:off x="2209800" y="1206592"/>
            <a:ext cx="7772400" cy="831934"/>
          </a:xfrm>
        </p:spPr>
        <p:txBody>
          <a:bodyPr>
            <a:normAutofit/>
          </a:bodyPr>
          <a:lstStyle/>
          <a:p>
            <a:pPr algn="ctr"/>
            <a:r>
              <a:rPr lang="en-US" sz="3200" b="1" i="1" dirty="0"/>
              <a:t>Equality vs. Equity?</a:t>
            </a:r>
          </a:p>
        </p:txBody>
      </p:sp>
      <p:pic>
        <p:nvPicPr>
          <p:cNvPr id="5" name="Content Placeholder 4">
            <a:extLst>
              <a:ext uri="{FF2B5EF4-FFF2-40B4-BE49-F238E27FC236}">
                <a16:creationId xmlns:a16="http://schemas.microsoft.com/office/drawing/2014/main" id="{E2A4ED93-7900-A446-9EF0-E14083668B0B}"/>
              </a:ext>
            </a:extLst>
          </p:cNvPr>
          <p:cNvPicPr>
            <a:picLocks noGrp="1" noChangeAspect="1"/>
          </p:cNvPicPr>
          <p:nvPr>
            <p:ph idx="1"/>
          </p:nvPr>
        </p:nvPicPr>
        <p:blipFill>
          <a:blip r:embed="rId3"/>
          <a:stretch>
            <a:fillRect/>
          </a:stretch>
        </p:blipFill>
        <p:spPr>
          <a:xfrm>
            <a:off x="2057400" y="2057400"/>
            <a:ext cx="8128000" cy="4572000"/>
          </a:xfrm>
        </p:spPr>
      </p:pic>
      <p:sp>
        <p:nvSpPr>
          <p:cNvPr id="3" name="Rectangle 2">
            <a:extLst>
              <a:ext uri="{FF2B5EF4-FFF2-40B4-BE49-F238E27FC236}">
                <a16:creationId xmlns:a16="http://schemas.microsoft.com/office/drawing/2014/main" id="{217B7795-2BD6-7C44-91ED-7F70631485C5}"/>
              </a:ext>
            </a:extLst>
          </p:cNvPr>
          <p:cNvSpPr/>
          <p:nvPr/>
        </p:nvSpPr>
        <p:spPr>
          <a:xfrm>
            <a:off x="2191914" y="560262"/>
            <a:ext cx="7827785" cy="646331"/>
          </a:xfrm>
          <a:prstGeom prst="rect">
            <a:avLst/>
          </a:prstGeom>
        </p:spPr>
        <p:txBody>
          <a:bodyPr wrap="none">
            <a:spAutoFit/>
          </a:bodyPr>
          <a:lstStyle/>
          <a:p>
            <a:r>
              <a:rPr lang="en-US" sz="3600" b="1" dirty="0"/>
              <a:t>But I (we) treat everyone the same!</a:t>
            </a:r>
          </a:p>
        </p:txBody>
      </p:sp>
    </p:spTree>
    <p:extLst>
      <p:ext uri="{BB962C8B-B14F-4D97-AF65-F5344CB8AC3E}">
        <p14:creationId xmlns:p14="http://schemas.microsoft.com/office/powerpoint/2010/main" val="3980850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74FF-7B0E-3443-97CB-8FCE8855E27E}"/>
              </a:ext>
            </a:extLst>
          </p:cNvPr>
          <p:cNvSpPr>
            <a:spLocks noGrp="1"/>
          </p:cNvSpPr>
          <p:nvPr>
            <p:ph type="title"/>
          </p:nvPr>
        </p:nvSpPr>
        <p:spPr/>
        <p:txBody>
          <a:bodyPr/>
          <a:lstStyle/>
          <a:p>
            <a:r>
              <a:rPr lang="en-US" dirty="0"/>
              <a:t>Variation in Care is Endemic</a:t>
            </a:r>
          </a:p>
        </p:txBody>
      </p:sp>
      <p:pic>
        <p:nvPicPr>
          <p:cNvPr id="5" name="Picture 4">
            <a:extLst>
              <a:ext uri="{FF2B5EF4-FFF2-40B4-BE49-F238E27FC236}">
                <a16:creationId xmlns:a16="http://schemas.microsoft.com/office/drawing/2014/main" id="{465B876D-A6D3-1C4D-8DEE-746BA6FBCCAF}"/>
              </a:ext>
            </a:extLst>
          </p:cNvPr>
          <p:cNvPicPr>
            <a:picLocks noChangeAspect="1"/>
          </p:cNvPicPr>
          <p:nvPr/>
        </p:nvPicPr>
        <p:blipFill>
          <a:blip r:embed="rId3"/>
          <a:stretch>
            <a:fillRect/>
          </a:stretch>
        </p:blipFill>
        <p:spPr>
          <a:xfrm>
            <a:off x="2019300" y="1828801"/>
            <a:ext cx="8153400" cy="4851165"/>
          </a:xfrm>
          <a:prstGeom prst="rect">
            <a:avLst/>
          </a:prstGeom>
        </p:spPr>
      </p:pic>
    </p:spTree>
    <p:extLst>
      <p:ext uri="{BB962C8B-B14F-4D97-AF65-F5344CB8AC3E}">
        <p14:creationId xmlns:p14="http://schemas.microsoft.com/office/powerpoint/2010/main" val="2277911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C2FFFBC-41FA-2A48-8F58-C69533AEE476}"/>
              </a:ext>
            </a:extLst>
          </p:cNvPr>
          <p:cNvGraphicFramePr>
            <a:graphicFrameLocks/>
          </p:cNvGraphicFramePr>
          <p:nvPr>
            <p:extLst>
              <p:ext uri="{D42A27DB-BD31-4B8C-83A1-F6EECF244321}">
                <p14:modId xmlns:p14="http://schemas.microsoft.com/office/powerpoint/2010/main" val="2033370988"/>
              </p:ext>
            </p:extLst>
          </p:nvPr>
        </p:nvGraphicFramePr>
        <p:xfrm>
          <a:off x="685800" y="1479665"/>
          <a:ext cx="10820400" cy="500426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3F7F2BC9-F8C2-8649-A379-0334B939945B}"/>
              </a:ext>
            </a:extLst>
          </p:cNvPr>
          <p:cNvCxnSpPr/>
          <p:nvPr/>
        </p:nvCxnSpPr>
        <p:spPr>
          <a:xfrm>
            <a:off x="2895601" y="4267200"/>
            <a:ext cx="71700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85838AD-E34C-A84F-82E0-45363D8BFA20}"/>
              </a:ext>
            </a:extLst>
          </p:cNvPr>
          <p:cNvSpPr txBox="1"/>
          <p:nvPr/>
        </p:nvSpPr>
        <p:spPr>
          <a:xfrm>
            <a:off x="3610495" y="681650"/>
            <a:ext cx="5611090" cy="1384995"/>
          </a:xfrm>
          <a:prstGeom prst="rect">
            <a:avLst/>
          </a:prstGeom>
          <a:solidFill>
            <a:schemeClr val="bg1"/>
          </a:solidFill>
          <a:ln>
            <a:solidFill>
              <a:schemeClr val="accent1"/>
            </a:solidFill>
          </a:ln>
        </p:spPr>
        <p:txBody>
          <a:bodyPr wrap="square" rtlCol="0">
            <a:spAutoFit/>
          </a:bodyPr>
          <a:lstStyle/>
          <a:p>
            <a:pPr defTabSz="457200" eaLnBrk="1" hangingPunct="1">
              <a:defRPr/>
            </a:pPr>
            <a:r>
              <a:rPr lang="en-US" sz="2800" dirty="0">
                <a:solidFill>
                  <a:prstClr val="black"/>
                </a:solidFill>
                <a:latin typeface="Calibri" panose="020F0502020204030204" pitchFamily="34" charset="0"/>
                <a:ea typeface="ＭＳ Ｐゴシック" panose="020B0600070205080204" pitchFamily="34" charset="-128"/>
              </a:rPr>
              <a:t>Low-Risk First-Birth Cesarean (NTSV)</a:t>
            </a:r>
            <a:br>
              <a:rPr lang="en-US" sz="2800" dirty="0">
                <a:solidFill>
                  <a:prstClr val="black"/>
                </a:solidFill>
                <a:latin typeface="Calibri" panose="020F0502020204030204" pitchFamily="34" charset="0"/>
                <a:ea typeface="ＭＳ Ｐゴシック" panose="020B0600070205080204" pitchFamily="34" charset="-128"/>
              </a:rPr>
            </a:br>
            <a:r>
              <a:rPr lang="en-US" sz="2800" dirty="0">
                <a:solidFill>
                  <a:prstClr val="black"/>
                </a:solidFill>
                <a:latin typeface="Calibri" panose="020F0502020204030204" pitchFamily="34" charset="0"/>
                <a:ea typeface="ＭＳ Ｐゴシック" panose="020B0600070205080204" pitchFamily="34" charset="-128"/>
              </a:rPr>
              <a:t>Black to White Ratios by Hospital</a:t>
            </a:r>
          </a:p>
          <a:p>
            <a:pPr defTabSz="457200" eaLnBrk="1" hangingPunct="1">
              <a:defRPr/>
            </a:pPr>
            <a:r>
              <a:rPr lang="en-US" sz="2800" dirty="0">
                <a:solidFill>
                  <a:prstClr val="black"/>
                </a:solidFill>
                <a:latin typeface="Calibri" panose="020F0502020204030204" pitchFamily="34" charset="0"/>
                <a:ea typeface="ＭＳ Ｐゴシック" panose="020B0600070205080204" pitchFamily="34" charset="-128"/>
              </a:rPr>
              <a:t>2015-2016</a:t>
            </a:r>
          </a:p>
        </p:txBody>
      </p:sp>
      <p:sp>
        <p:nvSpPr>
          <p:cNvPr id="7" name="TextBox 6">
            <a:extLst>
              <a:ext uri="{FF2B5EF4-FFF2-40B4-BE49-F238E27FC236}">
                <a16:creationId xmlns:a16="http://schemas.microsoft.com/office/drawing/2014/main" id="{AEF86353-C185-484A-9B19-19AAA42607B6}"/>
              </a:ext>
            </a:extLst>
          </p:cNvPr>
          <p:cNvSpPr txBox="1"/>
          <p:nvPr/>
        </p:nvSpPr>
        <p:spPr>
          <a:xfrm>
            <a:off x="3124201" y="2298532"/>
            <a:ext cx="2409305" cy="1569660"/>
          </a:xfrm>
          <a:prstGeom prst="rect">
            <a:avLst/>
          </a:prstGeom>
          <a:solidFill>
            <a:schemeClr val="bg1"/>
          </a:solidFill>
          <a:ln>
            <a:solidFill>
              <a:schemeClr val="accent1"/>
            </a:solidFill>
          </a:ln>
        </p:spPr>
        <p:txBody>
          <a:bodyPr wrap="square" rtlCol="0">
            <a:spAutoFit/>
          </a:bodyPr>
          <a:lstStyle/>
          <a:p>
            <a:pPr algn="l" defTabSz="457200" eaLnBrk="1" hangingPunct="1">
              <a:defRPr/>
            </a:pPr>
            <a:r>
              <a:rPr lang="en-US" sz="2400" dirty="0">
                <a:solidFill>
                  <a:prstClr val="black"/>
                </a:solidFill>
                <a:latin typeface="Calibri" panose="020F0502020204030204" pitchFamily="34" charset="0"/>
                <a:ea typeface="ＭＳ Ｐゴシック" panose="020B0600070205080204" pitchFamily="34" charset="-128"/>
              </a:rPr>
              <a:t>Statewide rates:</a:t>
            </a:r>
          </a:p>
          <a:p>
            <a:pPr algn="l" defTabSz="457200" eaLnBrk="1" hangingPunct="1">
              <a:tabLst>
                <a:tab pos="679450" algn="l"/>
              </a:tabLst>
              <a:defRPr/>
            </a:pPr>
            <a:r>
              <a:rPr lang="en-US" sz="2400" dirty="0">
                <a:solidFill>
                  <a:prstClr val="black"/>
                </a:solidFill>
                <a:latin typeface="Calibri" panose="020F0502020204030204" pitchFamily="34" charset="0"/>
                <a:ea typeface="ＭＳ Ｐゴシック" panose="020B0600070205080204" pitchFamily="34" charset="-128"/>
              </a:rPr>
              <a:t>Total:	 	25.3%</a:t>
            </a:r>
          </a:p>
          <a:p>
            <a:pPr algn="l" defTabSz="457200" eaLnBrk="1" hangingPunct="1">
              <a:tabLst>
                <a:tab pos="679450" algn="l"/>
              </a:tabLst>
              <a:defRPr/>
            </a:pPr>
            <a:r>
              <a:rPr lang="en-US" sz="2400" dirty="0">
                <a:solidFill>
                  <a:prstClr val="black"/>
                </a:solidFill>
                <a:latin typeface="Calibri" panose="020F0502020204030204" pitchFamily="34" charset="0"/>
                <a:ea typeface="ＭＳ Ｐゴシック" panose="020B0600070205080204" pitchFamily="34" charset="-128"/>
              </a:rPr>
              <a:t>White:	24.8%</a:t>
            </a:r>
          </a:p>
          <a:p>
            <a:pPr algn="l" defTabSz="457200" eaLnBrk="1" hangingPunct="1">
              <a:tabLst>
                <a:tab pos="679450" algn="l"/>
              </a:tabLst>
              <a:defRPr/>
            </a:pPr>
            <a:r>
              <a:rPr lang="en-US" sz="2400" dirty="0">
                <a:solidFill>
                  <a:prstClr val="black"/>
                </a:solidFill>
                <a:latin typeface="Calibri" panose="020F0502020204030204" pitchFamily="34" charset="0"/>
                <a:ea typeface="ＭＳ Ｐゴシック" panose="020B0600070205080204" pitchFamily="34" charset="-128"/>
              </a:rPr>
              <a:t>Black:	30.0%</a:t>
            </a:r>
          </a:p>
        </p:txBody>
      </p:sp>
    </p:spTree>
    <p:extLst>
      <p:ext uri="{BB962C8B-B14F-4D97-AF65-F5344CB8AC3E}">
        <p14:creationId xmlns:p14="http://schemas.microsoft.com/office/powerpoint/2010/main" val="22436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ADDCB11-50B1-3949-B4E0-AE537F66E3EA}"/>
              </a:ext>
            </a:extLst>
          </p:cNvPr>
          <p:cNvGraphicFramePr>
            <a:graphicFrameLocks/>
          </p:cNvGraphicFramePr>
          <p:nvPr/>
        </p:nvGraphicFramePr>
        <p:xfrm>
          <a:off x="1857828" y="1182705"/>
          <a:ext cx="8519886" cy="578336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A140030C-9F21-EB40-9BCE-3839C95BF2A5}"/>
              </a:ext>
            </a:extLst>
          </p:cNvPr>
          <p:cNvCxnSpPr/>
          <p:nvPr/>
        </p:nvCxnSpPr>
        <p:spPr>
          <a:xfrm>
            <a:off x="2998125" y="5306291"/>
            <a:ext cx="71700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E069DB8-F120-C745-8A3B-377D0542AA4F}"/>
              </a:ext>
            </a:extLst>
          </p:cNvPr>
          <p:cNvSpPr txBox="1"/>
          <p:nvPr/>
        </p:nvSpPr>
        <p:spPr>
          <a:xfrm>
            <a:off x="3610495" y="681650"/>
            <a:ext cx="5611090" cy="1384995"/>
          </a:xfrm>
          <a:prstGeom prst="rect">
            <a:avLst/>
          </a:prstGeom>
          <a:solidFill>
            <a:schemeClr val="bg1"/>
          </a:solidFill>
          <a:ln>
            <a:solidFill>
              <a:schemeClr val="accent1"/>
            </a:solidFill>
          </a:ln>
        </p:spPr>
        <p:txBody>
          <a:bodyPr wrap="square" rtlCol="0">
            <a:spAutoFit/>
          </a:bodyPr>
          <a:lstStyle/>
          <a:p>
            <a:pPr defTabSz="457200" eaLnBrk="1" hangingPunct="1">
              <a:defRPr/>
            </a:pPr>
            <a:r>
              <a:rPr lang="en-US" sz="2800" dirty="0">
                <a:solidFill>
                  <a:prstClr val="black"/>
                </a:solidFill>
                <a:latin typeface="Calibri" panose="020F0502020204030204" pitchFamily="34" charset="0"/>
                <a:ea typeface="ＭＳ Ｐゴシック" panose="020B0600070205080204" pitchFamily="34" charset="-128"/>
              </a:rPr>
              <a:t>Severe Maternal Morbidity (SMM)</a:t>
            </a:r>
            <a:br>
              <a:rPr lang="en-US" sz="2800" dirty="0">
                <a:solidFill>
                  <a:prstClr val="black"/>
                </a:solidFill>
                <a:latin typeface="Calibri" panose="020F0502020204030204" pitchFamily="34" charset="0"/>
                <a:ea typeface="ＭＳ Ｐゴシック" panose="020B0600070205080204" pitchFamily="34" charset="-128"/>
              </a:rPr>
            </a:br>
            <a:r>
              <a:rPr lang="en-US" sz="2800" dirty="0">
                <a:solidFill>
                  <a:prstClr val="black"/>
                </a:solidFill>
                <a:latin typeface="Calibri" panose="020F0502020204030204" pitchFamily="34" charset="0"/>
                <a:ea typeface="ＭＳ Ｐゴシック" panose="020B0600070205080204" pitchFamily="34" charset="-128"/>
              </a:rPr>
              <a:t>Black to White Ratios by Hospital</a:t>
            </a:r>
          </a:p>
          <a:p>
            <a:pPr defTabSz="457200" eaLnBrk="1" hangingPunct="1">
              <a:defRPr/>
            </a:pPr>
            <a:r>
              <a:rPr lang="en-US" sz="2800" dirty="0">
                <a:solidFill>
                  <a:prstClr val="black"/>
                </a:solidFill>
                <a:latin typeface="Calibri" panose="020F0502020204030204" pitchFamily="34" charset="0"/>
                <a:ea typeface="ＭＳ Ｐゴシック" panose="020B0600070205080204" pitchFamily="34" charset="-128"/>
              </a:rPr>
              <a:t>2015-2016</a:t>
            </a:r>
          </a:p>
        </p:txBody>
      </p:sp>
      <p:sp>
        <p:nvSpPr>
          <p:cNvPr id="8" name="TextBox 7">
            <a:extLst>
              <a:ext uri="{FF2B5EF4-FFF2-40B4-BE49-F238E27FC236}">
                <a16:creationId xmlns:a16="http://schemas.microsoft.com/office/drawing/2014/main" id="{CD51585F-72CC-7045-85FD-D6DE7B71EE51}"/>
              </a:ext>
            </a:extLst>
          </p:cNvPr>
          <p:cNvSpPr txBox="1"/>
          <p:nvPr/>
        </p:nvSpPr>
        <p:spPr>
          <a:xfrm>
            <a:off x="3610495" y="2419004"/>
            <a:ext cx="2256905" cy="1569660"/>
          </a:xfrm>
          <a:prstGeom prst="rect">
            <a:avLst/>
          </a:prstGeom>
          <a:solidFill>
            <a:schemeClr val="bg1"/>
          </a:solidFill>
          <a:ln>
            <a:solidFill>
              <a:schemeClr val="accent1"/>
            </a:solidFill>
          </a:ln>
        </p:spPr>
        <p:txBody>
          <a:bodyPr wrap="square" rtlCol="0">
            <a:spAutoFit/>
          </a:bodyPr>
          <a:lstStyle/>
          <a:p>
            <a:pPr algn="l" defTabSz="457200" eaLnBrk="1" hangingPunct="1">
              <a:defRPr/>
            </a:pPr>
            <a:r>
              <a:rPr lang="en-US" sz="2400" dirty="0">
                <a:solidFill>
                  <a:prstClr val="black"/>
                </a:solidFill>
                <a:latin typeface="Calibri" panose="020F0502020204030204" pitchFamily="34" charset="0"/>
                <a:ea typeface="ＭＳ Ｐゴシック" panose="020B0600070205080204" pitchFamily="34" charset="-128"/>
              </a:rPr>
              <a:t>Statewide rates:</a:t>
            </a:r>
          </a:p>
          <a:p>
            <a:pPr algn="l" defTabSz="457200" eaLnBrk="1" hangingPunct="1">
              <a:tabLst>
                <a:tab pos="679450" algn="l"/>
              </a:tabLst>
              <a:defRPr/>
            </a:pPr>
            <a:r>
              <a:rPr lang="en-US" sz="2400" dirty="0">
                <a:solidFill>
                  <a:prstClr val="black"/>
                </a:solidFill>
                <a:latin typeface="Calibri" panose="020F0502020204030204" pitchFamily="34" charset="0"/>
                <a:ea typeface="ＭＳ Ｐゴシック" panose="020B0600070205080204" pitchFamily="34" charset="-128"/>
              </a:rPr>
              <a:t>Total:		1.6%</a:t>
            </a:r>
          </a:p>
          <a:p>
            <a:pPr algn="l" defTabSz="457200" eaLnBrk="1" hangingPunct="1">
              <a:tabLst>
                <a:tab pos="679450" algn="l"/>
              </a:tabLst>
              <a:defRPr/>
            </a:pPr>
            <a:r>
              <a:rPr lang="en-US" sz="2400" dirty="0">
                <a:solidFill>
                  <a:prstClr val="black"/>
                </a:solidFill>
                <a:latin typeface="Calibri" panose="020F0502020204030204" pitchFamily="34" charset="0"/>
                <a:ea typeface="ＭＳ Ｐゴシック" panose="020B0600070205080204" pitchFamily="34" charset="-128"/>
              </a:rPr>
              <a:t>White:	1.2%</a:t>
            </a:r>
          </a:p>
          <a:p>
            <a:pPr algn="l" defTabSz="457200" eaLnBrk="1" hangingPunct="1">
              <a:tabLst>
                <a:tab pos="679450" algn="l"/>
              </a:tabLst>
              <a:defRPr/>
            </a:pPr>
            <a:r>
              <a:rPr lang="en-US" sz="2400" dirty="0">
                <a:solidFill>
                  <a:prstClr val="black"/>
                </a:solidFill>
                <a:latin typeface="Calibri" panose="020F0502020204030204" pitchFamily="34" charset="0"/>
                <a:ea typeface="ＭＳ Ｐゴシック" panose="020B0600070205080204" pitchFamily="34" charset="-128"/>
              </a:rPr>
              <a:t>Black:	2.4%</a:t>
            </a:r>
          </a:p>
        </p:txBody>
      </p:sp>
    </p:spTree>
    <p:extLst>
      <p:ext uri="{BB962C8B-B14F-4D97-AF65-F5344CB8AC3E}">
        <p14:creationId xmlns:p14="http://schemas.microsoft.com/office/powerpoint/2010/main" val="4266495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11C9-B619-A749-B88A-CBA73C81AAED}"/>
              </a:ext>
            </a:extLst>
          </p:cNvPr>
          <p:cNvSpPr>
            <a:spLocks noGrp="1"/>
          </p:cNvSpPr>
          <p:nvPr>
            <p:ph type="title"/>
          </p:nvPr>
        </p:nvSpPr>
        <p:spPr/>
        <p:txBody>
          <a:bodyPr/>
          <a:lstStyle/>
          <a:p>
            <a:r>
              <a:rPr lang="en-US" b="1" dirty="0"/>
              <a:t>So is this happening at my hospital?</a:t>
            </a:r>
          </a:p>
        </p:txBody>
      </p:sp>
      <p:sp>
        <p:nvSpPr>
          <p:cNvPr id="3" name="Content Placeholder 2">
            <a:extLst>
              <a:ext uri="{FF2B5EF4-FFF2-40B4-BE49-F238E27FC236}">
                <a16:creationId xmlns:a16="http://schemas.microsoft.com/office/drawing/2014/main" id="{2182412C-EF1D-6943-9AF1-CEBD8023DBA2}"/>
              </a:ext>
            </a:extLst>
          </p:cNvPr>
          <p:cNvSpPr>
            <a:spLocks noGrp="1"/>
          </p:cNvSpPr>
          <p:nvPr>
            <p:ph idx="1"/>
          </p:nvPr>
        </p:nvSpPr>
        <p:spPr/>
        <p:txBody>
          <a:bodyPr/>
          <a:lstStyle/>
          <a:p>
            <a:r>
              <a:rPr lang="en-US" dirty="0"/>
              <a:t>A close look at the data from your hospital should provide opportunities to focus your quality improvement efforts on the issues affecting your hospital.</a:t>
            </a:r>
          </a:p>
        </p:txBody>
      </p:sp>
      <p:pic>
        <p:nvPicPr>
          <p:cNvPr id="5" name="Content Placeholder 4" descr="Transparency Report Update and a Closer Look at Turkey ..."/>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197600" y="2209800"/>
            <a:ext cx="5080000" cy="3244516"/>
          </a:xfrm>
        </p:spPr>
      </p:pic>
    </p:spTree>
    <p:extLst>
      <p:ext uri="{BB962C8B-B14F-4D97-AF65-F5344CB8AC3E}">
        <p14:creationId xmlns:p14="http://schemas.microsoft.com/office/powerpoint/2010/main" val="943089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AA07-873F-1F4F-971B-50DE1835FEE9}"/>
              </a:ext>
            </a:extLst>
          </p:cNvPr>
          <p:cNvSpPr>
            <a:spLocks noGrp="1"/>
          </p:cNvSpPr>
          <p:nvPr>
            <p:ph type="ctrTitle" idx="4294967295"/>
          </p:nvPr>
        </p:nvSpPr>
        <p:spPr>
          <a:xfrm>
            <a:off x="2514600" y="1895475"/>
            <a:ext cx="8026400" cy="3067050"/>
          </a:xfrm>
        </p:spPr>
        <p:txBody>
          <a:bodyPr>
            <a:normAutofit/>
          </a:bodyPr>
          <a:lstStyle/>
          <a:p>
            <a:pPr algn="ctr"/>
            <a:r>
              <a:rPr lang="en-US" sz="4800" b="1" i="1" dirty="0">
                <a:solidFill>
                  <a:schemeClr val="accent5">
                    <a:lumMod val="50000"/>
                  </a:schemeClr>
                </a:solidFill>
              </a:rPr>
              <a:t>Birth Equity Reports in the Maternal Data Center</a:t>
            </a:r>
            <a:r>
              <a:rPr lang="en-US" i="1" dirty="0">
                <a:solidFill>
                  <a:schemeClr val="accent5">
                    <a:lumMod val="50000"/>
                  </a:schemeClr>
                </a:solidFill>
              </a:rPr>
              <a:t/>
            </a:r>
            <a:br>
              <a:rPr lang="en-US" i="1" dirty="0">
                <a:solidFill>
                  <a:schemeClr val="accent5">
                    <a:lumMod val="50000"/>
                  </a:schemeClr>
                </a:solidFill>
              </a:rPr>
            </a:br>
            <a:endParaRPr lang="en-US" i="1" dirty="0">
              <a:solidFill>
                <a:schemeClr val="accent5">
                  <a:lumMod val="50000"/>
                </a:schemeClr>
              </a:solidFill>
            </a:endParaRPr>
          </a:p>
        </p:txBody>
      </p:sp>
    </p:spTree>
    <p:extLst>
      <p:ext uri="{BB962C8B-B14F-4D97-AF65-F5344CB8AC3E}">
        <p14:creationId xmlns:p14="http://schemas.microsoft.com/office/powerpoint/2010/main" val="1049089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11C9-B619-A749-B88A-CBA73C81AAED}"/>
              </a:ext>
            </a:extLst>
          </p:cNvPr>
          <p:cNvSpPr>
            <a:spLocks noGrp="1"/>
          </p:cNvSpPr>
          <p:nvPr>
            <p:ph type="title"/>
          </p:nvPr>
        </p:nvSpPr>
        <p:spPr>
          <a:xfrm>
            <a:off x="609600" y="533400"/>
            <a:ext cx="10363200" cy="838200"/>
          </a:xfrm>
        </p:spPr>
        <p:txBody>
          <a:bodyPr>
            <a:normAutofit/>
          </a:bodyPr>
          <a:lstStyle/>
          <a:p>
            <a:r>
              <a:rPr lang="en-US" sz="3200" b="1" dirty="0"/>
              <a:t>Birth Equity Features on Home Page</a:t>
            </a:r>
          </a:p>
        </p:txBody>
      </p:sp>
      <p:sp>
        <p:nvSpPr>
          <p:cNvPr id="4" name="Content Placeholder 3">
            <a:extLst>
              <a:ext uri="{FF2B5EF4-FFF2-40B4-BE49-F238E27FC236}">
                <a16:creationId xmlns:a16="http://schemas.microsoft.com/office/drawing/2014/main" id="{089C3025-C291-A544-B3ED-1A545C785638}"/>
              </a:ext>
            </a:extLst>
          </p:cNvPr>
          <p:cNvSpPr>
            <a:spLocks noGrp="1"/>
          </p:cNvSpPr>
          <p:nvPr>
            <p:ph idx="10"/>
          </p:nvPr>
        </p:nvSpPr>
        <p:spPr>
          <a:xfrm>
            <a:off x="8696795" y="1371600"/>
            <a:ext cx="3392003" cy="4953000"/>
          </a:xfrm>
        </p:spPr>
        <p:txBody>
          <a:bodyPr/>
          <a:lstStyle/>
          <a:p>
            <a:pPr marL="0" indent="0">
              <a:buNone/>
            </a:pPr>
            <a:r>
              <a:rPr lang="en-US" sz="2400" b="1" dirty="0"/>
              <a:t>On Home Page</a:t>
            </a:r>
          </a:p>
          <a:p>
            <a:r>
              <a:rPr lang="en-US" sz="2400" dirty="0"/>
              <a:t>2 Key Outcome Measures </a:t>
            </a:r>
          </a:p>
          <a:p>
            <a:pPr lvl="1"/>
            <a:r>
              <a:rPr lang="en-US" sz="2000" dirty="0"/>
              <a:t>NTSV C/S rate</a:t>
            </a:r>
          </a:p>
          <a:p>
            <a:pPr lvl="1">
              <a:spcAft>
                <a:spcPts val="600"/>
              </a:spcAft>
            </a:pPr>
            <a:r>
              <a:rPr lang="en-US" sz="2000" dirty="0"/>
              <a:t>SMM rate</a:t>
            </a:r>
          </a:p>
          <a:p>
            <a:pPr>
              <a:spcAft>
                <a:spcPts val="0"/>
              </a:spcAft>
            </a:pPr>
            <a:r>
              <a:rPr lang="en-US" sz="2400" dirty="0"/>
              <a:t>More Measures</a:t>
            </a:r>
          </a:p>
          <a:p>
            <a:pPr lvl="1">
              <a:spcAft>
                <a:spcPts val="600"/>
              </a:spcAft>
            </a:pPr>
            <a:r>
              <a:rPr lang="en-US" sz="2000" dirty="0"/>
              <a:t>Links to additional highlighted metrics</a:t>
            </a:r>
          </a:p>
          <a:p>
            <a:pPr>
              <a:spcAft>
                <a:spcPts val="600"/>
              </a:spcAft>
            </a:pPr>
            <a:r>
              <a:rPr lang="en-US" sz="2400" dirty="0"/>
              <a:t>Link to Additional Resources</a:t>
            </a:r>
          </a:p>
          <a:p>
            <a:pPr>
              <a:spcAft>
                <a:spcPts val="600"/>
              </a:spcAft>
            </a:pPr>
            <a:r>
              <a:rPr lang="en-US" sz="2400" dirty="0"/>
              <a:t>Link to Birth Equity PDF</a:t>
            </a:r>
          </a:p>
          <a:p>
            <a:endParaRPr lang="en-US" sz="2800" dirty="0"/>
          </a:p>
        </p:txBody>
      </p:sp>
      <p:sp>
        <p:nvSpPr>
          <p:cNvPr id="6" name="Left Arrow 5"/>
          <p:cNvSpPr/>
          <p:nvPr/>
        </p:nvSpPr>
        <p:spPr bwMode="auto">
          <a:xfrm>
            <a:off x="7027077" y="3436039"/>
            <a:ext cx="762000"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13" name="Picture 12">
            <a:extLst>
              <a:ext uri="{FF2B5EF4-FFF2-40B4-BE49-F238E27FC236}">
                <a16:creationId xmlns:a16="http://schemas.microsoft.com/office/drawing/2014/main" id="{E6321361-A62A-4FF0-8FE4-1129482DE87F}"/>
              </a:ext>
            </a:extLst>
          </p:cNvPr>
          <p:cNvPicPr>
            <a:picLocks noChangeAspect="1"/>
          </p:cNvPicPr>
          <p:nvPr/>
        </p:nvPicPr>
        <p:blipFill>
          <a:blip r:embed="rId3"/>
          <a:stretch>
            <a:fillRect/>
          </a:stretch>
        </p:blipFill>
        <p:spPr>
          <a:xfrm>
            <a:off x="113196" y="1814426"/>
            <a:ext cx="8116403" cy="589393"/>
          </a:xfrm>
          <a:prstGeom prst="rect">
            <a:avLst/>
          </a:prstGeom>
        </p:spPr>
      </p:pic>
      <p:pic>
        <p:nvPicPr>
          <p:cNvPr id="14" name="Picture 13">
            <a:extLst>
              <a:ext uri="{FF2B5EF4-FFF2-40B4-BE49-F238E27FC236}">
                <a16:creationId xmlns:a16="http://schemas.microsoft.com/office/drawing/2014/main" id="{EA333E70-E514-421F-9605-8EE489B525ED}"/>
              </a:ext>
            </a:extLst>
          </p:cNvPr>
          <p:cNvPicPr>
            <a:picLocks noChangeAspect="1"/>
          </p:cNvPicPr>
          <p:nvPr/>
        </p:nvPicPr>
        <p:blipFill>
          <a:blip r:embed="rId4"/>
          <a:stretch>
            <a:fillRect/>
          </a:stretch>
        </p:blipFill>
        <p:spPr>
          <a:xfrm>
            <a:off x="77802" y="2494212"/>
            <a:ext cx="4036998" cy="3070566"/>
          </a:xfrm>
          <a:prstGeom prst="rect">
            <a:avLst/>
          </a:prstGeom>
        </p:spPr>
      </p:pic>
      <p:pic>
        <p:nvPicPr>
          <p:cNvPr id="15" name="Picture 14">
            <a:extLst>
              <a:ext uri="{FF2B5EF4-FFF2-40B4-BE49-F238E27FC236}">
                <a16:creationId xmlns:a16="http://schemas.microsoft.com/office/drawing/2014/main" id="{959B5263-2F78-4326-9C58-B7533872688E}"/>
              </a:ext>
            </a:extLst>
          </p:cNvPr>
          <p:cNvPicPr>
            <a:picLocks noChangeAspect="1"/>
          </p:cNvPicPr>
          <p:nvPr/>
        </p:nvPicPr>
        <p:blipFill>
          <a:blip r:embed="rId5"/>
          <a:stretch>
            <a:fillRect/>
          </a:stretch>
        </p:blipFill>
        <p:spPr>
          <a:xfrm>
            <a:off x="4191000" y="2743200"/>
            <a:ext cx="4205287" cy="2368288"/>
          </a:xfrm>
          <a:prstGeom prst="rect">
            <a:avLst/>
          </a:prstGeom>
        </p:spPr>
      </p:pic>
      <p:sp>
        <p:nvSpPr>
          <p:cNvPr id="16" name="Rectangle: Rounded Corners 15">
            <a:extLst>
              <a:ext uri="{FF2B5EF4-FFF2-40B4-BE49-F238E27FC236}">
                <a16:creationId xmlns:a16="http://schemas.microsoft.com/office/drawing/2014/main" id="{97D05207-A2F8-4580-9FD6-3100E2116E19}"/>
              </a:ext>
            </a:extLst>
          </p:cNvPr>
          <p:cNvSpPr/>
          <p:nvPr/>
        </p:nvSpPr>
        <p:spPr bwMode="auto">
          <a:xfrm>
            <a:off x="4191000" y="2635938"/>
            <a:ext cx="4205287" cy="1818243"/>
          </a:xfrm>
          <a:prstGeom prst="roundRect">
            <a:avLst/>
          </a:prstGeom>
          <a:noFill/>
          <a:ln w="5715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3783083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11C9-B619-A749-B88A-CBA73C81AAED}"/>
              </a:ext>
            </a:extLst>
          </p:cNvPr>
          <p:cNvSpPr>
            <a:spLocks noGrp="1"/>
          </p:cNvSpPr>
          <p:nvPr>
            <p:ph type="title"/>
          </p:nvPr>
        </p:nvSpPr>
        <p:spPr>
          <a:xfrm>
            <a:off x="609600" y="459921"/>
            <a:ext cx="10363200" cy="838200"/>
          </a:xfrm>
        </p:spPr>
        <p:txBody>
          <a:bodyPr>
            <a:normAutofit/>
          </a:bodyPr>
          <a:lstStyle/>
          <a:p>
            <a:r>
              <a:rPr lang="en-US" sz="3200" b="1" dirty="0"/>
              <a:t>Birth Equity PDF Report</a:t>
            </a:r>
          </a:p>
        </p:txBody>
      </p:sp>
      <p:pic>
        <p:nvPicPr>
          <p:cNvPr id="13" name="Picture 12">
            <a:extLst>
              <a:ext uri="{FF2B5EF4-FFF2-40B4-BE49-F238E27FC236}">
                <a16:creationId xmlns:a16="http://schemas.microsoft.com/office/drawing/2014/main" id="{E6321361-A62A-4FF0-8FE4-1129482DE87F}"/>
              </a:ext>
            </a:extLst>
          </p:cNvPr>
          <p:cNvPicPr>
            <a:picLocks noChangeAspect="1"/>
          </p:cNvPicPr>
          <p:nvPr/>
        </p:nvPicPr>
        <p:blipFill>
          <a:blip r:embed="rId3"/>
          <a:stretch>
            <a:fillRect/>
          </a:stretch>
        </p:blipFill>
        <p:spPr>
          <a:xfrm>
            <a:off x="916078" y="2626248"/>
            <a:ext cx="8837522" cy="532534"/>
          </a:xfrm>
          <a:prstGeom prst="rect">
            <a:avLst/>
          </a:prstGeom>
        </p:spPr>
      </p:pic>
      <p:pic>
        <p:nvPicPr>
          <p:cNvPr id="14" name="Picture 13">
            <a:extLst>
              <a:ext uri="{FF2B5EF4-FFF2-40B4-BE49-F238E27FC236}">
                <a16:creationId xmlns:a16="http://schemas.microsoft.com/office/drawing/2014/main" id="{EA333E70-E514-421F-9605-8EE489B525ED}"/>
              </a:ext>
            </a:extLst>
          </p:cNvPr>
          <p:cNvPicPr>
            <a:picLocks noChangeAspect="1"/>
          </p:cNvPicPr>
          <p:nvPr/>
        </p:nvPicPr>
        <p:blipFill>
          <a:blip r:embed="rId4"/>
          <a:stretch>
            <a:fillRect/>
          </a:stretch>
        </p:blipFill>
        <p:spPr>
          <a:xfrm>
            <a:off x="916077" y="3348080"/>
            <a:ext cx="4503952" cy="3281320"/>
          </a:xfrm>
          <a:prstGeom prst="rect">
            <a:avLst/>
          </a:prstGeom>
        </p:spPr>
      </p:pic>
      <p:pic>
        <p:nvPicPr>
          <p:cNvPr id="15" name="Picture 14">
            <a:extLst>
              <a:ext uri="{FF2B5EF4-FFF2-40B4-BE49-F238E27FC236}">
                <a16:creationId xmlns:a16="http://schemas.microsoft.com/office/drawing/2014/main" id="{959B5263-2F78-4326-9C58-B7533872688E}"/>
              </a:ext>
            </a:extLst>
          </p:cNvPr>
          <p:cNvPicPr>
            <a:picLocks noChangeAspect="1"/>
          </p:cNvPicPr>
          <p:nvPr/>
        </p:nvPicPr>
        <p:blipFill>
          <a:blip r:embed="rId5"/>
          <a:stretch>
            <a:fillRect/>
          </a:stretch>
        </p:blipFill>
        <p:spPr>
          <a:xfrm>
            <a:off x="5791200" y="3589311"/>
            <a:ext cx="4834920" cy="2722878"/>
          </a:xfrm>
          <a:prstGeom prst="rect">
            <a:avLst/>
          </a:prstGeom>
        </p:spPr>
      </p:pic>
      <p:sp>
        <p:nvSpPr>
          <p:cNvPr id="16" name="Rectangle: Rounded Corners 15">
            <a:extLst>
              <a:ext uri="{FF2B5EF4-FFF2-40B4-BE49-F238E27FC236}">
                <a16:creationId xmlns:a16="http://schemas.microsoft.com/office/drawing/2014/main" id="{97D05207-A2F8-4580-9FD6-3100E2116E19}"/>
              </a:ext>
            </a:extLst>
          </p:cNvPr>
          <p:cNvSpPr/>
          <p:nvPr/>
        </p:nvSpPr>
        <p:spPr bwMode="auto">
          <a:xfrm>
            <a:off x="5786120" y="3566779"/>
            <a:ext cx="4834920" cy="1919621"/>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2" name="Left Arrow 7">
            <a:extLst>
              <a:ext uri="{FF2B5EF4-FFF2-40B4-BE49-F238E27FC236}">
                <a16:creationId xmlns:a16="http://schemas.microsoft.com/office/drawing/2014/main" id="{1E806EB2-3A58-4262-AA5B-102E304182E3}"/>
              </a:ext>
            </a:extLst>
          </p:cNvPr>
          <p:cNvSpPr/>
          <p:nvPr/>
        </p:nvSpPr>
        <p:spPr bwMode="auto">
          <a:xfrm>
            <a:off x="10547806" y="4950750"/>
            <a:ext cx="1034594" cy="489056"/>
          </a:xfrm>
          <a:prstGeom prst="leftArrow">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7" name="Content Placeholder 3">
            <a:extLst>
              <a:ext uri="{FF2B5EF4-FFF2-40B4-BE49-F238E27FC236}">
                <a16:creationId xmlns:a16="http://schemas.microsoft.com/office/drawing/2014/main" id="{4D11768C-8D5C-4C05-BDDF-2F8E597321E2}"/>
              </a:ext>
            </a:extLst>
          </p:cNvPr>
          <p:cNvSpPr>
            <a:spLocks noGrp="1"/>
          </p:cNvSpPr>
          <p:nvPr>
            <p:ph idx="10"/>
          </p:nvPr>
        </p:nvSpPr>
        <p:spPr>
          <a:xfrm>
            <a:off x="609600" y="1504040"/>
            <a:ext cx="11262359" cy="994228"/>
          </a:xfrm>
        </p:spPr>
        <p:txBody>
          <a:bodyPr/>
          <a:lstStyle/>
          <a:p>
            <a:pPr marL="0" indent="0">
              <a:buNone/>
            </a:pPr>
            <a:r>
              <a:rPr lang="en-US" sz="2400" b="1" dirty="0"/>
              <a:t>“One-Click” PDF Report</a:t>
            </a:r>
          </a:p>
          <a:p>
            <a:pPr marL="0" indent="0">
              <a:buNone/>
            </a:pPr>
            <a:r>
              <a:rPr lang="en-US" sz="2400" dirty="0"/>
              <a:t>For sharing outcomes directly with staff, physicians or hospital leadership.</a:t>
            </a:r>
          </a:p>
          <a:p>
            <a:endParaRPr lang="en-US" dirty="0"/>
          </a:p>
        </p:txBody>
      </p:sp>
    </p:spTree>
    <p:extLst>
      <p:ext uri="{BB962C8B-B14F-4D97-AF65-F5344CB8AC3E}">
        <p14:creationId xmlns:p14="http://schemas.microsoft.com/office/powerpoint/2010/main" val="198890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33400"/>
            <a:ext cx="10363200" cy="914400"/>
          </a:xfrm>
        </p:spPr>
        <p:txBody>
          <a:bodyPr>
            <a:normAutofit/>
          </a:bodyPr>
          <a:lstStyle/>
          <a:p>
            <a:r>
              <a:rPr lang="en-US" sz="3200" b="1" dirty="0"/>
              <a:t>Birth Equity PDF Report</a:t>
            </a:r>
          </a:p>
        </p:txBody>
      </p:sp>
      <p:sp>
        <p:nvSpPr>
          <p:cNvPr id="4" name="Content Placeholder 3"/>
          <p:cNvSpPr>
            <a:spLocks noGrp="1"/>
          </p:cNvSpPr>
          <p:nvPr>
            <p:ph idx="10"/>
          </p:nvPr>
        </p:nvSpPr>
        <p:spPr>
          <a:xfrm>
            <a:off x="564087" y="1543585"/>
            <a:ext cx="11063826" cy="1608963"/>
          </a:xfrm>
        </p:spPr>
        <p:txBody>
          <a:bodyPr/>
          <a:lstStyle/>
          <a:p>
            <a:r>
              <a:rPr lang="en-US" sz="2800" dirty="0"/>
              <a:t>Select the Race/Ethnicity group from the dropdown box</a:t>
            </a:r>
          </a:p>
          <a:p>
            <a:r>
              <a:rPr lang="en-US" sz="2800" dirty="0"/>
              <a:t>The default is Non-Hispanic Black</a:t>
            </a:r>
          </a:p>
          <a:p>
            <a:r>
              <a:rPr lang="en-US" sz="2800" dirty="0"/>
              <a:t>Click the </a:t>
            </a:r>
            <a:r>
              <a:rPr lang="en-US" sz="2800" dirty="0">
                <a:solidFill>
                  <a:srgbClr val="00B050"/>
                </a:solidFill>
              </a:rPr>
              <a:t>Generate PDF </a:t>
            </a:r>
            <a:r>
              <a:rPr lang="en-US" sz="2800" dirty="0"/>
              <a:t>button</a:t>
            </a:r>
          </a:p>
        </p:txBody>
      </p:sp>
      <p:pic>
        <p:nvPicPr>
          <p:cNvPr id="12" name="Content Placeholder 11">
            <a:extLst>
              <a:ext uri="{FF2B5EF4-FFF2-40B4-BE49-F238E27FC236}">
                <a16:creationId xmlns:a16="http://schemas.microsoft.com/office/drawing/2014/main" id="{21896C6F-398E-424D-A904-43A3AC0A783F}"/>
              </a:ext>
            </a:extLst>
          </p:cNvPr>
          <p:cNvPicPr>
            <a:picLocks noGrp="1" noChangeAspect="1"/>
          </p:cNvPicPr>
          <p:nvPr>
            <p:ph idx="1"/>
          </p:nvPr>
        </p:nvPicPr>
        <p:blipFill>
          <a:blip r:embed="rId2"/>
          <a:stretch>
            <a:fillRect/>
          </a:stretch>
        </p:blipFill>
        <p:spPr>
          <a:xfrm>
            <a:off x="266700" y="3429000"/>
            <a:ext cx="9067800" cy="3150499"/>
          </a:xfrm>
          <a:prstGeom prst="rect">
            <a:avLst/>
          </a:prstGeom>
        </p:spPr>
      </p:pic>
      <p:sp>
        <p:nvSpPr>
          <p:cNvPr id="7" name="Right Arrow 6"/>
          <p:cNvSpPr/>
          <p:nvPr/>
        </p:nvSpPr>
        <p:spPr bwMode="auto">
          <a:xfrm>
            <a:off x="6553200" y="4711805"/>
            <a:ext cx="1524000" cy="347281"/>
          </a:xfrm>
          <a:prstGeom prst="rightArrow">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3" name="Picture 2">
            <a:extLst>
              <a:ext uri="{FF2B5EF4-FFF2-40B4-BE49-F238E27FC236}">
                <a16:creationId xmlns:a16="http://schemas.microsoft.com/office/drawing/2014/main" id="{793D96FA-3761-4A3E-B047-F7C2B22F31D0}"/>
              </a:ext>
            </a:extLst>
          </p:cNvPr>
          <p:cNvPicPr>
            <a:picLocks noChangeAspect="1"/>
          </p:cNvPicPr>
          <p:nvPr/>
        </p:nvPicPr>
        <p:blipFill>
          <a:blip r:embed="rId3"/>
          <a:stretch>
            <a:fillRect/>
          </a:stretch>
        </p:blipFill>
        <p:spPr>
          <a:xfrm>
            <a:off x="8387558" y="4690252"/>
            <a:ext cx="3328398" cy="1612795"/>
          </a:xfrm>
          <a:prstGeom prst="rect">
            <a:avLst/>
          </a:prstGeom>
          <a:ln w="38100">
            <a:solidFill>
              <a:schemeClr val="accent1">
                <a:lumMod val="50000"/>
              </a:schemeClr>
            </a:solidFill>
          </a:ln>
        </p:spPr>
      </p:pic>
      <p:sp>
        <p:nvSpPr>
          <p:cNvPr id="9" name="Right Arrow 6">
            <a:extLst>
              <a:ext uri="{FF2B5EF4-FFF2-40B4-BE49-F238E27FC236}">
                <a16:creationId xmlns:a16="http://schemas.microsoft.com/office/drawing/2014/main" id="{6396FEBD-8ACD-431B-BDD9-E1A55EBE3B85}"/>
              </a:ext>
            </a:extLst>
          </p:cNvPr>
          <p:cNvSpPr/>
          <p:nvPr/>
        </p:nvSpPr>
        <p:spPr bwMode="auto">
          <a:xfrm>
            <a:off x="3276600" y="5105400"/>
            <a:ext cx="1524000" cy="347281"/>
          </a:xfrm>
          <a:prstGeom prst="rightArrow">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3650975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7086600" y="1084582"/>
            <a:ext cx="4800600" cy="5240018"/>
          </a:xfrm>
        </p:spPr>
        <p:txBody>
          <a:bodyPr/>
          <a:lstStyle/>
          <a:p>
            <a:pPr marL="0" indent="0">
              <a:spcAft>
                <a:spcPts val="600"/>
              </a:spcAft>
              <a:buNone/>
            </a:pPr>
            <a:r>
              <a:rPr lang="en-US" sz="2400" dirty="0"/>
              <a:t>One-Page Report with:</a:t>
            </a:r>
          </a:p>
          <a:p>
            <a:pPr marL="0" indent="0">
              <a:spcAft>
                <a:spcPts val="600"/>
              </a:spcAft>
              <a:buNone/>
            </a:pPr>
            <a:endParaRPr lang="en-US" sz="800" dirty="0"/>
          </a:p>
          <a:p>
            <a:pPr>
              <a:spcAft>
                <a:spcPts val="600"/>
              </a:spcAft>
            </a:pPr>
            <a:r>
              <a:rPr lang="en-US" sz="2400" dirty="0"/>
              <a:t>2 Key Measures</a:t>
            </a:r>
          </a:p>
          <a:p>
            <a:pPr lvl="1">
              <a:spcAft>
                <a:spcPts val="600"/>
              </a:spcAft>
            </a:pPr>
            <a:r>
              <a:rPr lang="en-US" sz="1600" dirty="0"/>
              <a:t>Severe Maternal Morbidity (SMM) </a:t>
            </a:r>
          </a:p>
          <a:p>
            <a:pPr lvl="1">
              <a:spcAft>
                <a:spcPts val="600"/>
              </a:spcAft>
            </a:pPr>
            <a:r>
              <a:rPr lang="en-US" sz="1600" dirty="0"/>
              <a:t>NTSV Cesarean Delivery Rate</a:t>
            </a:r>
          </a:p>
          <a:p>
            <a:pPr lvl="1">
              <a:spcAft>
                <a:spcPts val="600"/>
              </a:spcAft>
            </a:pPr>
            <a:endParaRPr lang="en-US" sz="1600" dirty="0"/>
          </a:p>
          <a:p>
            <a:pPr>
              <a:spcAft>
                <a:spcPts val="600"/>
              </a:spcAft>
            </a:pPr>
            <a:r>
              <a:rPr lang="en-US" sz="2400" dirty="0"/>
              <a:t>3 Types of Comparisons</a:t>
            </a:r>
          </a:p>
          <a:p>
            <a:pPr lvl="1">
              <a:spcAft>
                <a:spcPts val="600"/>
              </a:spcAft>
              <a:buClr>
                <a:srgbClr val="FBA313"/>
              </a:buClr>
            </a:pPr>
            <a:r>
              <a:rPr lang="en-US" sz="1600" dirty="0">
                <a:solidFill>
                  <a:srgbClr val="000000"/>
                </a:solidFill>
              </a:rPr>
              <a:t>Selected R/E Category vs. All Others</a:t>
            </a:r>
          </a:p>
          <a:p>
            <a:pPr lvl="1">
              <a:spcAft>
                <a:spcPts val="600"/>
              </a:spcAft>
              <a:buClr>
                <a:srgbClr val="FBA313"/>
              </a:buClr>
            </a:pPr>
            <a:r>
              <a:rPr lang="en-US" sz="1600" dirty="0">
                <a:solidFill>
                  <a:srgbClr val="000000"/>
                </a:solidFill>
              </a:rPr>
              <a:t>Baseline vs. Current</a:t>
            </a:r>
          </a:p>
          <a:p>
            <a:pPr lvl="1">
              <a:spcAft>
                <a:spcPts val="600"/>
              </a:spcAft>
              <a:buClr>
                <a:srgbClr val="FBA313"/>
              </a:buClr>
            </a:pPr>
            <a:r>
              <a:rPr lang="en-US" sz="1600" dirty="0">
                <a:solidFill>
                  <a:srgbClr val="000000"/>
                </a:solidFill>
              </a:rPr>
              <a:t>Own Hospital vs. Peer Acuity Comparison</a:t>
            </a:r>
          </a:p>
          <a:p>
            <a:pPr lvl="1">
              <a:spcAft>
                <a:spcPts val="600"/>
              </a:spcAft>
              <a:buClr>
                <a:srgbClr val="FBA313"/>
              </a:buClr>
            </a:pPr>
            <a:endParaRPr lang="en-US" sz="1600" dirty="0">
              <a:solidFill>
                <a:srgbClr val="000000"/>
              </a:solidFill>
            </a:endParaRPr>
          </a:p>
          <a:p>
            <a:pPr lvl="0">
              <a:spcAft>
                <a:spcPts val="600"/>
              </a:spcAft>
              <a:buClr>
                <a:srgbClr val="FF9900"/>
              </a:buClr>
            </a:pPr>
            <a:r>
              <a:rPr lang="en-US" sz="2400" dirty="0">
                <a:solidFill>
                  <a:srgbClr val="000000"/>
                </a:solidFill>
              </a:rPr>
              <a:t>Let’s unpack it!</a:t>
            </a:r>
          </a:p>
          <a:p>
            <a:pPr marL="800100" lvl="2" indent="0">
              <a:spcAft>
                <a:spcPts val="600"/>
              </a:spcAft>
              <a:buNone/>
            </a:pPr>
            <a:endParaRPr lang="en-US" sz="2000" dirty="0"/>
          </a:p>
        </p:txBody>
      </p:sp>
      <p:pic>
        <p:nvPicPr>
          <p:cNvPr id="13" name="Picture 12">
            <a:extLst>
              <a:ext uri="{FF2B5EF4-FFF2-40B4-BE49-F238E27FC236}">
                <a16:creationId xmlns:a16="http://schemas.microsoft.com/office/drawing/2014/main" id="{4090B555-340B-426A-ACE5-80F9D0685137}"/>
              </a:ext>
            </a:extLst>
          </p:cNvPr>
          <p:cNvPicPr>
            <a:picLocks noChangeAspect="1"/>
          </p:cNvPicPr>
          <p:nvPr/>
        </p:nvPicPr>
        <p:blipFill>
          <a:blip r:embed="rId2"/>
          <a:stretch>
            <a:fillRect/>
          </a:stretch>
        </p:blipFill>
        <p:spPr>
          <a:xfrm>
            <a:off x="638174" y="1374915"/>
            <a:ext cx="5610225" cy="5336948"/>
          </a:xfrm>
          <a:prstGeom prst="rect">
            <a:avLst/>
          </a:prstGeom>
        </p:spPr>
      </p:pic>
      <p:pic>
        <p:nvPicPr>
          <p:cNvPr id="19" name="Picture 18">
            <a:extLst>
              <a:ext uri="{FF2B5EF4-FFF2-40B4-BE49-F238E27FC236}">
                <a16:creationId xmlns:a16="http://schemas.microsoft.com/office/drawing/2014/main" id="{9BD90353-B2FC-4F65-B683-AB052E593402}"/>
              </a:ext>
            </a:extLst>
          </p:cNvPr>
          <p:cNvPicPr>
            <a:picLocks noChangeAspect="1"/>
          </p:cNvPicPr>
          <p:nvPr/>
        </p:nvPicPr>
        <p:blipFill>
          <a:blip r:embed="rId3"/>
          <a:stretch>
            <a:fillRect/>
          </a:stretch>
        </p:blipFill>
        <p:spPr>
          <a:xfrm>
            <a:off x="2286000" y="565290"/>
            <a:ext cx="2314575" cy="809625"/>
          </a:xfrm>
          <a:prstGeom prst="rect">
            <a:avLst/>
          </a:prstGeom>
        </p:spPr>
      </p:pic>
    </p:spTree>
    <p:extLst>
      <p:ext uri="{BB962C8B-B14F-4D97-AF65-F5344CB8AC3E}">
        <p14:creationId xmlns:p14="http://schemas.microsoft.com/office/powerpoint/2010/main" val="50988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B98B-086F-1944-ADBA-7CFA8A9136FB}"/>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06C2304E-33F9-814E-ABB3-CC4940A75BFF}"/>
              </a:ext>
            </a:extLst>
          </p:cNvPr>
          <p:cNvSpPr>
            <a:spLocks noGrp="1"/>
          </p:cNvSpPr>
          <p:nvPr>
            <p:ph idx="1"/>
          </p:nvPr>
        </p:nvSpPr>
        <p:spPr>
          <a:xfrm>
            <a:off x="609600" y="1981200"/>
            <a:ext cx="10972800" cy="4419600"/>
          </a:xfrm>
        </p:spPr>
        <p:txBody>
          <a:bodyPr/>
          <a:lstStyle/>
          <a:p>
            <a:r>
              <a:rPr lang="en-US" dirty="0"/>
              <a:t>All lines have been muted to eliminate background noise</a:t>
            </a:r>
          </a:p>
          <a:p>
            <a:r>
              <a:rPr lang="en-US" dirty="0"/>
              <a:t>Questions will be addressed at the end of the webinar via the chat box or Q&amp;A </a:t>
            </a:r>
          </a:p>
          <a:p>
            <a:r>
              <a:rPr lang="en-US" dirty="0"/>
              <a:t>The webinar recording will be available on the CMQCC website</a:t>
            </a:r>
          </a:p>
          <a:p>
            <a:r>
              <a:rPr lang="en-US" dirty="0"/>
              <a:t>Other questions: contact </a:t>
            </a:r>
            <a:r>
              <a:rPr lang="en-US" dirty="0" err="1"/>
              <a:t>vcape@Stanford.edu</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599162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98" y="474982"/>
            <a:ext cx="10363200" cy="838200"/>
          </a:xfrm>
        </p:spPr>
        <p:txBody>
          <a:bodyPr>
            <a:normAutofit/>
          </a:bodyPr>
          <a:lstStyle/>
          <a:p>
            <a:r>
              <a:rPr lang="en-US" sz="3200" b="1" dirty="0"/>
              <a:t>Birth Equity PDF</a:t>
            </a:r>
          </a:p>
        </p:txBody>
      </p:sp>
      <p:sp>
        <p:nvSpPr>
          <p:cNvPr id="4" name="Content Placeholder 3"/>
          <p:cNvSpPr>
            <a:spLocks noGrp="1"/>
          </p:cNvSpPr>
          <p:nvPr>
            <p:ph idx="10"/>
          </p:nvPr>
        </p:nvSpPr>
        <p:spPr>
          <a:xfrm>
            <a:off x="266700" y="2113280"/>
            <a:ext cx="2819400" cy="3962400"/>
          </a:xfrm>
        </p:spPr>
        <p:txBody>
          <a:bodyPr/>
          <a:lstStyle/>
          <a:p>
            <a:pPr marL="0" indent="0" algn="ctr">
              <a:spcAft>
                <a:spcPts val="600"/>
              </a:spcAft>
              <a:buNone/>
            </a:pPr>
            <a:r>
              <a:rPr lang="en-US" sz="2800" dirty="0"/>
              <a:t>Interpretive Guidance at top!</a:t>
            </a:r>
          </a:p>
          <a:p>
            <a:pPr lvl="1">
              <a:spcAft>
                <a:spcPts val="600"/>
              </a:spcAft>
            </a:pPr>
            <a:endParaRPr lang="en-US" sz="1600" dirty="0"/>
          </a:p>
          <a:p>
            <a:pPr marL="800100" lvl="2" indent="0">
              <a:spcAft>
                <a:spcPts val="600"/>
              </a:spcAft>
              <a:buNone/>
            </a:pPr>
            <a:endParaRPr lang="en-US" sz="2000" dirty="0"/>
          </a:p>
        </p:txBody>
      </p:sp>
      <p:pic>
        <p:nvPicPr>
          <p:cNvPr id="3" name="Content Placeholder 2">
            <a:extLst>
              <a:ext uri="{FF2B5EF4-FFF2-40B4-BE49-F238E27FC236}">
                <a16:creationId xmlns:a16="http://schemas.microsoft.com/office/drawing/2014/main" id="{31DA9888-442D-4DBA-82D9-8C4FB42202B5}"/>
              </a:ext>
            </a:extLst>
          </p:cNvPr>
          <p:cNvPicPr>
            <a:picLocks noGrp="1" noChangeAspect="1"/>
          </p:cNvPicPr>
          <p:nvPr>
            <p:ph idx="1"/>
          </p:nvPr>
        </p:nvPicPr>
        <p:blipFill>
          <a:blip r:embed="rId2"/>
          <a:stretch>
            <a:fillRect/>
          </a:stretch>
        </p:blipFill>
        <p:spPr>
          <a:xfrm>
            <a:off x="3352800" y="2286000"/>
            <a:ext cx="8385632" cy="3124200"/>
          </a:xfrm>
          <a:prstGeom prst="rect">
            <a:avLst/>
          </a:prstGeom>
          <a:ln>
            <a:solidFill>
              <a:schemeClr val="accent1">
                <a:lumMod val="50000"/>
              </a:schemeClr>
            </a:solidFill>
          </a:ln>
        </p:spPr>
      </p:pic>
      <p:sp>
        <p:nvSpPr>
          <p:cNvPr id="12" name="Right Arrow 7">
            <a:extLst>
              <a:ext uri="{FF2B5EF4-FFF2-40B4-BE49-F238E27FC236}">
                <a16:creationId xmlns:a16="http://schemas.microsoft.com/office/drawing/2014/main" id="{B4284012-2CA9-4918-BB9C-4CA1034809F5}"/>
              </a:ext>
            </a:extLst>
          </p:cNvPr>
          <p:cNvSpPr/>
          <p:nvPr/>
        </p:nvSpPr>
        <p:spPr bwMode="auto">
          <a:xfrm>
            <a:off x="990600" y="3581400"/>
            <a:ext cx="1371600" cy="838200"/>
          </a:xfrm>
          <a:prstGeom prst="rightArrow">
            <a:avLst>
              <a:gd name="adj1" fmla="val 50000"/>
              <a:gd name="adj2" fmla="val 47097"/>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E86A02"/>
              </a:highlight>
              <a:latin typeface="Arial" pitchFamily="4" charset="0"/>
            </a:endParaRPr>
          </a:p>
        </p:txBody>
      </p:sp>
    </p:spTree>
    <p:extLst>
      <p:ext uri="{BB962C8B-B14F-4D97-AF65-F5344CB8AC3E}">
        <p14:creationId xmlns:p14="http://schemas.microsoft.com/office/powerpoint/2010/main" val="1673112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19" y="533400"/>
            <a:ext cx="10363200" cy="838200"/>
          </a:xfrm>
        </p:spPr>
        <p:txBody>
          <a:bodyPr>
            <a:normAutofit/>
          </a:bodyPr>
          <a:lstStyle/>
          <a:p>
            <a:r>
              <a:rPr lang="en-US" sz="3200" b="1" dirty="0"/>
              <a:t>Birth Equity PDF</a:t>
            </a:r>
          </a:p>
        </p:txBody>
      </p:sp>
      <p:sp>
        <p:nvSpPr>
          <p:cNvPr id="4" name="Content Placeholder 3"/>
          <p:cNvSpPr>
            <a:spLocks noGrp="1"/>
          </p:cNvSpPr>
          <p:nvPr>
            <p:ph idx="10"/>
          </p:nvPr>
        </p:nvSpPr>
        <p:spPr>
          <a:xfrm>
            <a:off x="533401" y="1467726"/>
            <a:ext cx="5791200" cy="5220091"/>
          </a:xfrm>
        </p:spPr>
        <p:txBody>
          <a:bodyPr/>
          <a:lstStyle/>
          <a:p>
            <a:pPr marL="0" indent="0">
              <a:spcAft>
                <a:spcPts val="600"/>
              </a:spcAft>
              <a:buNone/>
            </a:pPr>
            <a:r>
              <a:rPr lang="en-US" sz="2800" b="1" dirty="0"/>
              <a:t>Comparison I</a:t>
            </a:r>
          </a:p>
          <a:p>
            <a:pPr>
              <a:spcAft>
                <a:spcPts val="0"/>
              </a:spcAft>
            </a:pPr>
            <a:r>
              <a:rPr lang="en-US" sz="2400" dirty="0">
                <a:solidFill>
                  <a:srgbClr val="000000"/>
                </a:solidFill>
              </a:rPr>
              <a:t>Selected R/E Category </a:t>
            </a:r>
          </a:p>
          <a:p>
            <a:pPr marL="0" indent="0">
              <a:spcBef>
                <a:spcPts val="0"/>
              </a:spcBef>
              <a:spcAft>
                <a:spcPts val="600"/>
              </a:spcAft>
              <a:buNone/>
            </a:pPr>
            <a:r>
              <a:rPr lang="en-US" sz="2400" dirty="0">
                <a:solidFill>
                  <a:srgbClr val="000000"/>
                </a:solidFill>
              </a:rPr>
              <a:t>    </a:t>
            </a:r>
            <a:r>
              <a:rPr lang="en-US" sz="1800" dirty="0">
                <a:solidFill>
                  <a:srgbClr val="000000"/>
                </a:solidFill>
              </a:rPr>
              <a:t>(per your prior selection) </a:t>
            </a:r>
          </a:p>
          <a:p>
            <a:pPr marL="0" indent="0">
              <a:spcAft>
                <a:spcPts val="600"/>
              </a:spcAft>
              <a:buNone/>
            </a:pPr>
            <a:endParaRPr lang="en-US" sz="800" i="1" dirty="0">
              <a:solidFill>
                <a:srgbClr val="000000"/>
              </a:solidFill>
            </a:endParaRPr>
          </a:p>
          <a:p>
            <a:pPr marL="0" indent="0">
              <a:spcAft>
                <a:spcPts val="600"/>
              </a:spcAft>
              <a:buNone/>
            </a:pPr>
            <a:r>
              <a:rPr lang="en-US" sz="2400" i="1" dirty="0">
                <a:solidFill>
                  <a:srgbClr val="000000"/>
                </a:solidFill>
              </a:rPr>
              <a:t>compared to</a:t>
            </a:r>
            <a:r>
              <a:rPr lang="en-US" sz="2400" dirty="0">
                <a:solidFill>
                  <a:srgbClr val="000000"/>
                </a:solidFill>
              </a:rPr>
              <a:t> </a:t>
            </a:r>
          </a:p>
          <a:p>
            <a:pPr marL="0" indent="0">
              <a:spcAft>
                <a:spcPts val="600"/>
              </a:spcAft>
              <a:buNone/>
            </a:pPr>
            <a:endParaRPr lang="en-US" sz="800" dirty="0">
              <a:solidFill>
                <a:srgbClr val="000000"/>
              </a:solidFill>
            </a:endParaRPr>
          </a:p>
          <a:p>
            <a:pPr>
              <a:spcAft>
                <a:spcPts val="600"/>
              </a:spcAft>
            </a:pPr>
            <a:r>
              <a:rPr lang="en-US" sz="2400" dirty="0">
                <a:solidFill>
                  <a:srgbClr val="000000"/>
                </a:solidFill>
              </a:rPr>
              <a:t>All Others</a:t>
            </a:r>
          </a:p>
          <a:p>
            <a:pPr marL="0" indent="0">
              <a:spcAft>
                <a:spcPts val="600"/>
              </a:spcAft>
              <a:buNone/>
            </a:pPr>
            <a:r>
              <a:rPr lang="en-US" sz="1800" dirty="0">
                <a:solidFill>
                  <a:srgbClr val="000000"/>
                </a:solidFill>
              </a:rPr>
              <a:t>     (all cases </a:t>
            </a:r>
            <a:r>
              <a:rPr lang="en-US" sz="1800" u="sng" dirty="0">
                <a:solidFill>
                  <a:srgbClr val="000000"/>
                </a:solidFill>
              </a:rPr>
              <a:t>excluding</a:t>
            </a:r>
            <a:r>
              <a:rPr lang="en-US" sz="1800" dirty="0">
                <a:solidFill>
                  <a:srgbClr val="000000"/>
                </a:solidFill>
              </a:rPr>
              <a:t> the selected R/E group)</a:t>
            </a:r>
          </a:p>
          <a:p>
            <a:pPr marL="0" indent="0">
              <a:spcAft>
                <a:spcPts val="600"/>
              </a:spcAft>
              <a:buNone/>
            </a:pPr>
            <a:endParaRPr lang="en-US" sz="800" dirty="0">
              <a:solidFill>
                <a:srgbClr val="000000"/>
              </a:solidFill>
            </a:endParaRPr>
          </a:p>
          <a:p>
            <a:pPr marL="0" indent="0">
              <a:spcAft>
                <a:spcPts val="600"/>
              </a:spcAft>
              <a:buNone/>
            </a:pPr>
            <a:r>
              <a:rPr lang="en-US" sz="2400" b="1" dirty="0">
                <a:solidFill>
                  <a:srgbClr val="000000"/>
                </a:solidFill>
              </a:rPr>
              <a:t>Key Questions: </a:t>
            </a:r>
          </a:p>
          <a:p>
            <a:pPr marL="0" indent="0">
              <a:spcAft>
                <a:spcPts val="600"/>
              </a:spcAft>
              <a:buNone/>
            </a:pPr>
            <a:r>
              <a:rPr lang="en-US" sz="1800" dirty="0">
                <a:solidFill>
                  <a:srgbClr val="000000"/>
                </a:solidFill>
              </a:rPr>
              <a:t>*Is there a disparity in hospital outcomes between different groups? </a:t>
            </a:r>
          </a:p>
          <a:p>
            <a:pPr marL="0" indent="0">
              <a:spcAft>
                <a:spcPts val="600"/>
              </a:spcAft>
              <a:buNone/>
            </a:pPr>
            <a:r>
              <a:rPr lang="en-US" sz="1800" dirty="0">
                <a:solidFill>
                  <a:srgbClr val="000000"/>
                </a:solidFill>
              </a:rPr>
              <a:t>*Are we willing to make a concerted effort to address?</a:t>
            </a:r>
          </a:p>
          <a:p>
            <a:pPr>
              <a:spcAft>
                <a:spcPts val="600"/>
              </a:spcAft>
            </a:pPr>
            <a:endParaRPr lang="en-US" sz="2400" dirty="0">
              <a:solidFill>
                <a:srgbClr val="000000"/>
              </a:solidFill>
            </a:endParaRPr>
          </a:p>
          <a:p>
            <a:pPr marL="800100" lvl="2" indent="0">
              <a:spcAft>
                <a:spcPts val="600"/>
              </a:spcAft>
              <a:buNone/>
            </a:pPr>
            <a:endParaRPr lang="en-US" sz="2000" dirty="0"/>
          </a:p>
        </p:txBody>
      </p:sp>
      <p:pic>
        <p:nvPicPr>
          <p:cNvPr id="12" name="Content Placeholder 11">
            <a:extLst>
              <a:ext uri="{FF2B5EF4-FFF2-40B4-BE49-F238E27FC236}">
                <a16:creationId xmlns:a16="http://schemas.microsoft.com/office/drawing/2014/main" id="{23FDEED9-67EE-48E7-9984-F5701FE6B8B1}"/>
              </a:ext>
            </a:extLst>
          </p:cNvPr>
          <p:cNvPicPr>
            <a:picLocks noGrp="1" noChangeAspect="1"/>
          </p:cNvPicPr>
          <p:nvPr>
            <p:ph idx="1"/>
          </p:nvPr>
        </p:nvPicPr>
        <p:blipFill>
          <a:blip r:embed="rId3"/>
          <a:stretch>
            <a:fillRect/>
          </a:stretch>
        </p:blipFill>
        <p:spPr>
          <a:xfrm>
            <a:off x="7848600" y="1109244"/>
            <a:ext cx="2305900" cy="4514709"/>
          </a:xfrm>
          <a:prstGeom prst="rect">
            <a:avLst/>
          </a:prstGeom>
        </p:spPr>
      </p:pic>
      <p:pic>
        <p:nvPicPr>
          <p:cNvPr id="13" name="Picture 12">
            <a:extLst>
              <a:ext uri="{FF2B5EF4-FFF2-40B4-BE49-F238E27FC236}">
                <a16:creationId xmlns:a16="http://schemas.microsoft.com/office/drawing/2014/main" id="{4E05453C-AC49-45F8-B036-88869A1FCE0C}"/>
              </a:ext>
            </a:extLst>
          </p:cNvPr>
          <p:cNvPicPr>
            <a:picLocks noChangeAspect="1"/>
          </p:cNvPicPr>
          <p:nvPr/>
        </p:nvPicPr>
        <p:blipFill>
          <a:blip r:embed="rId4"/>
          <a:stretch>
            <a:fillRect/>
          </a:stretch>
        </p:blipFill>
        <p:spPr>
          <a:xfrm>
            <a:off x="7010400" y="5562600"/>
            <a:ext cx="4286317" cy="1125217"/>
          </a:xfrm>
          <a:prstGeom prst="rect">
            <a:avLst/>
          </a:prstGeom>
        </p:spPr>
      </p:pic>
      <p:sp>
        <p:nvSpPr>
          <p:cNvPr id="3" name="TextBox 2">
            <a:extLst>
              <a:ext uri="{FF2B5EF4-FFF2-40B4-BE49-F238E27FC236}">
                <a16:creationId xmlns:a16="http://schemas.microsoft.com/office/drawing/2014/main" id="{CB3DD2D4-DC6D-40DB-9D6B-6E5ACAE043E3}"/>
              </a:ext>
            </a:extLst>
          </p:cNvPr>
          <p:cNvSpPr txBox="1"/>
          <p:nvPr/>
        </p:nvSpPr>
        <p:spPr>
          <a:xfrm>
            <a:off x="7058450" y="739912"/>
            <a:ext cx="3886200" cy="369332"/>
          </a:xfrm>
          <a:prstGeom prst="rect">
            <a:avLst/>
          </a:prstGeom>
          <a:noFill/>
        </p:spPr>
        <p:txBody>
          <a:bodyPr vert="horz" wrap="square" rtlCol="0">
            <a:spAutoFit/>
          </a:bodyPr>
          <a:lstStyle/>
          <a:p>
            <a:r>
              <a:rPr lang="en-US" dirty="0"/>
              <a:t>NTSV Cesarean Delivery Rates</a:t>
            </a:r>
          </a:p>
        </p:txBody>
      </p:sp>
    </p:spTree>
    <p:extLst>
      <p:ext uri="{BB962C8B-B14F-4D97-AF65-F5344CB8AC3E}">
        <p14:creationId xmlns:p14="http://schemas.microsoft.com/office/powerpoint/2010/main" val="3303707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825"/>
            <a:ext cx="10363200" cy="838200"/>
          </a:xfrm>
        </p:spPr>
        <p:txBody>
          <a:bodyPr>
            <a:normAutofit/>
          </a:bodyPr>
          <a:lstStyle/>
          <a:p>
            <a:r>
              <a:rPr lang="en-US" sz="3200" b="1" dirty="0"/>
              <a:t>Birth Equity PDF</a:t>
            </a:r>
          </a:p>
        </p:txBody>
      </p:sp>
      <p:sp>
        <p:nvSpPr>
          <p:cNvPr id="4" name="Content Placeholder 3"/>
          <p:cNvSpPr>
            <a:spLocks noGrp="1"/>
          </p:cNvSpPr>
          <p:nvPr>
            <p:ph idx="10"/>
          </p:nvPr>
        </p:nvSpPr>
        <p:spPr>
          <a:xfrm>
            <a:off x="457199" y="1295400"/>
            <a:ext cx="5867401" cy="5048445"/>
          </a:xfrm>
        </p:spPr>
        <p:txBody>
          <a:bodyPr/>
          <a:lstStyle/>
          <a:p>
            <a:pPr marL="0" indent="0">
              <a:spcAft>
                <a:spcPts val="600"/>
              </a:spcAft>
              <a:buNone/>
            </a:pPr>
            <a:r>
              <a:rPr lang="en-US" sz="2800" b="1" dirty="0"/>
              <a:t>Comparison II</a:t>
            </a:r>
          </a:p>
          <a:p>
            <a:pPr>
              <a:spcAft>
                <a:spcPts val="0"/>
              </a:spcAft>
            </a:pPr>
            <a:r>
              <a:rPr lang="en-US" sz="2400" dirty="0">
                <a:solidFill>
                  <a:srgbClr val="000000"/>
                </a:solidFill>
              </a:rPr>
              <a:t>Baseline</a:t>
            </a:r>
          </a:p>
          <a:p>
            <a:pPr marL="0" indent="0">
              <a:spcBef>
                <a:spcPts val="0"/>
              </a:spcBef>
              <a:spcAft>
                <a:spcPts val="600"/>
              </a:spcAft>
              <a:buNone/>
            </a:pPr>
            <a:r>
              <a:rPr lang="en-US" sz="2400" dirty="0">
                <a:solidFill>
                  <a:srgbClr val="000000"/>
                </a:solidFill>
              </a:rPr>
              <a:t>    </a:t>
            </a:r>
            <a:r>
              <a:rPr lang="en-US" sz="1800" dirty="0">
                <a:solidFill>
                  <a:srgbClr val="000000"/>
                </a:solidFill>
              </a:rPr>
              <a:t>(prior 2 year period: currently using 2016-17) </a:t>
            </a:r>
          </a:p>
          <a:p>
            <a:pPr marL="0" indent="0">
              <a:spcAft>
                <a:spcPts val="600"/>
              </a:spcAft>
              <a:buNone/>
            </a:pPr>
            <a:endParaRPr lang="en-US" sz="800" i="1" dirty="0">
              <a:solidFill>
                <a:srgbClr val="000000"/>
              </a:solidFill>
            </a:endParaRPr>
          </a:p>
          <a:p>
            <a:pPr marL="0" indent="0">
              <a:spcAft>
                <a:spcPts val="600"/>
              </a:spcAft>
              <a:buNone/>
            </a:pPr>
            <a:r>
              <a:rPr lang="en-US" sz="2400" i="1" dirty="0">
                <a:solidFill>
                  <a:srgbClr val="000000"/>
                </a:solidFill>
              </a:rPr>
              <a:t>compared to</a:t>
            </a:r>
            <a:r>
              <a:rPr lang="en-US" sz="2400" dirty="0">
                <a:solidFill>
                  <a:srgbClr val="000000"/>
                </a:solidFill>
              </a:rPr>
              <a:t> </a:t>
            </a:r>
          </a:p>
          <a:p>
            <a:pPr marL="0" indent="0">
              <a:spcAft>
                <a:spcPts val="600"/>
              </a:spcAft>
              <a:buNone/>
            </a:pPr>
            <a:endParaRPr lang="en-US" sz="800" dirty="0">
              <a:solidFill>
                <a:srgbClr val="000000"/>
              </a:solidFill>
            </a:endParaRPr>
          </a:p>
          <a:p>
            <a:pPr>
              <a:spcAft>
                <a:spcPts val="600"/>
              </a:spcAft>
            </a:pPr>
            <a:r>
              <a:rPr lang="en-US" sz="2400" dirty="0">
                <a:solidFill>
                  <a:srgbClr val="000000"/>
                </a:solidFill>
              </a:rPr>
              <a:t>Most Recent 12 Months</a:t>
            </a:r>
          </a:p>
          <a:p>
            <a:pPr marL="0" indent="0">
              <a:spcAft>
                <a:spcPts val="600"/>
              </a:spcAft>
              <a:buNone/>
            </a:pPr>
            <a:r>
              <a:rPr lang="en-US" sz="1800" dirty="0">
                <a:solidFill>
                  <a:srgbClr val="000000"/>
                </a:solidFill>
              </a:rPr>
              <a:t>     (based on your MDC data submissions) </a:t>
            </a:r>
          </a:p>
          <a:p>
            <a:pPr marL="0" lvl="0" indent="0">
              <a:spcAft>
                <a:spcPts val="600"/>
              </a:spcAft>
              <a:buClr>
                <a:srgbClr val="FF9900"/>
              </a:buClr>
              <a:buNone/>
            </a:pPr>
            <a:endParaRPr lang="en-US" sz="2400" b="1" dirty="0">
              <a:solidFill>
                <a:srgbClr val="000000"/>
              </a:solidFill>
            </a:endParaRPr>
          </a:p>
          <a:p>
            <a:pPr marL="0" lvl="0" indent="0">
              <a:spcAft>
                <a:spcPts val="600"/>
              </a:spcAft>
              <a:buClr>
                <a:srgbClr val="FF9900"/>
              </a:buClr>
              <a:buNone/>
            </a:pPr>
            <a:r>
              <a:rPr lang="en-US" sz="2400" b="1" dirty="0">
                <a:solidFill>
                  <a:srgbClr val="000000"/>
                </a:solidFill>
              </a:rPr>
              <a:t>Key Questions: </a:t>
            </a:r>
          </a:p>
          <a:p>
            <a:pPr marL="0" lvl="0" indent="0">
              <a:spcAft>
                <a:spcPts val="600"/>
              </a:spcAft>
              <a:buClr>
                <a:srgbClr val="FF9900"/>
              </a:buClr>
              <a:buNone/>
            </a:pPr>
            <a:r>
              <a:rPr lang="en-US" sz="1800" dirty="0">
                <a:solidFill>
                  <a:srgbClr val="000000"/>
                </a:solidFill>
              </a:rPr>
              <a:t>* Are we improving outcomes in our target community?</a:t>
            </a:r>
          </a:p>
          <a:p>
            <a:pPr marL="0" lvl="0" indent="0">
              <a:spcAft>
                <a:spcPts val="600"/>
              </a:spcAft>
              <a:buClr>
                <a:srgbClr val="FF9900"/>
              </a:buClr>
              <a:buNone/>
            </a:pPr>
            <a:r>
              <a:rPr lang="en-US" sz="1800" dirty="0">
                <a:solidFill>
                  <a:srgbClr val="000000"/>
                </a:solidFill>
              </a:rPr>
              <a:t>* What more can we do?</a:t>
            </a:r>
          </a:p>
          <a:p>
            <a:pPr>
              <a:spcAft>
                <a:spcPts val="600"/>
              </a:spcAft>
            </a:pPr>
            <a:endParaRPr lang="en-US" sz="2400" dirty="0">
              <a:solidFill>
                <a:srgbClr val="000000"/>
              </a:solidFill>
            </a:endParaRPr>
          </a:p>
          <a:p>
            <a:pPr marL="800100" lvl="2" indent="0">
              <a:spcAft>
                <a:spcPts val="600"/>
              </a:spcAft>
              <a:buNone/>
            </a:pPr>
            <a:endParaRPr lang="en-US" sz="2000" dirty="0"/>
          </a:p>
        </p:txBody>
      </p:sp>
      <p:pic>
        <p:nvPicPr>
          <p:cNvPr id="13" name="Picture 12">
            <a:extLst>
              <a:ext uri="{FF2B5EF4-FFF2-40B4-BE49-F238E27FC236}">
                <a16:creationId xmlns:a16="http://schemas.microsoft.com/office/drawing/2014/main" id="{4E05453C-AC49-45F8-B036-88869A1FCE0C}"/>
              </a:ext>
            </a:extLst>
          </p:cNvPr>
          <p:cNvPicPr>
            <a:picLocks noChangeAspect="1"/>
          </p:cNvPicPr>
          <p:nvPr/>
        </p:nvPicPr>
        <p:blipFill>
          <a:blip r:embed="rId2"/>
          <a:stretch>
            <a:fillRect/>
          </a:stretch>
        </p:blipFill>
        <p:spPr>
          <a:xfrm>
            <a:off x="7848600" y="5943600"/>
            <a:ext cx="3049330" cy="628845"/>
          </a:xfrm>
          <a:prstGeom prst="rect">
            <a:avLst/>
          </a:prstGeom>
        </p:spPr>
      </p:pic>
      <p:pic>
        <p:nvPicPr>
          <p:cNvPr id="6" name="Picture 5">
            <a:extLst>
              <a:ext uri="{FF2B5EF4-FFF2-40B4-BE49-F238E27FC236}">
                <a16:creationId xmlns:a16="http://schemas.microsoft.com/office/drawing/2014/main" id="{038C7482-8C88-4598-BF08-5F5EBC3798AD}"/>
              </a:ext>
            </a:extLst>
          </p:cNvPr>
          <p:cNvPicPr>
            <a:picLocks noChangeAspect="1"/>
          </p:cNvPicPr>
          <p:nvPr/>
        </p:nvPicPr>
        <p:blipFill>
          <a:blip r:embed="rId3"/>
          <a:stretch>
            <a:fillRect/>
          </a:stretch>
        </p:blipFill>
        <p:spPr>
          <a:xfrm>
            <a:off x="6781800" y="1224892"/>
            <a:ext cx="4871719" cy="3704647"/>
          </a:xfrm>
          <a:prstGeom prst="rect">
            <a:avLst/>
          </a:prstGeom>
        </p:spPr>
      </p:pic>
      <p:pic>
        <p:nvPicPr>
          <p:cNvPr id="7" name="Picture 6">
            <a:extLst>
              <a:ext uri="{FF2B5EF4-FFF2-40B4-BE49-F238E27FC236}">
                <a16:creationId xmlns:a16="http://schemas.microsoft.com/office/drawing/2014/main" id="{693BF756-F463-454B-929C-71D387753DED}"/>
              </a:ext>
            </a:extLst>
          </p:cNvPr>
          <p:cNvPicPr>
            <a:picLocks noChangeAspect="1"/>
          </p:cNvPicPr>
          <p:nvPr/>
        </p:nvPicPr>
        <p:blipFill>
          <a:blip r:embed="rId4"/>
          <a:stretch>
            <a:fillRect/>
          </a:stretch>
        </p:blipFill>
        <p:spPr>
          <a:xfrm>
            <a:off x="6781799" y="4959406"/>
            <a:ext cx="5410201" cy="703569"/>
          </a:xfrm>
          <a:prstGeom prst="rect">
            <a:avLst/>
          </a:prstGeom>
        </p:spPr>
      </p:pic>
      <p:sp>
        <p:nvSpPr>
          <p:cNvPr id="8" name="TextBox 7">
            <a:extLst>
              <a:ext uri="{FF2B5EF4-FFF2-40B4-BE49-F238E27FC236}">
                <a16:creationId xmlns:a16="http://schemas.microsoft.com/office/drawing/2014/main" id="{CF5C913A-A5F4-469C-B875-C5D9884DEF7D}"/>
              </a:ext>
            </a:extLst>
          </p:cNvPr>
          <p:cNvSpPr txBox="1"/>
          <p:nvPr/>
        </p:nvSpPr>
        <p:spPr>
          <a:xfrm>
            <a:off x="7430165" y="926068"/>
            <a:ext cx="3886200" cy="369332"/>
          </a:xfrm>
          <a:prstGeom prst="rect">
            <a:avLst/>
          </a:prstGeom>
          <a:noFill/>
        </p:spPr>
        <p:txBody>
          <a:bodyPr vert="horz" wrap="square" rtlCol="0">
            <a:spAutoFit/>
          </a:bodyPr>
          <a:lstStyle/>
          <a:p>
            <a:r>
              <a:rPr lang="en-US" dirty="0"/>
              <a:t>NTSV Cesarean Delivery Rates</a:t>
            </a:r>
          </a:p>
        </p:txBody>
      </p:sp>
    </p:spTree>
    <p:extLst>
      <p:ext uri="{BB962C8B-B14F-4D97-AF65-F5344CB8AC3E}">
        <p14:creationId xmlns:p14="http://schemas.microsoft.com/office/powerpoint/2010/main" val="2010516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825"/>
            <a:ext cx="10363200" cy="838200"/>
          </a:xfrm>
        </p:spPr>
        <p:txBody>
          <a:bodyPr>
            <a:normAutofit/>
          </a:bodyPr>
          <a:lstStyle/>
          <a:p>
            <a:r>
              <a:rPr lang="en-US" sz="3200" b="1" dirty="0"/>
              <a:t>Birth Equity PDF</a:t>
            </a:r>
          </a:p>
        </p:txBody>
      </p:sp>
      <p:sp>
        <p:nvSpPr>
          <p:cNvPr id="4" name="Content Placeholder 3"/>
          <p:cNvSpPr>
            <a:spLocks noGrp="1"/>
          </p:cNvSpPr>
          <p:nvPr>
            <p:ph idx="10"/>
          </p:nvPr>
        </p:nvSpPr>
        <p:spPr>
          <a:xfrm>
            <a:off x="457199" y="1295400"/>
            <a:ext cx="3810001" cy="5334000"/>
          </a:xfrm>
        </p:spPr>
        <p:txBody>
          <a:bodyPr/>
          <a:lstStyle/>
          <a:p>
            <a:pPr marL="0" indent="0">
              <a:spcAft>
                <a:spcPts val="600"/>
              </a:spcAft>
              <a:buNone/>
            </a:pPr>
            <a:r>
              <a:rPr lang="en-US" sz="2800" b="1" dirty="0"/>
              <a:t>Comparison III</a:t>
            </a:r>
          </a:p>
          <a:p>
            <a:pPr>
              <a:spcAft>
                <a:spcPts val="0"/>
              </a:spcAft>
            </a:pPr>
            <a:r>
              <a:rPr lang="en-US" sz="2400" dirty="0">
                <a:solidFill>
                  <a:srgbClr val="000000"/>
                </a:solidFill>
              </a:rPr>
              <a:t>Own Hospital</a:t>
            </a:r>
          </a:p>
          <a:p>
            <a:pPr marL="0" indent="0">
              <a:spcBef>
                <a:spcPts val="0"/>
              </a:spcBef>
              <a:spcAft>
                <a:spcPts val="600"/>
              </a:spcAft>
              <a:buNone/>
            </a:pPr>
            <a:r>
              <a:rPr lang="en-US" sz="1200" dirty="0">
                <a:solidFill>
                  <a:srgbClr val="000000"/>
                </a:solidFill>
              </a:rPr>
              <a:t>    </a:t>
            </a:r>
          </a:p>
          <a:p>
            <a:pPr marL="0" indent="0">
              <a:spcBef>
                <a:spcPts val="0"/>
              </a:spcBef>
              <a:spcAft>
                <a:spcPts val="600"/>
              </a:spcAft>
              <a:buNone/>
            </a:pPr>
            <a:r>
              <a:rPr lang="en-US" sz="2400" i="1" dirty="0">
                <a:solidFill>
                  <a:srgbClr val="000000"/>
                </a:solidFill>
              </a:rPr>
              <a:t>compared to</a:t>
            </a:r>
            <a:r>
              <a:rPr lang="en-US" sz="2400" dirty="0">
                <a:solidFill>
                  <a:srgbClr val="000000"/>
                </a:solidFill>
              </a:rPr>
              <a:t> </a:t>
            </a:r>
          </a:p>
          <a:p>
            <a:pPr marL="0" indent="0">
              <a:spcAft>
                <a:spcPts val="600"/>
              </a:spcAft>
              <a:buNone/>
            </a:pPr>
            <a:endParaRPr lang="en-US" sz="800" dirty="0">
              <a:solidFill>
                <a:srgbClr val="000000"/>
              </a:solidFill>
            </a:endParaRPr>
          </a:p>
          <a:p>
            <a:pPr>
              <a:spcAft>
                <a:spcPts val="600"/>
              </a:spcAft>
            </a:pPr>
            <a:r>
              <a:rPr lang="en-US" sz="2400" dirty="0">
                <a:solidFill>
                  <a:srgbClr val="000000"/>
                </a:solidFill>
              </a:rPr>
              <a:t>Peer Acuity Average</a:t>
            </a:r>
          </a:p>
          <a:p>
            <a:pPr marL="0" indent="0">
              <a:spcAft>
                <a:spcPts val="600"/>
              </a:spcAft>
              <a:buNone/>
            </a:pPr>
            <a:r>
              <a:rPr lang="en-US" sz="1800" dirty="0">
                <a:solidFill>
                  <a:srgbClr val="000000"/>
                </a:solidFill>
              </a:rPr>
              <a:t>     (average across </a:t>
            </a:r>
            <a:r>
              <a:rPr lang="en-US" sz="1800" u="sng" dirty="0">
                <a:solidFill>
                  <a:srgbClr val="000000"/>
                </a:solidFill>
              </a:rPr>
              <a:t>all</a:t>
            </a:r>
            <a:r>
              <a:rPr lang="en-US" sz="1800" dirty="0">
                <a:solidFill>
                  <a:srgbClr val="000000"/>
                </a:solidFill>
              </a:rPr>
              <a:t> MDC hospitals with same Nursery Level) </a:t>
            </a:r>
          </a:p>
          <a:p>
            <a:pPr marL="0" lvl="0" indent="0">
              <a:spcAft>
                <a:spcPts val="600"/>
              </a:spcAft>
              <a:buClr>
                <a:srgbClr val="FF9900"/>
              </a:buClr>
              <a:buNone/>
            </a:pPr>
            <a:endParaRPr lang="en-US" sz="900" b="1" dirty="0">
              <a:solidFill>
                <a:srgbClr val="000000"/>
              </a:solidFill>
            </a:endParaRPr>
          </a:p>
          <a:p>
            <a:pPr marL="0" lvl="0" indent="0">
              <a:spcAft>
                <a:spcPts val="600"/>
              </a:spcAft>
              <a:buClr>
                <a:srgbClr val="FF9900"/>
              </a:buClr>
              <a:buNone/>
            </a:pPr>
            <a:r>
              <a:rPr lang="en-US" sz="2400" b="1" dirty="0">
                <a:solidFill>
                  <a:srgbClr val="000000"/>
                </a:solidFill>
              </a:rPr>
              <a:t>Key Question: </a:t>
            </a:r>
          </a:p>
          <a:p>
            <a:pPr lvl="0">
              <a:spcAft>
                <a:spcPts val="600"/>
              </a:spcAft>
              <a:buClr>
                <a:srgbClr val="FF9900"/>
              </a:buClr>
              <a:buFont typeface="Arial" panose="020B0604020202020204" pitchFamily="34" charset="0"/>
              <a:buChar char="•"/>
            </a:pPr>
            <a:r>
              <a:rPr lang="en-US" sz="1800" dirty="0">
                <a:solidFill>
                  <a:srgbClr val="000000"/>
                </a:solidFill>
              </a:rPr>
              <a:t>How do we compare to other hospitals that serve same acuity of patients?</a:t>
            </a:r>
          </a:p>
          <a:p>
            <a:pPr lvl="0">
              <a:spcAft>
                <a:spcPts val="600"/>
              </a:spcAft>
              <a:buClr>
                <a:srgbClr val="FF9900"/>
              </a:buClr>
              <a:buFont typeface="Arial" panose="020B0604020202020204" pitchFamily="34" charset="0"/>
              <a:buChar char="•"/>
            </a:pPr>
            <a:r>
              <a:rPr lang="en-US" sz="1800" dirty="0">
                <a:solidFill>
                  <a:srgbClr val="000000"/>
                </a:solidFill>
              </a:rPr>
              <a:t>What are we doing differently from our peers?</a:t>
            </a:r>
          </a:p>
          <a:p>
            <a:pPr lvl="0">
              <a:spcAft>
                <a:spcPts val="600"/>
              </a:spcAft>
              <a:buClr>
                <a:srgbClr val="FF9900"/>
              </a:buClr>
              <a:buFont typeface="Arial" panose="020B0604020202020204" pitchFamily="34" charset="0"/>
              <a:buChar char="•"/>
            </a:pPr>
            <a:endParaRPr lang="en-US" sz="2400" dirty="0">
              <a:solidFill>
                <a:srgbClr val="000000"/>
              </a:solidFill>
            </a:endParaRPr>
          </a:p>
          <a:p>
            <a:pPr marL="800100" lvl="2" indent="0">
              <a:spcAft>
                <a:spcPts val="600"/>
              </a:spcAft>
              <a:buNone/>
            </a:pPr>
            <a:endParaRPr lang="en-US" sz="2000" dirty="0"/>
          </a:p>
        </p:txBody>
      </p:sp>
      <p:pic>
        <p:nvPicPr>
          <p:cNvPr id="3" name="Picture 2">
            <a:extLst>
              <a:ext uri="{FF2B5EF4-FFF2-40B4-BE49-F238E27FC236}">
                <a16:creationId xmlns:a16="http://schemas.microsoft.com/office/drawing/2014/main" id="{5362BD68-41C5-4CA0-972A-8F50009E8828}"/>
              </a:ext>
            </a:extLst>
          </p:cNvPr>
          <p:cNvPicPr>
            <a:picLocks noChangeAspect="1"/>
          </p:cNvPicPr>
          <p:nvPr/>
        </p:nvPicPr>
        <p:blipFill>
          <a:blip r:embed="rId2"/>
          <a:stretch>
            <a:fillRect/>
          </a:stretch>
        </p:blipFill>
        <p:spPr>
          <a:xfrm>
            <a:off x="4486276" y="1981200"/>
            <a:ext cx="7486650" cy="2595066"/>
          </a:xfrm>
          <a:prstGeom prst="rect">
            <a:avLst/>
          </a:prstGeom>
        </p:spPr>
      </p:pic>
      <p:pic>
        <p:nvPicPr>
          <p:cNvPr id="5" name="Picture 4">
            <a:extLst>
              <a:ext uri="{FF2B5EF4-FFF2-40B4-BE49-F238E27FC236}">
                <a16:creationId xmlns:a16="http://schemas.microsoft.com/office/drawing/2014/main" id="{6AD1114B-CB29-4625-880C-DF1D9C4D05C8}"/>
              </a:ext>
            </a:extLst>
          </p:cNvPr>
          <p:cNvPicPr>
            <a:picLocks noChangeAspect="1"/>
          </p:cNvPicPr>
          <p:nvPr/>
        </p:nvPicPr>
        <p:blipFill>
          <a:blip r:embed="rId3"/>
          <a:stretch>
            <a:fillRect/>
          </a:stretch>
        </p:blipFill>
        <p:spPr>
          <a:xfrm>
            <a:off x="4486276" y="4581346"/>
            <a:ext cx="7686675" cy="823018"/>
          </a:xfrm>
          <a:prstGeom prst="rect">
            <a:avLst/>
          </a:prstGeom>
        </p:spPr>
      </p:pic>
      <p:sp>
        <p:nvSpPr>
          <p:cNvPr id="6" name="TextBox 5">
            <a:extLst>
              <a:ext uri="{FF2B5EF4-FFF2-40B4-BE49-F238E27FC236}">
                <a16:creationId xmlns:a16="http://schemas.microsoft.com/office/drawing/2014/main" id="{24D51A10-F266-4D3D-8D67-C96C3ED9B060}"/>
              </a:ext>
            </a:extLst>
          </p:cNvPr>
          <p:cNvSpPr txBox="1"/>
          <p:nvPr/>
        </p:nvSpPr>
        <p:spPr>
          <a:xfrm>
            <a:off x="6553200" y="1195025"/>
            <a:ext cx="3886200" cy="369332"/>
          </a:xfrm>
          <a:prstGeom prst="rect">
            <a:avLst/>
          </a:prstGeom>
          <a:noFill/>
        </p:spPr>
        <p:txBody>
          <a:bodyPr vert="horz" wrap="square" rtlCol="0">
            <a:spAutoFit/>
          </a:bodyPr>
          <a:lstStyle/>
          <a:p>
            <a:r>
              <a:rPr lang="en-US" dirty="0"/>
              <a:t>NTSV Cesarean Delivery Rates</a:t>
            </a:r>
          </a:p>
        </p:txBody>
      </p:sp>
    </p:spTree>
    <p:extLst>
      <p:ext uri="{BB962C8B-B14F-4D97-AF65-F5344CB8AC3E}">
        <p14:creationId xmlns:p14="http://schemas.microsoft.com/office/powerpoint/2010/main" val="289650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7593"/>
            <a:ext cx="10363200" cy="914400"/>
          </a:xfrm>
        </p:spPr>
        <p:txBody>
          <a:bodyPr>
            <a:normAutofit/>
          </a:bodyPr>
          <a:lstStyle/>
          <a:p>
            <a:r>
              <a:rPr lang="en-US" sz="3200" b="1" dirty="0"/>
              <a:t>Birth Equity PDF</a:t>
            </a:r>
          </a:p>
        </p:txBody>
      </p:sp>
      <p:sp>
        <p:nvSpPr>
          <p:cNvPr id="4" name="Content Placeholder 3"/>
          <p:cNvSpPr>
            <a:spLocks noGrp="1"/>
          </p:cNvSpPr>
          <p:nvPr>
            <p:ph idx="10"/>
          </p:nvPr>
        </p:nvSpPr>
        <p:spPr>
          <a:xfrm>
            <a:off x="152400" y="1636203"/>
            <a:ext cx="3472939" cy="4347594"/>
          </a:xfrm>
        </p:spPr>
        <p:txBody>
          <a:bodyPr/>
          <a:lstStyle/>
          <a:p>
            <a:pPr>
              <a:spcAft>
                <a:spcPts val="1200"/>
              </a:spcAft>
            </a:pPr>
            <a:r>
              <a:rPr lang="en-US" sz="2400" dirty="0"/>
              <a:t>Additional information at bottom</a:t>
            </a:r>
          </a:p>
          <a:p>
            <a:pPr lvl="1">
              <a:spcAft>
                <a:spcPts val="1200"/>
              </a:spcAft>
            </a:pPr>
            <a:r>
              <a:rPr lang="en-US" sz="2000" dirty="0"/>
              <a:t>Definition of Time Periods</a:t>
            </a:r>
          </a:p>
          <a:p>
            <a:pPr lvl="1">
              <a:spcAft>
                <a:spcPts val="1200"/>
              </a:spcAft>
            </a:pPr>
            <a:r>
              <a:rPr lang="en-US" sz="2000" dirty="0"/>
              <a:t>Small Count Warning</a:t>
            </a:r>
          </a:p>
          <a:p>
            <a:pPr marL="457200" lvl="1" indent="0">
              <a:spcBef>
                <a:spcPts val="0"/>
              </a:spcBef>
              <a:spcAft>
                <a:spcPts val="0"/>
              </a:spcAft>
              <a:buNone/>
            </a:pPr>
            <a:r>
              <a:rPr lang="en-US" sz="2000" b="1" i="1" dirty="0"/>
              <a:t>Recommendation</a:t>
            </a:r>
            <a:r>
              <a:rPr lang="en-US" sz="2000" i="1" dirty="0"/>
              <a:t>: </a:t>
            </a:r>
          </a:p>
          <a:p>
            <a:pPr marL="457200" lvl="1" indent="0">
              <a:spcBef>
                <a:spcPts val="0"/>
              </a:spcBef>
              <a:spcAft>
                <a:spcPts val="0"/>
              </a:spcAft>
              <a:buNone/>
            </a:pPr>
            <a:r>
              <a:rPr lang="en-US" sz="2000" dirty="0"/>
              <a:t>Review the denominator counts in the MDC for the R/E category; do </a:t>
            </a:r>
            <a:r>
              <a:rPr lang="en-US" sz="2000" u="sng" dirty="0"/>
              <a:t>not</a:t>
            </a:r>
            <a:r>
              <a:rPr lang="en-US" sz="2000" dirty="0"/>
              <a:t> use PDF if target R/E category has &lt; 20 denominator cases</a:t>
            </a:r>
          </a:p>
          <a:p>
            <a:pPr marL="457200" lvl="1" indent="0">
              <a:spcBef>
                <a:spcPts val="0"/>
              </a:spcBef>
              <a:spcAft>
                <a:spcPts val="0"/>
              </a:spcAft>
              <a:buNone/>
            </a:pPr>
            <a:endParaRPr lang="en-US" sz="1600" i="1" dirty="0"/>
          </a:p>
          <a:p>
            <a:endParaRPr lang="en-US" sz="2400" dirty="0"/>
          </a:p>
        </p:txBody>
      </p:sp>
      <p:pic>
        <p:nvPicPr>
          <p:cNvPr id="169986" name="Picture 1"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904" y="826269"/>
            <a:ext cx="8376696" cy="54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7">
            <a:extLst>
              <a:ext uri="{FF2B5EF4-FFF2-40B4-BE49-F238E27FC236}">
                <a16:creationId xmlns:a16="http://schemas.microsoft.com/office/drawing/2014/main" id="{3A3AC372-C42E-4658-96C3-1F8A5177E65D}"/>
              </a:ext>
            </a:extLst>
          </p:cNvPr>
          <p:cNvSpPr/>
          <p:nvPr/>
        </p:nvSpPr>
        <p:spPr bwMode="auto">
          <a:xfrm rot="5400000">
            <a:off x="3600071" y="3943730"/>
            <a:ext cx="800859" cy="533400"/>
          </a:xfrm>
          <a:prstGeom prst="rightArrow">
            <a:avLst>
              <a:gd name="adj1" fmla="val 50000"/>
              <a:gd name="adj2" fmla="val 47097"/>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E86A02"/>
              </a:highlight>
              <a:latin typeface="Arial" pitchFamily="4" charset="0"/>
            </a:endParaRPr>
          </a:p>
        </p:txBody>
      </p:sp>
    </p:spTree>
    <p:extLst>
      <p:ext uri="{BB962C8B-B14F-4D97-AF65-F5344CB8AC3E}">
        <p14:creationId xmlns:p14="http://schemas.microsoft.com/office/powerpoint/2010/main" val="78820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11C9-B619-A749-B88A-CBA73C81AAED}"/>
              </a:ext>
            </a:extLst>
          </p:cNvPr>
          <p:cNvSpPr>
            <a:spLocks noGrp="1"/>
          </p:cNvSpPr>
          <p:nvPr>
            <p:ph type="title"/>
          </p:nvPr>
        </p:nvSpPr>
        <p:spPr>
          <a:xfrm>
            <a:off x="609600" y="533400"/>
            <a:ext cx="10363200" cy="838200"/>
          </a:xfrm>
        </p:spPr>
        <p:txBody>
          <a:bodyPr>
            <a:normAutofit/>
          </a:bodyPr>
          <a:lstStyle/>
          <a:p>
            <a:r>
              <a:rPr lang="en-US" sz="3200" b="1" dirty="0"/>
              <a:t>Key Measures for Evaluating Birth Equity</a:t>
            </a:r>
          </a:p>
        </p:txBody>
      </p:sp>
      <p:sp>
        <p:nvSpPr>
          <p:cNvPr id="4" name="Content Placeholder 3">
            <a:extLst>
              <a:ext uri="{FF2B5EF4-FFF2-40B4-BE49-F238E27FC236}">
                <a16:creationId xmlns:a16="http://schemas.microsoft.com/office/drawing/2014/main" id="{089C3025-C291-A544-B3ED-1A545C785638}"/>
              </a:ext>
            </a:extLst>
          </p:cNvPr>
          <p:cNvSpPr>
            <a:spLocks noGrp="1"/>
          </p:cNvSpPr>
          <p:nvPr>
            <p:ph idx="10"/>
          </p:nvPr>
        </p:nvSpPr>
        <p:spPr>
          <a:xfrm>
            <a:off x="8681721" y="1814426"/>
            <a:ext cx="3392003" cy="4953000"/>
          </a:xfrm>
        </p:spPr>
        <p:txBody>
          <a:bodyPr/>
          <a:lstStyle/>
          <a:p>
            <a:pPr marL="0" indent="0">
              <a:buNone/>
            </a:pPr>
            <a:r>
              <a:rPr lang="en-US" sz="2400" b="1" dirty="0"/>
              <a:t>On Home Page</a:t>
            </a:r>
          </a:p>
          <a:p>
            <a:r>
              <a:rPr lang="en-US" sz="2400" dirty="0"/>
              <a:t>2 Key Outcome Measures </a:t>
            </a:r>
          </a:p>
          <a:p>
            <a:pPr lvl="1"/>
            <a:r>
              <a:rPr lang="en-US" sz="2000" dirty="0"/>
              <a:t>NTSV C/S rate</a:t>
            </a:r>
          </a:p>
          <a:p>
            <a:pPr lvl="1">
              <a:spcAft>
                <a:spcPts val="600"/>
              </a:spcAft>
            </a:pPr>
            <a:r>
              <a:rPr lang="en-US" sz="2000" dirty="0"/>
              <a:t>SMM rate</a:t>
            </a:r>
          </a:p>
          <a:p>
            <a:pPr>
              <a:spcAft>
                <a:spcPts val="0"/>
              </a:spcAft>
            </a:pPr>
            <a:r>
              <a:rPr lang="en-US" sz="2400" dirty="0"/>
              <a:t>More Measures</a:t>
            </a:r>
          </a:p>
          <a:p>
            <a:pPr lvl="1">
              <a:spcAft>
                <a:spcPts val="600"/>
              </a:spcAft>
            </a:pPr>
            <a:r>
              <a:rPr lang="en-US" sz="2000" dirty="0"/>
              <a:t>Links to additional highlighted metrics</a:t>
            </a:r>
          </a:p>
          <a:p>
            <a:endParaRPr lang="en-US" sz="2800" dirty="0"/>
          </a:p>
        </p:txBody>
      </p:sp>
      <p:sp>
        <p:nvSpPr>
          <p:cNvPr id="6" name="Left Arrow 5"/>
          <p:cNvSpPr/>
          <p:nvPr/>
        </p:nvSpPr>
        <p:spPr bwMode="auto">
          <a:xfrm>
            <a:off x="7027077" y="3436039"/>
            <a:ext cx="762000"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13" name="Picture 12">
            <a:extLst>
              <a:ext uri="{FF2B5EF4-FFF2-40B4-BE49-F238E27FC236}">
                <a16:creationId xmlns:a16="http://schemas.microsoft.com/office/drawing/2014/main" id="{E6321361-A62A-4FF0-8FE4-1129482DE87F}"/>
              </a:ext>
            </a:extLst>
          </p:cNvPr>
          <p:cNvPicPr>
            <a:picLocks noChangeAspect="1"/>
          </p:cNvPicPr>
          <p:nvPr/>
        </p:nvPicPr>
        <p:blipFill>
          <a:blip r:embed="rId3"/>
          <a:stretch>
            <a:fillRect/>
          </a:stretch>
        </p:blipFill>
        <p:spPr>
          <a:xfrm>
            <a:off x="113196" y="1814426"/>
            <a:ext cx="8116403" cy="589393"/>
          </a:xfrm>
          <a:prstGeom prst="rect">
            <a:avLst/>
          </a:prstGeom>
        </p:spPr>
      </p:pic>
      <p:pic>
        <p:nvPicPr>
          <p:cNvPr id="14" name="Picture 13">
            <a:extLst>
              <a:ext uri="{FF2B5EF4-FFF2-40B4-BE49-F238E27FC236}">
                <a16:creationId xmlns:a16="http://schemas.microsoft.com/office/drawing/2014/main" id="{EA333E70-E514-421F-9605-8EE489B525ED}"/>
              </a:ext>
            </a:extLst>
          </p:cNvPr>
          <p:cNvPicPr>
            <a:picLocks noChangeAspect="1"/>
          </p:cNvPicPr>
          <p:nvPr/>
        </p:nvPicPr>
        <p:blipFill>
          <a:blip r:embed="rId4"/>
          <a:stretch>
            <a:fillRect/>
          </a:stretch>
        </p:blipFill>
        <p:spPr>
          <a:xfrm>
            <a:off x="77802" y="2494212"/>
            <a:ext cx="4036998" cy="3070566"/>
          </a:xfrm>
          <a:prstGeom prst="rect">
            <a:avLst/>
          </a:prstGeom>
        </p:spPr>
      </p:pic>
      <p:pic>
        <p:nvPicPr>
          <p:cNvPr id="15" name="Picture 14">
            <a:extLst>
              <a:ext uri="{FF2B5EF4-FFF2-40B4-BE49-F238E27FC236}">
                <a16:creationId xmlns:a16="http://schemas.microsoft.com/office/drawing/2014/main" id="{959B5263-2F78-4326-9C58-B7533872688E}"/>
              </a:ext>
            </a:extLst>
          </p:cNvPr>
          <p:cNvPicPr>
            <a:picLocks noChangeAspect="1"/>
          </p:cNvPicPr>
          <p:nvPr/>
        </p:nvPicPr>
        <p:blipFill>
          <a:blip r:embed="rId5"/>
          <a:stretch>
            <a:fillRect/>
          </a:stretch>
        </p:blipFill>
        <p:spPr>
          <a:xfrm>
            <a:off x="4191000" y="2743200"/>
            <a:ext cx="4205287" cy="2368288"/>
          </a:xfrm>
          <a:prstGeom prst="rect">
            <a:avLst/>
          </a:prstGeom>
        </p:spPr>
      </p:pic>
      <p:sp>
        <p:nvSpPr>
          <p:cNvPr id="16" name="Rectangle: Rounded Corners 15">
            <a:extLst>
              <a:ext uri="{FF2B5EF4-FFF2-40B4-BE49-F238E27FC236}">
                <a16:creationId xmlns:a16="http://schemas.microsoft.com/office/drawing/2014/main" id="{97D05207-A2F8-4580-9FD6-3100E2116E19}"/>
              </a:ext>
            </a:extLst>
          </p:cNvPr>
          <p:cNvSpPr/>
          <p:nvPr/>
        </p:nvSpPr>
        <p:spPr bwMode="auto">
          <a:xfrm>
            <a:off x="4191000" y="2635938"/>
            <a:ext cx="4205287" cy="1818243"/>
          </a:xfrm>
          <a:prstGeom prst="roundRect">
            <a:avLst/>
          </a:prstGeom>
          <a:noFill/>
          <a:ln w="5715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1008621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11C9-B619-A749-B88A-CBA73C81AAED}"/>
              </a:ext>
            </a:extLst>
          </p:cNvPr>
          <p:cNvSpPr>
            <a:spLocks noGrp="1"/>
          </p:cNvSpPr>
          <p:nvPr>
            <p:ph type="title"/>
          </p:nvPr>
        </p:nvSpPr>
        <p:spPr>
          <a:xfrm>
            <a:off x="609600" y="533400"/>
            <a:ext cx="10363200" cy="838200"/>
          </a:xfrm>
        </p:spPr>
        <p:txBody>
          <a:bodyPr>
            <a:normAutofit/>
          </a:bodyPr>
          <a:lstStyle/>
          <a:p>
            <a:r>
              <a:rPr lang="en-US" sz="3200" b="1" dirty="0"/>
              <a:t>Birth Equity Features on Home Page</a:t>
            </a:r>
          </a:p>
        </p:txBody>
      </p:sp>
      <p:sp>
        <p:nvSpPr>
          <p:cNvPr id="6" name="Left Arrow 5"/>
          <p:cNvSpPr/>
          <p:nvPr/>
        </p:nvSpPr>
        <p:spPr bwMode="auto">
          <a:xfrm>
            <a:off x="7027077" y="3436039"/>
            <a:ext cx="762000"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13" name="Picture 12">
            <a:extLst>
              <a:ext uri="{FF2B5EF4-FFF2-40B4-BE49-F238E27FC236}">
                <a16:creationId xmlns:a16="http://schemas.microsoft.com/office/drawing/2014/main" id="{E6321361-A62A-4FF0-8FE4-1129482DE87F}"/>
              </a:ext>
            </a:extLst>
          </p:cNvPr>
          <p:cNvPicPr>
            <a:picLocks noChangeAspect="1"/>
          </p:cNvPicPr>
          <p:nvPr/>
        </p:nvPicPr>
        <p:blipFill>
          <a:blip r:embed="rId3"/>
          <a:stretch>
            <a:fillRect/>
          </a:stretch>
        </p:blipFill>
        <p:spPr>
          <a:xfrm>
            <a:off x="113196" y="1814426"/>
            <a:ext cx="8116403" cy="589393"/>
          </a:xfrm>
          <a:prstGeom prst="rect">
            <a:avLst/>
          </a:prstGeom>
        </p:spPr>
      </p:pic>
      <p:pic>
        <p:nvPicPr>
          <p:cNvPr id="14" name="Picture 13">
            <a:extLst>
              <a:ext uri="{FF2B5EF4-FFF2-40B4-BE49-F238E27FC236}">
                <a16:creationId xmlns:a16="http://schemas.microsoft.com/office/drawing/2014/main" id="{EA333E70-E514-421F-9605-8EE489B525ED}"/>
              </a:ext>
            </a:extLst>
          </p:cNvPr>
          <p:cNvPicPr>
            <a:picLocks noChangeAspect="1"/>
          </p:cNvPicPr>
          <p:nvPr/>
        </p:nvPicPr>
        <p:blipFill>
          <a:blip r:embed="rId4"/>
          <a:stretch>
            <a:fillRect/>
          </a:stretch>
        </p:blipFill>
        <p:spPr>
          <a:xfrm>
            <a:off x="77802" y="2494212"/>
            <a:ext cx="4036998" cy="3070566"/>
          </a:xfrm>
          <a:prstGeom prst="rect">
            <a:avLst/>
          </a:prstGeom>
        </p:spPr>
      </p:pic>
      <p:pic>
        <p:nvPicPr>
          <p:cNvPr id="15" name="Picture 14">
            <a:extLst>
              <a:ext uri="{FF2B5EF4-FFF2-40B4-BE49-F238E27FC236}">
                <a16:creationId xmlns:a16="http://schemas.microsoft.com/office/drawing/2014/main" id="{959B5263-2F78-4326-9C58-B7533872688E}"/>
              </a:ext>
            </a:extLst>
          </p:cNvPr>
          <p:cNvPicPr>
            <a:picLocks noChangeAspect="1"/>
          </p:cNvPicPr>
          <p:nvPr/>
        </p:nvPicPr>
        <p:blipFill>
          <a:blip r:embed="rId5"/>
          <a:stretch>
            <a:fillRect/>
          </a:stretch>
        </p:blipFill>
        <p:spPr>
          <a:xfrm>
            <a:off x="4191000" y="2743200"/>
            <a:ext cx="4205287" cy="2368288"/>
          </a:xfrm>
          <a:prstGeom prst="rect">
            <a:avLst/>
          </a:prstGeom>
        </p:spPr>
      </p:pic>
      <p:sp>
        <p:nvSpPr>
          <p:cNvPr id="16" name="Rectangle: Rounded Corners 15">
            <a:extLst>
              <a:ext uri="{FF2B5EF4-FFF2-40B4-BE49-F238E27FC236}">
                <a16:creationId xmlns:a16="http://schemas.microsoft.com/office/drawing/2014/main" id="{97D05207-A2F8-4580-9FD6-3100E2116E19}"/>
              </a:ext>
            </a:extLst>
          </p:cNvPr>
          <p:cNvSpPr/>
          <p:nvPr/>
        </p:nvSpPr>
        <p:spPr bwMode="auto">
          <a:xfrm>
            <a:off x="4191000" y="2635938"/>
            <a:ext cx="4205287" cy="1818243"/>
          </a:xfrm>
          <a:prstGeom prst="round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1" name="Content Placeholder 5">
            <a:extLst>
              <a:ext uri="{FF2B5EF4-FFF2-40B4-BE49-F238E27FC236}">
                <a16:creationId xmlns:a16="http://schemas.microsoft.com/office/drawing/2014/main" id="{66CD6A64-3451-42C7-BEF0-329000404466}"/>
              </a:ext>
            </a:extLst>
          </p:cNvPr>
          <p:cNvSpPr>
            <a:spLocks noGrp="1"/>
          </p:cNvSpPr>
          <p:nvPr>
            <p:ph idx="10"/>
          </p:nvPr>
        </p:nvSpPr>
        <p:spPr>
          <a:xfrm>
            <a:off x="8734726" y="2209800"/>
            <a:ext cx="3434080" cy="3886200"/>
          </a:xfrm>
        </p:spPr>
        <p:txBody>
          <a:bodyPr/>
          <a:lstStyle/>
          <a:p>
            <a:r>
              <a:rPr lang="en-US" sz="2400" dirty="0"/>
              <a:t>Click on </a:t>
            </a:r>
            <a:r>
              <a:rPr lang="en-US" sz="2400" i="1" dirty="0">
                <a:solidFill>
                  <a:srgbClr val="00B050"/>
                </a:solidFill>
              </a:rPr>
              <a:t>More Measures</a:t>
            </a:r>
            <a:r>
              <a:rPr lang="en-US" sz="2400" i="1" dirty="0"/>
              <a:t> </a:t>
            </a:r>
            <a:r>
              <a:rPr lang="en-US" sz="2400" dirty="0"/>
              <a:t>to see additional Birth Equity Measures available for review.</a:t>
            </a:r>
          </a:p>
        </p:txBody>
      </p:sp>
      <p:sp>
        <p:nvSpPr>
          <p:cNvPr id="12" name="Left Arrow 7">
            <a:extLst>
              <a:ext uri="{FF2B5EF4-FFF2-40B4-BE49-F238E27FC236}">
                <a16:creationId xmlns:a16="http://schemas.microsoft.com/office/drawing/2014/main" id="{1E806EB2-3A58-4262-AA5B-102E304182E3}"/>
              </a:ext>
            </a:extLst>
          </p:cNvPr>
          <p:cNvSpPr/>
          <p:nvPr/>
        </p:nvSpPr>
        <p:spPr bwMode="auto">
          <a:xfrm>
            <a:off x="8331258" y="3486058"/>
            <a:ext cx="609600" cy="280416"/>
          </a:xfrm>
          <a:prstGeom prst="leftArrow">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2944461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11C9-B619-A749-B88A-CBA73C81AAED}"/>
              </a:ext>
            </a:extLst>
          </p:cNvPr>
          <p:cNvSpPr>
            <a:spLocks noGrp="1"/>
          </p:cNvSpPr>
          <p:nvPr>
            <p:ph type="title"/>
          </p:nvPr>
        </p:nvSpPr>
        <p:spPr>
          <a:xfrm>
            <a:off x="304800" y="474008"/>
            <a:ext cx="2971800" cy="1202392"/>
          </a:xfrm>
        </p:spPr>
        <p:txBody>
          <a:bodyPr>
            <a:normAutofit fontScale="90000"/>
          </a:bodyPr>
          <a:lstStyle/>
          <a:p>
            <a:r>
              <a:rPr lang="en-US" sz="3200" b="1" dirty="0"/>
              <a:t>More Measures</a:t>
            </a:r>
            <a:br>
              <a:rPr lang="en-US" sz="3200" b="1" dirty="0"/>
            </a:br>
            <a:r>
              <a:rPr lang="en-US" sz="3200" b="1" dirty="0"/>
              <a:t>Section</a:t>
            </a:r>
          </a:p>
        </p:txBody>
      </p:sp>
      <p:sp>
        <p:nvSpPr>
          <p:cNvPr id="11" name="Content Placeholder 5">
            <a:extLst>
              <a:ext uri="{FF2B5EF4-FFF2-40B4-BE49-F238E27FC236}">
                <a16:creationId xmlns:a16="http://schemas.microsoft.com/office/drawing/2014/main" id="{66CD6A64-3451-42C7-BEF0-329000404466}"/>
              </a:ext>
            </a:extLst>
          </p:cNvPr>
          <p:cNvSpPr>
            <a:spLocks noGrp="1"/>
          </p:cNvSpPr>
          <p:nvPr>
            <p:ph idx="10"/>
          </p:nvPr>
        </p:nvSpPr>
        <p:spPr>
          <a:xfrm>
            <a:off x="147320" y="1981200"/>
            <a:ext cx="3434080" cy="3886200"/>
          </a:xfrm>
        </p:spPr>
        <p:txBody>
          <a:bodyPr/>
          <a:lstStyle/>
          <a:p>
            <a:r>
              <a:rPr lang="en-US" sz="2400" dirty="0"/>
              <a:t>Click into any measure</a:t>
            </a:r>
          </a:p>
        </p:txBody>
      </p:sp>
      <p:sp>
        <p:nvSpPr>
          <p:cNvPr id="12" name="Left Arrow 7">
            <a:extLst>
              <a:ext uri="{FF2B5EF4-FFF2-40B4-BE49-F238E27FC236}">
                <a16:creationId xmlns:a16="http://schemas.microsoft.com/office/drawing/2014/main" id="{1E806EB2-3A58-4262-AA5B-102E304182E3}"/>
              </a:ext>
            </a:extLst>
          </p:cNvPr>
          <p:cNvSpPr/>
          <p:nvPr/>
        </p:nvSpPr>
        <p:spPr bwMode="auto">
          <a:xfrm>
            <a:off x="8331258" y="3486058"/>
            <a:ext cx="609600" cy="280416"/>
          </a:xfrm>
          <a:prstGeom prst="leftArrow">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3" name="Picture 2">
            <a:extLst>
              <a:ext uri="{FF2B5EF4-FFF2-40B4-BE49-F238E27FC236}">
                <a16:creationId xmlns:a16="http://schemas.microsoft.com/office/drawing/2014/main" id="{F255561B-8F47-441F-8BA0-6ACECB25D1DB}"/>
              </a:ext>
            </a:extLst>
          </p:cNvPr>
          <p:cNvPicPr>
            <a:picLocks noChangeAspect="1"/>
          </p:cNvPicPr>
          <p:nvPr/>
        </p:nvPicPr>
        <p:blipFill>
          <a:blip r:embed="rId3"/>
          <a:stretch>
            <a:fillRect/>
          </a:stretch>
        </p:blipFill>
        <p:spPr>
          <a:xfrm>
            <a:off x="3886200" y="754423"/>
            <a:ext cx="7252316" cy="6024101"/>
          </a:xfrm>
          <a:prstGeom prst="rect">
            <a:avLst/>
          </a:prstGeom>
        </p:spPr>
      </p:pic>
    </p:spTree>
    <p:extLst>
      <p:ext uri="{BB962C8B-B14F-4D97-AF65-F5344CB8AC3E}">
        <p14:creationId xmlns:p14="http://schemas.microsoft.com/office/powerpoint/2010/main" val="1680769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533400"/>
            <a:ext cx="10363200" cy="685800"/>
          </a:xfrm>
        </p:spPr>
        <p:txBody>
          <a:bodyPr/>
          <a:lstStyle/>
          <a:p>
            <a:r>
              <a:rPr lang="en-US" b="1" dirty="0"/>
              <a:t>Navigation </a:t>
            </a:r>
          </a:p>
        </p:txBody>
      </p:sp>
      <p:pic>
        <p:nvPicPr>
          <p:cNvPr id="7" name="Content Placeholder 6"/>
          <p:cNvPicPr>
            <a:picLocks noGrp="1" noChangeAspect="1"/>
          </p:cNvPicPr>
          <p:nvPr>
            <p:ph idx="1"/>
          </p:nvPr>
        </p:nvPicPr>
        <p:blipFill rotWithShape="1">
          <a:blip r:embed="rId3"/>
          <a:srcRect l="14255" t="12888" r="15306" b="5714"/>
          <a:stretch/>
        </p:blipFill>
        <p:spPr>
          <a:xfrm>
            <a:off x="587828" y="1219200"/>
            <a:ext cx="7260771" cy="5459116"/>
          </a:xfrm>
          <a:prstGeom prst="rect">
            <a:avLst/>
          </a:prstGeom>
        </p:spPr>
      </p:pic>
      <p:sp>
        <p:nvSpPr>
          <p:cNvPr id="10" name="Content Placeholder 9"/>
          <p:cNvSpPr>
            <a:spLocks noGrp="1"/>
          </p:cNvSpPr>
          <p:nvPr>
            <p:ph idx="10"/>
          </p:nvPr>
        </p:nvSpPr>
        <p:spPr>
          <a:xfrm>
            <a:off x="8529320" y="1273303"/>
            <a:ext cx="3581400" cy="4774808"/>
          </a:xfrm>
        </p:spPr>
        <p:txBody>
          <a:bodyPr/>
          <a:lstStyle/>
          <a:p>
            <a:pPr marL="0" indent="0">
              <a:buNone/>
            </a:pPr>
            <a:r>
              <a:rPr lang="en-US" sz="2000" dirty="0"/>
              <a:t>Top buttons enable: </a:t>
            </a:r>
          </a:p>
          <a:p>
            <a:r>
              <a:rPr lang="en-US" sz="2000" dirty="0"/>
              <a:t>PNG screen shots </a:t>
            </a:r>
          </a:p>
          <a:p>
            <a:r>
              <a:rPr lang="en-US" sz="2000" dirty="0"/>
              <a:t>Data downloads into Excel </a:t>
            </a:r>
          </a:p>
          <a:p>
            <a:endParaRPr lang="en-US" sz="2000" dirty="0"/>
          </a:p>
          <a:p>
            <a:pPr marL="0" indent="0">
              <a:buNone/>
            </a:pPr>
            <a:r>
              <a:rPr lang="en-US" sz="2000" dirty="0"/>
              <a:t>3 Tabs at top of screen</a:t>
            </a:r>
          </a:p>
          <a:p>
            <a:r>
              <a:rPr lang="en-US" sz="2000" dirty="0"/>
              <a:t>Overall</a:t>
            </a:r>
          </a:p>
          <a:p>
            <a:r>
              <a:rPr lang="en-US" sz="2000" dirty="0"/>
              <a:t>Drivers</a:t>
            </a:r>
          </a:p>
          <a:p>
            <a:r>
              <a:rPr lang="en-US" sz="2000" dirty="0"/>
              <a:t>Trend</a:t>
            </a:r>
          </a:p>
        </p:txBody>
      </p:sp>
      <p:sp>
        <p:nvSpPr>
          <p:cNvPr id="14" name="Right Arrow 13"/>
          <p:cNvSpPr/>
          <p:nvPr/>
        </p:nvSpPr>
        <p:spPr bwMode="auto">
          <a:xfrm>
            <a:off x="1143000" y="1752600"/>
            <a:ext cx="673608" cy="304800"/>
          </a:xfrm>
          <a:prstGeom prst="rightArrow">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8" name="Picture 7">
            <a:extLst>
              <a:ext uri="{FF2B5EF4-FFF2-40B4-BE49-F238E27FC236}">
                <a16:creationId xmlns:a16="http://schemas.microsoft.com/office/drawing/2014/main" id="{155B4581-5419-4E1F-ABD4-B3346ADD2010}"/>
              </a:ext>
            </a:extLst>
          </p:cNvPr>
          <p:cNvPicPr>
            <a:picLocks noChangeAspect="1"/>
          </p:cNvPicPr>
          <p:nvPr/>
        </p:nvPicPr>
        <p:blipFill>
          <a:blip r:embed="rId4"/>
          <a:stretch>
            <a:fillRect/>
          </a:stretch>
        </p:blipFill>
        <p:spPr>
          <a:xfrm>
            <a:off x="5410201" y="1273303"/>
            <a:ext cx="2438398" cy="425193"/>
          </a:xfrm>
          <a:prstGeom prst="rect">
            <a:avLst/>
          </a:prstGeom>
        </p:spPr>
      </p:pic>
      <p:sp>
        <p:nvSpPr>
          <p:cNvPr id="2" name="Left Arrow 1"/>
          <p:cNvSpPr/>
          <p:nvPr/>
        </p:nvSpPr>
        <p:spPr bwMode="auto">
          <a:xfrm>
            <a:off x="7848599" y="1295400"/>
            <a:ext cx="685801" cy="359196"/>
          </a:xfrm>
          <a:prstGeom prst="leftArrow">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1" name="Rectangle: Rounded Corners 10">
            <a:extLst>
              <a:ext uri="{FF2B5EF4-FFF2-40B4-BE49-F238E27FC236}">
                <a16:creationId xmlns:a16="http://schemas.microsoft.com/office/drawing/2014/main" id="{691F0EE0-FD1F-4952-A4D8-B58B0EDF7DE2}"/>
              </a:ext>
            </a:extLst>
          </p:cNvPr>
          <p:cNvSpPr/>
          <p:nvPr/>
        </p:nvSpPr>
        <p:spPr bwMode="auto">
          <a:xfrm>
            <a:off x="1890713" y="1654596"/>
            <a:ext cx="2300287" cy="533401"/>
          </a:xfrm>
          <a:prstGeom prst="roundRect">
            <a:avLst/>
          </a:prstGeom>
          <a:noFill/>
          <a:ln w="5715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2" name="Rectangle: Rounded Corners 11">
            <a:extLst>
              <a:ext uri="{FF2B5EF4-FFF2-40B4-BE49-F238E27FC236}">
                <a16:creationId xmlns:a16="http://schemas.microsoft.com/office/drawing/2014/main" id="{945A49FA-E2F2-42D0-B8B9-2C77DABA0E06}"/>
              </a:ext>
            </a:extLst>
          </p:cNvPr>
          <p:cNvSpPr/>
          <p:nvPr/>
        </p:nvSpPr>
        <p:spPr bwMode="auto">
          <a:xfrm>
            <a:off x="5419780" y="1219201"/>
            <a:ext cx="2428819" cy="533400"/>
          </a:xfrm>
          <a:prstGeom prst="roundRect">
            <a:avLst/>
          </a:prstGeom>
          <a:noFill/>
          <a:ln w="5715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3647064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533400"/>
            <a:ext cx="10363200" cy="685800"/>
          </a:xfrm>
        </p:spPr>
        <p:txBody>
          <a:bodyPr/>
          <a:lstStyle/>
          <a:p>
            <a:r>
              <a:rPr lang="en-US" b="1" dirty="0"/>
              <a:t>Overall Tab</a:t>
            </a:r>
          </a:p>
        </p:txBody>
      </p:sp>
      <p:sp>
        <p:nvSpPr>
          <p:cNvPr id="10" name="Content Placeholder 9"/>
          <p:cNvSpPr>
            <a:spLocks noGrp="1"/>
          </p:cNvSpPr>
          <p:nvPr>
            <p:ph idx="10"/>
          </p:nvPr>
        </p:nvSpPr>
        <p:spPr>
          <a:xfrm>
            <a:off x="173990" y="1798276"/>
            <a:ext cx="3581400" cy="4774808"/>
          </a:xfrm>
        </p:spPr>
        <p:txBody>
          <a:bodyPr/>
          <a:lstStyle/>
          <a:p>
            <a:pPr marL="457200" indent="-457200">
              <a:buClr>
                <a:schemeClr val="accent5">
                  <a:lumMod val="50000"/>
                </a:schemeClr>
              </a:buClr>
              <a:buSzPct val="105000"/>
              <a:buFont typeface="+mj-lt"/>
              <a:buAutoNum type="arabicPeriod"/>
            </a:pPr>
            <a:r>
              <a:rPr lang="en-US" sz="2000" dirty="0"/>
              <a:t>Parse your hospital’s rate by Race/Ethnicity categories                  </a:t>
            </a:r>
            <a:r>
              <a:rPr lang="en-US" sz="1400" dirty="0"/>
              <a:t>(</a:t>
            </a:r>
            <a:r>
              <a:rPr lang="en-US" sz="1400" i="1" dirty="0"/>
              <a:t>categories</a:t>
            </a:r>
            <a:r>
              <a:rPr lang="en-US" sz="1400" dirty="0"/>
              <a:t> </a:t>
            </a:r>
            <a:r>
              <a:rPr lang="en-US" sz="1400" i="1" dirty="0"/>
              <a:t>differ some by state</a:t>
            </a:r>
            <a:r>
              <a:rPr lang="en-US" sz="1400" dirty="0"/>
              <a:t>)</a:t>
            </a:r>
          </a:p>
          <a:p>
            <a:pPr marL="457200" indent="-457200">
              <a:buClr>
                <a:schemeClr val="accent5">
                  <a:lumMod val="50000"/>
                </a:schemeClr>
              </a:buClr>
              <a:buSzPct val="105000"/>
              <a:buFont typeface="+mj-lt"/>
              <a:buAutoNum type="arabicPeriod"/>
            </a:pPr>
            <a:endParaRPr lang="en-US" sz="1000" dirty="0"/>
          </a:p>
          <a:p>
            <a:pPr marL="457200" indent="-457200">
              <a:buClr>
                <a:schemeClr val="accent5">
                  <a:lumMod val="50000"/>
                </a:schemeClr>
              </a:buClr>
              <a:buSzPct val="105000"/>
              <a:buFont typeface="+mj-lt"/>
              <a:buAutoNum type="arabicPeriod"/>
            </a:pPr>
            <a:r>
              <a:rPr lang="en-US" sz="2000" dirty="0"/>
              <a:t>Compare to “Peer Acuity” average</a:t>
            </a:r>
          </a:p>
          <a:p>
            <a:pPr marL="457200" indent="-457200">
              <a:buClr>
                <a:schemeClr val="accent5">
                  <a:lumMod val="50000"/>
                </a:schemeClr>
              </a:buClr>
              <a:buSzPct val="105000"/>
              <a:buFont typeface="+mj-lt"/>
              <a:buAutoNum type="arabicPeriod"/>
            </a:pPr>
            <a:endParaRPr lang="en-US" sz="900" dirty="0"/>
          </a:p>
          <a:p>
            <a:pPr marL="457200" indent="-457200">
              <a:buClr>
                <a:schemeClr val="accent5">
                  <a:lumMod val="50000"/>
                </a:schemeClr>
              </a:buClr>
              <a:buSzPct val="105000"/>
              <a:buFont typeface="+mj-lt"/>
              <a:buAutoNum type="arabicPeriod"/>
            </a:pPr>
            <a:r>
              <a:rPr lang="en-US" sz="2000" dirty="0"/>
              <a:t>Customize the report and Click “Go”!</a:t>
            </a:r>
          </a:p>
          <a:p>
            <a:pPr lvl="1">
              <a:buClr>
                <a:schemeClr val="accent5">
                  <a:lumMod val="50000"/>
                </a:schemeClr>
              </a:buClr>
              <a:buSzPct val="105000"/>
            </a:pPr>
            <a:r>
              <a:rPr lang="en-US" sz="1600" dirty="0"/>
              <a:t>Change the Time Period</a:t>
            </a:r>
          </a:p>
          <a:p>
            <a:pPr lvl="1">
              <a:buClr>
                <a:schemeClr val="accent5">
                  <a:lumMod val="50000"/>
                </a:schemeClr>
              </a:buClr>
              <a:buSzPct val="105000"/>
            </a:pPr>
            <a:r>
              <a:rPr lang="en-US" sz="1600" dirty="0"/>
              <a:t>Add Benchmarks</a:t>
            </a:r>
          </a:p>
          <a:p>
            <a:pPr lvl="1">
              <a:buClr>
                <a:schemeClr val="accent5">
                  <a:lumMod val="50000"/>
                </a:schemeClr>
              </a:buClr>
              <a:buSzPct val="105000"/>
            </a:pPr>
            <a:r>
              <a:rPr lang="en-US" sz="1600" dirty="0"/>
              <a:t>Comparison Populations</a:t>
            </a:r>
          </a:p>
          <a:p>
            <a:pPr lvl="2">
              <a:buClr>
                <a:schemeClr val="accent5">
                  <a:lumMod val="50000"/>
                </a:schemeClr>
              </a:buClr>
              <a:buSzPct val="105000"/>
            </a:pPr>
            <a:r>
              <a:rPr lang="en-US" sz="1400" dirty="0"/>
              <a:t>Nursery Level (Peer Acuity)</a:t>
            </a:r>
          </a:p>
          <a:p>
            <a:pPr lvl="2">
              <a:buClr>
                <a:schemeClr val="accent5">
                  <a:lumMod val="50000"/>
                </a:schemeClr>
              </a:buClr>
              <a:buSzPct val="105000"/>
            </a:pPr>
            <a:r>
              <a:rPr lang="en-US" sz="1400" dirty="0"/>
              <a:t>System</a:t>
            </a:r>
          </a:p>
          <a:p>
            <a:pPr lvl="2">
              <a:buClr>
                <a:schemeClr val="accent5">
                  <a:lumMod val="50000"/>
                </a:schemeClr>
              </a:buClr>
              <a:buSzPct val="105000"/>
            </a:pPr>
            <a:r>
              <a:rPr lang="en-US" sz="1400" dirty="0"/>
              <a:t>State MDC</a:t>
            </a:r>
          </a:p>
          <a:p>
            <a:pPr lvl="2">
              <a:buClr>
                <a:schemeClr val="accent5">
                  <a:lumMod val="50000"/>
                </a:schemeClr>
              </a:buClr>
              <a:buSzPct val="105000"/>
            </a:pPr>
            <a:r>
              <a:rPr lang="en-US" sz="1400" dirty="0"/>
              <a:t>All MDC</a:t>
            </a:r>
          </a:p>
          <a:p>
            <a:endParaRPr lang="en-US" sz="2000" dirty="0"/>
          </a:p>
          <a:p>
            <a:endParaRPr lang="en-US" sz="2000" dirty="0"/>
          </a:p>
        </p:txBody>
      </p:sp>
      <p:sp>
        <p:nvSpPr>
          <p:cNvPr id="13" name="Callout: Right Arrow 12">
            <a:extLst>
              <a:ext uri="{FF2B5EF4-FFF2-40B4-BE49-F238E27FC236}">
                <a16:creationId xmlns:a16="http://schemas.microsoft.com/office/drawing/2014/main" id="{AD7CD9B4-40AD-4EA5-B464-EC58663C89E6}"/>
              </a:ext>
            </a:extLst>
          </p:cNvPr>
          <p:cNvSpPr/>
          <p:nvPr/>
        </p:nvSpPr>
        <p:spPr bwMode="auto">
          <a:xfrm>
            <a:off x="3962400" y="4883666"/>
            <a:ext cx="533400" cy="342900"/>
          </a:xfrm>
          <a:prstGeom prst="rightArrowCallout">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4" charset="0"/>
              </a:rPr>
              <a:t>2</a:t>
            </a:r>
          </a:p>
        </p:txBody>
      </p:sp>
      <p:sp>
        <p:nvSpPr>
          <p:cNvPr id="15" name="Callout: Right Arrow 14">
            <a:extLst>
              <a:ext uri="{FF2B5EF4-FFF2-40B4-BE49-F238E27FC236}">
                <a16:creationId xmlns:a16="http://schemas.microsoft.com/office/drawing/2014/main" id="{C867E584-6A7B-4320-9114-77D0448BB28B}"/>
              </a:ext>
            </a:extLst>
          </p:cNvPr>
          <p:cNvSpPr/>
          <p:nvPr/>
        </p:nvSpPr>
        <p:spPr bwMode="auto">
          <a:xfrm>
            <a:off x="3531870" y="1459985"/>
            <a:ext cx="533400" cy="342900"/>
          </a:xfrm>
          <a:prstGeom prst="rightArrowCallout">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4" charset="0"/>
              </a:rPr>
              <a:t>3</a:t>
            </a:r>
          </a:p>
        </p:txBody>
      </p:sp>
      <p:pic>
        <p:nvPicPr>
          <p:cNvPr id="16" name="Picture 15">
            <a:extLst>
              <a:ext uri="{FF2B5EF4-FFF2-40B4-BE49-F238E27FC236}">
                <a16:creationId xmlns:a16="http://schemas.microsoft.com/office/drawing/2014/main" id="{D8047B14-56AD-41A7-A4D9-60E1A66036C8}"/>
              </a:ext>
            </a:extLst>
          </p:cNvPr>
          <p:cNvPicPr>
            <a:picLocks noChangeAspect="1"/>
          </p:cNvPicPr>
          <p:nvPr/>
        </p:nvPicPr>
        <p:blipFill>
          <a:blip r:embed="rId3"/>
          <a:stretch>
            <a:fillRect/>
          </a:stretch>
        </p:blipFill>
        <p:spPr>
          <a:xfrm>
            <a:off x="4648200" y="1219200"/>
            <a:ext cx="6712159" cy="5353884"/>
          </a:xfrm>
          <a:prstGeom prst="rect">
            <a:avLst/>
          </a:prstGeom>
        </p:spPr>
      </p:pic>
      <p:sp>
        <p:nvSpPr>
          <p:cNvPr id="8" name="Left Brace 7">
            <a:extLst>
              <a:ext uri="{FF2B5EF4-FFF2-40B4-BE49-F238E27FC236}">
                <a16:creationId xmlns:a16="http://schemas.microsoft.com/office/drawing/2014/main" id="{8EFA0D40-0AAE-495A-BB40-5B2DFDAE3B9A}"/>
              </a:ext>
            </a:extLst>
          </p:cNvPr>
          <p:cNvSpPr/>
          <p:nvPr/>
        </p:nvSpPr>
        <p:spPr bwMode="auto">
          <a:xfrm>
            <a:off x="4114800" y="1257300"/>
            <a:ext cx="533400" cy="748270"/>
          </a:xfrm>
          <a:prstGeom prst="leftBrace">
            <a:avLst/>
          </a:prstGeom>
          <a:solidFill>
            <a:schemeClr val="bg1"/>
          </a:solid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4" name="Left Brace 13">
            <a:extLst>
              <a:ext uri="{FF2B5EF4-FFF2-40B4-BE49-F238E27FC236}">
                <a16:creationId xmlns:a16="http://schemas.microsoft.com/office/drawing/2014/main" id="{88FBE375-C4A7-472C-9F9B-F5F7AF8ED3BE}"/>
              </a:ext>
            </a:extLst>
          </p:cNvPr>
          <p:cNvSpPr/>
          <p:nvPr/>
        </p:nvSpPr>
        <p:spPr bwMode="auto">
          <a:xfrm>
            <a:off x="5715000" y="2362200"/>
            <a:ext cx="533400" cy="1676400"/>
          </a:xfrm>
          <a:prstGeom prst="leftBrace">
            <a:avLst/>
          </a:prstGeom>
          <a:solidFill>
            <a:schemeClr val="bg1"/>
          </a:solid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2" name="Left Brace 11">
            <a:extLst>
              <a:ext uri="{FF2B5EF4-FFF2-40B4-BE49-F238E27FC236}">
                <a16:creationId xmlns:a16="http://schemas.microsoft.com/office/drawing/2014/main" id="{2021FF7F-B5B5-4D0F-AB4B-B45DDAE5AFF5}"/>
              </a:ext>
            </a:extLst>
          </p:cNvPr>
          <p:cNvSpPr/>
          <p:nvPr/>
        </p:nvSpPr>
        <p:spPr bwMode="auto">
          <a:xfrm>
            <a:off x="4495800" y="4185680"/>
            <a:ext cx="533400" cy="1757920"/>
          </a:xfrm>
          <a:prstGeom prst="leftBrace">
            <a:avLst/>
          </a:prstGeom>
          <a:solidFill>
            <a:schemeClr val="bg1"/>
          </a:solid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6" name="Callout: Right Arrow 5">
            <a:extLst>
              <a:ext uri="{FF2B5EF4-FFF2-40B4-BE49-F238E27FC236}">
                <a16:creationId xmlns:a16="http://schemas.microsoft.com/office/drawing/2014/main" id="{2728E20B-95DC-490F-B3A7-4DACC1D3F0A6}"/>
              </a:ext>
            </a:extLst>
          </p:cNvPr>
          <p:cNvSpPr/>
          <p:nvPr/>
        </p:nvSpPr>
        <p:spPr bwMode="auto">
          <a:xfrm>
            <a:off x="5138420" y="3048000"/>
            <a:ext cx="533400" cy="342900"/>
          </a:xfrm>
          <a:prstGeom prst="rightArrowCallout">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4" charset="0"/>
              </a:rPr>
              <a:t>1</a:t>
            </a:r>
          </a:p>
        </p:txBody>
      </p:sp>
    </p:spTree>
    <p:extLst>
      <p:ext uri="{BB962C8B-B14F-4D97-AF65-F5344CB8AC3E}">
        <p14:creationId xmlns:p14="http://schemas.microsoft.com/office/powerpoint/2010/main" val="72544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AA07-873F-1F4F-971B-50DE1835FEE9}"/>
              </a:ext>
            </a:extLst>
          </p:cNvPr>
          <p:cNvSpPr>
            <a:spLocks noGrp="1"/>
          </p:cNvSpPr>
          <p:nvPr>
            <p:ph type="ctrTitle"/>
          </p:nvPr>
        </p:nvSpPr>
        <p:spPr>
          <a:xfrm>
            <a:off x="2840566" y="2324100"/>
            <a:ext cx="8026400" cy="2209800"/>
          </a:xfrm>
        </p:spPr>
        <p:txBody>
          <a:bodyPr/>
          <a:lstStyle/>
          <a:p>
            <a:r>
              <a:rPr lang="en-US" dirty="0"/>
              <a:t>Utilizing Data to Establish the Need for Equity Based Quality Improvement</a:t>
            </a:r>
          </a:p>
        </p:txBody>
      </p:sp>
      <p:sp>
        <p:nvSpPr>
          <p:cNvPr id="3" name="Subtitle 2">
            <a:extLst>
              <a:ext uri="{FF2B5EF4-FFF2-40B4-BE49-F238E27FC236}">
                <a16:creationId xmlns:a16="http://schemas.microsoft.com/office/drawing/2014/main" id="{E78FAD6E-A7A0-1840-99D5-942FB75C96ED}"/>
              </a:ext>
            </a:extLst>
          </p:cNvPr>
          <p:cNvSpPr>
            <a:spLocks noGrp="1"/>
          </p:cNvSpPr>
          <p:nvPr>
            <p:ph type="subTitle" idx="1"/>
          </p:nvPr>
        </p:nvSpPr>
        <p:spPr>
          <a:xfrm>
            <a:off x="2482850" y="4724400"/>
            <a:ext cx="8741833" cy="1447800"/>
          </a:xfrm>
        </p:spPr>
        <p:txBody>
          <a:bodyPr/>
          <a:lstStyle/>
          <a:p>
            <a:pPr algn="ctr"/>
            <a:r>
              <a:rPr lang="en-US" dirty="0"/>
              <a:t>Terri Deeds, RN, MSN, NE-BC</a:t>
            </a:r>
          </a:p>
          <a:p>
            <a:pPr algn="ctr"/>
            <a:r>
              <a:rPr lang="en-US" dirty="0"/>
              <a:t>Clinical Lead, CMQCC</a:t>
            </a:r>
          </a:p>
        </p:txBody>
      </p:sp>
    </p:spTree>
    <p:extLst>
      <p:ext uri="{BB962C8B-B14F-4D97-AF65-F5344CB8AC3E}">
        <p14:creationId xmlns:p14="http://schemas.microsoft.com/office/powerpoint/2010/main" val="1691979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533400"/>
            <a:ext cx="10363200" cy="685800"/>
          </a:xfrm>
        </p:spPr>
        <p:txBody>
          <a:bodyPr/>
          <a:lstStyle/>
          <a:p>
            <a:r>
              <a:rPr lang="en-US" b="1" dirty="0"/>
              <a:t>Overall Tab</a:t>
            </a:r>
          </a:p>
        </p:txBody>
      </p:sp>
      <p:sp>
        <p:nvSpPr>
          <p:cNvPr id="11" name="Content Placeholder 9">
            <a:extLst>
              <a:ext uri="{FF2B5EF4-FFF2-40B4-BE49-F238E27FC236}">
                <a16:creationId xmlns:a16="http://schemas.microsoft.com/office/drawing/2014/main" id="{A7D7232C-C805-4E24-ACCF-29B3B322CDAC}"/>
              </a:ext>
            </a:extLst>
          </p:cNvPr>
          <p:cNvSpPr txBox="1">
            <a:spLocks/>
          </p:cNvSpPr>
          <p:nvPr/>
        </p:nvSpPr>
        <p:spPr bwMode="auto">
          <a:xfrm>
            <a:off x="220980" y="1905000"/>
            <a:ext cx="3581400" cy="2971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a:lstStyle>
          <a:p>
            <a:pPr marL="457200" indent="-457200">
              <a:spcAft>
                <a:spcPts val="1200"/>
              </a:spcAft>
              <a:buClr>
                <a:schemeClr val="accent5">
                  <a:lumMod val="50000"/>
                </a:schemeClr>
              </a:buClr>
              <a:buSzPct val="105000"/>
              <a:buFont typeface="+mj-lt"/>
              <a:buAutoNum type="arabicPeriod" startAt="4"/>
            </a:pPr>
            <a:r>
              <a:rPr lang="en-US" sz="2000" kern="0" dirty="0"/>
              <a:t>Note “Small Count” warning</a:t>
            </a:r>
          </a:p>
          <a:p>
            <a:pPr marL="457200" indent="-457200">
              <a:spcAft>
                <a:spcPts val="1200"/>
              </a:spcAft>
              <a:buClr>
                <a:schemeClr val="accent5">
                  <a:lumMod val="50000"/>
                </a:schemeClr>
              </a:buClr>
              <a:buSzPct val="105000"/>
              <a:buFont typeface="+mj-lt"/>
              <a:buAutoNum type="arabicPeriod" startAt="4"/>
            </a:pPr>
            <a:r>
              <a:rPr lang="en-US" sz="2000" kern="0" dirty="0"/>
              <a:t>If denominator count &lt;50, will display next to bar</a:t>
            </a:r>
          </a:p>
          <a:p>
            <a:pPr marL="457200" indent="-457200">
              <a:spcAft>
                <a:spcPts val="1200"/>
              </a:spcAft>
              <a:buClr>
                <a:schemeClr val="accent5">
                  <a:lumMod val="50000"/>
                </a:schemeClr>
              </a:buClr>
              <a:buSzPct val="105000"/>
              <a:buFont typeface="+mj-lt"/>
              <a:buAutoNum type="arabicPeriod" startAt="4"/>
            </a:pPr>
            <a:r>
              <a:rPr lang="en-US" sz="2000" kern="0" dirty="0"/>
              <a:t>See definitions for each R/E Category in “Mappings” document</a:t>
            </a:r>
          </a:p>
          <a:p>
            <a:pPr marL="457200" indent="-457200">
              <a:spcAft>
                <a:spcPts val="1200"/>
              </a:spcAft>
              <a:buClr>
                <a:schemeClr val="accent5">
                  <a:lumMod val="50000"/>
                </a:schemeClr>
              </a:buClr>
              <a:buSzPct val="105000"/>
              <a:buFont typeface="+mj-lt"/>
              <a:buAutoNum type="arabicPeriod" startAt="4"/>
            </a:pPr>
            <a:endParaRPr lang="en-US" sz="2000" kern="0" dirty="0"/>
          </a:p>
          <a:p>
            <a:pPr marL="0" indent="0">
              <a:spcAft>
                <a:spcPts val="0"/>
              </a:spcAft>
              <a:buClr>
                <a:schemeClr val="accent5">
                  <a:lumMod val="50000"/>
                </a:schemeClr>
              </a:buClr>
              <a:buSzPct val="105000"/>
              <a:buNone/>
            </a:pPr>
            <a:r>
              <a:rPr lang="en-US" sz="2000" b="1" kern="0" dirty="0">
                <a:solidFill>
                  <a:srgbClr val="DA632C"/>
                </a:solidFill>
              </a:rPr>
              <a:t>NOTE on Data Source</a:t>
            </a:r>
            <a:r>
              <a:rPr lang="en-US" sz="2000" kern="0" dirty="0"/>
              <a:t>:</a:t>
            </a:r>
          </a:p>
          <a:p>
            <a:pPr>
              <a:spcAft>
                <a:spcPts val="0"/>
              </a:spcAft>
              <a:buClr>
                <a:schemeClr val="accent5">
                  <a:lumMod val="50000"/>
                </a:schemeClr>
              </a:buClr>
              <a:buSzPct val="105000"/>
              <a:buFont typeface="Wingdings" panose="05000000000000000000" pitchFamily="2" charset="2"/>
              <a:buChar char="§"/>
            </a:pPr>
            <a:r>
              <a:rPr lang="en-US" sz="2000" kern="0" dirty="0"/>
              <a:t>CA: Birth Certificate</a:t>
            </a:r>
          </a:p>
          <a:p>
            <a:pPr>
              <a:spcAft>
                <a:spcPts val="0"/>
              </a:spcAft>
              <a:buClr>
                <a:schemeClr val="accent5">
                  <a:lumMod val="50000"/>
                </a:schemeClr>
              </a:buClr>
              <a:buSzPct val="105000"/>
              <a:buFont typeface="Wingdings" panose="05000000000000000000" pitchFamily="2" charset="2"/>
              <a:buChar char="§"/>
            </a:pPr>
            <a:r>
              <a:rPr lang="en-US" sz="2000" kern="0" dirty="0"/>
              <a:t>WA/OR: Discharge Data</a:t>
            </a:r>
          </a:p>
          <a:p>
            <a:endParaRPr lang="en-US" sz="2000" kern="0" dirty="0"/>
          </a:p>
        </p:txBody>
      </p:sp>
      <p:pic>
        <p:nvPicPr>
          <p:cNvPr id="4" name="Picture 3">
            <a:extLst>
              <a:ext uri="{FF2B5EF4-FFF2-40B4-BE49-F238E27FC236}">
                <a16:creationId xmlns:a16="http://schemas.microsoft.com/office/drawing/2014/main" id="{793BCEA9-088D-4D81-8B40-2B7B80853DA6}"/>
              </a:ext>
            </a:extLst>
          </p:cNvPr>
          <p:cNvPicPr>
            <a:picLocks noChangeAspect="1"/>
          </p:cNvPicPr>
          <p:nvPr/>
        </p:nvPicPr>
        <p:blipFill>
          <a:blip r:embed="rId3"/>
          <a:stretch>
            <a:fillRect/>
          </a:stretch>
        </p:blipFill>
        <p:spPr>
          <a:xfrm>
            <a:off x="3694430" y="705728"/>
            <a:ext cx="7277099" cy="5943600"/>
          </a:xfrm>
          <a:prstGeom prst="rect">
            <a:avLst/>
          </a:prstGeom>
        </p:spPr>
      </p:pic>
      <p:sp>
        <p:nvSpPr>
          <p:cNvPr id="5" name="Callout: Left Arrow 4">
            <a:extLst>
              <a:ext uri="{FF2B5EF4-FFF2-40B4-BE49-F238E27FC236}">
                <a16:creationId xmlns:a16="http://schemas.microsoft.com/office/drawing/2014/main" id="{D750D452-02CF-499C-A815-854587DCE528}"/>
              </a:ext>
            </a:extLst>
          </p:cNvPr>
          <p:cNvSpPr/>
          <p:nvPr/>
        </p:nvSpPr>
        <p:spPr bwMode="auto">
          <a:xfrm>
            <a:off x="10308589" y="3124200"/>
            <a:ext cx="495299" cy="304800"/>
          </a:xfrm>
          <a:prstGeom prst="leftArrowCallou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4" charset="0"/>
              </a:rPr>
              <a:t>5</a:t>
            </a:r>
          </a:p>
        </p:txBody>
      </p:sp>
      <p:sp>
        <p:nvSpPr>
          <p:cNvPr id="17" name="Callout: Left Arrow 16">
            <a:extLst>
              <a:ext uri="{FF2B5EF4-FFF2-40B4-BE49-F238E27FC236}">
                <a16:creationId xmlns:a16="http://schemas.microsoft.com/office/drawing/2014/main" id="{83B4F707-7CC8-4DAD-9D4C-A1659673D722}"/>
              </a:ext>
            </a:extLst>
          </p:cNvPr>
          <p:cNvSpPr/>
          <p:nvPr/>
        </p:nvSpPr>
        <p:spPr bwMode="auto">
          <a:xfrm>
            <a:off x="10803889" y="756920"/>
            <a:ext cx="571498" cy="304800"/>
          </a:xfrm>
          <a:prstGeom prst="leftArrowCallou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pitchFamily="4" charset="0"/>
              </a:rPr>
              <a:t>4</a:t>
            </a:r>
            <a:endParaRPr kumimoji="0" lang="en-US" sz="1800" b="0" i="0" u="none" strike="noStrike" cap="none" normalizeH="0" baseline="0" dirty="0">
              <a:ln>
                <a:noFill/>
              </a:ln>
              <a:solidFill>
                <a:schemeClr val="bg1"/>
              </a:solidFill>
              <a:effectLst/>
              <a:latin typeface="Arial" pitchFamily="4" charset="0"/>
            </a:endParaRPr>
          </a:p>
        </p:txBody>
      </p:sp>
      <p:sp>
        <p:nvSpPr>
          <p:cNvPr id="18" name="Callout: Left Arrow 17">
            <a:extLst>
              <a:ext uri="{FF2B5EF4-FFF2-40B4-BE49-F238E27FC236}">
                <a16:creationId xmlns:a16="http://schemas.microsoft.com/office/drawing/2014/main" id="{A630FACA-8C96-4589-B334-56C5AC9F1445}"/>
              </a:ext>
            </a:extLst>
          </p:cNvPr>
          <p:cNvSpPr/>
          <p:nvPr/>
        </p:nvSpPr>
        <p:spPr bwMode="auto">
          <a:xfrm>
            <a:off x="10880087" y="6395720"/>
            <a:ext cx="495299" cy="304800"/>
          </a:xfrm>
          <a:prstGeom prst="leftArrowCallou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pitchFamily="4" charset="0"/>
              </a:rPr>
              <a:t>6</a:t>
            </a:r>
            <a:endParaRPr kumimoji="0" lang="en-US" sz="1800" b="0" i="0" u="none" strike="noStrike" cap="none" normalizeH="0" baseline="0" dirty="0">
              <a:ln>
                <a:noFill/>
              </a:ln>
              <a:solidFill>
                <a:schemeClr val="bg1"/>
              </a:solidFill>
              <a:effectLst/>
              <a:latin typeface="Arial" pitchFamily="4" charset="0"/>
            </a:endParaRPr>
          </a:p>
        </p:txBody>
      </p:sp>
    </p:spTree>
    <p:extLst>
      <p:ext uri="{BB962C8B-B14F-4D97-AF65-F5344CB8AC3E}">
        <p14:creationId xmlns:p14="http://schemas.microsoft.com/office/powerpoint/2010/main" val="1808436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33400"/>
            <a:ext cx="10363200" cy="914400"/>
          </a:xfrm>
        </p:spPr>
        <p:txBody>
          <a:bodyPr>
            <a:normAutofit/>
          </a:bodyPr>
          <a:lstStyle/>
          <a:p>
            <a:r>
              <a:rPr lang="en-US" sz="3200" b="1" dirty="0"/>
              <a:t>Overall Tab: Fallout Drill Down Capability</a:t>
            </a:r>
          </a:p>
        </p:txBody>
      </p:sp>
      <p:pic>
        <p:nvPicPr>
          <p:cNvPr id="5" name="Content Placeholder 4"/>
          <p:cNvPicPr>
            <a:picLocks noGrp="1" noChangeAspect="1"/>
          </p:cNvPicPr>
          <p:nvPr>
            <p:ph idx="1"/>
          </p:nvPr>
        </p:nvPicPr>
        <p:blipFill rotWithShape="1">
          <a:blip r:embed="rId2"/>
          <a:srcRect l="27532" t="12701" r="29624" b="11094"/>
          <a:stretch/>
        </p:blipFill>
        <p:spPr>
          <a:xfrm>
            <a:off x="4724400" y="1427480"/>
            <a:ext cx="5181600" cy="5181600"/>
          </a:xfrm>
          <a:prstGeom prst="rect">
            <a:avLst/>
          </a:prstGeom>
        </p:spPr>
      </p:pic>
      <p:sp>
        <p:nvSpPr>
          <p:cNvPr id="4" name="Content Placeholder 3"/>
          <p:cNvSpPr>
            <a:spLocks noGrp="1"/>
          </p:cNvSpPr>
          <p:nvPr>
            <p:ph idx="10"/>
          </p:nvPr>
        </p:nvSpPr>
        <p:spPr>
          <a:xfrm>
            <a:off x="228600" y="1524000"/>
            <a:ext cx="3962400" cy="2438400"/>
          </a:xfrm>
        </p:spPr>
        <p:txBody>
          <a:bodyPr/>
          <a:lstStyle/>
          <a:p>
            <a:pPr marL="0" indent="0">
              <a:spcAft>
                <a:spcPts val="1200"/>
              </a:spcAft>
              <a:buNone/>
            </a:pPr>
            <a:r>
              <a:rPr lang="en-US" sz="2000" dirty="0"/>
              <a:t>Bottom half of “Overall Tab” displays:</a:t>
            </a:r>
          </a:p>
          <a:p>
            <a:pPr>
              <a:spcAft>
                <a:spcPts val="1200"/>
              </a:spcAft>
            </a:pPr>
            <a:r>
              <a:rPr lang="en-US" sz="2000" dirty="0"/>
              <a:t>Numerical data, including  numerators and denominators</a:t>
            </a:r>
          </a:p>
          <a:p>
            <a:pPr>
              <a:spcAft>
                <a:spcPts val="1200"/>
              </a:spcAft>
            </a:pPr>
            <a:r>
              <a:rPr lang="en-US" sz="2000" dirty="0"/>
              <a:t>Clicking into any of the </a:t>
            </a:r>
            <a:r>
              <a:rPr lang="en-US" sz="2000" dirty="0">
                <a:solidFill>
                  <a:srgbClr val="00B050"/>
                </a:solidFill>
              </a:rPr>
              <a:t>green</a:t>
            </a:r>
            <a:r>
              <a:rPr lang="en-US" sz="2000" dirty="0"/>
              <a:t> numbers leads to “patient drill down screen” </a:t>
            </a:r>
          </a:p>
        </p:txBody>
      </p:sp>
      <p:sp>
        <p:nvSpPr>
          <p:cNvPr id="6" name="Rectangle: Rounded Corners 5">
            <a:extLst>
              <a:ext uri="{FF2B5EF4-FFF2-40B4-BE49-F238E27FC236}">
                <a16:creationId xmlns:a16="http://schemas.microsoft.com/office/drawing/2014/main" id="{87B18BB9-18F0-4EE1-9394-F825B6FF9555}"/>
              </a:ext>
            </a:extLst>
          </p:cNvPr>
          <p:cNvSpPr/>
          <p:nvPr/>
        </p:nvSpPr>
        <p:spPr bwMode="auto">
          <a:xfrm>
            <a:off x="6248400" y="2209799"/>
            <a:ext cx="1828800" cy="533401"/>
          </a:xfrm>
          <a:prstGeom prst="roundRect">
            <a:avLst/>
          </a:prstGeom>
          <a:noFill/>
          <a:ln w="5715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3" name="Rectangle: Rounded Corners 2">
            <a:extLst>
              <a:ext uri="{FF2B5EF4-FFF2-40B4-BE49-F238E27FC236}">
                <a16:creationId xmlns:a16="http://schemas.microsoft.com/office/drawing/2014/main" id="{2480F2F6-1607-4CB8-9B93-EE5C740DE9DF}"/>
              </a:ext>
            </a:extLst>
          </p:cNvPr>
          <p:cNvSpPr/>
          <p:nvPr/>
        </p:nvSpPr>
        <p:spPr bwMode="auto">
          <a:xfrm>
            <a:off x="7391400" y="2286000"/>
            <a:ext cx="533400" cy="381000"/>
          </a:xfrm>
          <a:prstGeom prst="roundRect">
            <a:avLst/>
          </a:prstGeom>
          <a:no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7" name="Right Arrow 13">
            <a:extLst>
              <a:ext uri="{FF2B5EF4-FFF2-40B4-BE49-F238E27FC236}">
                <a16:creationId xmlns:a16="http://schemas.microsoft.com/office/drawing/2014/main" id="{B395417F-B0B1-4F29-9844-68935FE6E685}"/>
              </a:ext>
            </a:extLst>
          </p:cNvPr>
          <p:cNvSpPr/>
          <p:nvPr/>
        </p:nvSpPr>
        <p:spPr bwMode="auto">
          <a:xfrm>
            <a:off x="5149596" y="2324099"/>
            <a:ext cx="673608" cy="304800"/>
          </a:xfrm>
          <a:prstGeom prst="rightArrow">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2276271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33400"/>
            <a:ext cx="10363200" cy="914400"/>
          </a:xfrm>
        </p:spPr>
        <p:txBody>
          <a:bodyPr>
            <a:normAutofit/>
          </a:bodyPr>
          <a:lstStyle/>
          <a:p>
            <a:r>
              <a:rPr lang="en-US" sz="3200" b="1" dirty="0"/>
              <a:t>Overall Tab: Fallout Drill Down Capability</a:t>
            </a:r>
          </a:p>
        </p:txBody>
      </p:sp>
      <p:sp>
        <p:nvSpPr>
          <p:cNvPr id="4" name="Content Placeholder 3"/>
          <p:cNvSpPr>
            <a:spLocks noGrp="1"/>
          </p:cNvSpPr>
          <p:nvPr>
            <p:ph idx="10"/>
          </p:nvPr>
        </p:nvSpPr>
        <p:spPr>
          <a:xfrm>
            <a:off x="228600" y="1524000"/>
            <a:ext cx="3352800" cy="4114800"/>
          </a:xfrm>
        </p:spPr>
        <p:txBody>
          <a:bodyPr/>
          <a:lstStyle/>
          <a:p>
            <a:r>
              <a:rPr lang="en-US" sz="2000" dirty="0"/>
              <a:t>Drill Down Screen auto-filtered based on the prior selection</a:t>
            </a:r>
          </a:p>
          <a:p>
            <a:endParaRPr lang="en-US" sz="2000" dirty="0"/>
          </a:p>
          <a:p>
            <a:r>
              <a:rPr lang="en-US" sz="2000" dirty="0"/>
              <a:t>Can change the selection from this screen using the “Filter” drop down menus</a:t>
            </a:r>
          </a:p>
        </p:txBody>
      </p:sp>
      <p:pic>
        <p:nvPicPr>
          <p:cNvPr id="3" name="Picture 2">
            <a:extLst>
              <a:ext uri="{FF2B5EF4-FFF2-40B4-BE49-F238E27FC236}">
                <a16:creationId xmlns:a16="http://schemas.microsoft.com/office/drawing/2014/main" id="{1BB82359-A3E3-4A1F-9A85-10F9C45FB7E6}"/>
              </a:ext>
            </a:extLst>
          </p:cNvPr>
          <p:cNvPicPr>
            <a:picLocks noChangeAspect="1"/>
          </p:cNvPicPr>
          <p:nvPr/>
        </p:nvPicPr>
        <p:blipFill>
          <a:blip r:embed="rId2"/>
          <a:stretch>
            <a:fillRect/>
          </a:stretch>
        </p:blipFill>
        <p:spPr>
          <a:xfrm>
            <a:off x="4114800" y="1513840"/>
            <a:ext cx="7457345" cy="4963160"/>
          </a:xfrm>
          <a:prstGeom prst="rect">
            <a:avLst/>
          </a:prstGeom>
        </p:spPr>
      </p:pic>
      <p:sp>
        <p:nvSpPr>
          <p:cNvPr id="8" name="Rectangle: Rounded Corners 7">
            <a:extLst>
              <a:ext uri="{FF2B5EF4-FFF2-40B4-BE49-F238E27FC236}">
                <a16:creationId xmlns:a16="http://schemas.microsoft.com/office/drawing/2014/main" id="{F3BBABC2-906F-4AD0-BD22-0BC57E209124}"/>
              </a:ext>
            </a:extLst>
          </p:cNvPr>
          <p:cNvSpPr/>
          <p:nvPr/>
        </p:nvSpPr>
        <p:spPr bwMode="auto">
          <a:xfrm>
            <a:off x="4267200" y="2171699"/>
            <a:ext cx="4876800" cy="419101"/>
          </a:xfrm>
          <a:prstGeom prst="roundRect">
            <a:avLst/>
          </a:prstGeom>
          <a:noFill/>
          <a:ln w="5715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9" name="Right Arrow 13">
            <a:extLst>
              <a:ext uri="{FF2B5EF4-FFF2-40B4-BE49-F238E27FC236}">
                <a16:creationId xmlns:a16="http://schemas.microsoft.com/office/drawing/2014/main" id="{4F4C8AA9-FADC-4201-A9FC-D9E131C48258}"/>
              </a:ext>
            </a:extLst>
          </p:cNvPr>
          <p:cNvSpPr/>
          <p:nvPr/>
        </p:nvSpPr>
        <p:spPr bwMode="auto">
          <a:xfrm>
            <a:off x="3556000" y="2209800"/>
            <a:ext cx="673608" cy="304800"/>
          </a:xfrm>
          <a:prstGeom prst="rightArrow">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3809585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10363200" cy="914400"/>
          </a:xfrm>
        </p:spPr>
        <p:txBody>
          <a:bodyPr>
            <a:normAutofit/>
          </a:bodyPr>
          <a:lstStyle/>
          <a:p>
            <a:r>
              <a:rPr lang="en-US" sz="3200" b="1" dirty="0"/>
              <a:t>Drivers Tab</a:t>
            </a:r>
          </a:p>
        </p:txBody>
      </p:sp>
      <p:sp>
        <p:nvSpPr>
          <p:cNvPr id="4" name="Content Placeholder 3"/>
          <p:cNvSpPr>
            <a:spLocks noGrp="1"/>
          </p:cNvSpPr>
          <p:nvPr>
            <p:ph idx="10"/>
          </p:nvPr>
        </p:nvSpPr>
        <p:spPr>
          <a:xfrm>
            <a:off x="304800" y="1813560"/>
            <a:ext cx="3810000" cy="4343400"/>
          </a:xfrm>
        </p:spPr>
        <p:txBody>
          <a:bodyPr/>
          <a:lstStyle/>
          <a:p>
            <a:r>
              <a:rPr lang="en-US" sz="2400" b="1" i="1" dirty="0"/>
              <a:t>Drivers</a:t>
            </a:r>
            <a:r>
              <a:rPr lang="en-US" sz="2400" dirty="0"/>
              <a:t> tab provides a breakdown of the indicators driving the measure results.</a:t>
            </a:r>
          </a:p>
          <a:p>
            <a:endParaRPr lang="en-US" sz="2400" dirty="0"/>
          </a:p>
          <a:p>
            <a:r>
              <a:rPr lang="en-US" sz="2400" dirty="0"/>
              <a:t>Intent: Focus your QI activities!</a:t>
            </a:r>
          </a:p>
          <a:p>
            <a:endParaRPr lang="en-US" sz="2400" dirty="0"/>
          </a:p>
          <a:p>
            <a:r>
              <a:rPr lang="en-US" sz="2400" dirty="0"/>
              <a:t>Compare the selected R/E group to:</a:t>
            </a:r>
          </a:p>
          <a:p>
            <a:pPr lvl="1"/>
            <a:r>
              <a:rPr lang="en-US" sz="2000" dirty="0"/>
              <a:t>“All Others” </a:t>
            </a:r>
          </a:p>
          <a:p>
            <a:pPr lvl="1"/>
            <a:r>
              <a:rPr lang="en-US" sz="2000" dirty="0"/>
              <a:t>Selected Peer Group </a:t>
            </a:r>
          </a:p>
        </p:txBody>
      </p:sp>
      <p:pic>
        <p:nvPicPr>
          <p:cNvPr id="9" name="Picture 8">
            <a:extLst>
              <a:ext uri="{FF2B5EF4-FFF2-40B4-BE49-F238E27FC236}">
                <a16:creationId xmlns:a16="http://schemas.microsoft.com/office/drawing/2014/main" id="{042B937F-201B-4DB2-98D4-24FCABD92742}"/>
              </a:ext>
            </a:extLst>
          </p:cNvPr>
          <p:cNvPicPr>
            <a:picLocks noChangeAspect="1"/>
          </p:cNvPicPr>
          <p:nvPr/>
        </p:nvPicPr>
        <p:blipFill>
          <a:blip r:embed="rId2"/>
          <a:stretch>
            <a:fillRect/>
          </a:stretch>
        </p:blipFill>
        <p:spPr>
          <a:xfrm>
            <a:off x="4191592" y="748665"/>
            <a:ext cx="4876208" cy="1095375"/>
          </a:xfrm>
          <a:prstGeom prst="rect">
            <a:avLst/>
          </a:prstGeom>
        </p:spPr>
      </p:pic>
      <p:pic>
        <p:nvPicPr>
          <p:cNvPr id="10" name="Picture 9">
            <a:extLst>
              <a:ext uri="{FF2B5EF4-FFF2-40B4-BE49-F238E27FC236}">
                <a16:creationId xmlns:a16="http://schemas.microsoft.com/office/drawing/2014/main" id="{C853B16B-9BFB-48F7-BFB5-A325B710E5EC}"/>
              </a:ext>
            </a:extLst>
          </p:cNvPr>
          <p:cNvPicPr>
            <a:picLocks noChangeAspect="1"/>
          </p:cNvPicPr>
          <p:nvPr/>
        </p:nvPicPr>
        <p:blipFill>
          <a:blip r:embed="rId3"/>
          <a:stretch>
            <a:fillRect/>
          </a:stretch>
        </p:blipFill>
        <p:spPr>
          <a:xfrm>
            <a:off x="4876799" y="1905000"/>
            <a:ext cx="5668537" cy="4648200"/>
          </a:xfrm>
          <a:prstGeom prst="rect">
            <a:avLst/>
          </a:prstGeom>
        </p:spPr>
      </p:pic>
      <p:sp>
        <p:nvSpPr>
          <p:cNvPr id="11" name="Rectangle: Rounded Corners 10">
            <a:extLst>
              <a:ext uri="{FF2B5EF4-FFF2-40B4-BE49-F238E27FC236}">
                <a16:creationId xmlns:a16="http://schemas.microsoft.com/office/drawing/2014/main" id="{F0BD0E2E-90FE-4B3E-B0BD-D360F1022760}"/>
              </a:ext>
            </a:extLst>
          </p:cNvPr>
          <p:cNvSpPr/>
          <p:nvPr/>
        </p:nvSpPr>
        <p:spPr bwMode="auto">
          <a:xfrm>
            <a:off x="7010400" y="1295401"/>
            <a:ext cx="1066800" cy="548639"/>
          </a:xfrm>
          <a:prstGeom prst="roundRect">
            <a:avLst>
              <a:gd name="adj" fmla="val 50000"/>
            </a:avLst>
          </a:prstGeom>
          <a:noFill/>
          <a:ln w="5715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4088214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363200" cy="762000"/>
          </a:xfrm>
        </p:spPr>
        <p:txBody>
          <a:bodyPr>
            <a:normAutofit/>
          </a:bodyPr>
          <a:lstStyle/>
          <a:p>
            <a:r>
              <a:rPr lang="en-US" sz="3200" b="1" dirty="0"/>
              <a:t>Driver Tab Review</a:t>
            </a:r>
          </a:p>
        </p:txBody>
      </p:sp>
      <p:sp>
        <p:nvSpPr>
          <p:cNvPr id="4" name="Content Placeholder 3"/>
          <p:cNvSpPr>
            <a:spLocks noGrp="1"/>
          </p:cNvSpPr>
          <p:nvPr>
            <p:ph idx="10"/>
          </p:nvPr>
        </p:nvSpPr>
        <p:spPr>
          <a:xfrm>
            <a:off x="479780" y="1590040"/>
            <a:ext cx="3939820" cy="4963160"/>
          </a:xfrm>
        </p:spPr>
        <p:txBody>
          <a:bodyPr/>
          <a:lstStyle/>
          <a:p>
            <a:pPr marL="457200" indent="-457200">
              <a:buClr>
                <a:schemeClr val="accent5">
                  <a:lumMod val="50000"/>
                </a:schemeClr>
              </a:buClr>
              <a:buSzPct val="105000"/>
              <a:buFont typeface="+mj-lt"/>
              <a:buAutoNum type="arabicPeriod"/>
            </a:pPr>
            <a:r>
              <a:rPr lang="en-US" sz="2000" dirty="0"/>
              <a:t>Note the caution regarding small volumes.</a:t>
            </a:r>
          </a:p>
          <a:p>
            <a:pPr marL="457200" indent="-457200">
              <a:buClr>
                <a:schemeClr val="accent5">
                  <a:lumMod val="50000"/>
                </a:schemeClr>
              </a:buClr>
              <a:buSzPct val="105000"/>
              <a:buFont typeface="+mj-lt"/>
              <a:buAutoNum type="arabicPeriod"/>
            </a:pPr>
            <a:r>
              <a:rPr lang="en-US" sz="2000" dirty="0"/>
              <a:t>Use the dropdown boxes to customize selections for race/ethnicity, comparison population and start date.</a:t>
            </a:r>
          </a:p>
          <a:p>
            <a:pPr marL="457200" indent="-457200">
              <a:buClr>
                <a:schemeClr val="accent5">
                  <a:lumMod val="50000"/>
                </a:schemeClr>
              </a:buClr>
              <a:buSzPct val="105000"/>
              <a:buFont typeface="+mj-lt"/>
              <a:buAutoNum type="arabicPeriod"/>
            </a:pPr>
            <a:r>
              <a:rPr lang="en-US" sz="2000" dirty="0"/>
              <a:t>Note </a:t>
            </a:r>
            <a:r>
              <a:rPr lang="en-US" sz="2000" i="1" dirty="0"/>
              <a:t>Duration</a:t>
            </a:r>
            <a:r>
              <a:rPr lang="en-US" sz="2000" dirty="0"/>
              <a:t> button is restricted to 12 and 24 months to minimize “small count” issues.</a:t>
            </a:r>
          </a:p>
          <a:p>
            <a:pPr marL="457200" indent="-457200">
              <a:buClr>
                <a:schemeClr val="accent5">
                  <a:lumMod val="50000"/>
                </a:schemeClr>
              </a:buClr>
              <a:buSzPct val="105000"/>
              <a:buFont typeface="+mj-lt"/>
              <a:buAutoNum type="arabicPeriod"/>
            </a:pPr>
            <a:r>
              <a:rPr lang="en-US" sz="2000" dirty="0"/>
              <a:t>Patient level drill down is available by clicking on any </a:t>
            </a:r>
            <a:r>
              <a:rPr lang="en-US" sz="2000" dirty="0">
                <a:solidFill>
                  <a:srgbClr val="00B050"/>
                </a:solidFill>
              </a:rPr>
              <a:t>green</a:t>
            </a:r>
            <a:r>
              <a:rPr lang="en-US" sz="2000" dirty="0"/>
              <a:t> numbers.</a:t>
            </a:r>
          </a:p>
          <a:p>
            <a:pPr marL="457200" indent="-457200">
              <a:buClr>
                <a:schemeClr val="accent5">
                  <a:lumMod val="50000"/>
                </a:schemeClr>
              </a:buClr>
              <a:buSzPct val="105000"/>
              <a:buFont typeface="+mj-lt"/>
              <a:buAutoNum type="arabicPeriod"/>
            </a:pPr>
            <a:r>
              <a:rPr lang="en-US" sz="2000" dirty="0"/>
              <a:t>See “Interpretive Guidance”</a:t>
            </a:r>
          </a:p>
          <a:p>
            <a:endParaRPr lang="en-US" sz="2800" dirty="0"/>
          </a:p>
        </p:txBody>
      </p:sp>
      <p:sp>
        <p:nvSpPr>
          <p:cNvPr id="8" name="Left Arrow 7"/>
          <p:cNvSpPr/>
          <p:nvPr/>
        </p:nvSpPr>
        <p:spPr bwMode="auto">
          <a:xfrm>
            <a:off x="6395895" y="1894840"/>
            <a:ext cx="717804" cy="3048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9" name="Left Arrow 8"/>
          <p:cNvSpPr/>
          <p:nvPr/>
        </p:nvSpPr>
        <p:spPr bwMode="auto">
          <a:xfrm>
            <a:off x="6365810" y="1285240"/>
            <a:ext cx="613260" cy="3048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6" name="Picture 5">
            <a:extLst>
              <a:ext uri="{FF2B5EF4-FFF2-40B4-BE49-F238E27FC236}">
                <a16:creationId xmlns:a16="http://schemas.microsoft.com/office/drawing/2014/main" id="{A91E48FB-4FD0-4307-B89B-0C296518DEE5}"/>
              </a:ext>
            </a:extLst>
          </p:cNvPr>
          <p:cNvPicPr>
            <a:picLocks noChangeAspect="1"/>
          </p:cNvPicPr>
          <p:nvPr/>
        </p:nvPicPr>
        <p:blipFill>
          <a:blip r:embed="rId2"/>
          <a:stretch>
            <a:fillRect/>
          </a:stretch>
        </p:blipFill>
        <p:spPr>
          <a:xfrm>
            <a:off x="5396607" y="739250"/>
            <a:ext cx="6015946" cy="6087000"/>
          </a:xfrm>
          <a:prstGeom prst="rect">
            <a:avLst/>
          </a:prstGeom>
        </p:spPr>
      </p:pic>
      <p:sp>
        <p:nvSpPr>
          <p:cNvPr id="12" name="Callout: Right Arrow 11">
            <a:extLst>
              <a:ext uri="{FF2B5EF4-FFF2-40B4-BE49-F238E27FC236}">
                <a16:creationId xmlns:a16="http://schemas.microsoft.com/office/drawing/2014/main" id="{772C2E69-B8DE-4F40-9DB3-D7E7775ED278}"/>
              </a:ext>
            </a:extLst>
          </p:cNvPr>
          <p:cNvSpPr/>
          <p:nvPr/>
        </p:nvSpPr>
        <p:spPr bwMode="auto">
          <a:xfrm>
            <a:off x="8001000" y="4419600"/>
            <a:ext cx="533400" cy="342900"/>
          </a:xfrm>
          <a:prstGeom prst="rightArrowCallout">
            <a:avLst>
              <a:gd name="adj1" fmla="val 25000"/>
              <a:gd name="adj2" fmla="val 50000"/>
              <a:gd name="adj3" fmla="val 25000"/>
              <a:gd name="adj4" fmla="val 64977"/>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pitchFamily="4" charset="0"/>
              </a:rPr>
              <a:t>4</a:t>
            </a:r>
            <a:endParaRPr kumimoji="0" lang="en-US" sz="1800" b="0" i="0" u="none" strike="noStrike" cap="none" normalizeH="0" baseline="0" dirty="0">
              <a:ln>
                <a:noFill/>
              </a:ln>
              <a:solidFill>
                <a:schemeClr val="bg1"/>
              </a:solidFill>
              <a:effectLst/>
              <a:latin typeface="Arial" pitchFamily="4" charset="0"/>
            </a:endParaRPr>
          </a:p>
        </p:txBody>
      </p:sp>
      <p:sp>
        <p:nvSpPr>
          <p:cNvPr id="13" name="Callout: Right Arrow 12">
            <a:extLst>
              <a:ext uri="{FF2B5EF4-FFF2-40B4-BE49-F238E27FC236}">
                <a16:creationId xmlns:a16="http://schemas.microsoft.com/office/drawing/2014/main" id="{6ABABCC8-21F5-4722-ACAB-2487D3AFBBA9}"/>
              </a:ext>
            </a:extLst>
          </p:cNvPr>
          <p:cNvSpPr/>
          <p:nvPr/>
        </p:nvSpPr>
        <p:spPr bwMode="auto">
          <a:xfrm>
            <a:off x="5063131" y="1657350"/>
            <a:ext cx="533400" cy="342900"/>
          </a:xfrm>
          <a:prstGeom prst="rightArrowCallout">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Arial" pitchFamily="4" charset="0"/>
              </a:rPr>
              <a:t>2</a:t>
            </a:r>
            <a:endParaRPr kumimoji="0" lang="en-US" sz="1800" b="0" i="0" u="none" strike="noStrike" cap="none" normalizeH="0" baseline="0" dirty="0">
              <a:ln>
                <a:noFill/>
              </a:ln>
              <a:solidFill>
                <a:schemeClr val="bg1"/>
              </a:solidFill>
              <a:effectLst/>
              <a:latin typeface="Arial" pitchFamily="4" charset="0"/>
            </a:endParaRPr>
          </a:p>
        </p:txBody>
      </p:sp>
      <p:sp>
        <p:nvSpPr>
          <p:cNvPr id="14" name="Callout: Right Arrow 13">
            <a:extLst>
              <a:ext uri="{FF2B5EF4-FFF2-40B4-BE49-F238E27FC236}">
                <a16:creationId xmlns:a16="http://schemas.microsoft.com/office/drawing/2014/main" id="{4B0466CC-5462-42C4-B142-B599C9D53E80}"/>
              </a:ext>
            </a:extLst>
          </p:cNvPr>
          <p:cNvSpPr/>
          <p:nvPr/>
        </p:nvSpPr>
        <p:spPr bwMode="auto">
          <a:xfrm>
            <a:off x="4749800" y="875030"/>
            <a:ext cx="533400" cy="342900"/>
          </a:xfrm>
          <a:prstGeom prst="rightArrowCallout">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4" charset="0"/>
              </a:rPr>
              <a:t>1</a:t>
            </a:r>
          </a:p>
        </p:txBody>
      </p:sp>
      <p:sp>
        <p:nvSpPr>
          <p:cNvPr id="15" name="Callout: Left Arrow 14">
            <a:extLst>
              <a:ext uri="{FF2B5EF4-FFF2-40B4-BE49-F238E27FC236}">
                <a16:creationId xmlns:a16="http://schemas.microsoft.com/office/drawing/2014/main" id="{BA11BABE-51D3-491E-B301-7B43BC1EF25E}"/>
              </a:ext>
            </a:extLst>
          </p:cNvPr>
          <p:cNvSpPr/>
          <p:nvPr/>
        </p:nvSpPr>
        <p:spPr bwMode="auto">
          <a:xfrm>
            <a:off x="11278310" y="1504950"/>
            <a:ext cx="495299" cy="304800"/>
          </a:xfrm>
          <a:prstGeom prst="leftArrowCallou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4" charset="0"/>
              </a:rPr>
              <a:t>3</a:t>
            </a:r>
          </a:p>
        </p:txBody>
      </p:sp>
      <p:sp>
        <p:nvSpPr>
          <p:cNvPr id="16" name="Callout: Right Arrow 15">
            <a:extLst>
              <a:ext uri="{FF2B5EF4-FFF2-40B4-BE49-F238E27FC236}">
                <a16:creationId xmlns:a16="http://schemas.microsoft.com/office/drawing/2014/main" id="{718F6F2C-18DB-476B-9862-619E26E3AF61}"/>
              </a:ext>
            </a:extLst>
          </p:cNvPr>
          <p:cNvSpPr/>
          <p:nvPr/>
        </p:nvSpPr>
        <p:spPr bwMode="auto">
          <a:xfrm>
            <a:off x="4768851" y="6563360"/>
            <a:ext cx="533400" cy="342900"/>
          </a:xfrm>
          <a:prstGeom prst="rightArrowCallout">
            <a:avLst>
              <a:gd name="adj1" fmla="val 25000"/>
              <a:gd name="adj2" fmla="val 50000"/>
              <a:gd name="adj3" fmla="val 25000"/>
              <a:gd name="adj4" fmla="val 64977"/>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4" charset="0"/>
              </a:rPr>
              <a:t>5</a:t>
            </a:r>
          </a:p>
        </p:txBody>
      </p:sp>
    </p:spTree>
    <p:extLst>
      <p:ext uri="{BB962C8B-B14F-4D97-AF65-F5344CB8AC3E}">
        <p14:creationId xmlns:p14="http://schemas.microsoft.com/office/powerpoint/2010/main" val="339136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363200" cy="838200"/>
          </a:xfrm>
        </p:spPr>
        <p:txBody>
          <a:bodyPr>
            <a:normAutofit/>
          </a:bodyPr>
          <a:lstStyle/>
          <a:p>
            <a:r>
              <a:rPr lang="en-US" sz="3200" b="1" dirty="0"/>
              <a:t>Interpretive Guidance</a:t>
            </a:r>
          </a:p>
        </p:txBody>
      </p:sp>
      <p:pic>
        <p:nvPicPr>
          <p:cNvPr id="5" name="Content Placeholder 4"/>
          <p:cNvPicPr>
            <a:picLocks noGrp="1" noChangeAspect="1"/>
          </p:cNvPicPr>
          <p:nvPr>
            <p:ph idx="1"/>
          </p:nvPr>
        </p:nvPicPr>
        <p:blipFill rotWithShape="1">
          <a:blip r:embed="rId2"/>
          <a:srcRect l="15000" t="13983" r="14500" b="11314"/>
          <a:stretch/>
        </p:blipFill>
        <p:spPr>
          <a:xfrm>
            <a:off x="30479" y="1366910"/>
            <a:ext cx="7132321" cy="5186290"/>
          </a:xfrm>
          <a:prstGeom prst="rect">
            <a:avLst/>
          </a:prstGeom>
        </p:spPr>
      </p:pic>
      <p:sp>
        <p:nvSpPr>
          <p:cNvPr id="4" name="Content Placeholder 3"/>
          <p:cNvSpPr>
            <a:spLocks noGrp="1"/>
          </p:cNvSpPr>
          <p:nvPr>
            <p:ph idx="10"/>
          </p:nvPr>
        </p:nvSpPr>
        <p:spPr>
          <a:xfrm>
            <a:off x="7449821" y="1609226"/>
            <a:ext cx="3937000" cy="3886200"/>
          </a:xfrm>
        </p:spPr>
        <p:txBody>
          <a:bodyPr/>
          <a:lstStyle/>
          <a:p>
            <a:r>
              <a:rPr lang="en-US" sz="2000" dirty="0"/>
              <a:t>Clicking on </a:t>
            </a:r>
            <a:r>
              <a:rPr lang="en-US" sz="2000" b="1" i="1" dirty="0">
                <a:solidFill>
                  <a:srgbClr val="00B050"/>
                </a:solidFill>
              </a:rPr>
              <a:t>Interpretive Guidance</a:t>
            </a:r>
            <a:r>
              <a:rPr lang="en-US" sz="2000" dirty="0">
                <a:solidFill>
                  <a:srgbClr val="00B050"/>
                </a:solidFill>
              </a:rPr>
              <a:t> </a:t>
            </a:r>
            <a:r>
              <a:rPr lang="en-US" sz="2000" dirty="0"/>
              <a:t>button provides support for analyzing the tables</a:t>
            </a:r>
          </a:p>
        </p:txBody>
      </p:sp>
      <p:sp>
        <p:nvSpPr>
          <p:cNvPr id="6" name="Left Arrow 5"/>
          <p:cNvSpPr/>
          <p:nvPr/>
        </p:nvSpPr>
        <p:spPr bwMode="auto">
          <a:xfrm>
            <a:off x="2667000" y="1366910"/>
            <a:ext cx="978408" cy="484632"/>
          </a:xfrm>
          <a:prstGeom prst="leftArrow">
            <a:avLst>
              <a:gd name="adj1" fmla="val 50000"/>
              <a:gd name="adj2" fmla="val 3838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E86A02"/>
              </a:highlight>
              <a:latin typeface="Arial" pitchFamily="4" charset="0"/>
            </a:endParaRPr>
          </a:p>
        </p:txBody>
      </p:sp>
    </p:spTree>
    <p:extLst>
      <p:ext uri="{BB962C8B-B14F-4D97-AF65-F5344CB8AC3E}">
        <p14:creationId xmlns:p14="http://schemas.microsoft.com/office/powerpoint/2010/main" val="3928343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33400"/>
            <a:ext cx="10363200" cy="914400"/>
          </a:xfrm>
        </p:spPr>
        <p:txBody>
          <a:bodyPr>
            <a:normAutofit/>
          </a:bodyPr>
          <a:lstStyle/>
          <a:p>
            <a:r>
              <a:rPr lang="en-US" sz="3200" b="1" dirty="0"/>
              <a:t>Trend Tab</a:t>
            </a:r>
          </a:p>
        </p:txBody>
      </p:sp>
      <p:sp>
        <p:nvSpPr>
          <p:cNvPr id="4" name="Content Placeholder 3"/>
          <p:cNvSpPr>
            <a:spLocks noGrp="1"/>
          </p:cNvSpPr>
          <p:nvPr>
            <p:ph idx="10"/>
          </p:nvPr>
        </p:nvSpPr>
        <p:spPr>
          <a:xfrm>
            <a:off x="228600" y="1752600"/>
            <a:ext cx="3657600" cy="3886200"/>
          </a:xfrm>
        </p:spPr>
        <p:txBody>
          <a:bodyPr/>
          <a:lstStyle/>
          <a:p>
            <a:r>
              <a:rPr lang="en-US" sz="2400" dirty="0"/>
              <a:t>Birth Equity section allows for trending of Race/Ethnicity results for each selected measure</a:t>
            </a:r>
          </a:p>
          <a:p>
            <a:r>
              <a:rPr lang="en-US" sz="2400" dirty="0"/>
              <a:t>Answers question:  </a:t>
            </a:r>
            <a:r>
              <a:rPr lang="en-US" sz="2400" i="1" dirty="0"/>
              <a:t>Are we making progress toward our birth equity goal?</a:t>
            </a:r>
          </a:p>
        </p:txBody>
      </p:sp>
      <p:pic>
        <p:nvPicPr>
          <p:cNvPr id="8" name="Picture 7">
            <a:extLst>
              <a:ext uri="{FF2B5EF4-FFF2-40B4-BE49-F238E27FC236}">
                <a16:creationId xmlns:a16="http://schemas.microsoft.com/office/drawing/2014/main" id="{EBBAD7B5-8865-4931-9494-BDFB78D47D84}"/>
              </a:ext>
            </a:extLst>
          </p:cNvPr>
          <p:cNvPicPr>
            <a:picLocks noChangeAspect="1"/>
          </p:cNvPicPr>
          <p:nvPr/>
        </p:nvPicPr>
        <p:blipFill>
          <a:blip r:embed="rId2"/>
          <a:stretch>
            <a:fillRect/>
          </a:stretch>
        </p:blipFill>
        <p:spPr>
          <a:xfrm>
            <a:off x="5262553" y="614792"/>
            <a:ext cx="6733972" cy="676275"/>
          </a:xfrm>
          <a:prstGeom prst="rect">
            <a:avLst/>
          </a:prstGeom>
        </p:spPr>
      </p:pic>
      <p:pic>
        <p:nvPicPr>
          <p:cNvPr id="9" name="Picture 8">
            <a:extLst>
              <a:ext uri="{FF2B5EF4-FFF2-40B4-BE49-F238E27FC236}">
                <a16:creationId xmlns:a16="http://schemas.microsoft.com/office/drawing/2014/main" id="{CF6EBF54-6F1F-44F2-A275-A3529E999113}"/>
              </a:ext>
            </a:extLst>
          </p:cNvPr>
          <p:cNvPicPr>
            <a:picLocks noChangeAspect="1"/>
          </p:cNvPicPr>
          <p:nvPr/>
        </p:nvPicPr>
        <p:blipFill>
          <a:blip r:embed="rId3"/>
          <a:stretch>
            <a:fillRect/>
          </a:stretch>
        </p:blipFill>
        <p:spPr>
          <a:xfrm>
            <a:off x="5262553" y="1333929"/>
            <a:ext cx="5879878" cy="5464828"/>
          </a:xfrm>
          <a:prstGeom prst="rect">
            <a:avLst/>
          </a:prstGeom>
        </p:spPr>
      </p:pic>
      <p:sp>
        <p:nvSpPr>
          <p:cNvPr id="10" name="Rectangle: Rounded Corners 9">
            <a:extLst>
              <a:ext uri="{FF2B5EF4-FFF2-40B4-BE49-F238E27FC236}">
                <a16:creationId xmlns:a16="http://schemas.microsoft.com/office/drawing/2014/main" id="{4E7B99F2-DFFD-4AA1-9A5B-9B8A81B1D7CA}"/>
              </a:ext>
            </a:extLst>
          </p:cNvPr>
          <p:cNvSpPr/>
          <p:nvPr/>
        </p:nvSpPr>
        <p:spPr bwMode="auto">
          <a:xfrm>
            <a:off x="7848600" y="914400"/>
            <a:ext cx="609600" cy="458059"/>
          </a:xfrm>
          <a:prstGeom prst="roundRect">
            <a:avLst>
              <a:gd name="adj" fmla="val 50000"/>
            </a:avLst>
          </a:prstGeom>
          <a:noFill/>
          <a:ln w="5715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3079647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533400"/>
            <a:ext cx="10363200" cy="914400"/>
          </a:xfrm>
        </p:spPr>
        <p:txBody>
          <a:bodyPr>
            <a:normAutofit/>
          </a:bodyPr>
          <a:lstStyle/>
          <a:p>
            <a:r>
              <a:rPr lang="en-US" sz="3200" b="1" dirty="0"/>
              <a:t>Trend Tab Review</a:t>
            </a:r>
          </a:p>
        </p:txBody>
      </p:sp>
      <p:sp>
        <p:nvSpPr>
          <p:cNvPr id="4" name="Content Placeholder 3"/>
          <p:cNvSpPr>
            <a:spLocks noGrp="1"/>
          </p:cNvSpPr>
          <p:nvPr>
            <p:ph idx="10"/>
          </p:nvPr>
        </p:nvSpPr>
        <p:spPr>
          <a:xfrm>
            <a:off x="8229600" y="1371600"/>
            <a:ext cx="3657600" cy="3886200"/>
          </a:xfrm>
        </p:spPr>
        <p:txBody>
          <a:bodyPr/>
          <a:lstStyle/>
          <a:p>
            <a:r>
              <a:rPr lang="en-US" sz="2400" dirty="0"/>
              <a:t>Recommendation: Restrict reviews to 12 months unless you are a large volume hospital</a:t>
            </a:r>
          </a:p>
          <a:p>
            <a:endParaRPr lang="en-US" sz="2400" dirty="0"/>
          </a:p>
          <a:p>
            <a:endParaRPr lang="en-US" sz="2400" dirty="0"/>
          </a:p>
          <a:p>
            <a:r>
              <a:rPr lang="en-US" sz="2400" i="1" dirty="0"/>
              <a:t>Rolling 6 month </a:t>
            </a:r>
            <a:r>
              <a:rPr lang="en-US" sz="2400" dirty="0"/>
              <a:t>option is available—but use with care and only at large-volume hospitals!</a:t>
            </a:r>
          </a:p>
          <a:p>
            <a:pPr marL="0" indent="0">
              <a:buNone/>
            </a:pPr>
            <a:endParaRPr lang="en-US" sz="2000" dirty="0"/>
          </a:p>
        </p:txBody>
      </p:sp>
      <p:pic>
        <p:nvPicPr>
          <p:cNvPr id="9" name="Content Placeholder 8"/>
          <p:cNvPicPr>
            <a:picLocks noGrp="1" noChangeAspect="1"/>
          </p:cNvPicPr>
          <p:nvPr>
            <p:ph idx="1"/>
          </p:nvPr>
        </p:nvPicPr>
        <p:blipFill rotWithShape="1">
          <a:blip r:embed="rId2"/>
          <a:srcRect l="13500" t="13983" r="14500" b="11314"/>
          <a:stretch/>
        </p:blipFill>
        <p:spPr>
          <a:xfrm>
            <a:off x="304801" y="1447800"/>
            <a:ext cx="7772400" cy="5181599"/>
          </a:xfrm>
          <a:prstGeom prst="rect">
            <a:avLst/>
          </a:prstGeom>
        </p:spPr>
      </p:pic>
      <p:sp>
        <p:nvSpPr>
          <p:cNvPr id="6" name="Rectangle: Rounded Corners 5">
            <a:extLst>
              <a:ext uri="{FF2B5EF4-FFF2-40B4-BE49-F238E27FC236}">
                <a16:creationId xmlns:a16="http://schemas.microsoft.com/office/drawing/2014/main" id="{BB5FD8B5-7500-42EA-B16C-CA9CAAC8DFA3}"/>
              </a:ext>
            </a:extLst>
          </p:cNvPr>
          <p:cNvSpPr/>
          <p:nvPr/>
        </p:nvSpPr>
        <p:spPr bwMode="auto">
          <a:xfrm>
            <a:off x="2057400" y="1371600"/>
            <a:ext cx="2971800" cy="1143000"/>
          </a:xfrm>
          <a:prstGeom prst="roundRect">
            <a:avLst/>
          </a:prstGeom>
          <a:noFill/>
          <a:ln w="5715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4093028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533400"/>
            <a:ext cx="10363200" cy="914400"/>
          </a:xfrm>
        </p:spPr>
        <p:txBody>
          <a:bodyPr>
            <a:normAutofit/>
          </a:bodyPr>
          <a:lstStyle/>
          <a:p>
            <a:r>
              <a:rPr lang="en-US" sz="3200" b="1" dirty="0"/>
              <a:t>Trend Tab Review</a:t>
            </a:r>
          </a:p>
        </p:txBody>
      </p:sp>
      <p:sp>
        <p:nvSpPr>
          <p:cNvPr id="4" name="Content Placeholder 3"/>
          <p:cNvSpPr>
            <a:spLocks noGrp="1"/>
          </p:cNvSpPr>
          <p:nvPr>
            <p:ph idx="10"/>
          </p:nvPr>
        </p:nvSpPr>
        <p:spPr>
          <a:xfrm>
            <a:off x="457200" y="1752600"/>
            <a:ext cx="3657600" cy="3886200"/>
          </a:xfrm>
        </p:spPr>
        <p:txBody>
          <a:bodyPr/>
          <a:lstStyle/>
          <a:p>
            <a:r>
              <a:rPr lang="en-US" sz="2400" dirty="0"/>
              <a:t>Use drop down menus to add different benchmarks and Race/Ethnicity groups</a:t>
            </a:r>
          </a:p>
          <a:p>
            <a:endParaRPr lang="en-US" sz="2400" dirty="0"/>
          </a:p>
          <a:p>
            <a:pPr marL="0" indent="0">
              <a:buNone/>
            </a:pPr>
            <a:endParaRPr lang="en-US" sz="2000" dirty="0"/>
          </a:p>
        </p:txBody>
      </p:sp>
      <p:pic>
        <p:nvPicPr>
          <p:cNvPr id="7" name="Content Placeholder 6">
            <a:extLst>
              <a:ext uri="{FF2B5EF4-FFF2-40B4-BE49-F238E27FC236}">
                <a16:creationId xmlns:a16="http://schemas.microsoft.com/office/drawing/2014/main" id="{EF3F6EDC-4BDE-48B2-BF0D-7F39B0CF1221}"/>
              </a:ext>
            </a:extLst>
          </p:cNvPr>
          <p:cNvPicPr>
            <a:picLocks noGrp="1" noChangeAspect="1"/>
          </p:cNvPicPr>
          <p:nvPr>
            <p:ph idx="1"/>
          </p:nvPr>
        </p:nvPicPr>
        <p:blipFill>
          <a:blip r:embed="rId2"/>
          <a:stretch>
            <a:fillRect/>
          </a:stretch>
        </p:blipFill>
        <p:spPr>
          <a:xfrm>
            <a:off x="4648200" y="1013392"/>
            <a:ext cx="6957646" cy="5539807"/>
          </a:xfrm>
          <a:prstGeom prst="rect">
            <a:avLst/>
          </a:prstGeom>
        </p:spPr>
      </p:pic>
      <p:sp>
        <p:nvSpPr>
          <p:cNvPr id="6" name="Rectangle: Rounded Corners 5">
            <a:extLst>
              <a:ext uri="{FF2B5EF4-FFF2-40B4-BE49-F238E27FC236}">
                <a16:creationId xmlns:a16="http://schemas.microsoft.com/office/drawing/2014/main" id="{BB5FD8B5-7500-42EA-B16C-CA9CAAC8DFA3}"/>
              </a:ext>
            </a:extLst>
          </p:cNvPr>
          <p:cNvSpPr/>
          <p:nvPr/>
        </p:nvSpPr>
        <p:spPr bwMode="auto">
          <a:xfrm>
            <a:off x="5029200" y="1447800"/>
            <a:ext cx="3962400" cy="914400"/>
          </a:xfrm>
          <a:prstGeom prst="roundRect">
            <a:avLst/>
          </a:prstGeom>
          <a:noFill/>
          <a:ln w="5715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3150384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532" y="533400"/>
            <a:ext cx="10363200" cy="914400"/>
          </a:xfrm>
        </p:spPr>
        <p:txBody>
          <a:bodyPr>
            <a:normAutofit/>
          </a:bodyPr>
          <a:lstStyle/>
          <a:p>
            <a:r>
              <a:rPr lang="en-US" sz="3200" b="1" dirty="0"/>
              <a:t>Trend Tab Review </a:t>
            </a:r>
          </a:p>
        </p:txBody>
      </p:sp>
      <p:sp>
        <p:nvSpPr>
          <p:cNvPr id="4" name="Content Placeholder 3"/>
          <p:cNvSpPr>
            <a:spLocks noGrp="1"/>
          </p:cNvSpPr>
          <p:nvPr>
            <p:ph idx="10"/>
          </p:nvPr>
        </p:nvSpPr>
        <p:spPr>
          <a:xfrm>
            <a:off x="8991600" y="2438400"/>
            <a:ext cx="2757214" cy="3886200"/>
          </a:xfrm>
        </p:spPr>
        <p:txBody>
          <a:bodyPr/>
          <a:lstStyle/>
          <a:p>
            <a:r>
              <a:rPr lang="en-US" sz="2400" dirty="0"/>
              <a:t>Patient level drill down also available on this screen by clicking on any of the data points in graph or any of the </a:t>
            </a:r>
            <a:r>
              <a:rPr lang="en-US" sz="2400" dirty="0">
                <a:solidFill>
                  <a:srgbClr val="00B050"/>
                </a:solidFill>
              </a:rPr>
              <a:t>green </a:t>
            </a:r>
            <a:r>
              <a:rPr lang="en-US" sz="2400" dirty="0"/>
              <a:t>numbers</a:t>
            </a:r>
          </a:p>
        </p:txBody>
      </p:sp>
      <p:pic>
        <p:nvPicPr>
          <p:cNvPr id="8" name="Content Placeholder 7">
            <a:extLst>
              <a:ext uri="{FF2B5EF4-FFF2-40B4-BE49-F238E27FC236}">
                <a16:creationId xmlns:a16="http://schemas.microsoft.com/office/drawing/2014/main" id="{D6A05E3F-4E13-4935-8A84-5CD8FA4142C5}"/>
              </a:ext>
            </a:extLst>
          </p:cNvPr>
          <p:cNvPicPr>
            <a:picLocks noGrp="1" noChangeAspect="1"/>
          </p:cNvPicPr>
          <p:nvPr>
            <p:ph idx="1"/>
          </p:nvPr>
        </p:nvPicPr>
        <p:blipFill>
          <a:blip r:embed="rId2"/>
          <a:stretch>
            <a:fillRect/>
          </a:stretch>
        </p:blipFill>
        <p:spPr>
          <a:xfrm>
            <a:off x="372146" y="1698244"/>
            <a:ext cx="7823821" cy="4820920"/>
          </a:xfrm>
          <a:prstGeom prst="rect">
            <a:avLst/>
          </a:prstGeom>
        </p:spPr>
      </p:pic>
      <p:sp>
        <p:nvSpPr>
          <p:cNvPr id="6" name="Left Arrow 5"/>
          <p:cNvSpPr/>
          <p:nvPr/>
        </p:nvSpPr>
        <p:spPr bwMode="auto">
          <a:xfrm>
            <a:off x="4572000" y="5746242"/>
            <a:ext cx="4038600" cy="349758"/>
          </a:xfrm>
          <a:prstGeom prst="lef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407030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13D9F7-D6DF-CB46-8DF7-AEA0BD89C93B}"/>
              </a:ext>
            </a:extLst>
          </p:cNvPr>
          <p:cNvPicPr>
            <a:picLocks noChangeAspect="1"/>
          </p:cNvPicPr>
          <p:nvPr/>
        </p:nvPicPr>
        <p:blipFill>
          <a:blip r:embed="rId3"/>
          <a:stretch>
            <a:fillRect/>
          </a:stretch>
        </p:blipFill>
        <p:spPr>
          <a:xfrm>
            <a:off x="5114149" y="857250"/>
            <a:ext cx="5562016" cy="5143500"/>
          </a:xfrm>
          <a:prstGeom prst="rect">
            <a:avLst/>
          </a:prstGeom>
        </p:spPr>
      </p:pic>
      <p:sp>
        <p:nvSpPr>
          <p:cNvPr id="3" name="Rectangle 2">
            <a:extLst>
              <a:ext uri="{FF2B5EF4-FFF2-40B4-BE49-F238E27FC236}">
                <a16:creationId xmlns:a16="http://schemas.microsoft.com/office/drawing/2014/main" id="{04EAB324-33A1-3040-B23C-4354F31129F0}"/>
              </a:ext>
            </a:extLst>
          </p:cNvPr>
          <p:cNvSpPr/>
          <p:nvPr/>
        </p:nvSpPr>
        <p:spPr>
          <a:xfrm>
            <a:off x="1524000" y="857250"/>
            <a:ext cx="3600450" cy="5143500"/>
          </a:xfrm>
          <a:prstGeom prst="rect">
            <a:avLst/>
          </a:prstGeom>
          <a:solidFill>
            <a:srgbClr val="000B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nvGrpSpPr>
          <p:cNvPr id="24" name="Group 23">
            <a:extLst>
              <a:ext uri="{FF2B5EF4-FFF2-40B4-BE49-F238E27FC236}">
                <a16:creationId xmlns:a16="http://schemas.microsoft.com/office/drawing/2014/main" id="{09F7D8AC-2C4C-434F-8F46-3D3C2742350C}"/>
              </a:ext>
            </a:extLst>
          </p:cNvPr>
          <p:cNvGrpSpPr/>
          <p:nvPr/>
        </p:nvGrpSpPr>
        <p:grpSpPr>
          <a:xfrm>
            <a:off x="6619256" y="2199904"/>
            <a:ext cx="3328061" cy="1700274"/>
            <a:chOff x="6793674" y="1790205"/>
            <a:chExt cx="4437414" cy="2267032"/>
          </a:xfrm>
        </p:grpSpPr>
        <p:cxnSp>
          <p:nvCxnSpPr>
            <p:cNvPr id="5" name="Straight Connector 4">
              <a:extLst>
                <a:ext uri="{FF2B5EF4-FFF2-40B4-BE49-F238E27FC236}">
                  <a16:creationId xmlns:a16="http://schemas.microsoft.com/office/drawing/2014/main" id="{8C50E499-133E-1F40-82E0-F485E20F5228}"/>
                </a:ext>
              </a:extLst>
            </p:cNvPr>
            <p:cNvCxnSpPr>
              <a:cxnSpLocks/>
            </p:cNvCxnSpPr>
            <p:nvPr/>
          </p:nvCxnSpPr>
          <p:spPr>
            <a:xfrm flipV="1">
              <a:off x="6899564" y="2514601"/>
              <a:ext cx="3768436" cy="1404256"/>
            </a:xfrm>
            <a:prstGeom prst="line">
              <a:avLst/>
            </a:prstGeom>
            <a:ln w="28575">
              <a:solidFill>
                <a:srgbClr val="FEA094"/>
              </a:solidFill>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81150BED-EC0F-FB4C-9A30-4D2168C2ED53}"/>
                </a:ext>
              </a:extLst>
            </p:cNvPr>
            <p:cNvSpPr/>
            <p:nvPr/>
          </p:nvSpPr>
          <p:spPr>
            <a:xfrm>
              <a:off x="10591800" y="2438400"/>
              <a:ext cx="152400" cy="152400"/>
            </a:xfrm>
            <a:prstGeom prst="ellipse">
              <a:avLst/>
            </a:prstGeom>
            <a:solidFill>
              <a:srgbClr val="FF96A9"/>
            </a:solidFill>
            <a:ln>
              <a:solidFill>
                <a:srgbClr val="FEA0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80C83D19-9446-A94E-8281-69EFDD439C12}"/>
                </a:ext>
              </a:extLst>
            </p:cNvPr>
            <p:cNvPicPr>
              <a:picLocks noChangeAspect="1"/>
            </p:cNvPicPr>
            <p:nvPr/>
          </p:nvPicPr>
          <p:blipFill>
            <a:blip r:embed="rId4"/>
            <a:stretch>
              <a:fillRect/>
            </a:stretch>
          </p:blipFill>
          <p:spPr>
            <a:xfrm rot="3140512">
              <a:off x="6787324" y="3796887"/>
              <a:ext cx="266700" cy="254000"/>
            </a:xfrm>
            <a:prstGeom prst="rect">
              <a:avLst/>
            </a:prstGeom>
          </p:spPr>
        </p:pic>
        <p:sp>
          <p:nvSpPr>
            <p:cNvPr id="19" name="TextBox 18">
              <a:extLst>
                <a:ext uri="{FF2B5EF4-FFF2-40B4-BE49-F238E27FC236}">
                  <a16:creationId xmlns:a16="http://schemas.microsoft.com/office/drawing/2014/main" id="{D039C103-C4E5-134E-8F46-DB84491F94EF}"/>
                </a:ext>
              </a:extLst>
            </p:cNvPr>
            <p:cNvSpPr txBox="1"/>
            <p:nvPr/>
          </p:nvSpPr>
          <p:spPr>
            <a:xfrm>
              <a:off x="8686800" y="2438400"/>
              <a:ext cx="1219200" cy="523220"/>
            </a:xfrm>
            <a:prstGeom prst="rect">
              <a:avLst/>
            </a:prstGeom>
            <a:noFill/>
          </p:spPr>
          <p:txBody>
            <a:bodyPr wrap="square" rtlCol="0">
              <a:spAutoFit/>
            </a:bodyPr>
            <a:lstStyle/>
            <a:p>
              <a:r>
                <a:rPr lang="en-US" sz="1950" b="1" dirty="0">
                  <a:solidFill>
                    <a:srgbClr val="FF96A9"/>
                  </a:solidFill>
                </a:rPr>
                <a:t>CDC</a:t>
              </a:r>
            </a:p>
          </p:txBody>
        </p:sp>
        <p:sp>
          <p:nvSpPr>
            <p:cNvPr id="23" name="TextBox 22">
              <a:extLst>
                <a:ext uri="{FF2B5EF4-FFF2-40B4-BE49-F238E27FC236}">
                  <a16:creationId xmlns:a16="http://schemas.microsoft.com/office/drawing/2014/main" id="{CE2A3110-6B73-D24C-8998-3520DEE8A8E4}"/>
                </a:ext>
              </a:extLst>
            </p:cNvPr>
            <p:cNvSpPr txBox="1"/>
            <p:nvPr/>
          </p:nvSpPr>
          <p:spPr>
            <a:xfrm>
              <a:off x="10011888" y="1790205"/>
              <a:ext cx="1219200" cy="677108"/>
            </a:xfrm>
            <a:prstGeom prst="rect">
              <a:avLst/>
            </a:prstGeom>
            <a:noFill/>
          </p:spPr>
          <p:txBody>
            <a:bodyPr wrap="square" rtlCol="0">
              <a:spAutoFit/>
            </a:bodyPr>
            <a:lstStyle/>
            <a:p>
              <a:r>
                <a:rPr lang="en-US" sz="2700" b="1" dirty="0">
                  <a:solidFill>
                    <a:srgbClr val="FF96A9"/>
                  </a:solidFill>
                </a:rPr>
                <a:t>17.3</a:t>
              </a:r>
            </a:p>
          </p:txBody>
        </p:sp>
      </p:grpSp>
      <p:sp>
        <p:nvSpPr>
          <p:cNvPr id="25" name="TextBox 24">
            <a:extLst>
              <a:ext uri="{FF2B5EF4-FFF2-40B4-BE49-F238E27FC236}">
                <a16:creationId xmlns:a16="http://schemas.microsoft.com/office/drawing/2014/main" id="{CE64223B-56C6-DC4E-A5A1-D32F99D82D1E}"/>
              </a:ext>
            </a:extLst>
          </p:cNvPr>
          <p:cNvSpPr txBox="1"/>
          <p:nvPr/>
        </p:nvSpPr>
        <p:spPr>
          <a:xfrm>
            <a:off x="1924050" y="1600200"/>
            <a:ext cx="3028950" cy="4154984"/>
          </a:xfrm>
          <a:prstGeom prst="rect">
            <a:avLst/>
          </a:prstGeom>
          <a:noFill/>
        </p:spPr>
        <p:txBody>
          <a:bodyPr wrap="square" rtlCol="0">
            <a:spAutoFit/>
          </a:bodyPr>
          <a:lstStyle/>
          <a:p>
            <a:r>
              <a:rPr lang="en-US" sz="2400" dirty="0">
                <a:solidFill>
                  <a:schemeClr val="bg1"/>
                </a:solidFill>
              </a:rPr>
              <a:t>In the last 15 years, US has seen rises in:</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Maternal Mortality: </a:t>
            </a:r>
            <a:r>
              <a:rPr lang="en-US" sz="2400" dirty="0">
                <a:solidFill>
                  <a:srgbClr val="FF0000"/>
                </a:solidFill>
              </a:rPr>
              <a:t>Up 50-70%</a:t>
            </a:r>
          </a:p>
          <a:p>
            <a:r>
              <a:rPr lang="en-US" sz="2400" dirty="0">
                <a:solidFill>
                  <a:schemeClr val="bg1"/>
                </a:solidFill>
              </a:rPr>
              <a:t>Severe Maternal Morbidity:</a:t>
            </a:r>
          </a:p>
          <a:p>
            <a:r>
              <a:rPr lang="en-US" sz="2400" dirty="0">
                <a:solidFill>
                  <a:srgbClr val="FF0000"/>
                </a:solidFill>
              </a:rPr>
              <a:t>Up 100 %</a:t>
            </a:r>
          </a:p>
          <a:p>
            <a:r>
              <a:rPr lang="en-US" sz="2400" dirty="0">
                <a:solidFill>
                  <a:schemeClr val="bg1"/>
                </a:solidFill>
              </a:rPr>
              <a:t>Cesarean Births:</a:t>
            </a:r>
          </a:p>
          <a:p>
            <a:r>
              <a:rPr lang="en-US" sz="2400" dirty="0">
                <a:solidFill>
                  <a:srgbClr val="FF0000"/>
                </a:solidFill>
              </a:rPr>
              <a:t>Up 50%</a:t>
            </a:r>
          </a:p>
        </p:txBody>
      </p:sp>
    </p:spTree>
    <p:extLst>
      <p:ext uri="{BB962C8B-B14F-4D97-AF65-F5344CB8AC3E}">
        <p14:creationId xmlns:p14="http://schemas.microsoft.com/office/powerpoint/2010/main" val="102593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11C9-B619-A749-B88A-CBA73C81AAED}"/>
              </a:ext>
            </a:extLst>
          </p:cNvPr>
          <p:cNvSpPr>
            <a:spLocks noGrp="1"/>
          </p:cNvSpPr>
          <p:nvPr>
            <p:ph type="title"/>
          </p:nvPr>
        </p:nvSpPr>
        <p:spPr>
          <a:xfrm>
            <a:off x="609600" y="533400"/>
            <a:ext cx="10363200" cy="838200"/>
          </a:xfrm>
        </p:spPr>
        <p:txBody>
          <a:bodyPr>
            <a:normAutofit/>
          </a:bodyPr>
          <a:lstStyle/>
          <a:p>
            <a:r>
              <a:rPr lang="en-US" sz="3200" b="1" dirty="0"/>
              <a:t>Birth Equity Features on Home Page</a:t>
            </a:r>
          </a:p>
        </p:txBody>
      </p:sp>
      <p:sp>
        <p:nvSpPr>
          <p:cNvPr id="6" name="Left Arrow 5"/>
          <p:cNvSpPr/>
          <p:nvPr/>
        </p:nvSpPr>
        <p:spPr bwMode="auto">
          <a:xfrm>
            <a:off x="7027077" y="3436039"/>
            <a:ext cx="762000"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13" name="Picture 12">
            <a:extLst>
              <a:ext uri="{FF2B5EF4-FFF2-40B4-BE49-F238E27FC236}">
                <a16:creationId xmlns:a16="http://schemas.microsoft.com/office/drawing/2014/main" id="{E6321361-A62A-4FF0-8FE4-1129482DE87F}"/>
              </a:ext>
            </a:extLst>
          </p:cNvPr>
          <p:cNvPicPr>
            <a:picLocks noChangeAspect="1"/>
          </p:cNvPicPr>
          <p:nvPr/>
        </p:nvPicPr>
        <p:blipFill>
          <a:blip r:embed="rId3"/>
          <a:stretch>
            <a:fillRect/>
          </a:stretch>
        </p:blipFill>
        <p:spPr>
          <a:xfrm>
            <a:off x="113196" y="1814426"/>
            <a:ext cx="8116403" cy="589393"/>
          </a:xfrm>
          <a:prstGeom prst="rect">
            <a:avLst/>
          </a:prstGeom>
        </p:spPr>
      </p:pic>
      <p:pic>
        <p:nvPicPr>
          <p:cNvPr id="14" name="Picture 13">
            <a:extLst>
              <a:ext uri="{FF2B5EF4-FFF2-40B4-BE49-F238E27FC236}">
                <a16:creationId xmlns:a16="http://schemas.microsoft.com/office/drawing/2014/main" id="{EA333E70-E514-421F-9605-8EE489B525ED}"/>
              </a:ext>
            </a:extLst>
          </p:cNvPr>
          <p:cNvPicPr>
            <a:picLocks noChangeAspect="1"/>
          </p:cNvPicPr>
          <p:nvPr/>
        </p:nvPicPr>
        <p:blipFill>
          <a:blip r:embed="rId4"/>
          <a:stretch>
            <a:fillRect/>
          </a:stretch>
        </p:blipFill>
        <p:spPr>
          <a:xfrm>
            <a:off x="77802" y="2494212"/>
            <a:ext cx="4036998" cy="3070566"/>
          </a:xfrm>
          <a:prstGeom prst="rect">
            <a:avLst/>
          </a:prstGeom>
        </p:spPr>
      </p:pic>
      <p:pic>
        <p:nvPicPr>
          <p:cNvPr id="15" name="Picture 14">
            <a:extLst>
              <a:ext uri="{FF2B5EF4-FFF2-40B4-BE49-F238E27FC236}">
                <a16:creationId xmlns:a16="http://schemas.microsoft.com/office/drawing/2014/main" id="{959B5263-2F78-4326-9C58-B7533872688E}"/>
              </a:ext>
            </a:extLst>
          </p:cNvPr>
          <p:cNvPicPr>
            <a:picLocks noChangeAspect="1"/>
          </p:cNvPicPr>
          <p:nvPr/>
        </p:nvPicPr>
        <p:blipFill>
          <a:blip r:embed="rId5"/>
          <a:stretch>
            <a:fillRect/>
          </a:stretch>
        </p:blipFill>
        <p:spPr>
          <a:xfrm>
            <a:off x="4191000" y="2743200"/>
            <a:ext cx="4205287" cy="2368288"/>
          </a:xfrm>
          <a:prstGeom prst="rect">
            <a:avLst/>
          </a:prstGeom>
        </p:spPr>
      </p:pic>
      <p:sp>
        <p:nvSpPr>
          <p:cNvPr id="16" name="Rectangle: Rounded Corners 15">
            <a:extLst>
              <a:ext uri="{FF2B5EF4-FFF2-40B4-BE49-F238E27FC236}">
                <a16:creationId xmlns:a16="http://schemas.microsoft.com/office/drawing/2014/main" id="{97D05207-A2F8-4580-9FD6-3100E2116E19}"/>
              </a:ext>
            </a:extLst>
          </p:cNvPr>
          <p:cNvSpPr/>
          <p:nvPr/>
        </p:nvSpPr>
        <p:spPr bwMode="auto">
          <a:xfrm>
            <a:off x="4191000" y="2635938"/>
            <a:ext cx="4205287" cy="1818243"/>
          </a:xfrm>
          <a:prstGeom prst="round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2" name="Left Arrow 7">
            <a:extLst>
              <a:ext uri="{FF2B5EF4-FFF2-40B4-BE49-F238E27FC236}">
                <a16:creationId xmlns:a16="http://schemas.microsoft.com/office/drawing/2014/main" id="{1E806EB2-3A58-4262-AA5B-102E304182E3}"/>
              </a:ext>
            </a:extLst>
          </p:cNvPr>
          <p:cNvSpPr/>
          <p:nvPr/>
        </p:nvSpPr>
        <p:spPr bwMode="auto">
          <a:xfrm>
            <a:off x="8279292" y="3678355"/>
            <a:ext cx="609600" cy="280416"/>
          </a:xfrm>
          <a:prstGeom prst="leftArrow">
            <a:avLst/>
          </a:prstGeom>
          <a:solidFill>
            <a:srgbClr val="DC63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7" name="Content Placeholder 3">
            <a:extLst>
              <a:ext uri="{FF2B5EF4-FFF2-40B4-BE49-F238E27FC236}">
                <a16:creationId xmlns:a16="http://schemas.microsoft.com/office/drawing/2014/main" id="{02269696-1786-4753-9A29-17D33674BD65}"/>
              </a:ext>
            </a:extLst>
          </p:cNvPr>
          <p:cNvSpPr>
            <a:spLocks noGrp="1"/>
          </p:cNvSpPr>
          <p:nvPr>
            <p:ph idx="10"/>
          </p:nvPr>
        </p:nvSpPr>
        <p:spPr>
          <a:xfrm>
            <a:off x="8771780" y="1977571"/>
            <a:ext cx="3200398" cy="3886200"/>
          </a:xfrm>
        </p:spPr>
        <p:txBody>
          <a:bodyPr/>
          <a:lstStyle/>
          <a:p>
            <a:r>
              <a:rPr lang="en-US" sz="2400" dirty="0"/>
              <a:t>A link on the home page will send the viewer directly to the </a:t>
            </a:r>
            <a:r>
              <a:rPr lang="en-US" sz="2400" i="1" dirty="0"/>
              <a:t>Birth Equity </a:t>
            </a:r>
            <a:r>
              <a:rPr lang="en-US" sz="2400" dirty="0"/>
              <a:t>section of the CMQCC website for additional resources on Birth Equity</a:t>
            </a:r>
          </a:p>
        </p:txBody>
      </p:sp>
    </p:spTree>
    <p:extLst>
      <p:ext uri="{BB962C8B-B14F-4D97-AF65-F5344CB8AC3E}">
        <p14:creationId xmlns:p14="http://schemas.microsoft.com/office/powerpoint/2010/main" val="1237886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F6897F-DF11-4844-A6B8-610E5B04C299}"/>
              </a:ext>
            </a:extLst>
          </p:cNvPr>
          <p:cNvPicPr>
            <a:picLocks noChangeAspect="1"/>
          </p:cNvPicPr>
          <p:nvPr/>
        </p:nvPicPr>
        <p:blipFill>
          <a:blip r:embed="rId2"/>
          <a:stretch>
            <a:fillRect/>
          </a:stretch>
        </p:blipFill>
        <p:spPr>
          <a:xfrm>
            <a:off x="3276600" y="819150"/>
            <a:ext cx="8582025" cy="5524500"/>
          </a:xfrm>
          <a:prstGeom prst="rect">
            <a:avLst/>
          </a:prstGeom>
        </p:spPr>
      </p:pic>
      <p:sp>
        <p:nvSpPr>
          <p:cNvPr id="3" name="Rectangle: Rounded Corners 2">
            <a:extLst>
              <a:ext uri="{FF2B5EF4-FFF2-40B4-BE49-F238E27FC236}">
                <a16:creationId xmlns:a16="http://schemas.microsoft.com/office/drawing/2014/main" id="{F3179D3A-D938-4BC8-B833-E90A215F8FF7}"/>
              </a:ext>
            </a:extLst>
          </p:cNvPr>
          <p:cNvSpPr/>
          <p:nvPr/>
        </p:nvSpPr>
        <p:spPr bwMode="auto">
          <a:xfrm>
            <a:off x="3200400" y="2590800"/>
            <a:ext cx="2438400" cy="1981200"/>
          </a:xfrm>
          <a:prstGeom prst="roundRect">
            <a:avLst/>
          </a:prstGeom>
          <a:noFill/>
          <a:ln w="444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8" name="Rectangle: Rounded Corners 7">
            <a:extLst>
              <a:ext uri="{FF2B5EF4-FFF2-40B4-BE49-F238E27FC236}">
                <a16:creationId xmlns:a16="http://schemas.microsoft.com/office/drawing/2014/main" id="{4049514A-2E1C-4B40-943C-BF02074BB934}"/>
              </a:ext>
            </a:extLst>
          </p:cNvPr>
          <p:cNvSpPr/>
          <p:nvPr/>
        </p:nvSpPr>
        <p:spPr bwMode="auto">
          <a:xfrm>
            <a:off x="3429000" y="4114800"/>
            <a:ext cx="1295400" cy="304800"/>
          </a:xfrm>
          <a:prstGeom prst="roundRect">
            <a:avLst/>
          </a:prstGeom>
          <a:noFill/>
          <a:ln w="571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9" name="Content Placeholder 2">
            <a:extLst>
              <a:ext uri="{FF2B5EF4-FFF2-40B4-BE49-F238E27FC236}">
                <a16:creationId xmlns:a16="http://schemas.microsoft.com/office/drawing/2014/main" id="{66470A3A-9929-4064-A7D1-EEF27B5FCB65}"/>
              </a:ext>
            </a:extLst>
          </p:cNvPr>
          <p:cNvSpPr txBox="1">
            <a:spLocks/>
          </p:cNvSpPr>
          <p:nvPr/>
        </p:nvSpPr>
        <p:spPr>
          <a:xfrm>
            <a:off x="152400" y="2819400"/>
            <a:ext cx="2438400" cy="3810000"/>
          </a:xfrm>
          <a:prstGeom prst="rect">
            <a:avLst/>
          </a:prstGeom>
        </p:spPr>
        <p:txBody>
          <a:bodyPr/>
          <a:lst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a:lstStyle>
          <a:p>
            <a:pPr marL="0" indent="0">
              <a:spcAft>
                <a:spcPts val="1800"/>
              </a:spcAft>
              <a:buNone/>
            </a:pPr>
            <a:r>
              <a:rPr lang="en-US" kern="0" dirty="0"/>
              <a:t>Resource List on CMQCC.org</a:t>
            </a:r>
          </a:p>
        </p:txBody>
      </p:sp>
    </p:spTree>
    <p:extLst>
      <p:ext uri="{BB962C8B-B14F-4D97-AF65-F5344CB8AC3E}">
        <p14:creationId xmlns:p14="http://schemas.microsoft.com/office/powerpoint/2010/main" val="2247874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11C9-B619-A749-B88A-CBA73C81AAED}"/>
              </a:ext>
            </a:extLst>
          </p:cNvPr>
          <p:cNvSpPr>
            <a:spLocks noGrp="1"/>
          </p:cNvSpPr>
          <p:nvPr>
            <p:ph type="title"/>
          </p:nvPr>
        </p:nvSpPr>
        <p:spPr>
          <a:xfrm>
            <a:off x="670559" y="381000"/>
            <a:ext cx="10363200" cy="914400"/>
          </a:xfrm>
        </p:spPr>
        <p:txBody>
          <a:bodyPr/>
          <a:lstStyle/>
          <a:p>
            <a:r>
              <a:rPr lang="en-US" b="1" dirty="0"/>
              <a:t>Next Steps</a:t>
            </a:r>
          </a:p>
        </p:txBody>
      </p:sp>
      <p:sp>
        <p:nvSpPr>
          <p:cNvPr id="3" name="Content Placeholder 2">
            <a:extLst>
              <a:ext uri="{FF2B5EF4-FFF2-40B4-BE49-F238E27FC236}">
                <a16:creationId xmlns:a16="http://schemas.microsoft.com/office/drawing/2014/main" id="{2182412C-EF1D-6943-9AF1-CEBD8023DBA2}"/>
              </a:ext>
            </a:extLst>
          </p:cNvPr>
          <p:cNvSpPr>
            <a:spLocks noGrp="1"/>
          </p:cNvSpPr>
          <p:nvPr>
            <p:ph idx="1"/>
          </p:nvPr>
        </p:nvSpPr>
        <p:spPr>
          <a:xfrm>
            <a:off x="427384" y="1524000"/>
            <a:ext cx="5349241" cy="5029200"/>
          </a:xfrm>
        </p:spPr>
        <p:txBody>
          <a:bodyPr/>
          <a:lstStyle/>
          <a:p>
            <a:pPr>
              <a:spcAft>
                <a:spcPts val="1800"/>
              </a:spcAft>
            </a:pPr>
            <a:r>
              <a:rPr lang="en-US" sz="2400" dirty="0"/>
              <a:t>Use the Data Center to identify, and build awareness of, inequities</a:t>
            </a:r>
          </a:p>
          <a:p>
            <a:pPr>
              <a:spcAft>
                <a:spcPts val="1800"/>
              </a:spcAft>
            </a:pPr>
            <a:r>
              <a:rPr lang="en-US" sz="2400" dirty="0"/>
              <a:t>Access the CMQCC Resource List to educate yourself and your team</a:t>
            </a:r>
          </a:p>
          <a:p>
            <a:pPr>
              <a:spcAft>
                <a:spcPts val="1800"/>
              </a:spcAft>
            </a:pPr>
            <a:r>
              <a:rPr lang="en-US" sz="2400" dirty="0"/>
              <a:t>Engage your leadership and clinical teams to identify your equity opportunities</a:t>
            </a:r>
          </a:p>
          <a:p>
            <a:pPr>
              <a:spcAft>
                <a:spcPts val="1800"/>
              </a:spcAft>
            </a:pPr>
            <a:r>
              <a:rPr lang="en-US" sz="2400" dirty="0"/>
              <a:t>Build relationships with community groups in your area</a:t>
            </a:r>
            <a:endParaRPr lang="en-US" dirty="0"/>
          </a:p>
        </p:txBody>
      </p:sp>
      <p:pic>
        <p:nvPicPr>
          <p:cNvPr id="7" name="Content Placeholder 6">
            <a:extLst>
              <a:ext uri="{FF2B5EF4-FFF2-40B4-BE49-F238E27FC236}">
                <a16:creationId xmlns:a16="http://schemas.microsoft.com/office/drawing/2014/main" id="{E928FA52-1805-4D89-B174-2869EE9EF4FF}"/>
              </a:ext>
            </a:extLst>
          </p:cNvPr>
          <p:cNvPicPr>
            <a:picLocks noGrp="1" noChangeAspect="1"/>
          </p:cNvPicPr>
          <p:nvPr>
            <p:ph idx="10"/>
          </p:nvPr>
        </p:nvPicPr>
        <p:blipFill>
          <a:blip r:embed="rId3"/>
          <a:stretch>
            <a:fillRect/>
          </a:stretch>
        </p:blipFill>
        <p:spPr>
          <a:xfrm>
            <a:off x="6339842" y="2090420"/>
            <a:ext cx="5424774" cy="2677160"/>
          </a:xfrm>
          <a:prstGeom prst="rect">
            <a:avLst/>
          </a:prstGeom>
        </p:spPr>
      </p:pic>
    </p:spTree>
    <p:extLst>
      <p:ext uri="{BB962C8B-B14F-4D97-AF65-F5344CB8AC3E}">
        <p14:creationId xmlns:p14="http://schemas.microsoft.com/office/powerpoint/2010/main" val="410256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6B88AD-C022-4ECB-B87D-E08620A13B7B}"/>
              </a:ext>
            </a:extLst>
          </p:cNvPr>
          <p:cNvPicPr>
            <a:picLocks noChangeAspect="1"/>
          </p:cNvPicPr>
          <p:nvPr/>
        </p:nvPicPr>
        <p:blipFill>
          <a:blip r:embed="rId3"/>
          <a:stretch>
            <a:fillRect/>
          </a:stretch>
        </p:blipFill>
        <p:spPr>
          <a:xfrm>
            <a:off x="1447800" y="990600"/>
            <a:ext cx="8919801" cy="5443538"/>
          </a:xfrm>
          <a:prstGeom prst="rect">
            <a:avLst/>
          </a:prstGeom>
        </p:spPr>
      </p:pic>
    </p:spTree>
    <p:extLst>
      <p:ext uri="{BB962C8B-B14F-4D97-AF65-F5344CB8AC3E}">
        <p14:creationId xmlns:p14="http://schemas.microsoft.com/office/powerpoint/2010/main" val="1180883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72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3" name="Object 1"/>
          <p:cNvGraphicFramePr>
            <a:graphicFrameLocks noChangeAspect="1"/>
          </p:cNvGraphicFramePr>
          <p:nvPr/>
        </p:nvGraphicFramePr>
        <p:xfrm>
          <a:off x="1898652" y="1384311"/>
          <a:ext cx="8250238" cy="4144963"/>
        </p:xfrm>
        <a:graphic>
          <a:graphicData uri="http://schemas.openxmlformats.org/presentationml/2006/ole">
            <mc:AlternateContent xmlns:mc="http://schemas.openxmlformats.org/markup-compatibility/2006">
              <mc:Choice xmlns:v="urn:schemas-microsoft-com:vml" Requires="v">
                <p:oleObj spid="_x0000_s169035" name="Chart" r:id="rId4" imgW="7934275" imgH="4000526" progId="MSGraph.Chart.8">
                  <p:embed followColorScheme="full"/>
                </p:oleObj>
              </mc:Choice>
              <mc:Fallback>
                <p:oleObj name="Chart" r:id="rId4" imgW="7934275" imgH="4000526" progId="MSGraph.Chart.8">
                  <p:embed followColorScheme="full"/>
                  <p:pic>
                    <p:nvPicPr>
                      <p:cNvPr id="177153" name="Object 1"/>
                      <p:cNvPicPr>
                        <a:picLocks noChangeAspect="1" noChangeArrowheads="1"/>
                      </p:cNvPicPr>
                      <p:nvPr/>
                    </p:nvPicPr>
                    <p:blipFill>
                      <a:blip r:embed="rId5"/>
                      <a:srcRect/>
                      <a:stretch>
                        <a:fillRect/>
                      </a:stretch>
                    </p:blipFill>
                    <p:spPr bwMode="auto">
                      <a:xfrm>
                        <a:off x="1898652" y="1384311"/>
                        <a:ext cx="8250238" cy="414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 name="Group 2"/>
          <p:cNvGrpSpPr>
            <a:grpSpLocks/>
          </p:cNvGrpSpPr>
          <p:nvPr/>
        </p:nvGrpSpPr>
        <p:grpSpPr bwMode="auto">
          <a:xfrm>
            <a:off x="7175500" y="2438400"/>
            <a:ext cx="1282700" cy="1371600"/>
            <a:chOff x="5651500" y="2438400"/>
            <a:chExt cx="1282700" cy="1219200"/>
          </a:xfrm>
        </p:grpSpPr>
        <p:sp>
          <p:nvSpPr>
            <p:cNvPr id="10" name="Rectangle 9"/>
            <p:cNvSpPr/>
            <p:nvPr/>
          </p:nvSpPr>
          <p:spPr>
            <a:xfrm flipV="1">
              <a:off x="5651500" y="2612592"/>
              <a:ext cx="3810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50000"/>
                </a:spcBef>
                <a:defRPr/>
              </a:pPr>
              <a:endParaRPr lang="en-US" sz="1400">
                <a:solidFill>
                  <a:prstClr val="white"/>
                </a:solidFill>
                <a:latin typeface="Calibri"/>
              </a:endParaRPr>
            </a:p>
          </p:txBody>
        </p:sp>
        <p:sp>
          <p:nvSpPr>
            <p:cNvPr id="12" name="Rectangle 11"/>
            <p:cNvSpPr/>
            <p:nvPr/>
          </p:nvSpPr>
          <p:spPr>
            <a:xfrm>
              <a:off x="5664642" y="2899352"/>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50000"/>
                </a:spcBef>
                <a:defRPr/>
              </a:pPr>
              <a:endParaRPr lang="en-US" sz="1400">
                <a:solidFill>
                  <a:prstClr val="white"/>
                </a:solidFill>
                <a:latin typeface="Calibri"/>
              </a:endParaRPr>
            </a:p>
          </p:txBody>
        </p:sp>
        <p:sp>
          <p:nvSpPr>
            <p:cNvPr id="13" name="Rectangle 12"/>
            <p:cNvSpPr/>
            <p:nvPr/>
          </p:nvSpPr>
          <p:spPr>
            <a:xfrm>
              <a:off x="5791200" y="2438400"/>
              <a:ext cx="11430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50000"/>
                </a:spcBef>
                <a:defRPr/>
              </a:pPr>
              <a:endParaRPr lang="en-US" sz="1400">
                <a:solidFill>
                  <a:prstClr val="white"/>
                </a:solidFill>
                <a:latin typeface="Calibri"/>
              </a:endParaRPr>
            </a:p>
          </p:txBody>
        </p:sp>
      </p:grpSp>
      <p:sp>
        <p:nvSpPr>
          <p:cNvPr id="143369" name="Rectangle 25"/>
          <p:cNvSpPr>
            <a:spLocks noChangeArrowheads="1"/>
          </p:cNvSpPr>
          <p:nvPr/>
        </p:nvSpPr>
        <p:spPr bwMode="auto">
          <a:xfrm>
            <a:off x="2719395" y="217507"/>
            <a:ext cx="70834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Arial" charset="0"/>
                <a:ea typeface="ＭＳ Ｐゴシック" pitchFamily="34"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Font typeface="Arial" charset="0"/>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ea typeface="ＭＳ Ｐゴシック" pitchFamily="34" charset="-128"/>
              </a:defRPr>
            </a:lvl9pPr>
          </a:lstStyle>
          <a:p>
            <a:pPr algn="l">
              <a:spcBef>
                <a:spcPct val="0"/>
              </a:spcBef>
              <a:buNone/>
              <a:defRPr/>
            </a:pPr>
            <a:r>
              <a:rPr lang="en-US" sz="2000" b="1" kern="0" dirty="0">
                <a:solidFill>
                  <a:srgbClr val="000000"/>
                </a:solidFill>
                <a:latin typeface="Arial"/>
                <a:cs typeface="ＭＳ Ｐゴシック" charset="0"/>
              </a:rPr>
              <a:t>Maternal Mortality Rate, </a:t>
            </a:r>
            <a:br>
              <a:rPr lang="en-US" sz="2000" b="1" kern="0" dirty="0">
                <a:solidFill>
                  <a:srgbClr val="000000"/>
                </a:solidFill>
                <a:latin typeface="Arial"/>
                <a:cs typeface="ＭＳ Ｐゴシック" charset="0"/>
              </a:rPr>
            </a:br>
            <a:r>
              <a:rPr lang="en-US" sz="2000" b="1" kern="0" dirty="0">
                <a:solidFill>
                  <a:srgbClr val="000000"/>
                </a:solidFill>
                <a:latin typeface="Arial"/>
                <a:cs typeface="ＭＳ Ｐゴシック" charset="0"/>
              </a:rPr>
              <a:t>California and United States; </a:t>
            </a:r>
            <a:r>
              <a:rPr lang="en-US" sz="2000" b="1" dirty="0">
                <a:solidFill>
                  <a:srgbClr val="000000"/>
                </a:solidFill>
                <a:latin typeface="Arial"/>
                <a:cs typeface="ＭＳ Ｐゴシック" charset="0"/>
              </a:rPr>
              <a:t>1999-2013</a:t>
            </a:r>
            <a:endParaRPr lang="en-US" altLang="en-US" sz="1600" dirty="0">
              <a:solidFill>
                <a:srgbClr val="000000"/>
              </a:solidFill>
              <a:cs typeface="Arial" charset="0"/>
            </a:endParaRPr>
          </a:p>
        </p:txBody>
      </p:sp>
      <p:cxnSp>
        <p:nvCxnSpPr>
          <p:cNvPr id="27" name="Straight Connector 26"/>
          <p:cNvCxnSpPr/>
          <p:nvPr/>
        </p:nvCxnSpPr>
        <p:spPr>
          <a:xfrm>
            <a:off x="1851025" y="1066800"/>
            <a:ext cx="80772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77157" name="Picture 5" descr="http://cdphintranet/PublishingImages/logo_CDPH_v%5b1%5d.1_color%20copy.jpg"/>
          <p:cNvPicPr>
            <a:picLocks noChangeAspect="1" noChangeArrowheads="1"/>
          </p:cNvPicPr>
          <p:nvPr/>
        </p:nvPicPr>
        <p:blipFill>
          <a:blip r:embed="rId6">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1524005" y="0"/>
            <a:ext cx="1000125" cy="83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10" name="Text Box 27"/>
          <p:cNvSpPr txBox="1">
            <a:spLocks noChangeArrowheads="1"/>
          </p:cNvSpPr>
          <p:nvPr/>
        </p:nvSpPr>
        <p:spPr bwMode="auto">
          <a:xfrm rot="16200000">
            <a:off x="365919" y="3138111"/>
            <a:ext cx="33528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Aft>
                <a:spcPct val="0"/>
              </a:spcAft>
              <a:buFont typeface="Arial" charset="0"/>
              <a:buChar char="»"/>
              <a:defRPr sz="2400">
                <a:solidFill>
                  <a:schemeClr val="tx1"/>
                </a:solidFill>
                <a:latin typeface="Arial" charset="0"/>
                <a:ea typeface="ＭＳ Ｐゴシック" charset="0"/>
              </a:defRPr>
            </a:lvl6pPr>
            <a:lvl7pPr eaLnBrk="0" fontAlgn="base" hangingPunct="0">
              <a:spcAft>
                <a:spcPct val="0"/>
              </a:spcAft>
              <a:buFont typeface="Arial" charset="0"/>
              <a:buChar char="»"/>
              <a:defRPr sz="2400">
                <a:solidFill>
                  <a:schemeClr val="tx1"/>
                </a:solidFill>
                <a:latin typeface="Arial" charset="0"/>
                <a:ea typeface="ＭＳ Ｐゴシック" charset="0"/>
              </a:defRPr>
            </a:lvl7pPr>
            <a:lvl8pPr eaLnBrk="0" fontAlgn="base" hangingPunct="0">
              <a:spcAft>
                <a:spcPct val="0"/>
              </a:spcAft>
              <a:buFont typeface="Arial" charset="0"/>
              <a:buChar char="»"/>
              <a:defRPr sz="2400">
                <a:solidFill>
                  <a:schemeClr val="tx1"/>
                </a:solidFill>
                <a:latin typeface="Arial" charset="0"/>
                <a:ea typeface="ＭＳ Ｐゴシック" charset="0"/>
              </a:defRPr>
            </a:lvl8pPr>
            <a:lvl9pPr eaLnBrk="0" fontAlgn="base" hangingPunct="0">
              <a:spcAft>
                <a:spcPct val="0"/>
              </a:spcAft>
              <a:buFont typeface="Arial" charset="0"/>
              <a:buChar char="»"/>
              <a:defRPr sz="2400">
                <a:solidFill>
                  <a:schemeClr val="tx1"/>
                </a:solidFill>
                <a:latin typeface="Arial" charset="0"/>
                <a:ea typeface="ＭＳ Ｐゴシック" charset="0"/>
              </a:defRPr>
            </a:lvl9pPr>
          </a:lstStyle>
          <a:p>
            <a:pPr algn="l" eaLnBrk="1" hangingPunct="1">
              <a:spcBef>
                <a:spcPct val="50000"/>
              </a:spcBef>
              <a:defRPr/>
            </a:pPr>
            <a:r>
              <a:rPr lang="en-US" sz="1200" b="1">
                <a:solidFill>
                  <a:srgbClr val="000000"/>
                </a:solidFill>
              </a:rPr>
              <a:t>Maternal Deaths per 100,000 Live Births</a:t>
            </a:r>
          </a:p>
        </p:txBody>
      </p:sp>
      <p:sp>
        <p:nvSpPr>
          <p:cNvPr id="177159" name="Text Box 12"/>
          <p:cNvSpPr txBox="1">
            <a:spLocks noChangeArrowheads="1"/>
          </p:cNvSpPr>
          <p:nvPr/>
        </p:nvSpPr>
        <p:spPr bwMode="auto">
          <a:xfrm>
            <a:off x="3857636" y="4343419"/>
            <a:ext cx="4111625" cy="27622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400">
                <a:solidFill>
                  <a:schemeClr val="bg2"/>
                </a:solidFill>
                <a:latin typeface="Arial" charset="0"/>
                <a:ea typeface="ＭＳ Ｐゴシック" charset="0"/>
                <a:cs typeface="ＭＳ Ｐゴシック" charset="0"/>
              </a:defRPr>
            </a:lvl1pPr>
            <a:lvl2pPr marL="742950" indent="-285750" eaLnBrk="0" hangingPunct="0">
              <a:defRPr sz="1400">
                <a:solidFill>
                  <a:schemeClr val="bg2"/>
                </a:solidFill>
                <a:latin typeface="Arial" charset="0"/>
                <a:ea typeface="ＭＳ Ｐゴシック" charset="0"/>
              </a:defRPr>
            </a:lvl2pPr>
            <a:lvl3pPr marL="1143000" indent="-228600" eaLnBrk="0" hangingPunct="0">
              <a:defRPr sz="1400">
                <a:solidFill>
                  <a:schemeClr val="bg2"/>
                </a:solidFill>
                <a:latin typeface="Arial" charset="0"/>
                <a:ea typeface="ＭＳ Ｐゴシック" charset="0"/>
              </a:defRPr>
            </a:lvl3pPr>
            <a:lvl4pPr marL="1600200" indent="-228600" eaLnBrk="0" hangingPunct="0">
              <a:defRPr sz="1400">
                <a:solidFill>
                  <a:schemeClr val="bg2"/>
                </a:solidFill>
                <a:latin typeface="Arial" charset="0"/>
                <a:ea typeface="ＭＳ Ｐゴシック" charset="0"/>
              </a:defRPr>
            </a:lvl4pPr>
            <a:lvl5pPr marL="2057400" indent="-228600" eaLnBrk="0" hangingPunct="0">
              <a:defRPr sz="1400">
                <a:solidFill>
                  <a:schemeClr val="bg2"/>
                </a:solidFill>
                <a:latin typeface="Arial" charset="0"/>
                <a:ea typeface="ＭＳ Ｐゴシック" charset="0"/>
              </a:defRPr>
            </a:lvl5pPr>
            <a:lvl6pPr marL="2514600" indent="-228600" eaLnBrk="0" fontAlgn="base" hangingPunct="0">
              <a:spcBef>
                <a:spcPct val="50000"/>
              </a:spcBef>
              <a:spcAft>
                <a:spcPct val="0"/>
              </a:spcAft>
              <a:defRPr sz="1400">
                <a:solidFill>
                  <a:schemeClr val="bg2"/>
                </a:solidFill>
                <a:latin typeface="Arial" charset="0"/>
                <a:ea typeface="ＭＳ Ｐゴシック" charset="0"/>
              </a:defRPr>
            </a:lvl6pPr>
            <a:lvl7pPr marL="2971800" indent="-228600" eaLnBrk="0" fontAlgn="base" hangingPunct="0">
              <a:spcBef>
                <a:spcPct val="50000"/>
              </a:spcBef>
              <a:spcAft>
                <a:spcPct val="0"/>
              </a:spcAft>
              <a:defRPr sz="1400">
                <a:solidFill>
                  <a:schemeClr val="bg2"/>
                </a:solidFill>
                <a:latin typeface="Arial" charset="0"/>
                <a:ea typeface="ＭＳ Ｐゴシック" charset="0"/>
              </a:defRPr>
            </a:lvl7pPr>
            <a:lvl8pPr marL="3429000" indent="-228600" eaLnBrk="0" fontAlgn="base" hangingPunct="0">
              <a:spcBef>
                <a:spcPct val="50000"/>
              </a:spcBef>
              <a:spcAft>
                <a:spcPct val="0"/>
              </a:spcAft>
              <a:defRPr sz="1400">
                <a:solidFill>
                  <a:schemeClr val="bg2"/>
                </a:solidFill>
                <a:latin typeface="Arial" charset="0"/>
                <a:ea typeface="ＭＳ Ｐゴシック" charset="0"/>
              </a:defRPr>
            </a:lvl8pPr>
            <a:lvl9pPr marL="3886200" indent="-228600" eaLnBrk="0" fontAlgn="base" hangingPunct="0">
              <a:spcBef>
                <a:spcPct val="50000"/>
              </a:spcBef>
              <a:spcAft>
                <a:spcPct val="0"/>
              </a:spcAft>
              <a:defRPr sz="1400">
                <a:solidFill>
                  <a:schemeClr val="bg2"/>
                </a:solidFill>
                <a:latin typeface="Arial" charset="0"/>
                <a:ea typeface="ＭＳ Ｐゴシック" charset="0"/>
              </a:defRPr>
            </a:lvl9pPr>
          </a:lstStyle>
          <a:p>
            <a:pPr algn="l" eaLnBrk="1" hangingPunct="1">
              <a:spcBef>
                <a:spcPct val="50000"/>
              </a:spcBef>
              <a:defRPr/>
            </a:pPr>
            <a:r>
              <a:rPr lang="en-US" sz="1200" i="1">
                <a:solidFill>
                  <a:srgbClr val="7F7F7F"/>
                </a:solidFill>
              </a:rPr>
              <a:t>HP 2020 Objective – 11.4 Deaths per 100,000 Live Births</a:t>
            </a:r>
          </a:p>
        </p:txBody>
      </p:sp>
      <p:sp>
        <p:nvSpPr>
          <p:cNvPr id="149512" name="Text Box 4"/>
          <p:cNvSpPr txBox="1">
            <a:spLocks noChangeArrowheads="1"/>
          </p:cNvSpPr>
          <p:nvPr/>
        </p:nvSpPr>
        <p:spPr bwMode="auto">
          <a:xfrm>
            <a:off x="2501900" y="5638809"/>
            <a:ext cx="79248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Aft>
                <a:spcPct val="0"/>
              </a:spcAft>
              <a:buFont typeface="Arial" charset="0"/>
              <a:buChar char="»"/>
              <a:defRPr sz="2400">
                <a:solidFill>
                  <a:schemeClr val="tx1"/>
                </a:solidFill>
                <a:latin typeface="Arial" charset="0"/>
                <a:ea typeface="ＭＳ Ｐゴシック" charset="0"/>
              </a:defRPr>
            </a:lvl6pPr>
            <a:lvl7pPr eaLnBrk="0" fontAlgn="base" hangingPunct="0">
              <a:spcAft>
                <a:spcPct val="0"/>
              </a:spcAft>
              <a:buFont typeface="Arial" charset="0"/>
              <a:buChar char="»"/>
              <a:defRPr sz="2400">
                <a:solidFill>
                  <a:schemeClr val="tx1"/>
                </a:solidFill>
                <a:latin typeface="Arial" charset="0"/>
                <a:ea typeface="ＭＳ Ｐゴシック" charset="0"/>
              </a:defRPr>
            </a:lvl7pPr>
            <a:lvl8pPr eaLnBrk="0" fontAlgn="base" hangingPunct="0">
              <a:spcAft>
                <a:spcPct val="0"/>
              </a:spcAft>
              <a:buFont typeface="Arial" charset="0"/>
              <a:buChar char="»"/>
              <a:defRPr sz="2400">
                <a:solidFill>
                  <a:schemeClr val="tx1"/>
                </a:solidFill>
                <a:latin typeface="Arial" charset="0"/>
                <a:ea typeface="ＭＳ Ｐゴシック" charset="0"/>
              </a:defRPr>
            </a:lvl8pPr>
            <a:lvl9pPr eaLnBrk="0" fontAlgn="base" hangingPunct="0">
              <a:spcAft>
                <a:spcPct val="0"/>
              </a:spcAft>
              <a:buFont typeface="Arial" charset="0"/>
              <a:buChar char="»"/>
              <a:defRPr sz="2400">
                <a:solidFill>
                  <a:schemeClr val="tx1"/>
                </a:solidFill>
                <a:latin typeface="Arial" charset="0"/>
                <a:ea typeface="ＭＳ Ｐゴシック" charset="0"/>
              </a:defRPr>
            </a:lvl9pPr>
          </a:lstStyle>
          <a:p>
            <a:pPr algn="l" eaLnBrk="1" hangingPunct="1">
              <a:spcBef>
                <a:spcPct val="50000"/>
              </a:spcBef>
              <a:defRPr/>
            </a:pPr>
            <a:r>
              <a:rPr lang="en-US" sz="900" dirty="0">
                <a:solidFill>
                  <a:srgbClr val="000000"/>
                </a:solidFill>
              </a:rPr>
              <a:t>SOURCE: State of California, Department of Public Health, California Birth and Death Statistical Master Files, 1999-2013.  Maternal mortality for California (deaths ≤ 42 days postpartum) was calculated using ICD-10 cause of death classification (codes A34, O00-O95,O98-O99). United States data and HP2020 Objective use the same codes. U.S. maternal mortality data is published by the National Center for Health Statistics (NCHS) through 2007 only.  U.S. maternal mortality rates from 2008 through</a:t>
            </a:r>
            <a:r>
              <a:rPr lang="en-US" sz="900" dirty="0">
                <a:solidFill>
                  <a:srgbClr val="FFFF00"/>
                </a:solidFill>
              </a:rPr>
              <a:t>-</a:t>
            </a:r>
            <a:r>
              <a:rPr lang="en-US" sz="900" dirty="0">
                <a:solidFill>
                  <a:srgbClr val="000000"/>
                </a:solidFill>
              </a:rPr>
              <a:t>2013 were calculated using CDC Wonder Online Database, accessed at </a:t>
            </a:r>
            <a:r>
              <a:rPr lang="en-US" sz="900" dirty="0">
                <a:solidFill>
                  <a:srgbClr val="000000"/>
                </a:solidFill>
                <a:hlinkClick r:id="rId7"/>
              </a:rPr>
              <a:t>http://wonder.cdc.govon</a:t>
            </a:r>
            <a:r>
              <a:rPr lang="en-US" sz="900" dirty="0">
                <a:solidFill>
                  <a:srgbClr val="000000"/>
                </a:solidFill>
              </a:rPr>
              <a:t> March 11, 2015. Produced by California Department of Public Health, Center for Family Health, Maternal, Child and Adolescent Health Division, March, 2015.</a:t>
            </a:r>
            <a:endParaRPr lang="en-US" sz="1100" dirty="0">
              <a:solidFill>
                <a:srgbClr val="FF0000"/>
              </a:solidFill>
            </a:endParaRPr>
          </a:p>
        </p:txBody>
      </p:sp>
      <p:grpSp>
        <p:nvGrpSpPr>
          <p:cNvPr id="4" name="Group 3"/>
          <p:cNvGrpSpPr>
            <a:grpSpLocks/>
          </p:cNvGrpSpPr>
          <p:nvPr/>
        </p:nvGrpSpPr>
        <p:grpSpPr bwMode="auto">
          <a:xfrm>
            <a:off x="8115300" y="1760538"/>
            <a:ext cx="1714500" cy="2532062"/>
            <a:chOff x="6591301" y="1761066"/>
            <a:chExt cx="1714499" cy="2531532"/>
          </a:xfrm>
        </p:grpSpPr>
        <p:sp>
          <p:nvSpPr>
            <p:cNvPr id="2" name="Rectangle 1"/>
            <p:cNvSpPr/>
            <p:nvPr/>
          </p:nvSpPr>
          <p:spPr>
            <a:xfrm>
              <a:off x="6591301" y="2362602"/>
              <a:ext cx="46038" cy="228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50000"/>
                </a:spcBef>
                <a:defRPr/>
              </a:pPr>
              <a:endParaRPr lang="en-US" sz="1400">
                <a:solidFill>
                  <a:prstClr val="white"/>
                </a:solidFill>
                <a:latin typeface="Calibri"/>
              </a:endParaRPr>
            </a:p>
          </p:txBody>
        </p:sp>
        <p:sp>
          <p:nvSpPr>
            <p:cNvPr id="16" name="Rectangle 15"/>
            <p:cNvSpPr/>
            <p:nvPr/>
          </p:nvSpPr>
          <p:spPr>
            <a:xfrm>
              <a:off x="6629401" y="1761066"/>
              <a:ext cx="1676399" cy="7872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50000"/>
                </a:spcBef>
                <a:defRPr/>
              </a:pPr>
              <a:endParaRPr lang="en-US" sz="1400">
                <a:solidFill>
                  <a:prstClr val="white"/>
                </a:solidFill>
                <a:latin typeface="Calibri"/>
              </a:endParaRPr>
            </a:p>
          </p:txBody>
        </p:sp>
        <p:sp>
          <p:nvSpPr>
            <p:cNvPr id="17" name="Rectangle 16"/>
            <p:cNvSpPr/>
            <p:nvPr/>
          </p:nvSpPr>
          <p:spPr>
            <a:xfrm>
              <a:off x="6599239" y="3505363"/>
              <a:ext cx="1676399" cy="7872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spcBef>
                  <a:spcPct val="50000"/>
                </a:spcBef>
                <a:defRPr/>
              </a:pPr>
              <a:endParaRPr lang="en-US" sz="1400">
                <a:solidFill>
                  <a:prstClr val="white"/>
                </a:solidFill>
                <a:latin typeface="Calibri"/>
              </a:endParaRPr>
            </a:p>
          </p:txBody>
        </p:sp>
      </p:grpSp>
      <p:sp>
        <p:nvSpPr>
          <p:cNvPr id="18" name="TextBox 17"/>
          <p:cNvSpPr txBox="1"/>
          <p:nvPr/>
        </p:nvSpPr>
        <p:spPr>
          <a:xfrm>
            <a:off x="2895600" y="1143000"/>
            <a:ext cx="7162800" cy="400110"/>
          </a:xfrm>
          <a:prstGeom prst="rect">
            <a:avLst/>
          </a:prstGeom>
          <a:noFill/>
        </p:spPr>
        <p:txBody>
          <a:bodyPr wrap="square" rtlCol="0">
            <a:spAutoFit/>
          </a:bodyPr>
          <a:lstStyle/>
          <a:p>
            <a:pPr algn="l" eaLnBrk="1" hangingPunct="1">
              <a:defRPr/>
            </a:pPr>
            <a:r>
              <a:rPr lang="en-US" sz="2000" dirty="0">
                <a:solidFill>
                  <a:prstClr val="black"/>
                </a:solidFill>
                <a:ea typeface="ＭＳ Ｐゴシック"/>
                <a:cs typeface="ＭＳ Ｐゴシック"/>
              </a:rPr>
              <a:t>California: ~500,000 annual births, 1/8 of all US births</a:t>
            </a:r>
          </a:p>
        </p:txBody>
      </p:sp>
      <p:sp>
        <p:nvSpPr>
          <p:cNvPr id="24" name="Right Arrow 23">
            <a:extLst>
              <a:ext uri="{FF2B5EF4-FFF2-40B4-BE49-F238E27FC236}">
                <a16:creationId xmlns:a16="http://schemas.microsoft.com/office/drawing/2014/main" id="{04ACD43B-893C-3241-B8B0-2583EC4BC0D6}"/>
              </a:ext>
            </a:extLst>
          </p:cNvPr>
          <p:cNvSpPr/>
          <p:nvPr/>
        </p:nvSpPr>
        <p:spPr>
          <a:xfrm>
            <a:off x="6477000" y="5105400"/>
            <a:ext cx="3810000" cy="4572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defRPr/>
            </a:pPr>
            <a:endParaRPr lang="en-US" dirty="0">
              <a:solidFill>
                <a:prstClr val="black"/>
              </a:solidFill>
              <a:latin typeface="Calibri"/>
            </a:endParaRPr>
          </a:p>
        </p:txBody>
      </p:sp>
      <p:sp>
        <p:nvSpPr>
          <p:cNvPr id="25" name="Right Arrow 24">
            <a:extLst>
              <a:ext uri="{FF2B5EF4-FFF2-40B4-BE49-F238E27FC236}">
                <a16:creationId xmlns:a16="http://schemas.microsoft.com/office/drawing/2014/main" id="{8D95E51B-D936-7042-B8DC-BB7DCBCDE516}"/>
              </a:ext>
            </a:extLst>
          </p:cNvPr>
          <p:cNvSpPr/>
          <p:nvPr/>
        </p:nvSpPr>
        <p:spPr>
          <a:xfrm>
            <a:off x="6477000" y="4343400"/>
            <a:ext cx="13716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dirty="0">
                <a:solidFill>
                  <a:prstClr val="black"/>
                </a:solidFill>
                <a:latin typeface="Calibri"/>
              </a:rPr>
              <a:t>CMQCC</a:t>
            </a:r>
          </a:p>
        </p:txBody>
      </p:sp>
      <p:sp>
        <p:nvSpPr>
          <p:cNvPr id="26" name="Rectangle 25">
            <a:extLst>
              <a:ext uri="{FF2B5EF4-FFF2-40B4-BE49-F238E27FC236}">
                <a16:creationId xmlns:a16="http://schemas.microsoft.com/office/drawing/2014/main" id="{48E575A6-204B-104E-AFE4-4E272C21FC4E}"/>
              </a:ext>
            </a:extLst>
          </p:cNvPr>
          <p:cNvSpPr/>
          <p:nvPr/>
        </p:nvSpPr>
        <p:spPr>
          <a:xfrm>
            <a:off x="6527856" y="5179350"/>
            <a:ext cx="3068340" cy="338554"/>
          </a:xfrm>
          <a:prstGeom prst="rect">
            <a:avLst/>
          </a:prstGeom>
        </p:spPr>
        <p:txBody>
          <a:bodyPr wrap="none">
            <a:spAutoFit/>
          </a:bodyPr>
          <a:lstStyle/>
          <a:p>
            <a:pPr>
              <a:defRPr/>
            </a:pPr>
            <a:r>
              <a:rPr lang="en-US" sz="1600" dirty="0">
                <a:solidFill>
                  <a:prstClr val="black"/>
                </a:solidFill>
              </a:rPr>
              <a:t>CA Mortality Review Committee</a:t>
            </a:r>
          </a:p>
        </p:txBody>
      </p:sp>
      <p:sp>
        <p:nvSpPr>
          <p:cNvPr id="22" name="Right Arrow 21">
            <a:extLst>
              <a:ext uri="{FF2B5EF4-FFF2-40B4-BE49-F238E27FC236}">
                <a16:creationId xmlns:a16="http://schemas.microsoft.com/office/drawing/2014/main" id="{A1027775-E933-F745-A4B8-15D7048AADD2}"/>
              </a:ext>
            </a:extLst>
          </p:cNvPr>
          <p:cNvSpPr/>
          <p:nvPr/>
        </p:nvSpPr>
        <p:spPr>
          <a:xfrm>
            <a:off x="7848600" y="4343400"/>
            <a:ext cx="24384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defRPr/>
            </a:pPr>
            <a:endParaRPr lang="en-US" dirty="0">
              <a:solidFill>
                <a:prstClr val="white"/>
              </a:solidFill>
              <a:latin typeface="Calibri"/>
            </a:endParaRPr>
          </a:p>
        </p:txBody>
      </p:sp>
      <p:sp>
        <p:nvSpPr>
          <p:cNvPr id="23" name="Rectangle 22">
            <a:extLst>
              <a:ext uri="{FF2B5EF4-FFF2-40B4-BE49-F238E27FC236}">
                <a16:creationId xmlns:a16="http://schemas.microsoft.com/office/drawing/2014/main" id="{F571CF54-6E6E-7A40-AD21-CC58D80428FE}"/>
              </a:ext>
            </a:extLst>
          </p:cNvPr>
          <p:cNvSpPr/>
          <p:nvPr/>
        </p:nvSpPr>
        <p:spPr>
          <a:xfrm>
            <a:off x="7696201" y="4413250"/>
            <a:ext cx="2819399" cy="338554"/>
          </a:xfrm>
          <a:prstGeom prst="rect">
            <a:avLst/>
          </a:prstGeom>
        </p:spPr>
        <p:txBody>
          <a:bodyPr wrap="square">
            <a:spAutoFit/>
          </a:bodyPr>
          <a:lstStyle/>
          <a:p>
            <a:pPr>
              <a:defRPr/>
            </a:pPr>
            <a:r>
              <a:rPr lang="en-US" sz="1600" dirty="0">
                <a:solidFill>
                  <a:prstClr val="black"/>
                </a:solidFill>
              </a:rPr>
              <a:t>Toolkits and Collaboratives</a:t>
            </a:r>
          </a:p>
        </p:txBody>
      </p:sp>
    </p:spTree>
    <p:extLst>
      <p:ext uri="{BB962C8B-B14F-4D97-AF65-F5344CB8AC3E}">
        <p14:creationId xmlns:p14="http://schemas.microsoft.com/office/powerpoint/2010/main" val="345400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1000"/>
                                        <p:tgtEl>
                                          <p:spTgt spid="3"/>
                                        </p:tgtEl>
                                      </p:cBhvr>
                                    </p:animEffect>
                                    <p:set>
                                      <p:cBhvr>
                                        <p:cTn id="17" dur="1" fill="hold">
                                          <p:stCondLst>
                                            <p:cond delay="999"/>
                                          </p:stCondLst>
                                        </p:cTn>
                                        <p:tgtEl>
                                          <p:spTgt spid="3"/>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1000"/>
                                        <p:tgtEl>
                                          <p:spTgt spid="4"/>
                                        </p:tgtEl>
                                      </p:cBhvr>
                                    </p:animEffect>
                                    <p:set>
                                      <p:cBhvr>
                                        <p:cTn id="2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DA21-7224-4049-8932-AD6A0A7E76CF}"/>
              </a:ext>
            </a:extLst>
          </p:cNvPr>
          <p:cNvSpPr>
            <a:spLocks noGrp="1"/>
          </p:cNvSpPr>
          <p:nvPr>
            <p:ph type="title"/>
          </p:nvPr>
        </p:nvSpPr>
        <p:spPr>
          <a:xfrm>
            <a:off x="2152650" y="136506"/>
            <a:ext cx="7886700" cy="1325563"/>
          </a:xfrm>
        </p:spPr>
        <p:txBody>
          <a:bodyPr>
            <a:normAutofit/>
          </a:bodyPr>
          <a:lstStyle/>
          <a:p>
            <a:pPr algn="ctr"/>
            <a:r>
              <a:rPr lang="en-US" sz="3200" dirty="0"/>
              <a:t>Maternal Mortality by State (NCHS)</a:t>
            </a:r>
          </a:p>
        </p:txBody>
      </p:sp>
      <p:sp>
        <p:nvSpPr>
          <p:cNvPr id="3" name="Slide Number Placeholder 2">
            <a:extLst>
              <a:ext uri="{FF2B5EF4-FFF2-40B4-BE49-F238E27FC236}">
                <a16:creationId xmlns:a16="http://schemas.microsoft.com/office/drawing/2014/main" id="{E3798E16-6DAF-9442-9A13-0B814E16CFD1}"/>
              </a:ext>
            </a:extLst>
          </p:cNvPr>
          <p:cNvSpPr>
            <a:spLocks noGrp="1"/>
          </p:cNvSpPr>
          <p:nvPr>
            <p:ph type="sldNum" sz="quarter" idx="12"/>
          </p:nvPr>
        </p:nvSpPr>
        <p:spPr/>
        <p:txBody>
          <a:bodyPr/>
          <a:lstStyle/>
          <a:p>
            <a:pPr algn="l" eaLnBrk="1" hangingPunct="1">
              <a:defRPr/>
            </a:pPr>
            <a:fld id="{562C392C-088D-4782-AF48-A60BBC5DB1A1}" type="slidenum">
              <a:rPr lang="en-US" smtClean="0">
                <a:solidFill>
                  <a:prstClr val="black"/>
                </a:solidFill>
                <a:latin typeface="Arial" pitchFamily="34" charset="0"/>
                <a:ea typeface="ＭＳ Ｐゴシック"/>
                <a:cs typeface="Arial" pitchFamily="34" charset="0"/>
              </a:rPr>
              <a:pPr algn="l" eaLnBrk="1" hangingPunct="1">
                <a:defRPr/>
              </a:pPr>
              <a:t>6</a:t>
            </a:fld>
            <a:endParaRPr lang="en-US">
              <a:solidFill>
                <a:prstClr val="black"/>
              </a:solidFill>
              <a:latin typeface="Arial" pitchFamily="34" charset="0"/>
              <a:ea typeface="ＭＳ Ｐゴシック"/>
              <a:cs typeface="Arial" pitchFamily="34" charset="0"/>
            </a:endParaRPr>
          </a:p>
        </p:txBody>
      </p:sp>
      <p:pic>
        <p:nvPicPr>
          <p:cNvPr id="4" name="Picture 3">
            <a:extLst>
              <a:ext uri="{FF2B5EF4-FFF2-40B4-BE49-F238E27FC236}">
                <a16:creationId xmlns:a16="http://schemas.microsoft.com/office/drawing/2014/main" id="{09A37C0B-3018-8A47-B3C0-CF8A49CD87C8}"/>
              </a:ext>
            </a:extLst>
          </p:cNvPr>
          <p:cNvPicPr>
            <a:picLocks noChangeAspect="1"/>
          </p:cNvPicPr>
          <p:nvPr/>
        </p:nvPicPr>
        <p:blipFill>
          <a:blip r:embed="rId3"/>
          <a:stretch>
            <a:fillRect/>
          </a:stretch>
        </p:blipFill>
        <p:spPr>
          <a:xfrm>
            <a:off x="2743201" y="1447800"/>
            <a:ext cx="6645449" cy="5410200"/>
          </a:xfrm>
          <a:prstGeom prst="rect">
            <a:avLst/>
          </a:prstGeom>
        </p:spPr>
      </p:pic>
    </p:spTree>
    <p:extLst>
      <p:ext uri="{BB962C8B-B14F-4D97-AF65-F5344CB8AC3E}">
        <p14:creationId xmlns:p14="http://schemas.microsoft.com/office/powerpoint/2010/main" val="303074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DD8247-B209-CC48-9E49-63EA42F289C6}"/>
              </a:ext>
            </a:extLst>
          </p:cNvPr>
          <p:cNvPicPr>
            <a:picLocks noChangeAspect="1"/>
          </p:cNvPicPr>
          <p:nvPr/>
        </p:nvPicPr>
        <p:blipFill>
          <a:blip r:embed="rId3"/>
          <a:stretch>
            <a:fillRect/>
          </a:stretch>
        </p:blipFill>
        <p:spPr>
          <a:xfrm>
            <a:off x="304800" y="1158509"/>
            <a:ext cx="6629400" cy="5699491"/>
          </a:xfrm>
          <a:prstGeom prst="rect">
            <a:avLst/>
          </a:prstGeom>
        </p:spPr>
      </p:pic>
      <p:pic>
        <p:nvPicPr>
          <p:cNvPr id="6" name="Picture 5">
            <a:extLst>
              <a:ext uri="{FF2B5EF4-FFF2-40B4-BE49-F238E27FC236}">
                <a16:creationId xmlns:a16="http://schemas.microsoft.com/office/drawing/2014/main" id="{2923A6A8-6002-2048-ACDA-D35EDF275C3A}"/>
              </a:ext>
            </a:extLst>
          </p:cNvPr>
          <p:cNvPicPr>
            <a:picLocks noChangeAspect="1"/>
          </p:cNvPicPr>
          <p:nvPr/>
        </p:nvPicPr>
        <p:blipFill>
          <a:blip r:embed="rId4"/>
          <a:stretch>
            <a:fillRect/>
          </a:stretch>
        </p:blipFill>
        <p:spPr>
          <a:xfrm>
            <a:off x="7423588" y="1269763"/>
            <a:ext cx="4082612" cy="2617060"/>
          </a:xfrm>
          <a:prstGeom prst="rect">
            <a:avLst/>
          </a:prstGeom>
        </p:spPr>
      </p:pic>
      <p:sp>
        <p:nvSpPr>
          <p:cNvPr id="7" name="TextBox 6">
            <a:extLst>
              <a:ext uri="{FF2B5EF4-FFF2-40B4-BE49-F238E27FC236}">
                <a16:creationId xmlns:a16="http://schemas.microsoft.com/office/drawing/2014/main" id="{AFB7FE1A-BAA9-474E-8DCD-AF0DDA68A092}"/>
              </a:ext>
            </a:extLst>
          </p:cNvPr>
          <p:cNvSpPr txBox="1"/>
          <p:nvPr/>
        </p:nvSpPr>
        <p:spPr>
          <a:xfrm>
            <a:off x="7581900" y="5932119"/>
            <a:ext cx="2590800" cy="584775"/>
          </a:xfrm>
          <a:prstGeom prst="rect">
            <a:avLst/>
          </a:prstGeom>
          <a:noFill/>
        </p:spPr>
        <p:txBody>
          <a:bodyPr wrap="square" rtlCol="0">
            <a:spAutoFit/>
          </a:bodyPr>
          <a:lstStyle/>
          <a:p>
            <a:pPr algn="l"/>
            <a:r>
              <a:rPr lang="en-US" sz="1600" dirty="0" err="1"/>
              <a:t>Moaddab</a:t>
            </a:r>
            <a:r>
              <a:rPr lang="en-US" sz="1600" dirty="0"/>
              <a:t> A et al. </a:t>
            </a:r>
            <a:r>
              <a:rPr lang="en-US" sz="1600" dirty="0" err="1"/>
              <a:t>Obstet</a:t>
            </a:r>
            <a:r>
              <a:rPr lang="en-US" sz="1600" dirty="0"/>
              <a:t> </a:t>
            </a:r>
            <a:r>
              <a:rPr lang="en-US" sz="1600" dirty="0" err="1"/>
              <a:t>Gynecol</a:t>
            </a:r>
            <a:r>
              <a:rPr lang="en-US" sz="1600" dirty="0"/>
              <a:t> 2018;131:707-12.</a:t>
            </a:r>
          </a:p>
        </p:txBody>
      </p:sp>
      <p:sp>
        <p:nvSpPr>
          <p:cNvPr id="2" name="Title 1">
            <a:extLst>
              <a:ext uri="{FF2B5EF4-FFF2-40B4-BE49-F238E27FC236}">
                <a16:creationId xmlns:a16="http://schemas.microsoft.com/office/drawing/2014/main" id="{3648751A-4162-F54A-9598-95B6D1A09123}"/>
              </a:ext>
            </a:extLst>
          </p:cNvPr>
          <p:cNvSpPr>
            <a:spLocks noGrp="1"/>
          </p:cNvSpPr>
          <p:nvPr>
            <p:ph type="title"/>
          </p:nvPr>
        </p:nvSpPr>
        <p:spPr>
          <a:xfrm>
            <a:off x="2414188" y="633494"/>
            <a:ext cx="7543800" cy="685800"/>
          </a:xfrm>
        </p:spPr>
        <p:txBody>
          <a:bodyPr/>
          <a:lstStyle/>
          <a:p>
            <a:pPr algn="ctr"/>
            <a:r>
              <a:rPr lang="en-US" sz="3000" dirty="0"/>
              <a:t>U.S. Maternal Mortality by Race/Ethnicity</a:t>
            </a:r>
          </a:p>
        </p:txBody>
      </p:sp>
      <p:sp>
        <p:nvSpPr>
          <p:cNvPr id="3" name="TextBox 2">
            <a:extLst>
              <a:ext uri="{FF2B5EF4-FFF2-40B4-BE49-F238E27FC236}">
                <a16:creationId xmlns:a16="http://schemas.microsoft.com/office/drawing/2014/main" id="{9643383E-E9F9-9645-A448-E70ABDA5703D}"/>
              </a:ext>
            </a:extLst>
          </p:cNvPr>
          <p:cNvSpPr txBox="1"/>
          <p:nvPr/>
        </p:nvSpPr>
        <p:spPr>
          <a:xfrm>
            <a:off x="7423588" y="4007690"/>
            <a:ext cx="4463612" cy="1754326"/>
          </a:xfrm>
          <a:prstGeom prst="rect">
            <a:avLst/>
          </a:prstGeom>
          <a:noFill/>
        </p:spPr>
        <p:txBody>
          <a:bodyPr wrap="square" rtlCol="0">
            <a:spAutoFit/>
          </a:bodyPr>
          <a:lstStyle/>
          <a:p>
            <a:pPr algn="l"/>
            <a:r>
              <a:rPr lang="en-US" dirty="0"/>
              <a:t>Maternal mortality is defined by WHO as a death during or within 42 days of a delivery and related to the pregnancy (captured from the Death Certificate with a cause of death code from the Obstetric chapter)</a:t>
            </a:r>
          </a:p>
        </p:txBody>
      </p:sp>
    </p:spTree>
    <p:extLst>
      <p:ext uri="{BB962C8B-B14F-4D97-AF65-F5344CB8AC3E}">
        <p14:creationId xmlns:p14="http://schemas.microsoft.com/office/powerpoint/2010/main" val="93362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id="{AAE35EDA-83FA-EA45-A8A2-9A4680D72F60}"/>
              </a:ext>
            </a:extLst>
          </p:cNvPr>
          <p:cNvGraphicFramePr>
            <a:graphicFrameLocks noChangeAspect="1"/>
          </p:cNvGraphicFramePr>
          <p:nvPr/>
        </p:nvGraphicFramePr>
        <p:xfrm>
          <a:off x="1845068" y="2095016"/>
          <a:ext cx="8270758" cy="4458184"/>
        </p:xfrm>
        <a:graphic>
          <a:graphicData uri="http://schemas.openxmlformats.org/presentationml/2006/ole">
            <mc:AlternateContent xmlns:mc="http://schemas.openxmlformats.org/markup-compatibility/2006">
              <mc:Choice xmlns:v="urn:schemas-microsoft-com:vml" Requires="v">
                <p:oleObj spid="_x0000_s170057" name="Chart" r:id="rId4" imgW="9029907" imgH="4867356" progId="MSGraph.Chart.8">
                  <p:embed followColorScheme="full"/>
                </p:oleObj>
              </mc:Choice>
              <mc:Fallback>
                <p:oleObj name="Chart" r:id="rId4" imgW="9029907" imgH="4867356" progId="MSGraph.Chart.8">
                  <p:embed followColorScheme="full"/>
                  <p:pic>
                    <p:nvPicPr>
                      <p:cNvPr id="3" name="Content Placeholder 5">
                        <a:extLst>
                          <a:ext uri="{FF2B5EF4-FFF2-40B4-BE49-F238E27FC236}">
                            <a16:creationId xmlns:a16="http://schemas.microsoft.com/office/drawing/2014/main" id="{AAE35EDA-83FA-EA45-A8A2-9A4680D72F60}"/>
                          </a:ext>
                        </a:extLst>
                      </p:cNvPr>
                      <p:cNvPicPr>
                        <a:picLocks noGrp="1" noChangeAspect="1" noChangeArrowheads="1"/>
                      </p:cNvPicPr>
                      <p:nvPr/>
                    </p:nvPicPr>
                    <p:blipFill>
                      <a:blip r:embed="rId5"/>
                      <a:srcRect/>
                      <a:stretch>
                        <a:fillRect/>
                      </a:stretch>
                    </p:blipFill>
                    <p:spPr bwMode="auto">
                      <a:xfrm>
                        <a:off x="1845068" y="2095016"/>
                        <a:ext cx="8270758" cy="4458184"/>
                      </a:xfrm>
                      <a:prstGeom prst="rect">
                        <a:avLst/>
                      </a:prstGeom>
                      <a:noFill/>
                      <a:ln>
                        <a:noFill/>
                      </a:ln>
                    </p:spPr>
                  </p:pic>
                </p:oleObj>
              </mc:Fallback>
            </mc:AlternateContent>
          </a:graphicData>
        </a:graphic>
      </p:graphicFrame>
      <p:sp>
        <p:nvSpPr>
          <p:cNvPr id="4" name="TextBox 3">
            <a:extLst>
              <a:ext uri="{FF2B5EF4-FFF2-40B4-BE49-F238E27FC236}">
                <a16:creationId xmlns:a16="http://schemas.microsoft.com/office/drawing/2014/main" id="{70171C2D-DD07-2745-A2A0-DED1F4189008}"/>
              </a:ext>
            </a:extLst>
          </p:cNvPr>
          <p:cNvSpPr txBox="1"/>
          <p:nvPr/>
        </p:nvSpPr>
        <p:spPr>
          <a:xfrm rot="16200000">
            <a:off x="522757" y="3439646"/>
            <a:ext cx="2815121" cy="507831"/>
          </a:xfrm>
          <a:prstGeom prst="rect">
            <a:avLst/>
          </a:prstGeom>
          <a:noFill/>
        </p:spPr>
        <p:txBody>
          <a:bodyPr wrap="square" rtlCol="0">
            <a:spAutoFit/>
          </a:bodyPr>
          <a:lstStyle/>
          <a:p>
            <a:pPr>
              <a:defRPr/>
            </a:pPr>
            <a:r>
              <a:rPr lang="en-US" dirty="0">
                <a:solidFill>
                  <a:srgbClr val="000000"/>
                </a:solidFill>
              </a:rPr>
              <a:t>Maternal Mortality Ratio</a:t>
            </a:r>
          </a:p>
          <a:p>
            <a:pPr>
              <a:defRPr/>
            </a:pPr>
            <a:r>
              <a:rPr lang="en-US" sz="900" dirty="0">
                <a:solidFill>
                  <a:srgbClr val="000000"/>
                </a:solidFill>
              </a:rPr>
              <a:t>(per 100,000 live births)</a:t>
            </a:r>
          </a:p>
        </p:txBody>
      </p:sp>
      <p:sp>
        <p:nvSpPr>
          <p:cNvPr id="5" name="TextBox 4">
            <a:extLst>
              <a:ext uri="{FF2B5EF4-FFF2-40B4-BE49-F238E27FC236}">
                <a16:creationId xmlns:a16="http://schemas.microsoft.com/office/drawing/2014/main" id="{D2C0DACB-422B-1E42-9EC4-E432B47F658A}"/>
              </a:ext>
            </a:extLst>
          </p:cNvPr>
          <p:cNvSpPr txBox="1"/>
          <p:nvPr/>
        </p:nvSpPr>
        <p:spPr>
          <a:xfrm rot="5400000">
            <a:off x="9001714" y="3587234"/>
            <a:ext cx="2658441" cy="369332"/>
          </a:xfrm>
          <a:prstGeom prst="rect">
            <a:avLst/>
          </a:prstGeom>
          <a:noFill/>
        </p:spPr>
        <p:txBody>
          <a:bodyPr wrap="square" rtlCol="0">
            <a:spAutoFit/>
          </a:bodyPr>
          <a:lstStyle/>
          <a:p>
            <a:pPr>
              <a:defRPr/>
            </a:pPr>
            <a:r>
              <a:rPr lang="en-US" dirty="0">
                <a:solidFill>
                  <a:srgbClr val="000000"/>
                </a:solidFill>
              </a:rPr>
              <a:t>Mortality Disparity Ratio</a:t>
            </a:r>
          </a:p>
        </p:txBody>
      </p:sp>
      <p:sp>
        <p:nvSpPr>
          <p:cNvPr id="6" name="Rectangle 25">
            <a:extLst>
              <a:ext uri="{FF2B5EF4-FFF2-40B4-BE49-F238E27FC236}">
                <a16:creationId xmlns:a16="http://schemas.microsoft.com/office/drawing/2014/main" id="{716646C5-EA6C-7947-9BF9-9F064362010A}"/>
              </a:ext>
            </a:extLst>
          </p:cNvPr>
          <p:cNvSpPr>
            <a:spLocks noChangeArrowheads="1"/>
          </p:cNvSpPr>
          <p:nvPr/>
        </p:nvSpPr>
        <p:spPr bwMode="auto">
          <a:xfrm>
            <a:off x="3055672" y="611305"/>
            <a:ext cx="608832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chemeClr val="tx1"/>
                </a:solidFill>
                <a:latin typeface="Arial" charset="0"/>
                <a:ea typeface="ＭＳ Ｐゴシック" pitchFamily="34" charset="-128"/>
              </a:defRPr>
            </a:lvl1pPr>
            <a:lvl2pPr marL="742950" indent="-285750" eaLnBrk="0" hangingPunct="0">
              <a:spcBef>
                <a:spcPct val="20000"/>
              </a:spcBef>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Font typeface="Arial" charset="0"/>
              <a:buChar char="–"/>
              <a:defRPr sz="2400">
                <a:solidFill>
                  <a:schemeClr val="tx1"/>
                </a:solidFill>
                <a:latin typeface="Arial" charset="0"/>
                <a:ea typeface="ＭＳ Ｐゴシック" pitchFamily="34" charset="-128"/>
              </a:defRPr>
            </a:lvl4pPr>
            <a:lvl5pPr marL="2057400" indent="-228600" eaLnBrk="0" hangingPunct="0">
              <a:spcBef>
                <a:spcPct val="20000"/>
              </a:spcBef>
              <a:buFont typeface="Arial" charset="0"/>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ea typeface="ＭＳ Ｐゴシック" pitchFamily="34" charset="-128"/>
              </a:defRPr>
            </a:lvl9pPr>
          </a:lstStyle>
          <a:p>
            <a:pPr algn="l">
              <a:spcBef>
                <a:spcPct val="0"/>
              </a:spcBef>
              <a:buNone/>
              <a:defRPr/>
            </a:pPr>
            <a:r>
              <a:rPr lang="en-US" kern="0" dirty="0">
                <a:solidFill>
                  <a:srgbClr val="000000"/>
                </a:solidFill>
                <a:latin typeface="Arial"/>
                <a:cs typeface="ＭＳ Ｐゴシック" charset="0"/>
              </a:rPr>
              <a:t>Maternal Mortality Rate, By Race/Ethnicity</a:t>
            </a:r>
            <a:br>
              <a:rPr lang="en-US" kern="0" dirty="0">
                <a:solidFill>
                  <a:srgbClr val="000000"/>
                </a:solidFill>
                <a:latin typeface="Arial"/>
                <a:cs typeface="ＭＳ Ｐゴシック" charset="0"/>
              </a:rPr>
            </a:br>
            <a:r>
              <a:rPr lang="en-US" kern="0" dirty="0">
                <a:solidFill>
                  <a:srgbClr val="000000"/>
                </a:solidFill>
                <a:latin typeface="Arial"/>
                <a:cs typeface="ＭＳ Ｐゴシック" charset="0"/>
              </a:rPr>
              <a:t>Three–Year Moving Averages; </a:t>
            </a:r>
            <a:r>
              <a:rPr lang="en-US" dirty="0">
                <a:solidFill>
                  <a:srgbClr val="000000"/>
                </a:solidFill>
                <a:latin typeface="Arial"/>
                <a:cs typeface="ＭＳ Ｐゴシック" charset="0"/>
              </a:rPr>
              <a:t>1999-2013</a:t>
            </a:r>
            <a:endParaRPr lang="en-US" altLang="en-US" dirty="0">
              <a:solidFill>
                <a:srgbClr val="000000"/>
              </a:solidFill>
              <a:cs typeface="Arial" charset="0"/>
            </a:endParaRPr>
          </a:p>
        </p:txBody>
      </p:sp>
      <p:cxnSp>
        <p:nvCxnSpPr>
          <p:cNvPr id="7" name="Straight Connector 6">
            <a:extLst>
              <a:ext uri="{FF2B5EF4-FFF2-40B4-BE49-F238E27FC236}">
                <a16:creationId xmlns:a16="http://schemas.microsoft.com/office/drawing/2014/main" id="{AB7A7967-84BB-C249-94E1-D8AF6C94AB1C}"/>
              </a:ext>
            </a:extLst>
          </p:cNvPr>
          <p:cNvCxnSpPr>
            <a:cxnSpLocks/>
          </p:cNvCxnSpPr>
          <p:nvPr/>
        </p:nvCxnSpPr>
        <p:spPr>
          <a:xfrm>
            <a:off x="2837456" y="1669820"/>
            <a:ext cx="685899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EFCB82E-E0F9-E04E-8A1B-0C8A8ECFCF36}"/>
              </a:ext>
            </a:extLst>
          </p:cNvPr>
          <p:cNvSpPr txBox="1"/>
          <p:nvPr/>
        </p:nvSpPr>
        <p:spPr>
          <a:xfrm>
            <a:off x="4210050" y="1657351"/>
            <a:ext cx="3126996" cy="323165"/>
          </a:xfrm>
          <a:prstGeom prst="rect">
            <a:avLst/>
          </a:prstGeom>
          <a:noFill/>
        </p:spPr>
        <p:txBody>
          <a:bodyPr wrap="square" rtlCol="0">
            <a:spAutoFit/>
          </a:bodyPr>
          <a:lstStyle/>
          <a:p>
            <a:pPr>
              <a:defRPr/>
            </a:pPr>
            <a:r>
              <a:rPr lang="en-US" sz="1500" dirty="0">
                <a:solidFill>
                  <a:srgbClr val="000000"/>
                </a:solidFill>
              </a:rPr>
              <a:t>California Only Data</a:t>
            </a:r>
          </a:p>
        </p:txBody>
      </p:sp>
    </p:spTree>
    <p:extLst>
      <p:ext uri="{BB962C8B-B14F-4D97-AF65-F5344CB8AC3E}">
        <p14:creationId xmlns:p14="http://schemas.microsoft.com/office/powerpoint/2010/main" val="123736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981200"/>
            <a:ext cx="5080000" cy="3886200"/>
          </a:xfrm>
        </p:spPr>
        <p:txBody>
          <a:bodyPr/>
          <a:lstStyle/>
          <a:p>
            <a:r>
              <a:rPr lang="en-US" b="1" dirty="0"/>
              <a:t>That must be happening someplace else right?</a:t>
            </a:r>
          </a:p>
        </p:txBody>
      </p:sp>
      <p:pic>
        <p:nvPicPr>
          <p:cNvPr id="11" name="Content Placeholder 10" descr="File:Who is responsible not me.jpg - Wikimedia Commons"/>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765253" y="1981200"/>
            <a:ext cx="3944693" cy="3886200"/>
          </a:xfrm>
        </p:spPr>
      </p:pic>
    </p:spTree>
    <p:extLst>
      <p:ext uri="{BB962C8B-B14F-4D97-AF65-F5344CB8AC3E}">
        <p14:creationId xmlns:p14="http://schemas.microsoft.com/office/powerpoint/2010/main" val="10032077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MQCC 3_31" val="iKHQlMwU"/>
  <p:tag name="ARTICULATE_PROJECT_CHECK" val="0"/>
  <p:tag name="TAG_BACKING_FORM_KEY" val="2427124-c:\users\janet\desktop\the power of active labor.module 3.hudls.2018.pptx"/>
  <p:tag name="ARTICULATE_PRESENTER_VERSION" val="8"/>
  <p:tag name="ARTICULATE_PROJECT_OPEN" val="0"/>
  <p:tag name="ARTICULATE_SLIDE_COUNT" val="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MQCC 3_31">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MQCC Master Slide Set 2019_Widescreen" id="{2C8CBCCE-4A65-4D91-9ED7-0678EB1E404F}" vid="{B81AA9FE-4BD5-4A95-BFFC-B7E8C0DD446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CMQCC Master Slide Set 2019_Widescreen</Template>
  <TotalTime>1159</TotalTime>
  <Words>2752</Words>
  <Application>Microsoft Office PowerPoint</Application>
  <PresentationFormat>Widescreen</PresentationFormat>
  <Paragraphs>302</Paragraphs>
  <Slides>44</Slides>
  <Notes>26</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3" baseType="lpstr">
      <vt:lpstr>ＭＳ Ｐゴシック</vt:lpstr>
      <vt:lpstr>Arial</vt:lpstr>
      <vt:lpstr>Calibri</vt:lpstr>
      <vt:lpstr>Roboto</vt:lpstr>
      <vt:lpstr>Roboto Medium</vt:lpstr>
      <vt:lpstr>Wingdings</vt:lpstr>
      <vt:lpstr>CMQCC 3_31</vt:lpstr>
      <vt:lpstr>Microsoft PowerPoint 97-2003 Presentation</vt:lpstr>
      <vt:lpstr>Chart</vt:lpstr>
      <vt:lpstr>The Value of Data to Advance Equity-Based QI: Introducing the New MDC Equity Dashboard</vt:lpstr>
      <vt:lpstr>Housekeeping</vt:lpstr>
      <vt:lpstr>Utilizing Data to Establish the Need for Equity Based Quality Improvement</vt:lpstr>
      <vt:lpstr>PowerPoint Presentation</vt:lpstr>
      <vt:lpstr>PowerPoint Presentation</vt:lpstr>
      <vt:lpstr>Maternal Mortality by State (NCHS)</vt:lpstr>
      <vt:lpstr>U.S. Maternal Mortality by Race/Ethnicity</vt:lpstr>
      <vt:lpstr>PowerPoint Presentation</vt:lpstr>
      <vt:lpstr>PowerPoint Presentation</vt:lpstr>
      <vt:lpstr>Equality vs. Equity?</vt:lpstr>
      <vt:lpstr>Variation in Care is Endemic</vt:lpstr>
      <vt:lpstr>PowerPoint Presentation</vt:lpstr>
      <vt:lpstr>PowerPoint Presentation</vt:lpstr>
      <vt:lpstr>So is this happening at my hospital?</vt:lpstr>
      <vt:lpstr>Birth Equity Reports in the Maternal Data Center </vt:lpstr>
      <vt:lpstr>Birth Equity Features on Home Page</vt:lpstr>
      <vt:lpstr>Birth Equity PDF Report</vt:lpstr>
      <vt:lpstr>Birth Equity PDF Report</vt:lpstr>
      <vt:lpstr>PowerPoint Presentation</vt:lpstr>
      <vt:lpstr>Birth Equity PDF</vt:lpstr>
      <vt:lpstr>Birth Equity PDF</vt:lpstr>
      <vt:lpstr>Birth Equity PDF</vt:lpstr>
      <vt:lpstr>Birth Equity PDF</vt:lpstr>
      <vt:lpstr>Birth Equity PDF</vt:lpstr>
      <vt:lpstr>Key Measures for Evaluating Birth Equity</vt:lpstr>
      <vt:lpstr>Birth Equity Features on Home Page</vt:lpstr>
      <vt:lpstr>More Measures Section</vt:lpstr>
      <vt:lpstr>Navigation </vt:lpstr>
      <vt:lpstr>Overall Tab</vt:lpstr>
      <vt:lpstr>Overall Tab</vt:lpstr>
      <vt:lpstr>Overall Tab: Fallout Drill Down Capability</vt:lpstr>
      <vt:lpstr>Overall Tab: Fallout Drill Down Capability</vt:lpstr>
      <vt:lpstr>Drivers Tab</vt:lpstr>
      <vt:lpstr>Driver Tab Review</vt:lpstr>
      <vt:lpstr>Interpretive Guidance</vt:lpstr>
      <vt:lpstr>Trend Tab</vt:lpstr>
      <vt:lpstr>Trend Tab Review</vt:lpstr>
      <vt:lpstr>Trend Tab Review</vt:lpstr>
      <vt:lpstr>Trend Tab Review </vt:lpstr>
      <vt:lpstr>Birth Equity Features on Home Page</vt:lpstr>
      <vt:lpstr>PowerPoint Presentation</vt:lpstr>
      <vt:lpstr>Next Steps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Data to Establish the Need for Equity Based Quality Improvement</dc:title>
  <dc:creator>Terri Deeds</dc:creator>
  <cp:lastModifiedBy>Terri Deeds</cp:lastModifiedBy>
  <cp:revision>80</cp:revision>
  <cp:lastPrinted>2019-04-09T21:08:18Z</cp:lastPrinted>
  <dcterms:created xsi:type="dcterms:W3CDTF">2019-09-24T17:26:57Z</dcterms:created>
  <dcterms:modified xsi:type="dcterms:W3CDTF">2020-03-16T22:03:02Z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Small CMQCC Slide Master 5_2_17 (5)</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AE0C6551-6164-4CC8-8327-3E8ABECF1A30</vt:lpwstr>
  </property>
  <property fmtid="{D5CDD505-2E9C-101B-9397-08002B2CF9AE}" pid="6" name="ArticulateProjectFull">
    <vt:lpwstr>C:\Users\Janet\Desktop\Peanut Balls and Labor Support.Module 5.HUDLS.2018.ppta</vt:lpwstr>
  </property>
</Properties>
</file>