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3.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4.xml" ContentType="application/vnd.openxmlformats-officedocument.theme+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7.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8.xml" ContentType="application/vnd.openxmlformats-officedocument.theme+xml"/>
  <Override PartName="/ppt/slideLayouts/slideLayout254.xml" ContentType="application/vnd.openxmlformats-officedocument.presentationml.slideLayout+xml"/>
  <Override PartName="/ppt/theme/theme9.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0.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1.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2.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3.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14.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5.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16.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17.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8.xml" ContentType="application/vnd.openxmlformats-officedocument.theme+xml"/>
  <Override PartName="/ppt/slideLayouts/slideLayout352.xml" ContentType="application/vnd.openxmlformats-officedocument.presentationml.slideLayout+xml"/>
  <Override PartName="/ppt/theme/theme19.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20.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omments/modernComment_10E_D4919EC8.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4620" r:id="rId2"/>
    <p:sldMasterId id="2147483807" r:id="rId3"/>
    <p:sldMasterId id="2147483750" r:id="rId4"/>
    <p:sldMasterId id="2147483703" r:id="rId5"/>
    <p:sldMasterId id="2147483872" r:id="rId6"/>
    <p:sldMasterId id="2147483674" r:id="rId7"/>
    <p:sldMasterId id="2147483990" r:id="rId8"/>
    <p:sldMasterId id="2147483963" r:id="rId9"/>
    <p:sldMasterId id="2147483972" r:id="rId10"/>
    <p:sldMasterId id="2147483965" r:id="rId11"/>
    <p:sldMasterId id="2147483945" r:id="rId12"/>
    <p:sldMasterId id="2147483933" r:id="rId13"/>
    <p:sldMasterId id="2147483818" r:id="rId14"/>
    <p:sldMasterId id="2147484009" r:id="rId15"/>
    <p:sldMasterId id="2147483834" r:id="rId16"/>
    <p:sldMasterId id="2147483846" r:id="rId17"/>
    <p:sldMasterId id="2147483830" r:id="rId18"/>
    <p:sldMasterId id="2147483673" r:id="rId19"/>
    <p:sldMasterId id="2147484638" r:id="rId20"/>
  </p:sldMasterIdLst>
  <p:notesMasterIdLst>
    <p:notesMasterId r:id="rId99"/>
  </p:notesMasterIdLst>
  <p:sldIdLst>
    <p:sldId id="257" r:id="rId21"/>
    <p:sldId id="258" r:id="rId22"/>
    <p:sldId id="387" r:id="rId23"/>
    <p:sldId id="259" r:id="rId24"/>
    <p:sldId id="261" r:id="rId25"/>
    <p:sldId id="330" r:id="rId26"/>
    <p:sldId id="262" r:id="rId27"/>
    <p:sldId id="263" r:id="rId28"/>
    <p:sldId id="344" r:id="rId29"/>
    <p:sldId id="352" r:id="rId30"/>
    <p:sldId id="353" r:id="rId31"/>
    <p:sldId id="264" r:id="rId32"/>
    <p:sldId id="265" r:id="rId33"/>
    <p:sldId id="266" r:id="rId34"/>
    <p:sldId id="267" r:id="rId35"/>
    <p:sldId id="268" r:id="rId36"/>
    <p:sldId id="269" r:id="rId37"/>
    <p:sldId id="270" r:id="rId38"/>
    <p:sldId id="278" r:id="rId39"/>
    <p:sldId id="277" r:id="rId40"/>
    <p:sldId id="356" r:id="rId41"/>
    <p:sldId id="348" r:id="rId42"/>
    <p:sldId id="797" r:id="rId43"/>
    <p:sldId id="796" r:id="rId44"/>
    <p:sldId id="333" r:id="rId45"/>
    <p:sldId id="388" r:id="rId46"/>
    <p:sldId id="334" r:id="rId47"/>
    <p:sldId id="354" r:id="rId48"/>
    <p:sldId id="349" r:id="rId49"/>
    <p:sldId id="288" r:id="rId50"/>
    <p:sldId id="276" r:id="rId51"/>
    <p:sldId id="300" r:id="rId52"/>
    <p:sldId id="298" r:id="rId53"/>
    <p:sldId id="275" r:id="rId54"/>
    <p:sldId id="332" r:id="rId55"/>
    <p:sldId id="389" r:id="rId56"/>
    <p:sldId id="289" r:id="rId57"/>
    <p:sldId id="336" r:id="rId58"/>
    <p:sldId id="337" r:id="rId59"/>
    <p:sldId id="338" r:id="rId60"/>
    <p:sldId id="339" r:id="rId61"/>
    <p:sldId id="340" r:id="rId62"/>
    <p:sldId id="341" r:id="rId63"/>
    <p:sldId id="342" r:id="rId64"/>
    <p:sldId id="343" r:id="rId65"/>
    <p:sldId id="357" r:id="rId66"/>
    <p:sldId id="386" r:id="rId67"/>
    <p:sldId id="385" r:id="rId68"/>
    <p:sldId id="384" r:id="rId69"/>
    <p:sldId id="383" r:id="rId70"/>
    <p:sldId id="382" r:id="rId71"/>
    <p:sldId id="381" r:id="rId72"/>
    <p:sldId id="380" r:id="rId73"/>
    <p:sldId id="379" r:id="rId74"/>
    <p:sldId id="378" r:id="rId75"/>
    <p:sldId id="377" r:id="rId76"/>
    <p:sldId id="376" r:id="rId77"/>
    <p:sldId id="375" r:id="rId78"/>
    <p:sldId id="374" r:id="rId79"/>
    <p:sldId id="373" r:id="rId80"/>
    <p:sldId id="372" r:id="rId81"/>
    <p:sldId id="371" r:id="rId82"/>
    <p:sldId id="370" r:id="rId83"/>
    <p:sldId id="369" r:id="rId84"/>
    <p:sldId id="368" r:id="rId85"/>
    <p:sldId id="367" r:id="rId86"/>
    <p:sldId id="366" r:id="rId87"/>
    <p:sldId id="365" r:id="rId88"/>
    <p:sldId id="364" r:id="rId89"/>
    <p:sldId id="363" r:id="rId90"/>
    <p:sldId id="362" r:id="rId91"/>
    <p:sldId id="361" r:id="rId92"/>
    <p:sldId id="360" r:id="rId93"/>
    <p:sldId id="359" r:id="rId94"/>
    <p:sldId id="358" r:id="rId95"/>
    <p:sldId id="294" r:id="rId96"/>
    <p:sldId id="295" r:id="rId97"/>
    <p:sldId id="297"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F8223C-610E-2BBA-F33B-0E1F55F6BB33}" name="Patricia Ann Lee King" initials="PK" userId="S::pal094@ads.northwestern.edu::dbab7ec2-5444-4d21-afe7-a39974533ddc" providerId="AD"/>
  <p188:author id="{0B48CC40-4357-5959-C41E-8F630855A478}" name="Aleena Lida Surenian" initials="AS" userId="S::als0813@ads.northwestern.edu::e2fd0e4e-6417-49b0-ab16-0ba26a1719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5BBBB-7524-57D2-10AA-84C72E9AC215}" v="7" dt="2023-03-20T17:16:00.872"/>
    <p1510:client id="{C8C85879-9EB9-14E9-BAF8-9C017A0EEE76}" v="51" dt="2023-03-20T13:54:25.354"/>
    <p1510:client id="{D41EC479-4662-76C1-5FD9-6A5CFBE21233}" v="3" dt="2023-03-21T16:29:45.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sorterViewPr>
    <p:cViewPr>
      <p:scale>
        <a:sx n="100" d="100"/>
        <a:sy n="100" d="100"/>
      </p:scale>
      <p:origin x="0" y="-152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presProps" Target="presProps.xml"/><Relationship Id="rId105"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BE%20Hospital%20Structure%20Measures%20Data%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rmurakami\AppData\Local\Microsoft\Windows\INetCache\Content.Outlook\ZJS33ZD7\NYSBEIP_PREMTrendsReport_Dec202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murakami\AppData\Local\Microsoft\Windows\INetCache\Content.Outlook\ZJS33ZD7\NYSBEIP_PREMTrendsReport_Dec202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rmurakami\AppData\Local\Microsoft\Windows\INetCache\Content.Outlook\ZJS33ZD7\NYSBEIP_PREMTrendsReport_Dec202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murakami\AppData\Local\Microsoft\Windows\INetCache\Content.Outlook\ZJS33ZD7\NYSBEIP_PREMTrendsReport_Dec202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rmurakami\AppData\Local\Microsoft\Windows\INetCache\Content.Outlook\ZJS33ZD7\NYSBEIP_PREMTrendsReport_Dec202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murakami\AppData\Local\Microsoft\Windows\INetCache\Content.Outlook\ZJS33ZD7\NYSBEIP_PREMTrendsReport_Dec2022.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BE%20Hospital%20Structure%20Measures%20Data%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E%20Hospital%20Structure%20Measures%20Data%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E%20Hospital%20Structure%20Measures%20Data%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E%20Hospital%20Structure%20Measures%20Data%2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E%20Hospital%20Structure%20Measures%20Data%2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E%20Hospital%20Structure%20Measures%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murakami\AppData\Local\Microsoft\Windows\INetCache\Content.Outlook\ZJS33ZD7\NYSBEIP_PREMTrendsReport_Dec202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murakami\AppData\Local\Microsoft\Windows\INetCache\Content.Outlook\ZJS33ZD7\NYSBEIP_PREMTrendsReport_Dec202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Percent of hospitals that have </a:t>
            </a:r>
            <a:r>
              <a:rPr lang="en-US" sz="1400" b="1" i="0" u="sng" strike="noStrike" baseline="0">
                <a:effectLst/>
              </a:rPr>
              <a:t>implemented standardized social determinants of health screening tools for screening </a:t>
            </a:r>
            <a:r>
              <a:rPr lang="en-US" sz="1400" b="0" i="0" u="none" strike="noStrike" baseline="0">
                <a:effectLst/>
              </a:rPr>
              <a:t>all pregnant women during delivery admission</a:t>
            </a:r>
            <a:endParaRPr lang="en-US" b="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'[BE Hospital Structure Measures Data (2).xlsx]Q1'!$A$2</c:f>
              <c:strCache>
                <c:ptCount val="1"/>
                <c:pt idx="0">
                  <c:v>In Place</c:v>
                </c:pt>
              </c:strCache>
            </c:strRef>
          </c:tx>
          <c:spPr>
            <a:solidFill>
              <a:srgbClr val="92D050"/>
            </a:solidFill>
            <a:ln>
              <a:noFill/>
            </a:ln>
            <a:effectLst/>
          </c:spPr>
          <c:invertIfNegative val="0"/>
          <c:cat>
            <c:strRef>
              <c:f>'[BE Hospital Structure Measures Data (2).xlsx]Q1'!$B$1:$T$1</c:f>
              <c:strCache>
                <c:ptCount val="19"/>
                <c:pt idx="0">
                  <c:v>Baseline Q4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 (2).xlsx]Q1'!$B$2:$T$2</c:f>
              <c:numCache>
                <c:formatCode>General</c:formatCode>
                <c:ptCount val="19"/>
                <c:pt idx="0">
                  <c:v>16.75</c:v>
                </c:pt>
                <c:pt idx="1">
                  <c:v>20</c:v>
                </c:pt>
                <c:pt idx="2">
                  <c:v>19.670000000000002</c:v>
                </c:pt>
                <c:pt idx="3">
                  <c:v>20.309999999999999</c:v>
                </c:pt>
                <c:pt idx="4">
                  <c:v>20.34</c:v>
                </c:pt>
                <c:pt idx="5">
                  <c:v>26.23</c:v>
                </c:pt>
                <c:pt idx="6">
                  <c:v>33.33</c:v>
                </c:pt>
                <c:pt idx="7">
                  <c:v>34.33</c:v>
                </c:pt>
                <c:pt idx="8">
                  <c:v>37.880000000000003</c:v>
                </c:pt>
                <c:pt idx="9">
                  <c:v>41.27</c:v>
                </c:pt>
                <c:pt idx="10">
                  <c:v>46.88</c:v>
                </c:pt>
                <c:pt idx="11">
                  <c:v>48.44</c:v>
                </c:pt>
                <c:pt idx="12">
                  <c:v>56.72</c:v>
                </c:pt>
                <c:pt idx="13">
                  <c:v>56.25</c:v>
                </c:pt>
                <c:pt idx="14">
                  <c:v>59.32</c:v>
                </c:pt>
                <c:pt idx="15">
                  <c:v>58.18</c:v>
                </c:pt>
                <c:pt idx="16">
                  <c:v>67.86</c:v>
                </c:pt>
                <c:pt idx="17">
                  <c:v>70.37</c:v>
                </c:pt>
                <c:pt idx="18">
                  <c:v>80</c:v>
                </c:pt>
              </c:numCache>
            </c:numRef>
          </c:val>
          <c:extLst>
            <c:ext xmlns:c16="http://schemas.microsoft.com/office/drawing/2014/chart" uri="{C3380CC4-5D6E-409C-BE32-E72D297353CC}">
              <c16:uniqueId val="{00000000-2122-43EE-ACDF-6DDA152E2C34}"/>
            </c:ext>
          </c:extLst>
        </c:ser>
        <c:ser>
          <c:idx val="1"/>
          <c:order val="1"/>
          <c:tx>
            <c:strRef>
              <c:f>'[BE Hospital Structure Measures Data (2).xlsx]Q1'!$A$3</c:f>
              <c:strCache>
                <c:ptCount val="1"/>
                <c:pt idx="0">
                  <c:v>Working On It</c:v>
                </c:pt>
              </c:strCache>
            </c:strRef>
          </c:tx>
          <c:spPr>
            <a:solidFill>
              <a:srgbClr val="FFC000"/>
            </a:solidFill>
            <a:ln>
              <a:noFill/>
            </a:ln>
            <a:effectLst/>
          </c:spPr>
          <c:invertIfNegative val="0"/>
          <c:cat>
            <c:strRef>
              <c:f>'[BE Hospital Structure Measures Data (2).xlsx]Q1'!$B$1:$T$1</c:f>
              <c:strCache>
                <c:ptCount val="19"/>
                <c:pt idx="0">
                  <c:v>Baseline Q4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 (2).xlsx]Q1'!$B$3:$T$3</c:f>
              <c:numCache>
                <c:formatCode>General</c:formatCode>
                <c:ptCount val="19"/>
                <c:pt idx="0">
                  <c:v>19.46</c:v>
                </c:pt>
                <c:pt idx="1">
                  <c:v>36.92</c:v>
                </c:pt>
                <c:pt idx="2">
                  <c:v>45.9</c:v>
                </c:pt>
                <c:pt idx="3">
                  <c:v>54.69</c:v>
                </c:pt>
                <c:pt idx="4">
                  <c:v>61.02</c:v>
                </c:pt>
                <c:pt idx="5">
                  <c:v>55.74</c:v>
                </c:pt>
                <c:pt idx="6">
                  <c:v>51.52</c:v>
                </c:pt>
                <c:pt idx="7">
                  <c:v>53.73</c:v>
                </c:pt>
                <c:pt idx="8">
                  <c:v>54.55</c:v>
                </c:pt>
                <c:pt idx="9">
                  <c:v>55.56</c:v>
                </c:pt>
                <c:pt idx="10">
                  <c:v>51.56</c:v>
                </c:pt>
                <c:pt idx="11">
                  <c:v>50</c:v>
                </c:pt>
                <c:pt idx="12">
                  <c:v>40.299999999999997</c:v>
                </c:pt>
                <c:pt idx="13">
                  <c:v>42.19</c:v>
                </c:pt>
                <c:pt idx="14">
                  <c:v>38.979999999999997</c:v>
                </c:pt>
                <c:pt idx="15">
                  <c:v>41.82</c:v>
                </c:pt>
                <c:pt idx="16">
                  <c:v>32.14</c:v>
                </c:pt>
                <c:pt idx="17">
                  <c:v>29.63</c:v>
                </c:pt>
                <c:pt idx="18">
                  <c:v>20</c:v>
                </c:pt>
              </c:numCache>
            </c:numRef>
          </c:val>
          <c:extLst>
            <c:ext xmlns:c16="http://schemas.microsoft.com/office/drawing/2014/chart" uri="{C3380CC4-5D6E-409C-BE32-E72D297353CC}">
              <c16:uniqueId val="{00000001-2122-43EE-ACDF-6DDA152E2C34}"/>
            </c:ext>
          </c:extLst>
        </c:ser>
        <c:ser>
          <c:idx val="2"/>
          <c:order val="2"/>
          <c:tx>
            <c:strRef>
              <c:f>'[BE Hospital Structure Measures Data (2).xlsx]Q1'!$A$4</c:f>
              <c:strCache>
                <c:ptCount val="1"/>
                <c:pt idx="0">
                  <c:v>Have Not Started</c:v>
                </c:pt>
              </c:strCache>
            </c:strRef>
          </c:tx>
          <c:spPr>
            <a:solidFill>
              <a:srgbClr val="FF0000"/>
            </a:solidFill>
            <a:ln>
              <a:noFill/>
            </a:ln>
            <a:effectLst/>
          </c:spPr>
          <c:invertIfNegative val="0"/>
          <c:cat>
            <c:strRef>
              <c:f>'[BE Hospital Structure Measures Data (2).xlsx]Q1'!$B$1:$T$1</c:f>
              <c:strCache>
                <c:ptCount val="19"/>
                <c:pt idx="0">
                  <c:v>Baseline Q4 2020</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 (2).xlsx]Q1'!$B$4:$T$4</c:f>
              <c:numCache>
                <c:formatCode>General</c:formatCode>
                <c:ptCount val="19"/>
                <c:pt idx="0">
                  <c:v>63.78</c:v>
                </c:pt>
                <c:pt idx="1">
                  <c:v>43.08</c:v>
                </c:pt>
                <c:pt idx="2">
                  <c:v>34.43</c:v>
                </c:pt>
                <c:pt idx="3">
                  <c:v>25</c:v>
                </c:pt>
                <c:pt idx="4">
                  <c:v>18.64</c:v>
                </c:pt>
                <c:pt idx="5">
                  <c:v>18.03</c:v>
                </c:pt>
                <c:pt idx="6">
                  <c:v>15.15</c:v>
                </c:pt>
                <c:pt idx="7">
                  <c:v>11.94</c:v>
                </c:pt>
                <c:pt idx="8">
                  <c:v>7.58</c:v>
                </c:pt>
                <c:pt idx="9">
                  <c:v>3.17</c:v>
                </c:pt>
                <c:pt idx="10">
                  <c:v>1.56</c:v>
                </c:pt>
                <c:pt idx="11">
                  <c:v>1.56</c:v>
                </c:pt>
                <c:pt idx="12">
                  <c:v>2.99</c:v>
                </c:pt>
                <c:pt idx="13">
                  <c:v>1.56</c:v>
                </c:pt>
                <c:pt idx="14">
                  <c:v>1.69</c:v>
                </c:pt>
                <c:pt idx="15">
                  <c:v>0</c:v>
                </c:pt>
                <c:pt idx="16">
                  <c:v>0</c:v>
                </c:pt>
                <c:pt idx="17">
                  <c:v>0</c:v>
                </c:pt>
                <c:pt idx="18">
                  <c:v>0</c:v>
                </c:pt>
              </c:numCache>
            </c:numRef>
          </c:val>
          <c:extLst>
            <c:ext xmlns:c16="http://schemas.microsoft.com/office/drawing/2014/chart" uri="{C3380CC4-5D6E-409C-BE32-E72D297353CC}">
              <c16:uniqueId val="{00000002-2122-43EE-ACDF-6DDA152E2C34}"/>
            </c:ext>
          </c:extLst>
        </c:ser>
        <c:dLbls>
          <c:showLegendKey val="0"/>
          <c:showVal val="0"/>
          <c:showCatName val="0"/>
          <c:showSerName val="0"/>
          <c:showPercent val="0"/>
          <c:showBubbleSize val="0"/>
        </c:dLbls>
        <c:gapWidth val="150"/>
        <c:overlap val="100"/>
        <c:axId val="1793231103"/>
        <c:axId val="1793240671"/>
      </c:barChart>
      <c:catAx>
        <c:axId val="1793231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3240671"/>
        <c:crosses val="autoZero"/>
        <c:auto val="1"/>
        <c:lblAlgn val="ctr"/>
        <c:lblOffset val="100"/>
        <c:noMultiLvlLbl val="0"/>
      </c:catAx>
      <c:valAx>
        <c:axId val="17932406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323110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7147856517937E-2"/>
          <c:y val="7.407407407407407E-2"/>
          <c:w val="0.88498840769903764"/>
          <c:h val="0.8416746864975212"/>
        </c:manualLayout>
      </c:layout>
      <c:lineChart>
        <c:grouping val="standard"/>
        <c:varyColors val="0"/>
        <c:ser>
          <c:idx val="2"/>
          <c:order val="2"/>
          <c:tx>
            <c:strRef>
              <c:f>'Question Trends by Race'!$R$118</c:f>
              <c:strCache>
                <c:ptCount val="1"/>
                <c:pt idx="0">
                  <c:v>White</c:v>
                </c:pt>
              </c:strCache>
              <c:extLst xmlns:c15="http://schemas.microsoft.com/office/drawing/2012/chart"/>
            </c:strRef>
          </c:tx>
          <c:spPr>
            <a:ln w="28575" cap="rnd">
              <a:solidFill>
                <a:schemeClr val="tx1"/>
              </a:solidFill>
              <a:prstDash val="solid"/>
              <a:round/>
            </a:ln>
            <a:effectLst/>
          </c:spPr>
          <c:marker>
            <c:symbol val="diamond"/>
            <c:size val="9"/>
            <c:spPr>
              <a:solidFill>
                <a:schemeClr val="tx1"/>
              </a:solidFill>
              <a:ln w="9525">
                <a:noFill/>
              </a:ln>
              <a:effectLst/>
            </c:spPr>
          </c:marker>
          <c:cat>
            <c:strRef>
              <c:f>'Question Trends by Race'!$S$109:$AI$109</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'Question Trends by Race'!$S$121:$AI$121</c:f>
              <c:numCache>
                <c:formatCode>0%</c:formatCode>
                <c:ptCount val="17"/>
                <c:pt idx="0">
                  <c:v>0.16062176165803108</c:v>
                </c:pt>
                <c:pt idx="1">
                  <c:v>0.20080321285140562</c:v>
                </c:pt>
                <c:pt idx="2">
                  <c:v>0.13793103448275862</c:v>
                </c:pt>
                <c:pt idx="3">
                  <c:v>0.10163934426229508</c:v>
                </c:pt>
                <c:pt idx="4">
                  <c:v>0.13445378151260504</c:v>
                </c:pt>
                <c:pt idx="5">
                  <c:v>0.18779342723004694</c:v>
                </c:pt>
                <c:pt idx="6">
                  <c:v>0.1361111111111111</c:v>
                </c:pt>
                <c:pt idx="7">
                  <c:v>0.1407563025210084</c:v>
                </c:pt>
                <c:pt idx="8">
                  <c:v>0.12418300653594772</c:v>
                </c:pt>
                <c:pt idx="9">
                  <c:v>0.11578947368421053</c:v>
                </c:pt>
                <c:pt idx="10">
                  <c:v>0.15151515151515152</c:v>
                </c:pt>
                <c:pt idx="11">
                  <c:v>0.140625</c:v>
                </c:pt>
                <c:pt idx="12">
                  <c:v>0.17485549132947978</c:v>
                </c:pt>
                <c:pt idx="13">
                  <c:v>0.13636363636363635</c:v>
                </c:pt>
                <c:pt idx="14">
                  <c:v>0.1446629213483146</c:v>
                </c:pt>
                <c:pt idx="15">
                  <c:v>0.15384615384615385</c:v>
                </c:pt>
                <c:pt idx="16">
                  <c:v>0.14261460101867574</c:v>
                </c:pt>
              </c:numCache>
            </c:numRef>
          </c:val>
          <c:smooth val="0"/>
          <c:extLst xmlns:c15="http://schemas.microsoft.com/office/drawing/2012/chart">
            <c:ext xmlns:c16="http://schemas.microsoft.com/office/drawing/2014/chart" uri="{C3380CC4-5D6E-409C-BE32-E72D297353CC}">
              <c16:uniqueId val="{00000000-A745-4CAA-AC8F-3EC2AB61B73E}"/>
            </c:ext>
          </c:extLst>
        </c:ser>
        <c:dLbls>
          <c:showLegendKey val="0"/>
          <c:showVal val="0"/>
          <c:showCatName val="0"/>
          <c:showSerName val="0"/>
          <c:showPercent val="0"/>
          <c:showBubbleSize val="0"/>
        </c:dLbls>
        <c:marker val="1"/>
        <c:smooth val="0"/>
        <c:axId val="832392464"/>
        <c:axId val="832396072"/>
        <c:extLst>
          <c:ext xmlns:c15="http://schemas.microsoft.com/office/drawing/2012/chart" uri="{02D57815-91ED-43cb-92C2-25804820EDAC}">
            <c15:filteredLineSeries>
              <c15:ser>
                <c:idx val="0"/>
                <c:order val="0"/>
                <c:tx>
                  <c:strRef>
                    <c:extLst>
                      <c:ext uri="{02D57815-91ED-43cb-92C2-25804820EDAC}">
                        <c15:formulaRef>
                          <c15:sqref>'Question Trends by Race'!$R$110</c15:sqref>
                        </c15:formulaRef>
                      </c:ext>
                    </c:extLst>
                    <c:strCache>
                      <c:ptCount val="1"/>
                      <c:pt idx="0">
                        <c:v>Black</c:v>
                      </c:pt>
                    </c:strCache>
                  </c:strRef>
                </c:tx>
                <c:spPr>
                  <a:ln w="28575" cap="rnd">
                    <a:solidFill>
                      <a:schemeClr val="tx1">
                        <a:lumMod val="50000"/>
                        <a:lumOff val="50000"/>
                      </a:schemeClr>
                    </a:solidFill>
                    <a:prstDash val="lgDash"/>
                    <a:round/>
                  </a:ln>
                  <a:effectLst/>
                </c:spPr>
                <c:marker>
                  <c:symbol val="triangle"/>
                  <c:size val="7"/>
                  <c:spPr>
                    <a:solidFill>
                      <a:schemeClr val="tx1">
                        <a:lumMod val="50000"/>
                        <a:lumOff val="50000"/>
                      </a:schemeClr>
                    </a:solidFill>
                    <a:ln w="9525">
                      <a:noFill/>
                    </a:ln>
                    <a:effectLst/>
                  </c:spPr>
                </c:marker>
                <c:cat>
                  <c:strRef>
                    <c:extLst>
                      <c:ex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c:ext uri="{02D57815-91ED-43cb-92C2-25804820EDAC}">
                        <c15:formulaRef>
                          <c15:sqref>'Question Trends by Race'!$S$113:$AI$113</c15:sqref>
                        </c15:formulaRef>
                      </c:ext>
                    </c:extLst>
                    <c:numCache>
                      <c:formatCode>0%</c:formatCode>
                      <c:ptCount val="17"/>
                      <c:pt idx="0">
                        <c:v>0.19711538461538461</c:v>
                      </c:pt>
                      <c:pt idx="1">
                        <c:v>0.19333333333333333</c:v>
                      </c:pt>
                      <c:pt idx="2">
                        <c:v>0.22535211267605634</c:v>
                      </c:pt>
                      <c:pt idx="3">
                        <c:v>0.13750000000000001</c:v>
                      </c:pt>
                      <c:pt idx="4">
                        <c:v>0.24561403508771928</c:v>
                      </c:pt>
                      <c:pt idx="5">
                        <c:v>0.18243243243243243</c:v>
                      </c:pt>
                      <c:pt idx="6">
                        <c:v>0.1393939393939394</c:v>
                      </c:pt>
                      <c:pt idx="7">
                        <c:v>0.2300469483568075</c:v>
                      </c:pt>
                      <c:pt idx="8">
                        <c:v>0.15625</c:v>
                      </c:pt>
                      <c:pt idx="9">
                        <c:v>0.19270833333333334</c:v>
                      </c:pt>
                      <c:pt idx="10">
                        <c:v>0.16753926701570682</c:v>
                      </c:pt>
                      <c:pt idx="11">
                        <c:v>0.19927536231884058</c:v>
                      </c:pt>
                      <c:pt idx="12">
                        <c:v>0.26704545454545453</c:v>
                      </c:pt>
                      <c:pt idx="13">
                        <c:v>0.1951219512195122</c:v>
                      </c:pt>
                      <c:pt idx="14">
                        <c:v>0.15923566878980891</c:v>
                      </c:pt>
                      <c:pt idx="15">
                        <c:v>0.12371134020618557</c:v>
                      </c:pt>
                      <c:pt idx="16">
                        <c:v>0.17966101694915254</c:v>
                      </c:pt>
                    </c:numCache>
                  </c:numRef>
                </c:val>
                <c:smooth val="0"/>
                <c:extLst>
                  <c:ext xmlns:c16="http://schemas.microsoft.com/office/drawing/2014/chart" uri="{C3380CC4-5D6E-409C-BE32-E72D297353CC}">
                    <c16:uniqueId val="{00000001-A745-4CAA-AC8F-3EC2AB61B73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'Question Trends by Race'!$R$114</c15:sqref>
                        </c15:formulaRef>
                      </c:ext>
                    </c:extLst>
                    <c:strCache>
                      <c:ptCount val="1"/>
                      <c:pt idx="0">
                        <c:v>Hispanic</c:v>
                      </c:pt>
                    </c:strCache>
                  </c:strRef>
                </c:tx>
                <c:spPr>
                  <a:ln w="28575" cap="rnd">
                    <a:solidFill>
                      <a:schemeClr val="bg1">
                        <a:lumMod val="50000"/>
                      </a:schemeClr>
                    </a:solidFill>
                    <a:prstDash val="sysDot"/>
                    <a:round/>
                  </a:ln>
                  <a:effectLst/>
                </c:spPr>
                <c:marker>
                  <c:symbol val="circle"/>
                  <c:size val="5"/>
                  <c:spPr>
                    <a:solidFill>
                      <a:schemeClr val="bg1">
                        <a:lumMod val="50000"/>
                      </a:schemeClr>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Race'!$S$117:$AI$117</c15:sqref>
                        </c15:formulaRef>
                      </c:ext>
                    </c:extLst>
                    <c:numCache>
                      <c:formatCode>0%</c:formatCode>
                      <c:ptCount val="17"/>
                      <c:pt idx="0">
                        <c:v>0.21749408983451538</c:v>
                      </c:pt>
                      <c:pt idx="1">
                        <c:v>0.27083333333333331</c:v>
                      </c:pt>
                      <c:pt idx="2">
                        <c:v>0.26687116564417179</c:v>
                      </c:pt>
                      <c:pt idx="3">
                        <c:v>0.23952095808383234</c:v>
                      </c:pt>
                      <c:pt idx="4">
                        <c:v>0.25308641975308643</c:v>
                      </c:pt>
                      <c:pt idx="5">
                        <c:v>0.24060150375939848</c:v>
                      </c:pt>
                      <c:pt idx="6">
                        <c:v>0.23372781065088757</c:v>
                      </c:pt>
                      <c:pt idx="7">
                        <c:v>0.19851116625310175</c:v>
                      </c:pt>
                      <c:pt idx="8">
                        <c:v>0.29775280898876405</c:v>
                      </c:pt>
                      <c:pt idx="9">
                        <c:v>0.20054945054945056</c:v>
                      </c:pt>
                      <c:pt idx="10">
                        <c:v>0.24556962025316456</c:v>
                      </c:pt>
                      <c:pt idx="11">
                        <c:v>0.22518159806295399</c:v>
                      </c:pt>
                      <c:pt idx="12">
                        <c:v>0.21713147410358566</c:v>
                      </c:pt>
                      <c:pt idx="13">
                        <c:v>0.22754491017964071</c:v>
                      </c:pt>
                      <c:pt idx="14">
                        <c:v>0.24640657084188911</c:v>
                      </c:pt>
                      <c:pt idx="15">
                        <c:v>0.22061855670103092</c:v>
                      </c:pt>
                      <c:pt idx="16">
                        <c:v>0.22897196261682243</c:v>
                      </c:pt>
                    </c:numCache>
                  </c:numRef>
                </c:val>
                <c:smooth val="0"/>
                <c:extLst xmlns:c15="http://schemas.microsoft.com/office/drawing/2012/chart">
                  <c:ext xmlns:c16="http://schemas.microsoft.com/office/drawing/2014/chart" uri="{C3380CC4-5D6E-409C-BE32-E72D297353CC}">
                    <c16:uniqueId val="{00000002-A745-4CAA-AC8F-3EC2AB61B73E}"/>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'Question Trends by Race'!$R$122</c15:sqref>
                        </c15:formulaRef>
                      </c:ext>
                    </c:extLst>
                    <c:strCache>
                      <c:ptCount val="1"/>
                      <c:pt idx="0">
                        <c:v>Asian</c:v>
                      </c:pt>
                    </c:strCache>
                  </c:strRef>
                </c:tx>
                <c:spPr>
                  <a:ln w="28575" cap="rnd">
                    <a:solidFill>
                      <a:schemeClr val="tx1"/>
                    </a:solidFill>
                    <a:round/>
                  </a:ln>
                  <a:effectLst/>
                </c:spPr>
                <c:marker>
                  <c:symbol val="circle"/>
                  <c:size val="6"/>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Race'!$S$125:$AI$125</c15:sqref>
                        </c15:formulaRef>
                      </c:ext>
                    </c:extLst>
                    <c:numCache>
                      <c:formatCode>0%</c:formatCode>
                      <c:ptCount val="17"/>
                      <c:pt idx="0">
                        <c:v>0.35294117647058826</c:v>
                      </c:pt>
                      <c:pt idx="1">
                        <c:v>0.28712871287128711</c:v>
                      </c:pt>
                      <c:pt idx="2">
                        <c:v>0.29069767441860467</c:v>
                      </c:pt>
                      <c:pt idx="3">
                        <c:v>0.27551020408163263</c:v>
                      </c:pt>
                      <c:pt idx="4">
                        <c:v>0.36666666666666664</c:v>
                      </c:pt>
                      <c:pt idx="5">
                        <c:v>0.27826086956521739</c:v>
                      </c:pt>
                      <c:pt idx="6">
                        <c:v>0.22580645161290322</c:v>
                      </c:pt>
                      <c:pt idx="7">
                        <c:v>0.31192660550458717</c:v>
                      </c:pt>
                      <c:pt idx="8">
                        <c:v>0.32258064516129031</c:v>
                      </c:pt>
                      <c:pt idx="9">
                        <c:v>0.34759358288770054</c:v>
                      </c:pt>
                      <c:pt idx="10">
                        <c:v>0.29813664596273293</c:v>
                      </c:pt>
                      <c:pt idx="11">
                        <c:v>0.24607329842931938</c:v>
                      </c:pt>
                      <c:pt idx="12">
                        <c:v>0.2890995260663507</c:v>
                      </c:pt>
                      <c:pt idx="13">
                        <c:v>0.29648241206030151</c:v>
                      </c:pt>
                      <c:pt idx="14">
                        <c:v>0.33858267716535434</c:v>
                      </c:pt>
                      <c:pt idx="15">
                        <c:v>0.2971887550200803</c:v>
                      </c:pt>
                      <c:pt idx="16">
                        <c:v>0.32340425531914896</c:v>
                      </c:pt>
                    </c:numCache>
                  </c:numRef>
                </c:val>
                <c:smooth val="0"/>
                <c:extLst xmlns:c15="http://schemas.microsoft.com/office/drawing/2012/chart">
                  <c:ext xmlns:c16="http://schemas.microsoft.com/office/drawing/2014/chart" uri="{C3380CC4-5D6E-409C-BE32-E72D297353CC}">
                    <c16:uniqueId val="{00000003-A745-4CAA-AC8F-3EC2AB61B73E}"/>
                  </c:ext>
                </c:extLst>
              </c15:ser>
            </c15:filteredLineSeries>
          </c:ext>
        </c:extLst>
      </c:lineChart>
      <c:catAx>
        <c:axId val="83239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6072"/>
        <c:crosses val="autoZero"/>
        <c:auto val="1"/>
        <c:lblAlgn val="ctr"/>
        <c:lblOffset val="100"/>
        <c:noMultiLvlLbl val="0"/>
      </c:catAx>
      <c:valAx>
        <c:axId val="832396072"/>
        <c:scaling>
          <c:orientation val="minMax"/>
          <c:max val="0.4"/>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7147856517937E-2"/>
          <c:y val="7.407407407407407E-2"/>
          <c:w val="0.88498840769903764"/>
          <c:h val="0.8416746864975212"/>
        </c:manualLayout>
      </c:layout>
      <c:lineChart>
        <c:grouping val="standard"/>
        <c:varyColors val="0"/>
        <c:ser>
          <c:idx val="0"/>
          <c:order val="0"/>
          <c:tx>
            <c:strRef>
              <c:f>'Question Trends by Race'!$R$110</c:f>
              <c:strCache>
                <c:ptCount val="1"/>
                <c:pt idx="0">
                  <c:v>Black</c:v>
                </c:pt>
              </c:strCache>
              <c:extLst xmlns:c15="http://schemas.microsoft.com/office/drawing/2012/chart"/>
            </c:strRef>
          </c:tx>
          <c:spPr>
            <a:ln w="28575" cap="rnd">
              <a:solidFill>
                <a:schemeClr val="tx1">
                  <a:lumMod val="50000"/>
                  <a:lumOff val="50000"/>
                </a:schemeClr>
              </a:solidFill>
              <a:prstDash val="lgDash"/>
              <a:round/>
            </a:ln>
            <a:effectLst/>
          </c:spPr>
          <c:marker>
            <c:symbol val="triangle"/>
            <c:size val="7"/>
            <c:spPr>
              <a:solidFill>
                <a:schemeClr val="tx1">
                  <a:lumMod val="50000"/>
                  <a:lumOff val="50000"/>
                </a:schemeClr>
              </a:solidFill>
              <a:ln w="9525">
                <a:noFill/>
              </a:ln>
              <a:effectLst/>
            </c:spPr>
          </c:marker>
          <c:cat>
            <c:strRef>
              <c:f>'Question Trends by Race'!$S$109:$AI$109</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'Question Trends by Race'!$S$113:$AI$113</c:f>
              <c:numCache>
                <c:formatCode>0%</c:formatCode>
                <c:ptCount val="17"/>
                <c:pt idx="0">
                  <c:v>0.19711538461538461</c:v>
                </c:pt>
                <c:pt idx="1">
                  <c:v>0.19333333333333333</c:v>
                </c:pt>
                <c:pt idx="2">
                  <c:v>0.22535211267605634</c:v>
                </c:pt>
                <c:pt idx="3">
                  <c:v>0.13750000000000001</c:v>
                </c:pt>
                <c:pt idx="4">
                  <c:v>0.24561403508771928</c:v>
                </c:pt>
                <c:pt idx="5">
                  <c:v>0.18243243243243243</c:v>
                </c:pt>
                <c:pt idx="6">
                  <c:v>0.1393939393939394</c:v>
                </c:pt>
                <c:pt idx="7">
                  <c:v>0.2300469483568075</c:v>
                </c:pt>
                <c:pt idx="8">
                  <c:v>0.15625</c:v>
                </c:pt>
                <c:pt idx="9">
                  <c:v>0.19270833333333334</c:v>
                </c:pt>
                <c:pt idx="10">
                  <c:v>0.16753926701570682</c:v>
                </c:pt>
                <c:pt idx="11">
                  <c:v>0.19927536231884058</c:v>
                </c:pt>
                <c:pt idx="12">
                  <c:v>0.26704545454545453</c:v>
                </c:pt>
                <c:pt idx="13">
                  <c:v>0.1951219512195122</c:v>
                </c:pt>
                <c:pt idx="14">
                  <c:v>0.15923566878980891</c:v>
                </c:pt>
                <c:pt idx="15">
                  <c:v>0.12371134020618557</c:v>
                </c:pt>
                <c:pt idx="16">
                  <c:v>0.17966101694915254</c:v>
                </c:pt>
              </c:numCache>
            </c:numRef>
          </c:val>
          <c:smooth val="0"/>
          <c:extLst xmlns:c15="http://schemas.microsoft.com/office/drawing/2012/chart">
            <c:ext xmlns:c16="http://schemas.microsoft.com/office/drawing/2014/chart" uri="{C3380CC4-5D6E-409C-BE32-E72D297353CC}">
              <c16:uniqueId val="{00000000-14BA-4113-97C4-D8D824C52CC8}"/>
            </c:ext>
          </c:extLst>
        </c:ser>
        <c:dLbls>
          <c:showLegendKey val="0"/>
          <c:showVal val="0"/>
          <c:showCatName val="0"/>
          <c:showSerName val="0"/>
          <c:showPercent val="0"/>
          <c:showBubbleSize val="0"/>
        </c:dLbls>
        <c:marker val="1"/>
        <c:smooth val="0"/>
        <c:axId val="832392464"/>
        <c:axId val="832396072"/>
        <c:extLst>
          <c:ext xmlns:c15="http://schemas.microsoft.com/office/drawing/2012/chart" uri="{02D57815-91ED-43cb-92C2-25804820EDAC}">
            <c15:filteredLineSeries>
              <c15:ser>
                <c:idx val="1"/>
                <c:order val="1"/>
                <c:tx>
                  <c:strRef>
                    <c:extLst>
                      <c:ext uri="{02D57815-91ED-43cb-92C2-25804820EDAC}">
                        <c15:formulaRef>
                          <c15:sqref>'Question Trends by Race'!$R$114</c15:sqref>
                        </c15:formulaRef>
                      </c:ext>
                    </c:extLst>
                    <c:strCache>
                      <c:ptCount val="1"/>
                      <c:pt idx="0">
                        <c:v>Hispanic</c:v>
                      </c:pt>
                    </c:strCache>
                  </c:strRef>
                </c:tx>
                <c:spPr>
                  <a:ln w="28575" cap="rnd">
                    <a:solidFill>
                      <a:schemeClr val="bg1">
                        <a:lumMod val="50000"/>
                      </a:schemeClr>
                    </a:solidFill>
                    <a:prstDash val="sysDot"/>
                    <a:round/>
                  </a:ln>
                  <a:effectLst/>
                </c:spPr>
                <c:marker>
                  <c:symbol val="circle"/>
                  <c:size val="5"/>
                  <c:spPr>
                    <a:solidFill>
                      <a:schemeClr val="bg1">
                        <a:lumMod val="50000"/>
                      </a:schemeClr>
                    </a:solidFill>
                    <a:ln w="9525">
                      <a:noFill/>
                    </a:ln>
                    <a:effectLst/>
                  </c:spPr>
                </c:marker>
                <c:cat>
                  <c:strRef>
                    <c:extLst>
                      <c:ex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c:ext uri="{02D57815-91ED-43cb-92C2-25804820EDAC}">
                        <c15:formulaRef>
                          <c15:sqref>'Question Trends by Race'!$S$117:$AI$117</c15:sqref>
                        </c15:formulaRef>
                      </c:ext>
                    </c:extLst>
                    <c:numCache>
                      <c:formatCode>0%</c:formatCode>
                      <c:ptCount val="17"/>
                      <c:pt idx="0">
                        <c:v>0.21749408983451538</c:v>
                      </c:pt>
                      <c:pt idx="1">
                        <c:v>0.27083333333333331</c:v>
                      </c:pt>
                      <c:pt idx="2">
                        <c:v>0.26687116564417179</c:v>
                      </c:pt>
                      <c:pt idx="3">
                        <c:v>0.23952095808383234</c:v>
                      </c:pt>
                      <c:pt idx="4">
                        <c:v>0.25308641975308643</c:v>
                      </c:pt>
                      <c:pt idx="5">
                        <c:v>0.24060150375939848</c:v>
                      </c:pt>
                      <c:pt idx="6">
                        <c:v>0.23372781065088757</c:v>
                      </c:pt>
                      <c:pt idx="7">
                        <c:v>0.19851116625310175</c:v>
                      </c:pt>
                      <c:pt idx="8">
                        <c:v>0.29775280898876405</c:v>
                      </c:pt>
                      <c:pt idx="9">
                        <c:v>0.20054945054945056</c:v>
                      </c:pt>
                      <c:pt idx="10">
                        <c:v>0.24556962025316456</c:v>
                      </c:pt>
                      <c:pt idx="11">
                        <c:v>0.22518159806295399</c:v>
                      </c:pt>
                      <c:pt idx="12">
                        <c:v>0.21713147410358566</c:v>
                      </c:pt>
                      <c:pt idx="13">
                        <c:v>0.22754491017964071</c:v>
                      </c:pt>
                      <c:pt idx="14">
                        <c:v>0.24640657084188911</c:v>
                      </c:pt>
                      <c:pt idx="15">
                        <c:v>0.22061855670103092</c:v>
                      </c:pt>
                      <c:pt idx="16">
                        <c:v>0.22897196261682243</c:v>
                      </c:pt>
                    </c:numCache>
                  </c:numRef>
                </c:val>
                <c:smooth val="0"/>
                <c:extLst>
                  <c:ext xmlns:c16="http://schemas.microsoft.com/office/drawing/2014/chart" uri="{C3380CC4-5D6E-409C-BE32-E72D297353CC}">
                    <c16:uniqueId val="{00000001-14BA-4113-97C4-D8D824C52CC8}"/>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'Question Trends by Race'!$R$118</c15:sqref>
                        </c15:formulaRef>
                      </c:ext>
                    </c:extLst>
                    <c:strCache>
                      <c:ptCount val="1"/>
                      <c:pt idx="0">
                        <c:v>White</c:v>
                      </c:pt>
                    </c:strCache>
                  </c:strRef>
                </c:tx>
                <c:spPr>
                  <a:ln w="28575" cap="rnd">
                    <a:solidFill>
                      <a:schemeClr val="tx1"/>
                    </a:solidFill>
                    <a:prstDash val="solid"/>
                    <a:round/>
                  </a:ln>
                  <a:effectLst/>
                </c:spPr>
                <c:marker>
                  <c:symbol val="diamond"/>
                  <c:size val="9"/>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Race'!$S$121:$AI$121</c15:sqref>
                        </c15:formulaRef>
                      </c:ext>
                    </c:extLst>
                    <c:numCache>
                      <c:formatCode>0%</c:formatCode>
                      <c:ptCount val="17"/>
                      <c:pt idx="0">
                        <c:v>0.16062176165803108</c:v>
                      </c:pt>
                      <c:pt idx="1">
                        <c:v>0.20080321285140562</c:v>
                      </c:pt>
                      <c:pt idx="2">
                        <c:v>0.13793103448275862</c:v>
                      </c:pt>
                      <c:pt idx="3">
                        <c:v>0.10163934426229508</c:v>
                      </c:pt>
                      <c:pt idx="4">
                        <c:v>0.13445378151260504</c:v>
                      </c:pt>
                      <c:pt idx="5">
                        <c:v>0.18779342723004694</c:v>
                      </c:pt>
                      <c:pt idx="6">
                        <c:v>0.1361111111111111</c:v>
                      </c:pt>
                      <c:pt idx="7">
                        <c:v>0.1407563025210084</c:v>
                      </c:pt>
                      <c:pt idx="8">
                        <c:v>0.12418300653594772</c:v>
                      </c:pt>
                      <c:pt idx="9">
                        <c:v>0.11578947368421053</c:v>
                      </c:pt>
                      <c:pt idx="10">
                        <c:v>0.15151515151515152</c:v>
                      </c:pt>
                      <c:pt idx="11">
                        <c:v>0.140625</c:v>
                      </c:pt>
                      <c:pt idx="12">
                        <c:v>0.17485549132947978</c:v>
                      </c:pt>
                      <c:pt idx="13">
                        <c:v>0.13636363636363635</c:v>
                      </c:pt>
                      <c:pt idx="14">
                        <c:v>0.1446629213483146</c:v>
                      </c:pt>
                      <c:pt idx="15">
                        <c:v>0.15384615384615385</c:v>
                      </c:pt>
                      <c:pt idx="16">
                        <c:v>0.14261460101867574</c:v>
                      </c:pt>
                    </c:numCache>
                  </c:numRef>
                </c:val>
                <c:smooth val="0"/>
                <c:extLst xmlns:c15="http://schemas.microsoft.com/office/drawing/2012/chart">
                  <c:ext xmlns:c16="http://schemas.microsoft.com/office/drawing/2014/chart" uri="{C3380CC4-5D6E-409C-BE32-E72D297353CC}">
                    <c16:uniqueId val="{00000002-14BA-4113-97C4-D8D824C52CC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'Question Trends by Race'!$R$122</c15:sqref>
                        </c15:formulaRef>
                      </c:ext>
                    </c:extLst>
                    <c:strCache>
                      <c:ptCount val="1"/>
                      <c:pt idx="0">
                        <c:v>Asian</c:v>
                      </c:pt>
                    </c:strCache>
                  </c:strRef>
                </c:tx>
                <c:spPr>
                  <a:ln w="28575" cap="rnd">
                    <a:solidFill>
                      <a:schemeClr val="tx1"/>
                    </a:solidFill>
                    <a:round/>
                  </a:ln>
                  <a:effectLst/>
                </c:spPr>
                <c:marker>
                  <c:symbol val="circle"/>
                  <c:size val="6"/>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Race'!$S$125:$AI$125</c15:sqref>
                        </c15:formulaRef>
                      </c:ext>
                    </c:extLst>
                    <c:numCache>
                      <c:formatCode>0%</c:formatCode>
                      <c:ptCount val="17"/>
                      <c:pt idx="0">
                        <c:v>0.35294117647058826</c:v>
                      </c:pt>
                      <c:pt idx="1">
                        <c:v>0.28712871287128711</c:v>
                      </c:pt>
                      <c:pt idx="2">
                        <c:v>0.29069767441860467</c:v>
                      </c:pt>
                      <c:pt idx="3">
                        <c:v>0.27551020408163263</c:v>
                      </c:pt>
                      <c:pt idx="4">
                        <c:v>0.36666666666666664</c:v>
                      </c:pt>
                      <c:pt idx="5">
                        <c:v>0.27826086956521739</c:v>
                      </c:pt>
                      <c:pt idx="6">
                        <c:v>0.22580645161290322</c:v>
                      </c:pt>
                      <c:pt idx="7">
                        <c:v>0.31192660550458717</c:v>
                      </c:pt>
                      <c:pt idx="8">
                        <c:v>0.32258064516129031</c:v>
                      </c:pt>
                      <c:pt idx="9">
                        <c:v>0.34759358288770054</c:v>
                      </c:pt>
                      <c:pt idx="10">
                        <c:v>0.29813664596273293</c:v>
                      </c:pt>
                      <c:pt idx="11">
                        <c:v>0.24607329842931938</c:v>
                      </c:pt>
                      <c:pt idx="12">
                        <c:v>0.2890995260663507</c:v>
                      </c:pt>
                      <c:pt idx="13">
                        <c:v>0.29648241206030151</c:v>
                      </c:pt>
                      <c:pt idx="14">
                        <c:v>0.33858267716535434</c:v>
                      </c:pt>
                      <c:pt idx="15">
                        <c:v>0.2971887550200803</c:v>
                      </c:pt>
                      <c:pt idx="16">
                        <c:v>0.32340425531914896</c:v>
                      </c:pt>
                    </c:numCache>
                  </c:numRef>
                </c:val>
                <c:smooth val="0"/>
                <c:extLst xmlns:c15="http://schemas.microsoft.com/office/drawing/2012/chart">
                  <c:ext xmlns:c16="http://schemas.microsoft.com/office/drawing/2014/chart" uri="{C3380CC4-5D6E-409C-BE32-E72D297353CC}">
                    <c16:uniqueId val="{00000003-14BA-4113-97C4-D8D824C52CC8}"/>
                  </c:ext>
                </c:extLst>
              </c15:ser>
            </c15:filteredLineSeries>
          </c:ext>
        </c:extLst>
      </c:lineChart>
      <c:catAx>
        <c:axId val="83239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6072"/>
        <c:crosses val="autoZero"/>
        <c:auto val="1"/>
        <c:lblAlgn val="ctr"/>
        <c:lblOffset val="100"/>
        <c:noMultiLvlLbl val="0"/>
      </c:catAx>
      <c:valAx>
        <c:axId val="832396072"/>
        <c:scaling>
          <c:orientation val="minMax"/>
          <c:max val="0.4"/>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2464"/>
        <c:crosses val="autoZero"/>
        <c:crossBetween val="between"/>
        <c:maj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88763802671452E-2"/>
          <c:y val="7.4073812357082894E-2"/>
          <c:w val="0.88498840769903764"/>
          <c:h val="0.8416746864975212"/>
        </c:manualLayout>
      </c:layout>
      <c:lineChart>
        <c:grouping val="standard"/>
        <c:varyColors val="0"/>
        <c:ser>
          <c:idx val="1"/>
          <c:order val="1"/>
          <c:tx>
            <c:strRef>
              <c:f>'Question Trends by Race'!$R$114</c:f>
              <c:strCache>
                <c:ptCount val="1"/>
                <c:pt idx="0">
                  <c:v>Hispanic</c:v>
                </c:pt>
              </c:strCache>
              <c:extLst xmlns:c15="http://schemas.microsoft.com/office/drawing/2012/chart"/>
            </c:strRef>
          </c:tx>
          <c:spPr>
            <a:ln w="28575" cap="rnd">
              <a:solidFill>
                <a:schemeClr val="bg1">
                  <a:lumMod val="50000"/>
                </a:schemeClr>
              </a:solidFill>
              <a:prstDash val="sysDot"/>
              <a:round/>
            </a:ln>
            <a:effectLst/>
          </c:spPr>
          <c:marker>
            <c:symbol val="circle"/>
            <c:size val="5"/>
            <c:spPr>
              <a:solidFill>
                <a:schemeClr val="bg1">
                  <a:lumMod val="50000"/>
                </a:schemeClr>
              </a:solidFill>
              <a:ln w="9525">
                <a:noFill/>
              </a:ln>
              <a:effectLst/>
            </c:spPr>
          </c:marker>
          <c:cat>
            <c:strRef>
              <c:f>'Question Trends by Race'!$S$109:$AI$109</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'Question Trends by Race'!$S$117:$AI$117</c:f>
              <c:numCache>
                <c:formatCode>0%</c:formatCode>
                <c:ptCount val="17"/>
                <c:pt idx="0">
                  <c:v>0.21749408983451538</c:v>
                </c:pt>
                <c:pt idx="1">
                  <c:v>0.27083333333333331</c:v>
                </c:pt>
                <c:pt idx="2">
                  <c:v>0.26687116564417179</c:v>
                </c:pt>
                <c:pt idx="3">
                  <c:v>0.23952095808383234</c:v>
                </c:pt>
                <c:pt idx="4">
                  <c:v>0.25308641975308643</c:v>
                </c:pt>
                <c:pt idx="5">
                  <c:v>0.24060150375939848</c:v>
                </c:pt>
                <c:pt idx="6">
                  <c:v>0.23372781065088757</c:v>
                </c:pt>
                <c:pt idx="7">
                  <c:v>0.19851116625310175</c:v>
                </c:pt>
                <c:pt idx="8">
                  <c:v>0.29775280898876405</c:v>
                </c:pt>
                <c:pt idx="9">
                  <c:v>0.20054945054945056</c:v>
                </c:pt>
                <c:pt idx="10">
                  <c:v>0.24556962025316456</c:v>
                </c:pt>
                <c:pt idx="11">
                  <c:v>0.22518159806295399</c:v>
                </c:pt>
                <c:pt idx="12">
                  <c:v>0.21713147410358566</c:v>
                </c:pt>
                <c:pt idx="13">
                  <c:v>0.22754491017964071</c:v>
                </c:pt>
                <c:pt idx="14">
                  <c:v>0.24640657084188911</c:v>
                </c:pt>
                <c:pt idx="15">
                  <c:v>0.22061855670103092</c:v>
                </c:pt>
                <c:pt idx="16">
                  <c:v>0.22897196261682243</c:v>
                </c:pt>
              </c:numCache>
            </c:numRef>
          </c:val>
          <c:smooth val="0"/>
          <c:extLst xmlns:c15="http://schemas.microsoft.com/office/drawing/2012/chart">
            <c:ext xmlns:c16="http://schemas.microsoft.com/office/drawing/2014/chart" uri="{C3380CC4-5D6E-409C-BE32-E72D297353CC}">
              <c16:uniqueId val="{00000000-8C65-4CD4-AA26-9FB282DEE83A}"/>
            </c:ext>
          </c:extLst>
        </c:ser>
        <c:dLbls>
          <c:showLegendKey val="0"/>
          <c:showVal val="0"/>
          <c:showCatName val="0"/>
          <c:showSerName val="0"/>
          <c:showPercent val="0"/>
          <c:showBubbleSize val="0"/>
        </c:dLbls>
        <c:marker val="1"/>
        <c:smooth val="0"/>
        <c:axId val="832392464"/>
        <c:axId val="832396072"/>
        <c:extLst>
          <c:ext xmlns:c15="http://schemas.microsoft.com/office/drawing/2012/chart" uri="{02D57815-91ED-43cb-92C2-25804820EDAC}">
            <c15:filteredLineSeries>
              <c15:ser>
                <c:idx val="0"/>
                <c:order val="0"/>
                <c:tx>
                  <c:strRef>
                    <c:extLst>
                      <c:ext uri="{02D57815-91ED-43cb-92C2-25804820EDAC}">
                        <c15:formulaRef>
                          <c15:sqref>'Question Trends by Race'!$R$110</c15:sqref>
                        </c15:formulaRef>
                      </c:ext>
                    </c:extLst>
                    <c:strCache>
                      <c:ptCount val="1"/>
                      <c:pt idx="0">
                        <c:v>Black</c:v>
                      </c:pt>
                    </c:strCache>
                  </c:strRef>
                </c:tx>
                <c:spPr>
                  <a:ln w="28575" cap="rnd">
                    <a:solidFill>
                      <a:schemeClr val="tx1">
                        <a:lumMod val="50000"/>
                        <a:lumOff val="50000"/>
                      </a:schemeClr>
                    </a:solidFill>
                    <a:prstDash val="lgDash"/>
                    <a:round/>
                  </a:ln>
                  <a:effectLst/>
                </c:spPr>
                <c:marker>
                  <c:symbol val="triangle"/>
                  <c:size val="7"/>
                  <c:spPr>
                    <a:solidFill>
                      <a:schemeClr val="tx1">
                        <a:lumMod val="50000"/>
                        <a:lumOff val="50000"/>
                      </a:schemeClr>
                    </a:solidFill>
                    <a:ln w="9525">
                      <a:noFill/>
                    </a:ln>
                    <a:effectLst/>
                  </c:spPr>
                </c:marker>
                <c:cat>
                  <c:strRef>
                    <c:extLst>
                      <c:ex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c:ext uri="{02D57815-91ED-43cb-92C2-25804820EDAC}">
                        <c15:formulaRef>
                          <c15:sqref>'Question Trends by Race'!$S$113:$AI$113</c15:sqref>
                        </c15:formulaRef>
                      </c:ext>
                    </c:extLst>
                    <c:numCache>
                      <c:formatCode>0%</c:formatCode>
                      <c:ptCount val="17"/>
                      <c:pt idx="0">
                        <c:v>0.19711538461538461</c:v>
                      </c:pt>
                      <c:pt idx="1">
                        <c:v>0.19333333333333333</c:v>
                      </c:pt>
                      <c:pt idx="2">
                        <c:v>0.22535211267605634</c:v>
                      </c:pt>
                      <c:pt idx="3">
                        <c:v>0.13750000000000001</c:v>
                      </c:pt>
                      <c:pt idx="4">
                        <c:v>0.24561403508771928</c:v>
                      </c:pt>
                      <c:pt idx="5">
                        <c:v>0.18243243243243243</c:v>
                      </c:pt>
                      <c:pt idx="6">
                        <c:v>0.1393939393939394</c:v>
                      </c:pt>
                      <c:pt idx="7">
                        <c:v>0.2300469483568075</c:v>
                      </c:pt>
                      <c:pt idx="8">
                        <c:v>0.15625</c:v>
                      </c:pt>
                      <c:pt idx="9">
                        <c:v>0.19270833333333334</c:v>
                      </c:pt>
                      <c:pt idx="10">
                        <c:v>0.16753926701570682</c:v>
                      </c:pt>
                      <c:pt idx="11">
                        <c:v>0.19927536231884058</c:v>
                      </c:pt>
                      <c:pt idx="12">
                        <c:v>0.26704545454545453</c:v>
                      </c:pt>
                      <c:pt idx="13">
                        <c:v>0.1951219512195122</c:v>
                      </c:pt>
                      <c:pt idx="14">
                        <c:v>0.15923566878980891</c:v>
                      </c:pt>
                      <c:pt idx="15">
                        <c:v>0.12371134020618557</c:v>
                      </c:pt>
                      <c:pt idx="16">
                        <c:v>0.17966101694915254</c:v>
                      </c:pt>
                    </c:numCache>
                  </c:numRef>
                </c:val>
                <c:smooth val="0"/>
                <c:extLst>
                  <c:ext xmlns:c16="http://schemas.microsoft.com/office/drawing/2014/chart" uri="{C3380CC4-5D6E-409C-BE32-E72D297353CC}">
                    <c16:uniqueId val="{00000001-8C65-4CD4-AA26-9FB282DEE83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'Question Trends by Race'!$R$118</c15:sqref>
                        </c15:formulaRef>
                      </c:ext>
                    </c:extLst>
                    <c:strCache>
                      <c:ptCount val="1"/>
                      <c:pt idx="0">
                        <c:v>White</c:v>
                      </c:pt>
                    </c:strCache>
                  </c:strRef>
                </c:tx>
                <c:spPr>
                  <a:ln w="28575" cap="rnd">
                    <a:solidFill>
                      <a:schemeClr val="tx1"/>
                    </a:solidFill>
                    <a:prstDash val="solid"/>
                    <a:round/>
                  </a:ln>
                  <a:effectLst/>
                </c:spPr>
                <c:marker>
                  <c:symbol val="diamond"/>
                  <c:size val="9"/>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Race'!$S$121:$AI$121</c15:sqref>
                        </c15:formulaRef>
                      </c:ext>
                    </c:extLst>
                    <c:numCache>
                      <c:formatCode>0%</c:formatCode>
                      <c:ptCount val="17"/>
                      <c:pt idx="0">
                        <c:v>0.16062176165803108</c:v>
                      </c:pt>
                      <c:pt idx="1">
                        <c:v>0.20080321285140562</c:v>
                      </c:pt>
                      <c:pt idx="2">
                        <c:v>0.13793103448275862</c:v>
                      </c:pt>
                      <c:pt idx="3">
                        <c:v>0.10163934426229508</c:v>
                      </c:pt>
                      <c:pt idx="4">
                        <c:v>0.13445378151260504</c:v>
                      </c:pt>
                      <c:pt idx="5">
                        <c:v>0.18779342723004694</c:v>
                      </c:pt>
                      <c:pt idx="6">
                        <c:v>0.1361111111111111</c:v>
                      </c:pt>
                      <c:pt idx="7">
                        <c:v>0.1407563025210084</c:v>
                      </c:pt>
                      <c:pt idx="8">
                        <c:v>0.12418300653594772</c:v>
                      </c:pt>
                      <c:pt idx="9">
                        <c:v>0.11578947368421053</c:v>
                      </c:pt>
                      <c:pt idx="10">
                        <c:v>0.15151515151515152</c:v>
                      </c:pt>
                      <c:pt idx="11">
                        <c:v>0.140625</c:v>
                      </c:pt>
                      <c:pt idx="12">
                        <c:v>0.17485549132947978</c:v>
                      </c:pt>
                      <c:pt idx="13">
                        <c:v>0.13636363636363635</c:v>
                      </c:pt>
                      <c:pt idx="14">
                        <c:v>0.1446629213483146</c:v>
                      </c:pt>
                      <c:pt idx="15">
                        <c:v>0.15384615384615385</c:v>
                      </c:pt>
                      <c:pt idx="16">
                        <c:v>0.14261460101867574</c:v>
                      </c:pt>
                    </c:numCache>
                  </c:numRef>
                </c:val>
                <c:smooth val="0"/>
                <c:extLst xmlns:c15="http://schemas.microsoft.com/office/drawing/2012/chart">
                  <c:ext xmlns:c16="http://schemas.microsoft.com/office/drawing/2014/chart" uri="{C3380CC4-5D6E-409C-BE32-E72D297353CC}">
                    <c16:uniqueId val="{00000002-8C65-4CD4-AA26-9FB282DEE83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'Question Trends by Race'!$R$122</c15:sqref>
                        </c15:formulaRef>
                      </c:ext>
                    </c:extLst>
                    <c:strCache>
                      <c:ptCount val="1"/>
                      <c:pt idx="0">
                        <c:v>Asian</c:v>
                      </c:pt>
                    </c:strCache>
                  </c:strRef>
                </c:tx>
                <c:spPr>
                  <a:ln w="28575" cap="rnd">
                    <a:solidFill>
                      <a:schemeClr val="tx1"/>
                    </a:solidFill>
                    <a:round/>
                  </a:ln>
                  <a:effectLst/>
                </c:spPr>
                <c:marker>
                  <c:symbol val="circle"/>
                  <c:size val="6"/>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Race'!$S$125:$AI$125</c15:sqref>
                        </c15:formulaRef>
                      </c:ext>
                    </c:extLst>
                    <c:numCache>
                      <c:formatCode>0%</c:formatCode>
                      <c:ptCount val="17"/>
                      <c:pt idx="0">
                        <c:v>0.35294117647058826</c:v>
                      </c:pt>
                      <c:pt idx="1">
                        <c:v>0.28712871287128711</c:v>
                      </c:pt>
                      <c:pt idx="2">
                        <c:v>0.29069767441860467</c:v>
                      </c:pt>
                      <c:pt idx="3">
                        <c:v>0.27551020408163263</c:v>
                      </c:pt>
                      <c:pt idx="4">
                        <c:v>0.36666666666666664</c:v>
                      </c:pt>
                      <c:pt idx="5">
                        <c:v>0.27826086956521739</c:v>
                      </c:pt>
                      <c:pt idx="6">
                        <c:v>0.22580645161290322</c:v>
                      </c:pt>
                      <c:pt idx="7">
                        <c:v>0.31192660550458717</c:v>
                      </c:pt>
                      <c:pt idx="8">
                        <c:v>0.32258064516129031</c:v>
                      </c:pt>
                      <c:pt idx="9">
                        <c:v>0.34759358288770054</c:v>
                      </c:pt>
                      <c:pt idx="10">
                        <c:v>0.29813664596273293</c:v>
                      </c:pt>
                      <c:pt idx="11">
                        <c:v>0.24607329842931938</c:v>
                      </c:pt>
                      <c:pt idx="12">
                        <c:v>0.2890995260663507</c:v>
                      </c:pt>
                      <c:pt idx="13">
                        <c:v>0.29648241206030151</c:v>
                      </c:pt>
                      <c:pt idx="14">
                        <c:v>0.33858267716535434</c:v>
                      </c:pt>
                      <c:pt idx="15">
                        <c:v>0.2971887550200803</c:v>
                      </c:pt>
                      <c:pt idx="16">
                        <c:v>0.32340425531914896</c:v>
                      </c:pt>
                    </c:numCache>
                  </c:numRef>
                </c:val>
                <c:smooth val="0"/>
                <c:extLst xmlns:c15="http://schemas.microsoft.com/office/drawing/2012/chart">
                  <c:ext xmlns:c16="http://schemas.microsoft.com/office/drawing/2014/chart" uri="{C3380CC4-5D6E-409C-BE32-E72D297353CC}">
                    <c16:uniqueId val="{00000003-8C65-4CD4-AA26-9FB282DEE83A}"/>
                  </c:ext>
                </c:extLst>
              </c15:ser>
            </c15:filteredLineSeries>
          </c:ext>
        </c:extLst>
      </c:lineChart>
      <c:catAx>
        <c:axId val="83239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6072"/>
        <c:crosses val="autoZero"/>
        <c:auto val="1"/>
        <c:lblAlgn val="ctr"/>
        <c:lblOffset val="100"/>
        <c:noMultiLvlLbl val="0"/>
      </c:catAx>
      <c:valAx>
        <c:axId val="8323960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84388998281213E-2"/>
          <c:y val="6.5911924624342838E-2"/>
          <c:w val="0.88498840769903764"/>
          <c:h val="0.8416746864975212"/>
        </c:manualLayout>
      </c:layout>
      <c:lineChart>
        <c:grouping val="standard"/>
        <c:varyColors val="0"/>
        <c:ser>
          <c:idx val="3"/>
          <c:order val="3"/>
          <c:tx>
            <c:strRef>
              <c:f>'Question Trends by Race'!$R$122</c:f>
              <c:strCache>
                <c:ptCount val="1"/>
                <c:pt idx="0">
                  <c:v>Asian</c:v>
                </c:pt>
              </c:strCache>
            </c:strRef>
          </c:tx>
          <c:spPr>
            <a:ln w="28575" cap="rnd">
              <a:solidFill>
                <a:schemeClr val="tx1"/>
              </a:solidFill>
              <a:round/>
            </a:ln>
            <a:effectLst/>
          </c:spPr>
          <c:marker>
            <c:symbol val="circle"/>
            <c:size val="6"/>
            <c:spPr>
              <a:solidFill>
                <a:schemeClr val="tx1"/>
              </a:solidFill>
              <a:ln w="9525">
                <a:noFill/>
              </a:ln>
              <a:effectLst/>
            </c:spPr>
          </c:marker>
          <c:cat>
            <c:strRef>
              <c:f>'Question Trends by Race'!$S$109:$AI$109</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'Question Trends by Race'!$S$125:$AI$125</c:f>
              <c:numCache>
                <c:formatCode>0%</c:formatCode>
                <c:ptCount val="17"/>
                <c:pt idx="0">
                  <c:v>0.35294117647058826</c:v>
                </c:pt>
                <c:pt idx="1">
                  <c:v>0.28712871287128711</c:v>
                </c:pt>
                <c:pt idx="2">
                  <c:v>0.29069767441860467</c:v>
                </c:pt>
                <c:pt idx="3">
                  <c:v>0.27551020408163263</c:v>
                </c:pt>
                <c:pt idx="4">
                  <c:v>0.36666666666666664</c:v>
                </c:pt>
                <c:pt idx="5">
                  <c:v>0.27826086956521739</c:v>
                </c:pt>
                <c:pt idx="6">
                  <c:v>0.22580645161290322</c:v>
                </c:pt>
                <c:pt idx="7">
                  <c:v>0.31192660550458717</c:v>
                </c:pt>
                <c:pt idx="8">
                  <c:v>0.32258064516129031</c:v>
                </c:pt>
                <c:pt idx="9">
                  <c:v>0.34759358288770054</c:v>
                </c:pt>
                <c:pt idx="10">
                  <c:v>0.29813664596273293</c:v>
                </c:pt>
                <c:pt idx="11">
                  <c:v>0.24607329842931938</c:v>
                </c:pt>
                <c:pt idx="12">
                  <c:v>0.2890995260663507</c:v>
                </c:pt>
                <c:pt idx="13">
                  <c:v>0.29648241206030151</c:v>
                </c:pt>
                <c:pt idx="14">
                  <c:v>0.33858267716535434</c:v>
                </c:pt>
                <c:pt idx="15">
                  <c:v>0.2971887550200803</c:v>
                </c:pt>
                <c:pt idx="16">
                  <c:v>0.32340425531914896</c:v>
                </c:pt>
              </c:numCache>
            </c:numRef>
          </c:val>
          <c:smooth val="0"/>
          <c:extLst>
            <c:ext xmlns:c16="http://schemas.microsoft.com/office/drawing/2014/chart" uri="{C3380CC4-5D6E-409C-BE32-E72D297353CC}">
              <c16:uniqueId val="{00000000-3D5F-4FBA-A3C4-8A98844071C9}"/>
            </c:ext>
          </c:extLst>
        </c:ser>
        <c:dLbls>
          <c:showLegendKey val="0"/>
          <c:showVal val="0"/>
          <c:showCatName val="0"/>
          <c:showSerName val="0"/>
          <c:showPercent val="0"/>
          <c:showBubbleSize val="0"/>
        </c:dLbls>
        <c:marker val="1"/>
        <c:smooth val="0"/>
        <c:axId val="832392464"/>
        <c:axId val="832396072"/>
        <c:extLst>
          <c:ext xmlns:c15="http://schemas.microsoft.com/office/drawing/2012/chart" uri="{02D57815-91ED-43cb-92C2-25804820EDAC}">
            <c15:filteredLineSeries>
              <c15:ser>
                <c:idx val="0"/>
                <c:order val="0"/>
                <c:tx>
                  <c:strRef>
                    <c:extLst>
                      <c:ext uri="{02D57815-91ED-43cb-92C2-25804820EDAC}">
                        <c15:formulaRef>
                          <c15:sqref>'Question Trends by Race'!$R$110</c15:sqref>
                        </c15:formulaRef>
                      </c:ext>
                    </c:extLst>
                    <c:strCache>
                      <c:ptCount val="1"/>
                      <c:pt idx="0">
                        <c:v>Black</c:v>
                      </c:pt>
                    </c:strCache>
                  </c:strRef>
                </c:tx>
                <c:spPr>
                  <a:ln w="28575" cap="rnd">
                    <a:solidFill>
                      <a:schemeClr val="tx1">
                        <a:lumMod val="50000"/>
                        <a:lumOff val="50000"/>
                      </a:schemeClr>
                    </a:solidFill>
                    <a:prstDash val="lgDash"/>
                    <a:round/>
                  </a:ln>
                  <a:effectLst/>
                </c:spPr>
                <c:marker>
                  <c:symbol val="triangle"/>
                  <c:size val="7"/>
                  <c:spPr>
                    <a:solidFill>
                      <a:schemeClr val="tx1">
                        <a:lumMod val="50000"/>
                        <a:lumOff val="50000"/>
                      </a:schemeClr>
                    </a:solidFill>
                    <a:ln w="9525">
                      <a:noFill/>
                    </a:ln>
                    <a:effectLst/>
                  </c:spPr>
                </c:marker>
                <c:cat>
                  <c:strRef>
                    <c:extLst>
                      <c:ex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c:ext uri="{02D57815-91ED-43cb-92C2-25804820EDAC}">
                        <c15:formulaRef>
                          <c15:sqref>'Question Trends by Race'!$S$113:$AI$113</c15:sqref>
                        </c15:formulaRef>
                      </c:ext>
                    </c:extLst>
                    <c:numCache>
                      <c:formatCode>0%</c:formatCode>
                      <c:ptCount val="17"/>
                      <c:pt idx="0">
                        <c:v>0.19711538461538461</c:v>
                      </c:pt>
                      <c:pt idx="1">
                        <c:v>0.19333333333333333</c:v>
                      </c:pt>
                      <c:pt idx="2">
                        <c:v>0.22535211267605634</c:v>
                      </c:pt>
                      <c:pt idx="3">
                        <c:v>0.13750000000000001</c:v>
                      </c:pt>
                      <c:pt idx="4">
                        <c:v>0.24561403508771928</c:v>
                      </c:pt>
                      <c:pt idx="5">
                        <c:v>0.18243243243243243</c:v>
                      </c:pt>
                      <c:pt idx="6">
                        <c:v>0.1393939393939394</c:v>
                      </c:pt>
                      <c:pt idx="7">
                        <c:v>0.2300469483568075</c:v>
                      </c:pt>
                      <c:pt idx="8">
                        <c:v>0.15625</c:v>
                      </c:pt>
                      <c:pt idx="9">
                        <c:v>0.19270833333333334</c:v>
                      </c:pt>
                      <c:pt idx="10">
                        <c:v>0.16753926701570682</c:v>
                      </c:pt>
                      <c:pt idx="11">
                        <c:v>0.19927536231884058</c:v>
                      </c:pt>
                      <c:pt idx="12">
                        <c:v>0.26704545454545453</c:v>
                      </c:pt>
                      <c:pt idx="13">
                        <c:v>0.1951219512195122</c:v>
                      </c:pt>
                      <c:pt idx="14">
                        <c:v>0.15923566878980891</c:v>
                      </c:pt>
                      <c:pt idx="15">
                        <c:v>0.12371134020618557</c:v>
                      </c:pt>
                      <c:pt idx="16">
                        <c:v>0.17966101694915254</c:v>
                      </c:pt>
                    </c:numCache>
                  </c:numRef>
                </c:val>
                <c:smooth val="0"/>
                <c:extLst>
                  <c:ext xmlns:c16="http://schemas.microsoft.com/office/drawing/2014/chart" uri="{C3380CC4-5D6E-409C-BE32-E72D297353CC}">
                    <c16:uniqueId val="{00000001-3D5F-4FBA-A3C4-8A98844071C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'Question Trends by Race'!$R$114</c15:sqref>
                        </c15:formulaRef>
                      </c:ext>
                    </c:extLst>
                    <c:strCache>
                      <c:ptCount val="1"/>
                      <c:pt idx="0">
                        <c:v>Hispanic</c:v>
                      </c:pt>
                    </c:strCache>
                  </c:strRef>
                </c:tx>
                <c:spPr>
                  <a:ln w="28575" cap="rnd">
                    <a:solidFill>
                      <a:schemeClr val="bg1">
                        <a:lumMod val="50000"/>
                      </a:schemeClr>
                    </a:solidFill>
                    <a:prstDash val="sysDot"/>
                    <a:round/>
                  </a:ln>
                  <a:effectLst/>
                </c:spPr>
                <c:marker>
                  <c:symbol val="circle"/>
                  <c:size val="5"/>
                  <c:spPr>
                    <a:solidFill>
                      <a:schemeClr val="bg1">
                        <a:lumMod val="50000"/>
                      </a:schemeClr>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Race'!$S$117:$AI$117</c15:sqref>
                        </c15:formulaRef>
                      </c:ext>
                    </c:extLst>
                    <c:numCache>
                      <c:formatCode>0%</c:formatCode>
                      <c:ptCount val="17"/>
                      <c:pt idx="0">
                        <c:v>0.21749408983451538</c:v>
                      </c:pt>
                      <c:pt idx="1">
                        <c:v>0.27083333333333331</c:v>
                      </c:pt>
                      <c:pt idx="2">
                        <c:v>0.26687116564417179</c:v>
                      </c:pt>
                      <c:pt idx="3">
                        <c:v>0.23952095808383234</c:v>
                      </c:pt>
                      <c:pt idx="4">
                        <c:v>0.25308641975308643</c:v>
                      </c:pt>
                      <c:pt idx="5">
                        <c:v>0.24060150375939848</c:v>
                      </c:pt>
                      <c:pt idx="6">
                        <c:v>0.23372781065088757</c:v>
                      </c:pt>
                      <c:pt idx="7">
                        <c:v>0.19851116625310175</c:v>
                      </c:pt>
                      <c:pt idx="8">
                        <c:v>0.29775280898876405</c:v>
                      </c:pt>
                      <c:pt idx="9">
                        <c:v>0.20054945054945056</c:v>
                      </c:pt>
                      <c:pt idx="10">
                        <c:v>0.24556962025316456</c:v>
                      </c:pt>
                      <c:pt idx="11">
                        <c:v>0.22518159806295399</c:v>
                      </c:pt>
                      <c:pt idx="12">
                        <c:v>0.21713147410358566</c:v>
                      </c:pt>
                      <c:pt idx="13">
                        <c:v>0.22754491017964071</c:v>
                      </c:pt>
                      <c:pt idx="14">
                        <c:v>0.24640657084188911</c:v>
                      </c:pt>
                      <c:pt idx="15">
                        <c:v>0.22061855670103092</c:v>
                      </c:pt>
                      <c:pt idx="16">
                        <c:v>0.22897196261682243</c:v>
                      </c:pt>
                    </c:numCache>
                  </c:numRef>
                </c:val>
                <c:smooth val="0"/>
                <c:extLst xmlns:c15="http://schemas.microsoft.com/office/drawing/2012/chart">
                  <c:ext xmlns:c16="http://schemas.microsoft.com/office/drawing/2014/chart" uri="{C3380CC4-5D6E-409C-BE32-E72D297353CC}">
                    <c16:uniqueId val="{00000002-3D5F-4FBA-A3C4-8A98844071C9}"/>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'Question Trends by Race'!$R$118</c15:sqref>
                        </c15:formulaRef>
                      </c:ext>
                    </c:extLst>
                    <c:strCache>
                      <c:ptCount val="1"/>
                      <c:pt idx="0">
                        <c:v>White</c:v>
                      </c:pt>
                    </c:strCache>
                  </c:strRef>
                </c:tx>
                <c:spPr>
                  <a:ln w="28575" cap="rnd">
                    <a:solidFill>
                      <a:schemeClr val="tx1"/>
                    </a:solidFill>
                    <a:prstDash val="solid"/>
                    <a:round/>
                  </a:ln>
                  <a:effectLst/>
                </c:spPr>
                <c:marker>
                  <c:symbol val="diamond"/>
                  <c:size val="9"/>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Race'!$S$121:$AI$121</c15:sqref>
                        </c15:formulaRef>
                      </c:ext>
                    </c:extLst>
                    <c:numCache>
                      <c:formatCode>0%</c:formatCode>
                      <c:ptCount val="17"/>
                      <c:pt idx="0">
                        <c:v>0.16062176165803108</c:v>
                      </c:pt>
                      <c:pt idx="1">
                        <c:v>0.20080321285140562</c:v>
                      </c:pt>
                      <c:pt idx="2">
                        <c:v>0.13793103448275862</c:v>
                      </c:pt>
                      <c:pt idx="3">
                        <c:v>0.10163934426229508</c:v>
                      </c:pt>
                      <c:pt idx="4">
                        <c:v>0.13445378151260504</c:v>
                      </c:pt>
                      <c:pt idx="5">
                        <c:v>0.18779342723004694</c:v>
                      </c:pt>
                      <c:pt idx="6">
                        <c:v>0.1361111111111111</c:v>
                      </c:pt>
                      <c:pt idx="7">
                        <c:v>0.1407563025210084</c:v>
                      </c:pt>
                      <c:pt idx="8">
                        <c:v>0.12418300653594772</c:v>
                      </c:pt>
                      <c:pt idx="9">
                        <c:v>0.11578947368421053</c:v>
                      </c:pt>
                      <c:pt idx="10">
                        <c:v>0.15151515151515152</c:v>
                      </c:pt>
                      <c:pt idx="11">
                        <c:v>0.140625</c:v>
                      </c:pt>
                      <c:pt idx="12">
                        <c:v>0.17485549132947978</c:v>
                      </c:pt>
                      <c:pt idx="13">
                        <c:v>0.13636363636363635</c:v>
                      </c:pt>
                      <c:pt idx="14">
                        <c:v>0.1446629213483146</c:v>
                      </c:pt>
                      <c:pt idx="15">
                        <c:v>0.15384615384615385</c:v>
                      </c:pt>
                      <c:pt idx="16">
                        <c:v>0.14261460101867574</c:v>
                      </c:pt>
                    </c:numCache>
                  </c:numRef>
                </c:val>
                <c:smooth val="0"/>
                <c:extLst xmlns:c15="http://schemas.microsoft.com/office/drawing/2012/chart">
                  <c:ext xmlns:c16="http://schemas.microsoft.com/office/drawing/2014/chart" uri="{C3380CC4-5D6E-409C-BE32-E72D297353CC}">
                    <c16:uniqueId val="{00000003-3D5F-4FBA-A3C4-8A98844071C9}"/>
                  </c:ext>
                </c:extLst>
              </c15:ser>
            </c15:filteredLineSeries>
          </c:ext>
        </c:extLst>
      </c:lineChart>
      <c:catAx>
        <c:axId val="83239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6072"/>
        <c:crosses val="autoZero"/>
        <c:auto val="1"/>
        <c:lblAlgn val="ctr"/>
        <c:lblOffset val="100"/>
        <c:noMultiLvlLbl val="0"/>
      </c:catAx>
      <c:valAx>
        <c:axId val="8323960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2464"/>
        <c:crosses val="autoZero"/>
        <c:crossBetween val="between"/>
      </c:valAx>
      <c:spPr>
        <a:noFill/>
        <a:ln>
          <a:noFill/>
        </a:ln>
        <a:effectLst/>
      </c:spPr>
    </c:plotArea>
    <c:legend>
      <c:legendPos val="t"/>
      <c:layout>
        <c:manualLayout>
          <c:xMode val="edge"/>
          <c:yMode val="edge"/>
          <c:x val="0.78738540803704171"/>
          <c:y val="0.32307392259227957"/>
          <c:w val="0.15162704132006311"/>
          <c:h val="0.1514419611689453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7147856517937E-2"/>
          <c:y val="7.407407407407407E-2"/>
          <c:w val="0.88498840769903764"/>
          <c:h val="0.8416746864975212"/>
        </c:manualLayout>
      </c:layout>
      <c:lineChart>
        <c:grouping val="standard"/>
        <c:varyColors val="0"/>
        <c:ser>
          <c:idx val="5"/>
          <c:order val="5"/>
          <c:tx>
            <c:strRef>
              <c:f>'Question Trends by Race'!$R$130</c:f>
              <c:strCache>
                <c:ptCount val="1"/>
                <c:pt idx="0">
                  <c:v>Prefer not to answer</c:v>
                </c:pt>
              </c:strCache>
            </c:strRef>
          </c:tx>
          <c:spPr>
            <a:ln w="28575" cap="rnd">
              <a:solidFill>
                <a:schemeClr val="tx1">
                  <a:lumMod val="50000"/>
                  <a:lumOff val="50000"/>
                </a:schemeClr>
              </a:solidFill>
              <a:prstDash val="sysDash"/>
              <a:round/>
            </a:ln>
            <a:effectLst/>
          </c:spPr>
          <c:marker>
            <c:symbol val="plus"/>
            <c:size val="5"/>
            <c:spPr>
              <a:solidFill>
                <a:schemeClr val="bg1">
                  <a:lumMod val="50000"/>
                </a:schemeClr>
              </a:solidFill>
              <a:ln w="9525">
                <a:noFill/>
              </a:ln>
              <a:effectLst/>
            </c:spPr>
          </c:marker>
          <c:cat>
            <c:strRef>
              <c:f>'Question Trends by Race'!$S$109:$AI$109</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'Question Trends by Race'!$S$133:$AI$133</c:f>
              <c:numCache>
                <c:formatCode>0%</c:formatCode>
                <c:ptCount val="17"/>
                <c:pt idx="0">
                  <c:v>0.25</c:v>
                </c:pt>
                <c:pt idx="1">
                  <c:v>0.10344827586206896</c:v>
                </c:pt>
                <c:pt idx="2">
                  <c:v>0.27083333333333331</c:v>
                </c:pt>
                <c:pt idx="3">
                  <c:v>0.2857142857142857</c:v>
                </c:pt>
                <c:pt idx="4">
                  <c:v>0.23880597014925373</c:v>
                </c:pt>
                <c:pt idx="5">
                  <c:v>0.1702127659574468</c:v>
                </c:pt>
                <c:pt idx="6">
                  <c:v>0.31147540983606559</c:v>
                </c:pt>
                <c:pt idx="7">
                  <c:v>0.30693069306930693</c:v>
                </c:pt>
                <c:pt idx="8">
                  <c:v>0.2967032967032967</c:v>
                </c:pt>
                <c:pt idx="9">
                  <c:v>0.17808219178082191</c:v>
                </c:pt>
                <c:pt idx="10">
                  <c:v>0.25714285714285712</c:v>
                </c:pt>
                <c:pt idx="11">
                  <c:v>0.26851851851851855</c:v>
                </c:pt>
                <c:pt idx="12">
                  <c:v>0.25</c:v>
                </c:pt>
                <c:pt idx="13">
                  <c:v>0.26262626262626265</c:v>
                </c:pt>
                <c:pt idx="14">
                  <c:v>0.37704918032786883</c:v>
                </c:pt>
                <c:pt idx="15">
                  <c:v>0.2558139534883721</c:v>
                </c:pt>
                <c:pt idx="16">
                  <c:v>0.21323529411764705</c:v>
                </c:pt>
              </c:numCache>
            </c:numRef>
          </c:val>
          <c:smooth val="0"/>
          <c:extLst>
            <c:ext xmlns:c16="http://schemas.microsoft.com/office/drawing/2014/chart" uri="{C3380CC4-5D6E-409C-BE32-E72D297353CC}">
              <c16:uniqueId val="{00000000-A87F-4031-9133-F04B2C880353}"/>
            </c:ext>
          </c:extLst>
        </c:ser>
        <c:dLbls>
          <c:showLegendKey val="0"/>
          <c:showVal val="0"/>
          <c:showCatName val="0"/>
          <c:showSerName val="0"/>
          <c:showPercent val="0"/>
          <c:showBubbleSize val="0"/>
        </c:dLbls>
        <c:marker val="1"/>
        <c:smooth val="0"/>
        <c:axId val="832392464"/>
        <c:axId val="832396072"/>
        <c:extLst>
          <c:ext xmlns:c15="http://schemas.microsoft.com/office/drawing/2012/chart" uri="{02D57815-91ED-43cb-92C2-25804820EDAC}">
            <c15:filteredLineSeries>
              <c15:ser>
                <c:idx val="0"/>
                <c:order val="0"/>
                <c:tx>
                  <c:strRef>
                    <c:extLst>
                      <c:ext uri="{02D57815-91ED-43cb-92C2-25804820EDAC}">
                        <c15:formulaRef>
                          <c15:sqref>Sheet4!$B$5</c15:sqref>
                        </c15:formulaRef>
                      </c:ext>
                    </c:extLst>
                    <c:strCache>
                      <c:ptCount val="1"/>
                      <c:pt idx="0">
                        <c:v>Black</c:v>
                      </c:pt>
                    </c:strCache>
                  </c:strRef>
                </c:tx>
                <c:spPr>
                  <a:ln w="28575" cap="rnd">
                    <a:solidFill>
                      <a:schemeClr val="tx1">
                        <a:lumMod val="50000"/>
                        <a:lumOff val="50000"/>
                      </a:schemeClr>
                    </a:solidFill>
                    <a:prstDash val="lgDash"/>
                    <a:round/>
                  </a:ln>
                  <a:effectLst/>
                </c:spPr>
                <c:marker>
                  <c:symbol val="triangle"/>
                  <c:size val="7"/>
                  <c:spPr>
                    <a:solidFill>
                      <a:schemeClr val="tx1">
                        <a:lumMod val="50000"/>
                        <a:lumOff val="50000"/>
                      </a:schemeClr>
                    </a:solidFill>
                    <a:ln w="9525">
                      <a:noFill/>
                    </a:ln>
                    <a:effectLst/>
                  </c:spPr>
                </c:marker>
                <c:cat>
                  <c:strRef>
                    <c:extLst>
                      <c:ex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c:ext uri="{02D57815-91ED-43cb-92C2-25804820EDAC}">
                        <c15:formulaRef>
                          <c15:sqref>Sheet4!$C$8:$J$8</c15:sqref>
                        </c15:formulaRef>
                      </c:ext>
                    </c:extLst>
                    <c:numCache>
                      <c:formatCode>0%</c:formatCode>
                      <c:ptCount val="8"/>
                      <c:pt idx="0">
                        <c:v>0</c:v>
                      </c:pt>
                      <c:pt idx="1">
                        <c:v>0</c:v>
                      </c:pt>
                      <c:pt idx="2">
                        <c:v>0</c:v>
                      </c:pt>
                      <c:pt idx="3">
                        <c:v>0</c:v>
                      </c:pt>
                      <c:pt idx="4">
                        <c:v>0</c:v>
                      </c:pt>
                      <c:pt idx="5">
                        <c:v>0</c:v>
                      </c:pt>
                      <c:pt idx="6">
                        <c:v>0</c:v>
                      </c:pt>
                      <c:pt idx="7">
                        <c:v>0</c:v>
                      </c:pt>
                    </c:numCache>
                  </c:numRef>
                </c:val>
                <c:smooth val="0"/>
                <c:extLst>
                  <c:ext xmlns:c16="http://schemas.microsoft.com/office/drawing/2014/chart" uri="{C3380CC4-5D6E-409C-BE32-E72D297353CC}">
                    <c16:uniqueId val="{00000001-A87F-4031-9133-F04B2C88035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Sheet4!$B$9</c15:sqref>
                        </c15:formulaRef>
                      </c:ext>
                    </c:extLst>
                    <c:strCache>
                      <c:ptCount val="1"/>
                      <c:pt idx="0">
                        <c:v>Hispanic</c:v>
                      </c:pt>
                    </c:strCache>
                  </c:strRef>
                </c:tx>
                <c:spPr>
                  <a:ln w="28575" cap="rnd">
                    <a:solidFill>
                      <a:schemeClr val="bg1">
                        <a:lumMod val="50000"/>
                      </a:schemeClr>
                    </a:solidFill>
                    <a:prstDash val="sysDot"/>
                    <a:round/>
                  </a:ln>
                  <a:effectLst/>
                </c:spPr>
                <c:marker>
                  <c:symbol val="circle"/>
                  <c:size val="5"/>
                  <c:spPr>
                    <a:solidFill>
                      <a:schemeClr val="bg1">
                        <a:lumMod val="50000"/>
                      </a:schemeClr>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Sheet4!$C$12:$J$12</c15:sqref>
                        </c15:formulaRef>
                      </c:ext>
                    </c:extLst>
                    <c:numCache>
                      <c:formatCode>0%</c:formatCode>
                      <c:ptCount val="8"/>
                      <c:pt idx="0">
                        <c:v>0</c:v>
                      </c:pt>
                      <c:pt idx="1">
                        <c:v>0</c:v>
                      </c:pt>
                      <c:pt idx="2">
                        <c:v>0</c:v>
                      </c:pt>
                      <c:pt idx="3">
                        <c:v>0</c:v>
                      </c:pt>
                      <c:pt idx="4">
                        <c:v>0</c:v>
                      </c:pt>
                      <c:pt idx="5">
                        <c:v>0</c:v>
                      </c:pt>
                      <c:pt idx="6">
                        <c:v>0</c:v>
                      </c:pt>
                      <c:pt idx="7">
                        <c:v>0</c:v>
                      </c:pt>
                    </c:numCache>
                  </c:numRef>
                </c:val>
                <c:smooth val="0"/>
                <c:extLst xmlns:c15="http://schemas.microsoft.com/office/drawing/2012/chart">
                  <c:ext xmlns:c16="http://schemas.microsoft.com/office/drawing/2014/chart" uri="{C3380CC4-5D6E-409C-BE32-E72D297353CC}">
                    <c16:uniqueId val="{00000002-A87F-4031-9133-F04B2C880353}"/>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Sheet4!$B$13</c15:sqref>
                        </c15:formulaRef>
                      </c:ext>
                    </c:extLst>
                    <c:strCache>
                      <c:ptCount val="1"/>
                      <c:pt idx="0">
                        <c:v>White</c:v>
                      </c:pt>
                    </c:strCache>
                  </c:strRef>
                </c:tx>
                <c:spPr>
                  <a:ln w="28575" cap="rnd">
                    <a:solidFill>
                      <a:schemeClr val="tx1"/>
                    </a:solidFill>
                    <a:prstDash val="solid"/>
                    <a:round/>
                  </a:ln>
                  <a:effectLst/>
                </c:spPr>
                <c:marker>
                  <c:symbol val="diamond"/>
                  <c:size val="9"/>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Sheet4!$C$16:$J$16</c15:sqref>
                        </c15:formulaRef>
                      </c:ext>
                    </c:extLst>
                    <c:numCache>
                      <c:formatCode>0%</c:formatCode>
                      <c:ptCount val="8"/>
                      <c:pt idx="0">
                        <c:v>0</c:v>
                      </c:pt>
                      <c:pt idx="1">
                        <c:v>0</c:v>
                      </c:pt>
                      <c:pt idx="2">
                        <c:v>0</c:v>
                      </c:pt>
                      <c:pt idx="3">
                        <c:v>0</c:v>
                      </c:pt>
                      <c:pt idx="4">
                        <c:v>0</c:v>
                      </c:pt>
                      <c:pt idx="5">
                        <c:v>0</c:v>
                      </c:pt>
                      <c:pt idx="6">
                        <c:v>0</c:v>
                      </c:pt>
                      <c:pt idx="7">
                        <c:v>0</c:v>
                      </c:pt>
                    </c:numCache>
                  </c:numRef>
                </c:val>
                <c:smooth val="0"/>
                <c:extLst xmlns:c15="http://schemas.microsoft.com/office/drawing/2012/chart">
                  <c:ext xmlns:c16="http://schemas.microsoft.com/office/drawing/2014/chart" uri="{C3380CC4-5D6E-409C-BE32-E72D297353CC}">
                    <c16:uniqueId val="{00000003-A87F-4031-9133-F04B2C880353}"/>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Sheet4!$B$17</c15:sqref>
                        </c15:formulaRef>
                      </c:ext>
                    </c:extLst>
                    <c:strCache>
                      <c:ptCount val="1"/>
                      <c:pt idx="0">
                        <c:v>Asian</c:v>
                      </c:pt>
                    </c:strCache>
                  </c:strRef>
                </c:tx>
                <c:spPr>
                  <a:ln w="28575" cap="rnd">
                    <a:solidFill>
                      <a:schemeClr val="tx1"/>
                    </a:solidFill>
                    <a:round/>
                  </a:ln>
                  <a:effectLst/>
                </c:spPr>
                <c:marker>
                  <c:symbol val="circle"/>
                  <c:size val="6"/>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Sheet4!$C$20:$J$20</c15:sqref>
                        </c15:formulaRef>
                      </c:ext>
                    </c:extLst>
                    <c:numCache>
                      <c:formatCode>0%</c:formatCode>
                      <c:ptCount val="8"/>
                      <c:pt idx="0">
                        <c:v>0</c:v>
                      </c:pt>
                      <c:pt idx="1">
                        <c:v>0</c:v>
                      </c:pt>
                      <c:pt idx="2">
                        <c:v>0</c:v>
                      </c:pt>
                      <c:pt idx="3">
                        <c:v>0</c:v>
                      </c:pt>
                      <c:pt idx="4">
                        <c:v>0</c:v>
                      </c:pt>
                      <c:pt idx="5">
                        <c:v>0</c:v>
                      </c:pt>
                      <c:pt idx="6">
                        <c:v>0</c:v>
                      </c:pt>
                      <c:pt idx="7">
                        <c:v>0</c:v>
                      </c:pt>
                    </c:numCache>
                  </c:numRef>
                </c:val>
                <c:smooth val="0"/>
                <c:extLst xmlns:c15="http://schemas.microsoft.com/office/drawing/2012/chart">
                  <c:ext xmlns:c16="http://schemas.microsoft.com/office/drawing/2014/chart" uri="{C3380CC4-5D6E-409C-BE32-E72D297353CC}">
                    <c16:uniqueId val="{00000004-A87F-4031-9133-F04B2C880353}"/>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'Question Trends by Race'!$R$126</c15:sqref>
                        </c15:formulaRef>
                      </c:ext>
                    </c:extLst>
                    <c:strCache>
                      <c:ptCount val="1"/>
                      <c:pt idx="0">
                        <c:v>Specified Other/Multiple Races</c:v>
                      </c:pt>
                    </c:strCache>
                  </c:strRef>
                </c:tx>
                <c:spPr>
                  <a:ln w="28575" cap="rnd">
                    <a:solidFill>
                      <a:schemeClr val="tx1"/>
                    </a:solidFill>
                    <a:round/>
                  </a:ln>
                  <a:effectLst/>
                </c:spPr>
                <c:marker>
                  <c:symbol val="circle"/>
                  <c:size val="5"/>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Race'!$S$129:$AI$129</c15:sqref>
                        </c15:formulaRef>
                      </c:ext>
                    </c:extLst>
                    <c:numCache>
                      <c:formatCode>0%</c:formatCode>
                      <c:ptCount val="17"/>
                      <c:pt idx="0">
                        <c:v>0.16666666666666666</c:v>
                      </c:pt>
                      <c:pt idx="1">
                        <c:v>0.15</c:v>
                      </c:pt>
                      <c:pt idx="2">
                        <c:v>0.16666666666666666</c:v>
                      </c:pt>
                      <c:pt idx="3">
                        <c:v>0.34210526315789475</c:v>
                      </c:pt>
                      <c:pt idx="4">
                        <c:v>0.10256410256410256</c:v>
                      </c:pt>
                      <c:pt idx="5">
                        <c:v>0.2413793103448276</c:v>
                      </c:pt>
                      <c:pt idx="6">
                        <c:v>0.2</c:v>
                      </c:pt>
                      <c:pt idx="7">
                        <c:v>0.10416666666666667</c:v>
                      </c:pt>
                      <c:pt idx="8">
                        <c:v>0.25</c:v>
                      </c:pt>
                      <c:pt idx="9">
                        <c:v>0.11627906976744186</c:v>
                      </c:pt>
                      <c:pt idx="10">
                        <c:v>0.21621621621621623</c:v>
                      </c:pt>
                      <c:pt idx="11">
                        <c:v>0.23214285714285715</c:v>
                      </c:pt>
                      <c:pt idx="12">
                        <c:v>0.27419354838709675</c:v>
                      </c:pt>
                      <c:pt idx="13">
                        <c:v>0.22807017543859648</c:v>
                      </c:pt>
                      <c:pt idx="14">
                        <c:v>0.23636363636363636</c:v>
                      </c:pt>
                      <c:pt idx="15">
                        <c:v>0.125</c:v>
                      </c:pt>
                      <c:pt idx="16">
                        <c:v>0.18333333333333332</c:v>
                      </c:pt>
                    </c:numCache>
                  </c:numRef>
                </c:val>
                <c:smooth val="0"/>
                <c:extLst xmlns:c15="http://schemas.microsoft.com/office/drawing/2012/chart">
                  <c:ext xmlns:c16="http://schemas.microsoft.com/office/drawing/2014/chart" uri="{C3380CC4-5D6E-409C-BE32-E72D297353CC}">
                    <c16:uniqueId val="{00000005-A87F-4031-9133-F04B2C880353}"/>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'Question Trends by Race'!$R$254</c15:sqref>
                        </c15:formulaRef>
                      </c:ext>
                    </c:extLst>
                    <c:strCache>
                      <c:ptCount val="1"/>
                      <c:pt idx="0">
                        <c:v>Strongly Disagree, Disagree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Lit>
                    <c:formatCode>General</c:formatCode>
                    <c:ptCount val="1"/>
                    <c:pt idx="0">
                      <c:v>1</c:v>
                    </c:pt>
                  </c:numLit>
                </c:val>
                <c:smooth val="0"/>
                <c:extLst xmlns:c15="http://schemas.microsoft.com/office/drawing/2012/chart">
                  <c:ext xmlns:c16="http://schemas.microsoft.com/office/drawing/2014/chart" uri="{C3380CC4-5D6E-409C-BE32-E72D297353CC}">
                    <c16:uniqueId val="{00000006-A87F-4031-9133-F04B2C880353}"/>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'Question Trends by Race'!$R$254</c15:sqref>
                        </c15:formulaRef>
                      </c:ext>
                    </c:extLst>
                    <c:strCache>
                      <c:ptCount val="1"/>
                      <c:pt idx="0">
                        <c:v>Strongly Disagree, Disagree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Race'!$S$257:$AA$257</c15:sqref>
                        </c15:formulaRef>
                      </c:ext>
                    </c:extLst>
                    <c:numCache>
                      <c:formatCode>General</c:formatCode>
                      <c:ptCount val="9"/>
                      <c:pt idx="0">
                        <c:v>4</c:v>
                      </c:pt>
                      <c:pt idx="1">
                        <c:v>4</c:v>
                      </c:pt>
                      <c:pt idx="2">
                        <c:v>5</c:v>
                      </c:pt>
                      <c:pt idx="3">
                        <c:v>8</c:v>
                      </c:pt>
                      <c:pt idx="4">
                        <c:v>5</c:v>
                      </c:pt>
                      <c:pt idx="5">
                        <c:v>3</c:v>
                      </c:pt>
                      <c:pt idx="6">
                        <c:v>1</c:v>
                      </c:pt>
                      <c:pt idx="7">
                        <c:v>5</c:v>
                      </c:pt>
                      <c:pt idx="8">
                        <c:v>7</c:v>
                      </c:pt>
                    </c:numCache>
                  </c:numRef>
                </c:val>
                <c:smooth val="0"/>
                <c:extLst xmlns:c15="http://schemas.microsoft.com/office/drawing/2012/chart">
                  <c:ext xmlns:c16="http://schemas.microsoft.com/office/drawing/2014/chart" uri="{C3380CC4-5D6E-409C-BE32-E72D297353CC}">
                    <c16:uniqueId val="{00000007-A87F-4031-9133-F04B2C880353}"/>
                  </c:ext>
                </c:extLst>
              </c15:ser>
            </c15:filteredLineSeries>
          </c:ext>
        </c:extLst>
      </c:lineChart>
      <c:catAx>
        <c:axId val="83239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6072"/>
        <c:crosses val="autoZero"/>
        <c:auto val="1"/>
        <c:lblAlgn val="ctr"/>
        <c:lblOffset val="100"/>
        <c:noMultiLvlLbl val="0"/>
      </c:catAx>
      <c:valAx>
        <c:axId val="8323960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7147856517937E-2"/>
          <c:y val="7.407407407407407E-2"/>
          <c:w val="0.88498840769903764"/>
          <c:h val="0.8416746864975212"/>
        </c:manualLayout>
      </c:layout>
      <c:lineChart>
        <c:grouping val="standard"/>
        <c:varyColors val="0"/>
        <c:ser>
          <c:idx val="4"/>
          <c:order val="4"/>
          <c:tx>
            <c:strRef>
              <c:f>'Question Trends by Race'!$R$126</c:f>
              <c:strCache>
                <c:ptCount val="1"/>
                <c:pt idx="0">
                  <c:v>Specified Other/Multiple Races</c:v>
                </c:pt>
              </c:strCache>
              <c:extLst xmlns:c15="http://schemas.microsoft.com/office/drawing/2012/chart"/>
            </c:strRef>
          </c:tx>
          <c:spPr>
            <a:ln w="28575" cap="rnd">
              <a:solidFill>
                <a:schemeClr val="tx1"/>
              </a:solidFill>
              <a:round/>
            </a:ln>
            <a:effectLst/>
          </c:spPr>
          <c:marker>
            <c:symbol val="circle"/>
            <c:size val="5"/>
            <c:spPr>
              <a:solidFill>
                <a:schemeClr val="tx1"/>
              </a:solidFill>
              <a:ln w="9525">
                <a:noFill/>
              </a:ln>
              <a:effectLst/>
            </c:spPr>
          </c:marker>
          <c:cat>
            <c:strRef>
              <c:f>'Question Trends by Race'!$S$109:$AI$109</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'Question Trends by Race'!$S$129:$AI$129</c:f>
              <c:numCache>
                <c:formatCode>0%</c:formatCode>
                <c:ptCount val="17"/>
                <c:pt idx="0">
                  <c:v>0.16666666666666666</c:v>
                </c:pt>
                <c:pt idx="1">
                  <c:v>0.15</c:v>
                </c:pt>
                <c:pt idx="2">
                  <c:v>0.16666666666666666</c:v>
                </c:pt>
                <c:pt idx="3">
                  <c:v>0.34210526315789475</c:v>
                </c:pt>
                <c:pt idx="4">
                  <c:v>0.10256410256410256</c:v>
                </c:pt>
                <c:pt idx="5">
                  <c:v>0.2413793103448276</c:v>
                </c:pt>
                <c:pt idx="6">
                  <c:v>0.2</c:v>
                </c:pt>
                <c:pt idx="7">
                  <c:v>0.10416666666666667</c:v>
                </c:pt>
                <c:pt idx="8">
                  <c:v>0.25</c:v>
                </c:pt>
                <c:pt idx="9">
                  <c:v>0.11627906976744186</c:v>
                </c:pt>
                <c:pt idx="10">
                  <c:v>0.21621621621621623</c:v>
                </c:pt>
                <c:pt idx="11">
                  <c:v>0.23214285714285715</c:v>
                </c:pt>
                <c:pt idx="12">
                  <c:v>0.27419354838709675</c:v>
                </c:pt>
                <c:pt idx="13">
                  <c:v>0.22807017543859648</c:v>
                </c:pt>
                <c:pt idx="14">
                  <c:v>0.23636363636363636</c:v>
                </c:pt>
                <c:pt idx="15">
                  <c:v>0.125</c:v>
                </c:pt>
                <c:pt idx="16">
                  <c:v>0.18333333333333332</c:v>
                </c:pt>
              </c:numCache>
            </c:numRef>
          </c:val>
          <c:smooth val="0"/>
          <c:extLst xmlns:c15="http://schemas.microsoft.com/office/drawing/2012/chart">
            <c:ext xmlns:c16="http://schemas.microsoft.com/office/drawing/2014/chart" uri="{C3380CC4-5D6E-409C-BE32-E72D297353CC}">
              <c16:uniqueId val="{00000000-9504-4DEF-AA0C-2B54305BC2A8}"/>
            </c:ext>
          </c:extLst>
        </c:ser>
        <c:dLbls>
          <c:showLegendKey val="0"/>
          <c:showVal val="0"/>
          <c:showCatName val="0"/>
          <c:showSerName val="0"/>
          <c:showPercent val="0"/>
          <c:showBubbleSize val="0"/>
        </c:dLbls>
        <c:marker val="1"/>
        <c:smooth val="0"/>
        <c:axId val="832392464"/>
        <c:axId val="832396072"/>
        <c:extLst>
          <c:ext xmlns:c15="http://schemas.microsoft.com/office/drawing/2012/chart" uri="{02D57815-91ED-43cb-92C2-25804820EDAC}">
            <c15:filteredLineSeries>
              <c15:ser>
                <c:idx val="0"/>
                <c:order val="0"/>
                <c:tx>
                  <c:strRef>
                    <c:extLst>
                      <c:ext uri="{02D57815-91ED-43cb-92C2-25804820EDAC}">
                        <c15:formulaRef>
                          <c15:sqref>Sheet4!$B$5</c15:sqref>
                        </c15:formulaRef>
                      </c:ext>
                    </c:extLst>
                    <c:strCache>
                      <c:ptCount val="1"/>
                      <c:pt idx="0">
                        <c:v>Black</c:v>
                      </c:pt>
                    </c:strCache>
                  </c:strRef>
                </c:tx>
                <c:spPr>
                  <a:ln w="28575" cap="rnd">
                    <a:solidFill>
                      <a:schemeClr val="tx1">
                        <a:lumMod val="50000"/>
                        <a:lumOff val="50000"/>
                      </a:schemeClr>
                    </a:solidFill>
                    <a:prstDash val="lgDash"/>
                    <a:round/>
                  </a:ln>
                  <a:effectLst/>
                </c:spPr>
                <c:marker>
                  <c:symbol val="triangle"/>
                  <c:size val="7"/>
                  <c:spPr>
                    <a:solidFill>
                      <a:schemeClr val="tx1">
                        <a:lumMod val="50000"/>
                        <a:lumOff val="50000"/>
                      </a:schemeClr>
                    </a:solidFill>
                    <a:ln w="9525">
                      <a:noFill/>
                    </a:ln>
                    <a:effectLst/>
                  </c:spPr>
                </c:marker>
                <c:cat>
                  <c:strRef>
                    <c:extLst>
                      <c:ex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c:ext uri="{02D57815-91ED-43cb-92C2-25804820EDAC}">
                        <c15:formulaRef>
                          <c15:sqref>Sheet4!$C$8:$J$8</c15:sqref>
                        </c15:formulaRef>
                      </c:ext>
                    </c:extLst>
                    <c:numCache>
                      <c:formatCode>0%</c:formatCode>
                      <c:ptCount val="8"/>
                      <c:pt idx="0">
                        <c:v>0</c:v>
                      </c:pt>
                      <c:pt idx="1">
                        <c:v>0</c:v>
                      </c:pt>
                      <c:pt idx="2">
                        <c:v>0</c:v>
                      </c:pt>
                      <c:pt idx="3">
                        <c:v>0</c:v>
                      </c:pt>
                      <c:pt idx="4">
                        <c:v>0</c:v>
                      </c:pt>
                      <c:pt idx="5">
                        <c:v>0</c:v>
                      </c:pt>
                      <c:pt idx="6">
                        <c:v>0</c:v>
                      </c:pt>
                      <c:pt idx="7">
                        <c:v>0</c:v>
                      </c:pt>
                    </c:numCache>
                  </c:numRef>
                </c:val>
                <c:smooth val="0"/>
                <c:extLst>
                  <c:ext xmlns:c16="http://schemas.microsoft.com/office/drawing/2014/chart" uri="{C3380CC4-5D6E-409C-BE32-E72D297353CC}">
                    <c16:uniqueId val="{00000001-9504-4DEF-AA0C-2B54305BC2A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Sheet4!$B$9</c15:sqref>
                        </c15:formulaRef>
                      </c:ext>
                    </c:extLst>
                    <c:strCache>
                      <c:ptCount val="1"/>
                      <c:pt idx="0">
                        <c:v>Hispanic</c:v>
                      </c:pt>
                    </c:strCache>
                  </c:strRef>
                </c:tx>
                <c:spPr>
                  <a:ln w="28575" cap="rnd">
                    <a:solidFill>
                      <a:schemeClr val="bg1">
                        <a:lumMod val="50000"/>
                      </a:schemeClr>
                    </a:solidFill>
                    <a:prstDash val="sysDot"/>
                    <a:round/>
                  </a:ln>
                  <a:effectLst/>
                </c:spPr>
                <c:marker>
                  <c:symbol val="circle"/>
                  <c:size val="5"/>
                  <c:spPr>
                    <a:solidFill>
                      <a:schemeClr val="bg1">
                        <a:lumMod val="50000"/>
                      </a:schemeClr>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Sheet4!$C$12:$J$12</c15:sqref>
                        </c15:formulaRef>
                      </c:ext>
                    </c:extLst>
                    <c:numCache>
                      <c:formatCode>0%</c:formatCode>
                      <c:ptCount val="8"/>
                      <c:pt idx="0">
                        <c:v>0</c:v>
                      </c:pt>
                      <c:pt idx="1">
                        <c:v>0</c:v>
                      </c:pt>
                      <c:pt idx="2">
                        <c:v>0</c:v>
                      </c:pt>
                      <c:pt idx="3">
                        <c:v>0</c:v>
                      </c:pt>
                      <c:pt idx="4">
                        <c:v>0</c:v>
                      </c:pt>
                      <c:pt idx="5">
                        <c:v>0</c:v>
                      </c:pt>
                      <c:pt idx="6">
                        <c:v>0</c:v>
                      </c:pt>
                      <c:pt idx="7">
                        <c:v>0</c:v>
                      </c:pt>
                    </c:numCache>
                  </c:numRef>
                </c:val>
                <c:smooth val="0"/>
                <c:extLst xmlns:c15="http://schemas.microsoft.com/office/drawing/2012/chart">
                  <c:ext xmlns:c16="http://schemas.microsoft.com/office/drawing/2014/chart" uri="{C3380CC4-5D6E-409C-BE32-E72D297353CC}">
                    <c16:uniqueId val="{00000002-9504-4DEF-AA0C-2B54305BC2A8}"/>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Sheet4!$B$13</c15:sqref>
                        </c15:formulaRef>
                      </c:ext>
                    </c:extLst>
                    <c:strCache>
                      <c:ptCount val="1"/>
                      <c:pt idx="0">
                        <c:v>White</c:v>
                      </c:pt>
                    </c:strCache>
                  </c:strRef>
                </c:tx>
                <c:spPr>
                  <a:ln w="28575" cap="rnd">
                    <a:solidFill>
                      <a:schemeClr val="tx1"/>
                    </a:solidFill>
                    <a:prstDash val="solid"/>
                    <a:round/>
                  </a:ln>
                  <a:effectLst/>
                </c:spPr>
                <c:marker>
                  <c:symbol val="diamond"/>
                  <c:size val="9"/>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Sheet4!$C$16:$J$16</c15:sqref>
                        </c15:formulaRef>
                      </c:ext>
                    </c:extLst>
                    <c:numCache>
                      <c:formatCode>0%</c:formatCode>
                      <c:ptCount val="8"/>
                      <c:pt idx="0">
                        <c:v>0</c:v>
                      </c:pt>
                      <c:pt idx="1">
                        <c:v>0</c:v>
                      </c:pt>
                      <c:pt idx="2">
                        <c:v>0</c:v>
                      </c:pt>
                      <c:pt idx="3">
                        <c:v>0</c:v>
                      </c:pt>
                      <c:pt idx="4">
                        <c:v>0</c:v>
                      </c:pt>
                      <c:pt idx="5">
                        <c:v>0</c:v>
                      </c:pt>
                      <c:pt idx="6">
                        <c:v>0</c:v>
                      </c:pt>
                      <c:pt idx="7">
                        <c:v>0</c:v>
                      </c:pt>
                    </c:numCache>
                  </c:numRef>
                </c:val>
                <c:smooth val="0"/>
                <c:extLst xmlns:c15="http://schemas.microsoft.com/office/drawing/2012/chart">
                  <c:ext xmlns:c16="http://schemas.microsoft.com/office/drawing/2014/chart" uri="{C3380CC4-5D6E-409C-BE32-E72D297353CC}">
                    <c16:uniqueId val="{00000003-9504-4DEF-AA0C-2B54305BC2A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Sheet4!$B$17</c15:sqref>
                        </c15:formulaRef>
                      </c:ext>
                    </c:extLst>
                    <c:strCache>
                      <c:ptCount val="1"/>
                      <c:pt idx="0">
                        <c:v>Asian</c:v>
                      </c:pt>
                    </c:strCache>
                  </c:strRef>
                </c:tx>
                <c:spPr>
                  <a:ln w="28575" cap="rnd">
                    <a:solidFill>
                      <a:schemeClr val="tx1"/>
                    </a:solidFill>
                    <a:round/>
                  </a:ln>
                  <a:effectLst/>
                </c:spPr>
                <c:marker>
                  <c:symbol val="circle"/>
                  <c:size val="6"/>
                  <c:spPr>
                    <a:solidFill>
                      <a:schemeClr val="tx1"/>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Sheet4!$C$20:$J$20</c15:sqref>
                        </c15:formulaRef>
                      </c:ext>
                    </c:extLst>
                    <c:numCache>
                      <c:formatCode>0%</c:formatCode>
                      <c:ptCount val="8"/>
                      <c:pt idx="0">
                        <c:v>0</c:v>
                      </c:pt>
                      <c:pt idx="1">
                        <c:v>0</c:v>
                      </c:pt>
                      <c:pt idx="2">
                        <c:v>0</c:v>
                      </c:pt>
                      <c:pt idx="3">
                        <c:v>0</c:v>
                      </c:pt>
                      <c:pt idx="4">
                        <c:v>0</c:v>
                      </c:pt>
                      <c:pt idx="5">
                        <c:v>0</c:v>
                      </c:pt>
                      <c:pt idx="6">
                        <c:v>0</c:v>
                      </c:pt>
                      <c:pt idx="7">
                        <c:v>0</c:v>
                      </c:pt>
                    </c:numCache>
                  </c:numRef>
                </c:val>
                <c:smooth val="0"/>
                <c:extLst xmlns:c15="http://schemas.microsoft.com/office/drawing/2012/chart">
                  <c:ext xmlns:c16="http://schemas.microsoft.com/office/drawing/2014/chart" uri="{C3380CC4-5D6E-409C-BE32-E72D297353CC}">
                    <c16:uniqueId val="{00000004-9504-4DEF-AA0C-2B54305BC2A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'Question Trends by Race'!$R$130</c15:sqref>
                        </c15:formulaRef>
                      </c:ext>
                    </c:extLst>
                    <c:strCache>
                      <c:ptCount val="1"/>
                      <c:pt idx="0">
                        <c:v>Prefer not to answer</c:v>
                      </c:pt>
                    </c:strCache>
                  </c:strRef>
                </c:tx>
                <c:spPr>
                  <a:ln w="28575" cap="rnd">
                    <a:solidFill>
                      <a:schemeClr val="tx1">
                        <a:lumMod val="50000"/>
                        <a:lumOff val="50000"/>
                      </a:schemeClr>
                    </a:solidFill>
                    <a:prstDash val="sysDash"/>
                    <a:round/>
                  </a:ln>
                  <a:effectLst/>
                </c:spPr>
                <c:marker>
                  <c:symbol val="plus"/>
                  <c:size val="5"/>
                  <c:spPr>
                    <a:solidFill>
                      <a:schemeClr val="bg1">
                        <a:lumMod val="50000"/>
                      </a:schemeClr>
                    </a:solidFill>
                    <a:ln w="9525">
                      <a:no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Race'!$S$133:$AI$133</c15:sqref>
                        </c15:formulaRef>
                      </c:ext>
                    </c:extLst>
                    <c:numCache>
                      <c:formatCode>0%</c:formatCode>
                      <c:ptCount val="17"/>
                      <c:pt idx="0">
                        <c:v>0.25</c:v>
                      </c:pt>
                      <c:pt idx="1">
                        <c:v>0.10344827586206896</c:v>
                      </c:pt>
                      <c:pt idx="2">
                        <c:v>0.27083333333333331</c:v>
                      </c:pt>
                      <c:pt idx="3">
                        <c:v>0.2857142857142857</c:v>
                      </c:pt>
                      <c:pt idx="4">
                        <c:v>0.23880597014925373</c:v>
                      </c:pt>
                      <c:pt idx="5">
                        <c:v>0.1702127659574468</c:v>
                      </c:pt>
                      <c:pt idx="6">
                        <c:v>0.31147540983606559</c:v>
                      </c:pt>
                      <c:pt idx="7">
                        <c:v>0.30693069306930693</c:v>
                      </c:pt>
                      <c:pt idx="8">
                        <c:v>0.2967032967032967</c:v>
                      </c:pt>
                      <c:pt idx="9">
                        <c:v>0.17808219178082191</c:v>
                      </c:pt>
                      <c:pt idx="10">
                        <c:v>0.25714285714285712</c:v>
                      </c:pt>
                      <c:pt idx="11">
                        <c:v>0.26851851851851855</c:v>
                      </c:pt>
                      <c:pt idx="12">
                        <c:v>0.25</c:v>
                      </c:pt>
                      <c:pt idx="13">
                        <c:v>0.26262626262626265</c:v>
                      </c:pt>
                      <c:pt idx="14">
                        <c:v>0.37704918032786883</c:v>
                      </c:pt>
                      <c:pt idx="15">
                        <c:v>0.2558139534883721</c:v>
                      </c:pt>
                      <c:pt idx="16">
                        <c:v>0.21323529411764705</c:v>
                      </c:pt>
                    </c:numCache>
                  </c:numRef>
                </c:val>
                <c:smooth val="0"/>
                <c:extLst xmlns:c15="http://schemas.microsoft.com/office/drawing/2012/chart">
                  <c:ext xmlns:c16="http://schemas.microsoft.com/office/drawing/2014/chart" uri="{C3380CC4-5D6E-409C-BE32-E72D297353CC}">
                    <c16:uniqueId val="{00000005-9504-4DEF-AA0C-2B54305BC2A8}"/>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'Question Trends by Race'!$R$254</c15:sqref>
                        </c15:formulaRef>
                      </c:ext>
                    </c:extLst>
                    <c:strCache>
                      <c:ptCount val="1"/>
                      <c:pt idx="0">
                        <c:v>Strongly Disagree, Disagree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Lit>
                    <c:formatCode>General</c:formatCode>
                    <c:ptCount val="1"/>
                    <c:pt idx="0">
                      <c:v>1</c:v>
                    </c:pt>
                  </c:numLit>
                </c:val>
                <c:smooth val="0"/>
                <c:extLst xmlns:c15="http://schemas.microsoft.com/office/drawing/2012/chart">
                  <c:ext xmlns:c16="http://schemas.microsoft.com/office/drawing/2014/chart" uri="{C3380CC4-5D6E-409C-BE32-E72D297353CC}">
                    <c16:uniqueId val="{00000006-9504-4DEF-AA0C-2B54305BC2A8}"/>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'Question Trends by Race'!$R$254</c15:sqref>
                        </c15:formulaRef>
                      </c:ext>
                    </c:extLst>
                    <c:strCache>
                      <c:ptCount val="1"/>
                      <c:pt idx="0">
                        <c:v>Strongly Disagree, Disagree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extLst xmlns:c15="http://schemas.microsoft.com/office/drawing/2012/chart">
                      <c:ext xmlns:c15="http://schemas.microsoft.com/office/drawing/2012/chart" uri="{02D57815-91ED-43cb-92C2-25804820EDAC}">
                        <c15:formulaRef>
                          <c15:sqref>'Question Trends by Race'!$S$109:$AI$109</c15:sqref>
                        </c15:formulaRef>
                      </c:ext>
                    </c:extLst>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extLst xmlns:c15="http://schemas.microsoft.com/office/drawing/2012/chart">
                      <c:ext xmlns:c15="http://schemas.microsoft.com/office/drawing/2012/chart" uri="{02D57815-91ED-43cb-92C2-25804820EDAC}">
                        <c15:formulaRef>
                          <c15:sqref>'Question Trends by Race'!$S$257:$AA$257</c15:sqref>
                        </c15:formulaRef>
                      </c:ext>
                    </c:extLst>
                    <c:numCache>
                      <c:formatCode>General</c:formatCode>
                      <c:ptCount val="9"/>
                      <c:pt idx="0">
                        <c:v>4</c:v>
                      </c:pt>
                      <c:pt idx="1">
                        <c:v>4</c:v>
                      </c:pt>
                      <c:pt idx="2">
                        <c:v>5</c:v>
                      </c:pt>
                      <c:pt idx="3">
                        <c:v>8</c:v>
                      </c:pt>
                      <c:pt idx="4">
                        <c:v>5</c:v>
                      </c:pt>
                      <c:pt idx="5">
                        <c:v>3</c:v>
                      </c:pt>
                      <c:pt idx="6">
                        <c:v>1</c:v>
                      </c:pt>
                      <c:pt idx="7">
                        <c:v>5</c:v>
                      </c:pt>
                      <c:pt idx="8">
                        <c:v>7</c:v>
                      </c:pt>
                    </c:numCache>
                  </c:numRef>
                </c:val>
                <c:smooth val="0"/>
                <c:extLst xmlns:c15="http://schemas.microsoft.com/office/drawing/2012/chart">
                  <c:ext xmlns:c16="http://schemas.microsoft.com/office/drawing/2014/chart" uri="{C3380CC4-5D6E-409C-BE32-E72D297353CC}">
                    <c16:uniqueId val="{00000007-9504-4DEF-AA0C-2B54305BC2A8}"/>
                  </c:ext>
                </c:extLst>
              </c15:ser>
            </c15:filteredLineSeries>
          </c:ext>
        </c:extLst>
      </c:lineChart>
      <c:catAx>
        <c:axId val="83239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6072"/>
        <c:crosses val="autoZero"/>
        <c:auto val="1"/>
        <c:lblAlgn val="ctr"/>
        <c:lblOffset val="100"/>
        <c:noMultiLvlLbl val="0"/>
      </c:catAx>
      <c:valAx>
        <c:axId val="8323960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239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u="none" strike="noStrike" baseline="0">
                <a:effectLst/>
              </a:rPr>
              <a:t>Percent of hospitals that have completed </a:t>
            </a:r>
            <a:r>
              <a:rPr lang="en-US" sz="1200" b="1" i="0" u="sng" strike="noStrike" baseline="0">
                <a:effectLst/>
              </a:rPr>
              <a:t>ILPQC social determinants of health community resources mapping tool </a:t>
            </a:r>
            <a:r>
              <a:rPr lang="en-US" sz="1200" b="0" i="0" u="none" strike="noStrike" baseline="0">
                <a:effectLst/>
              </a:rPr>
              <a:t>and shared with affiliated outpatient prenatal care sites and hospital OB units</a:t>
            </a:r>
            <a:endParaRPr lang="en-US" sz="1200" b="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'[BE Hospital Structure Measures Data (2).xlsx]Q3'!$A$2</c:f>
              <c:strCache>
                <c:ptCount val="1"/>
                <c:pt idx="0">
                  <c:v>In Place</c:v>
                </c:pt>
              </c:strCache>
            </c:strRef>
          </c:tx>
          <c:spPr>
            <a:solidFill>
              <a:srgbClr val="92D050"/>
            </a:solidFill>
            <a:ln>
              <a:noFill/>
            </a:ln>
            <a:effectLst/>
          </c:spPr>
          <c:invertIfNegative val="0"/>
          <c:cat>
            <c:numRef>
              <c:f>'[BE Hospital Structure Measures Data (2).xlsx]Q3'!$C$1:$T$1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(2).xlsx]Q3'!$C$2:$T$2</c:f>
              <c:numCache>
                <c:formatCode>General</c:formatCode>
                <c:ptCount val="18"/>
                <c:pt idx="0">
                  <c:v>1.54</c:v>
                </c:pt>
                <c:pt idx="1">
                  <c:v>8.1999999999999993</c:v>
                </c:pt>
                <c:pt idx="2">
                  <c:v>4.6900000000000004</c:v>
                </c:pt>
                <c:pt idx="3">
                  <c:v>6.78</c:v>
                </c:pt>
                <c:pt idx="4">
                  <c:v>13.11</c:v>
                </c:pt>
                <c:pt idx="5">
                  <c:v>18.18</c:v>
                </c:pt>
                <c:pt idx="6">
                  <c:v>19.399999999999999</c:v>
                </c:pt>
                <c:pt idx="7">
                  <c:v>24.24</c:v>
                </c:pt>
                <c:pt idx="8">
                  <c:v>25.4</c:v>
                </c:pt>
                <c:pt idx="9">
                  <c:v>31.25</c:v>
                </c:pt>
                <c:pt idx="10">
                  <c:v>37.5</c:v>
                </c:pt>
                <c:pt idx="11">
                  <c:v>46.97</c:v>
                </c:pt>
                <c:pt idx="12">
                  <c:v>49.21</c:v>
                </c:pt>
                <c:pt idx="13">
                  <c:v>56.9</c:v>
                </c:pt>
                <c:pt idx="14">
                  <c:v>58.18</c:v>
                </c:pt>
                <c:pt idx="15">
                  <c:v>54.55</c:v>
                </c:pt>
                <c:pt idx="16">
                  <c:v>51.85</c:v>
                </c:pt>
                <c:pt idx="17">
                  <c:v>54</c:v>
                </c:pt>
              </c:numCache>
            </c:numRef>
          </c:val>
          <c:extLst>
            <c:ext xmlns:c16="http://schemas.microsoft.com/office/drawing/2014/chart" uri="{C3380CC4-5D6E-409C-BE32-E72D297353CC}">
              <c16:uniqueId val="{00000000-F994-4922-BEE7-E209DDCD6EA1}"/>
            </c:ext>
          </c:extLst>
        </c:ser>
        <c:ser>
          <c:idx val="1"/>
          <c:order val="1"/>
          <c:tx>
            <c:strRef>
              <c:f>'[BE Hospital Structure Measures Data (2).xlsx]Q3'!$A$3</c:f>
              <c:strCache>
                <c:ptCount val="1"/>
                <c:pt idx="0">
                  <c:v>Working On It</c:v>
                </c:pt>
              </c:strCache>
            </c:strRef>
          </c:tx>
          <c:spPr>
            <a:solidFill>
              <a:srgbClr val="FFC000"/>
            </a:solidFill>
            <a:ln>
              <a:noFill/>
            </a:ln>
            <a:effectLst/>
          </c:spPr>
          <c:invertIfNegative val="0"/>
          <c:cat>
            <c:numRef>
              <c:f>'[BE Hospital Structure Measures Data (2).xlsx]Q3'!$C$1:$T$1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(2).xlsx]Q3'!$C$3:$T$3</c:f>
              <c:numCache>
                <c:formatCode>General</c:formatCode>
                <c:ptCount val="18"/>
                <c:pt idx="0">
                  <c:v>40</c:v>
                </c:pt>
                <c:pt idx="1">
                  <c:v>40.98</c:v>
                </c:pt>
                <c:pt idx="2">
                  <c:v>54.69</c:v>
                </c:pt>
                <c:pt idx="3">
                  <c:v>54.24</c:v>
                </c:pt>
                <c:pt idx="4">
                  <c:v>52.46</c:v>
                </c:pt>
                <c:pt idx="5">
                  <c:v>53.03</c:v>
                </c:pt>
                <c:pt idx="6">
                  <c:v>53.73</c:v>
                </c:pt>
                <c:pt idx="7">
                  <c:v>54.55</c:v>
                </c:pt>
                <c:pt idx="8">
                  <c:v>58.73</c:v>
                </c:pt>
                <c:pt idx="9">
                  <c:v>60.94</c:v>
                </c:pt>
                <c:pt idx="10">
                  <c:v>53.12</c:v>
                </c:pt>
                <c:pt idx="11">
                  <c:v>43.94</c:v>
                </c:pt>
                <c:pt idx="12">
                  <c:v>41.27</c:v>
                </c:pt>
                <c:pt idx="13">
                  <c:v>34.479999999999997</c:v>
                </c:pt>
                <c:pt idx="14">
                  <c:v>34.549999999999997</c:v>
                </c:pt>
                <c:pt idx="15">
                  <c:v>34.549999999999997</c:v>
                </c:pt>
                <c:pt idx="16">
                  <c:v>40.74</c:v>
                </c:pt>
                <c:pt idx="17">
                  <c:v>40</c:v>
                </c:pt>
              </c:numCache>
            </c:numRef>
          </c:val>
          <c:extLst>
            <c:ext xmlns:c16="http://schemas.microsoft.com/office/drawing/2014/chart" uri="{C3380CC4-5D6E-409C-BE32-E72D297353CC}">
              <c16:uniqueId val="{00000001-F994-4922-BEE7-E209DDCD6EA1}"/>
            </c:ext>
          </c:extLst>
        </c:ser>
        <c:ser>
          <c:idx val="2"/>
          <c:order val="2"/>
          <c:tx>
            <c:strRef>
              <c:f>'[BE Hospital Structure Measures Data (2).xlsx]Q3'!$A$4</c:f>
              <c:strCache>
                <c:ptCount val="1"/>
                <c:pt idx="0">
                  <c:v>Have Not Started</c:v>
                </c:pt>
              </c:strCache>
            </c:strRef>
          </c:tx>
          <c:spPr>
            <a:solidFill>
              <a:srgbClr val="FF0000"/>
            </a:solidFill>
            <a:ln>
              <a:noFill/>
            </a:ln>
            <a:effectLst/>
          </c:spPr>
          <c:invertIfNegative val="0"/>
          <c:cat>
            <c:numRef>
              <c:f>'[BE Hospital Structure Measures Data (2).xlsx]Q3'!$C$1:$T$1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(2).xlsx]Q3'!$C$4:$T$4</c:f>
              <c:numCache>
                <c:formatCode>General</c:formatCode>
                <c:ptCount val="18"/>
                <c:pt idx="0">
                  <c:v>58.46</c:v>
                </c:pt>
                <c:pt idx="1">
                  <c:v>50.82</c:v>
                </c:pt>
                <c:pt idx="2">
                  <c:v>40.619999999999997</c:v>
                </c:pt>
                <c:pt idx="3">
                  <c:v>38.979999999999997</c:v>
                </c:pt>
                <c:pt idx="4">
                  <c:v>34.43</c:v>
                </c:pt>
                <c:pt idx="5">
                  <c:v>28.79</c:v>
                </c:pt>
                <c:pt idx="6">
                  <c:v>26.87</c:v>
                </c:pt>
                <c:pt idx="7">
                  <c:v>21.21</c:v>
                </c:pt>
                <c:pt idx="8">
                  <c:v>15.87</c:v>
                </c:pt>
                <c:pt idx="9">
                  <c:v>7.81</c:v>
                </c:pt>
                <c:pt idx="10">
                  <c:v>9.3800000000000008</c:v>
                </c:pt>
                <c:pt idx="11">
                  <c:v>9.09</c:v>
                </c:pt>
                <c:pt idx="12">
                  <c:v>9.52</c:v>
                </c:pt>
                <c:pt idx="13">
                  <c:v>8.6199999999999992</c:v>
                </c:pt>
                <c:pt idx="14">
                  <c:v>7.27</c:v>
                </c:pt>
                <c:pt idx="15">
                  <c:v>10.91</c:v>
                </c:pt>
                <c:pt idx="16">
                  <c:v>7.41</c:v>
                </c:pt>
                <c:pt idx="17">
                  <c:v>6</c:v>
                </c:pt>
              </c:numCache>
            </c:numRef>
          </c:val>
          <c:extLst>
            <c:ext xmlns:c16="http://schemas.microsoft.com/office/drawing/2014/chart" uri="{C3380CC4-5D6E-409C-BE32-E72D297353CC}">
              <c16:uniqueId val="{00000002-F994-4922-BEE7-E209DDCD6EA1}"/>
            </c:ext>
          </c:extLst>
        </c:ser>
        <c:dLbls>
          <c:showLegendKey val="0"/>
          <c:showVal val="0"/>
          <c:showCatName val="0"/>
          <c:showSerName val="0"/>
          <c:showPercent val="0"/>
          <c:showBubbleSize val="0"/>
        </c:dLbls>
        <c:gapWidth val="150"/>
        <c:overlap val="100"/>
        <c:axId val="1699040831"/>
        <c:axId val="1699034175"/>
      </c:barChart>
      <c:dateAx>
        <c:axId val="1699040831"/>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9034175"/>
        <c:crosses val="autoZero"/>
        <c:auto val="1"/>
        <c:lblOffset val="100"/>
        <c:baseTimeUnit val="months"/>
      </c:dateAx>
      <c:valAx>
        <c:axId val="169903417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904083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t>Percent of hospitals that</a:t>
            </a:r>
            <a:r>
              <a:rPr lang="en-US" sz="1200" baseline="0"/>
              <a:t> have developed a process to </a:t>
            </a:r>
            <a:r>
              <a:rPr lang="en-US" sz="1200" b="1" u="sng" baseline="0"/>
              <a:t>review maternal health quality data stratified by race/ethnicity and Medicaid status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'[BE Hospital Structure Measures Data (2).xlsx]Q6'!$A$2</c:f>
              <c:strCache>
                <c:ptCount val="1"/>
                <c:pt idx="0">
                  <c:v>In Place</c:v>
                </c:pt>
              </c:strCache>
            </c:strRef>
          </c:tx>
          <c:spPr>
            <a:solidFill>
              <a:srgbClr val="92D050"/>
            </a:solidFill>
            <a:ln>
              <a:noFill/>
            </a:ln>
            <a:effectLst/>
          </c:spPr>
          <c:invertIfNegative val="0"/>
          <c:cat>
            <c:strRef>
              <c:f>'[BE Hospital Structure Measures Data (2).xlsx]Q6'!$B$1:$T$1</c:f>
              <c:strCache>
                <c:ptCount val="19"/>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 (2).xlsx]Q6'!$B$2:$T$2</c:f>
              <c:numCache>
                <c:formatCode>General</c:formatCode>
                <c:ptCount val="19"/>
                <c:pt idx="0">
                  <c:v>6.49</c:v>
                </c:pt>
                <c:pt idx="1">
                  <c:v>12.31</c:v>
                </c:pt>
                <c:pt idx="2">
                  <c:v>16.39</c:v>
                </c:pt>
                <c:pt idx="3">
                  <c:v>21.88</c:v>
                </c:pt>
                <c:pt idx="4">
                  <c:v>27.12</c:v>
                </c:pt>
                <c:pt idx="5">
                  <c:v>24.59</c:v>
                </c:pt>
                <c:pt idx="6">
                  <c:v>33.33</c:v>
                </c:pt>
                <c:pt idx="7">
                  <c:v>38.81</c:v>
                </c:pt>
                <c:pt idx="8">
                  <c:v>40.909999999999997</c:v>
                </c:pt>
                <c:pt idx="9">
                  <c:v>50.79</c:v>
                </c:pt>
                <c:pt idx="10">
                  <c:v>53.12</c:v>
                </c:pt>
                <c:pt idx="11">
                  <c:v>57.81</c:v>
                </c:pt>
                <c:pt idx="12">
                  <c:v>57.58</c:v>
                </c:pt>
                <c:pt idx="13">
                  <c:v>61.9</c:v>
                </c:pt>
                <c:pt idx="14">
                  <c:v>51.72</c:v>
                </c:pt>
                <c:pt idx="15">
                  <c:v>63.64</c:v>
                </c:pt>
                <c:pt idx="16">
                  <c:v>65.45</c:v>
                </c:pt>
                <c:pt idx="17">
                  <c:v>59.26</c:v>
                </c:pt>
                <c:pt idx="18">
                  <c:v>74</c:v>
                </c:pt>
              </c:numCache>
            </c:numRef>
          </c:val>
          <c:extLst>
            <c:ext xmlns:c16="http://schemas.microsoft.com/office/drawing/2014/chart" uri="{C3380CC4-5D6E-409C-BE32-E72D297353CC}">
              <c16:uniqueId val="{00000000-F19F-4FFD-A24A-E092C270D8DD}"/>
            </c:ext>
          </c:extLst>
        </c:ser>
        <c:ser>
          <c:idx val="1"/>
          <c:order val="1"/>
          <c:tx>
            <c:strRef>
              <c:f>'[BE Hospital Structure Measures Data (2).xlsx]Q6'!$A$3</c:f>
              <c:strCache>
                <c:ptCount val="1"/>
                <c:pt idx="0">
                  <c:v>Working On It</c:v>
                </c:pt>
              </c:strCache>
            </c:strRef>
          </c:tx>
          <c:spPr>
            <a:solidFill>
              <a:srgbClr val="FFC000"/>
            </a:solidFill>
            <a:ln>
              <a:noFill/>
            </a:ln>
            <a:effectLst/>
          </c:spPr>
          <c:invertIfNegative val="0"/>
          <c:cat>
            <c:strRef>
              <c:f>'[BE Hospital Structure Measures Data (2).xlsx]Q6'!$B$1:$T$1</c:f>
              <c:strCache>
                <c:ptCount val="19"/>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 (2).xlsx]Q6'!$B$3:$T$3</c:f>
              <c:numCache>
                <c:formatCode>General</c:formatCode>
                <c:ptCount val="19"/>
                <c:pt idx="0">
                  <c:v>27.57</c:v>
                </c:pt>
                <c:pt idx="1">
                  <c:v>47.69</c:v>
                </c:pt>
                <c:pt idx="2">
                  <c:v>45.9</c:v>
                </c:pt>
                <c:pt idx="3">
                  <c:v>45.31</c:v>
                </c:pt>
                <c:pt idx="4">
                  <c:v>50.85</c:v>
                </c:pt>
                <c:pt idx="5">
                  <c:v>47.54</c:v>
                </c:pt>
                <c:pt idx="6">
                  <c:v>43.94</c:v>
                </c:pt>
                <c:pt idx="7">
                  <c:v>44.78</c:v>
                </c:pt>
                <c:pt idx="8">
                  <c:v>45.45</c:v>
                </c:pt>
                <c:pt idx="9">
                  <c:v>44.44</c:v>
                </c:pt>
                <c:pt idx="10">
                  <c:v>42.19</c:v>
                </c:pt>
                <c:pt idx="11">
                  <c:v>35.94</c:v>
                </c:pt>
                <c:pt idx="12">
                  <c:v>37.880000000000003</c:v>
                </c:pt>
                <c:pt idx="13">
                  <c:v>34.92</c:v>
                </c:pt>
                <c:pt idx="14">
                  <c:v>43.1</c:v>
                </c:pt>
                <c:pt idx="15">
                  <c:v>32.729999999999997</c:v>
                </c:pt>
                <c:pt idx="16">
                  <c:v>30.91</c:v>
                </c:pt>
                <c:pt idx="17">
                  <c:v>33.33</c:v>
                </c:pt>
                <c:pt idx="18">
                  <c:v>22</c:v>
                </c:pt>
              </c:numCache>
            </c:numRef>
          </c:val>
          <c:extLst>
            <c:ext xmlns:c16="http://schemas.microsoft.com/office/drawing/2014/chart" uri="{C3380CC4-5D6E-409C-BE32-E72D297353CC}">
              <c16:uniqueId val="{00000001-F19F-4FFD-A24A-E092C270D8DD}"/>
            </c:ext>
          </c:extLst>
        </c:ser>
        <c:ser>
          <c:idx val="2"/>
          <c:order val="2"/>
          <c:tx>
            <c:strRef>
              <c:f>'[BE Hospital Structure Measures Data (2).xlsx]Q6'!$A$4</c:f>
              <c:strCache>
                <c:ptCount val="1"/>
                <c:pt idx="0">
                  <c:v>Have Not Started</c:v>
                </c:pt>
              </c:strCache>
            </c:strRef>
          </c:tx>
          <c:spPr>
            <a:solidFill>
              <a:srgbClr val="FF0000"/>
            </a:solidFill>
            <a:ln>
              <a:noFill/>
            </a:ln>
            <a:effectLst/>
          </c:spPr>
          <c:invertIfNegative val="0"/>
          <c:cat>
            <c:strRef>
              <c:f>'[BE Hospital Structure Measures Data (2).xlsx]Q6'!$B$1:$T$1</c:f>
              <c:strCache>
                <c:ptCount val="19"/>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 (2).xlsx]Q6'!$B$4:$T$4</c:f>
              <c:numCache>
                <c:formatCode>General</c:formatCode>
                <c:ptCount val="19"/>
                <c:pt idx="0">
                  <c:v>65.94</c:v>
                </c:pt>
                <c:pt idx="1">
                  <c:v>40</c:v>
                </c:pt>
                <c:pt idx="2">
                  <c:v>37.700000000000003</c:v>
                </c:pt>
                <c:pt idx="3">
                  <c:v>32.81</c:v>
                </c:pt>
                <c:pt idx="4">
                  <c:v>22.03</c:v>
                </c:pt>
                <c:pt idx="5">
                  <c:v>27.87</c:v>
                </c:pt>
                <c:pt idx="6">
                  <c:v>22.73</c:v>
                </c:pt>
                <c:pt idx="7">
                  <c:v>16.420000000000002</c:v>
                </c:pt>
                <c:pt idx="8">
                  <c:v>13.64</c:v>
                </c:pt>
                <c:pt idx="9">
                  <c:v>4.76</c:v>
                </c:pt>
                <c:pt idx="10">
                  <c:v>4.6900000000000004</c:v>
                </c:pt>
                <c:pt idx="11">
                  <c:v>6.25</c:v>
                </c:pt>
                <c:pt idx="12">
                  <c:v>4.55</c:v>
                </c:pt>
                <c:pt idx="13">
                  <c:v>3.17</c:v>
                </c:pt>
                <c:pt idx="14">
                  <c:v>5.17</c:v>
                </c:pt>
                <c:pt idx="15">
                  <c:v>3.64</c:v>
                </c:pt>
                <c:pt idx="16">
                  <c:v>3.64</c:v>
                </c:pt>
                <c:pt idx="17">
                  <c:v>7.41</c:v>
                </c:pt>
                <c:pt idx="18">
                  <c:v>4</c:v>
                </c:pt>
              </c:numCache>
            </c:numRef>
          </c:val>
          <c:extLst>
            <c:ext xmlns:c16="http://schemas.microsoft.com/office/drawing/2014/chart" uri="{C3380CC4-5D6E-409C-BE32-E72D297353CC}">
              <c16:uniqueId val="{00000002-F19F-4FFD-A24A-E092C270D8DD}"/>
            </c:ext>
          </c:extLst>
        </c:ser>
        <c:dLbls>
          <c:showLegendKey val="0"/>
          <c:showVal val="0"/>
          <c:showCatName val="0"/>
          <c:showSerName val="0"/>
          <c:showPercent val="0"/>
          <c:showBubbleSize val="0"/>
        </c:dLbls>
        <c:gapWidth val="150"/>
        <c:overlap val="100"/>
        <c:axId val="1701053023"/>
        <c:axId val="1701053855"/>
      </c:barChart>
      <c:catAx>
        <c:axId val="170105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053855"/>
        <c:crosses val="autoZero"/>
        <c:auto val="1"/>
        <c:lblAlgn val="ctr"/>
        <c:lblOffset val="100"/>
        <c:noMultiLvlLbl val="0"/>
      </c:catAx>
      <c:valAx>
        <c:axId val="1701053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05302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u="none" strike="noStrike" baseline="0">
                <a:effectLst/>
              </a:rPr>
              <a:t>Percent of hospitals that have </a:t>
            </a:r>
            <a:r>
              <a:rPr lang="en-US" sz="1200" b="1" i="0" u="sng" strike="noStrike" baseline="0">
                <a:effectLst/>
              </a:rPr>
              <a:t>engaged patients and/or community members to provide input on quality improvement efforts</a:t>
            </a:r>
            <a:endParaRPr lang="en-US" sz="1200" b="1" u="sng"/>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'[BE Hospital Structure Measures Data (2).xlsx]Q7'!$A$2</c:f>
              <c:strCache>
                <c:ptCount val="1"/>
                <c:pt idx="0">
                  <c:v>In Place</c:v>
                </c:pt>
              </c:strCache>
            </c:strRef>
          </c:tx>
          <c:spPr>
            <a:solidFill>
              <a:srgbClr val="92D050"/>
            </a:solidFill>
            <a:ln>
              <a:noFill/>
            </a:ln>
            <a:effectLst/>
          </c:spPr>
          <c:invertIfNegative val="0"/>
          <c:cat>
            <c:numRef>
              <c:f>'[BE Hospital Structure Measures Data (2).xlsx]Q7'!$C$1:$T$1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(2).xlsx]Q7'!$C$2:$T$2</c:f>
              <c:numCache>
                <c:formatCode>General</c:formatCode>
                <c:ptCount val="18"/>
                <c:pt idx="0">
                  <c:v>3.08</c:v>
                </c:pt>
                <c:pt idx="1">
                  <c:v>6.56</c:v>
                </c:pt>
                <c:pt idx="2">
                  <c:v>6.25</c:v>
                </c:pt>
                <c:pt idx="3">
                  <c:v>6.78</c:v>
                </c:pt>
                <c:pt idx="4">
                  <c:v>6.56</c:v>
                </c:pt>
                <c:pt idx="5">
                  <c:v>7.58</c:v>
                </c:pt>
                <c:pt idx="6">
                  <c:v>8.9600000000000009</c:v>
                </c:pt>
                <c:pt idx="7">
                  <c:v>13.64</c:v>
                </c:pt>
                <c:pt idx="8">
                  <c:v>14.29</c:v>
                </c:pt>
                <c:pt idx="9">
                  <c:v>14.06</c:v>
                </c:pt>
                <c:pt idx="10">
                  <c:v>18.75</c:v>
                </c:pt>
                <c:pt idx="11">
                  <c:v>21.21</c:v>
                </c:pt>
                <c:pt idx="12">
                  <c:v>19.05</c:v>
                </c:pt>
                <c:pt idx="13">
                  <c:v>20.69</c:v>
                </c:pt>
                <c:pt idx="14">
                  <c:v>23.64</c:v>
                </c:pt>
                <c:pt idx="15">
                  <c:v>23.64</c:v>
                </c:pt>
                <c:pt idx="16">
                  <c:v>25.93</c:v>
                </c:pt>
                <c:pt idx="17">
                  <c:v>30</c:v>
                </c:pt>
              </c:numCache>
            </c:numRef>
          </c:val>
          <c:extLst>
            <c:ext xmlns:c16="http://schemas.microsoft.com/office/drawing/2014/chart" uri="{C3380CC4-5D6E-409C-BE32-E72D297353CC}">
              <c16:uniqueId val="{00000000-5B85-4F9E-86BF-721467948C1E}"/>
            </c:ext>
          </c:extLst>
        </c:ser>
        <c:ser>
          <c:idx val="1"/>
          <c:order val="1"/>
          <c:tx>
            <c:strRef>
              <c:f>'[BE Hospital Structure Measures Data (2).xlsx]Q7'!$A$3</c:f>
              <c:strCache>
                <c:ptCount val="1"/>
                <c:pt idx="0">
                  <c:v>Working On It</c:v>
                </c:pt>
              </c:strCache>
            </c:strRef>
          </c:tx>
          <c:spPr>
            <a:solidFill>
              <a:srgbClr val="FFC000"/>
            </a:solidFill>
            <a:ln>
              <a:noFill/>
            </a:ln>
            <a:effectLst/>
          </c:spPr>
          <c:invertIfNegative val="0"/>
          <c:cat>
            <c:numRef>
              <c:f>'[BE Hospital Structure Measures Data (2).xlsx]Q7'!$C$1:$T$1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(2).xlsx]Q7'!$C$3:$T$3</c:f>
              <c:numCache>
                <c:formatCode>General</c:formatCode>
                <c:ptCount val="18"/>
                <c:pt idx="0">
                  <c:v>24.62</c:v>
                </c:pt>
                <c:pt idx="1">
                  <c:v>27.87</c:v>
                </c:pt>
                <c:pt idx="2">
                  <c:v>34.380000000000003</c:v>
                </c:pt>
                <c:pt idx="3">
                  <c:v>33.9</c:v>
                </c:pt>
                <c:pt idx="4">
                  <c:v>37.700000000000003</c:v>
                </c:pt>
                <c:pt idx="5">
                  <c:v>39.39</c:v>
                </c:pt>
                <c:pt idx="6">
                  <c:v>43.28</c:v>
                </c:pt>
                <c:pt idx="7">
                  <c:v>40.909999999999997</c:v>
                </c:pt>
                <c:pt idx="8">
                  <c:v>47.62</c:v>
                </c:pt>
                <c:pt idx="9">
                  <c:v>51.56</c:v>
                </c:pt>
                <c:pt idx="10">
                  <c:v>50</c:v>
                </c:pt>
                <c:pt idx="11">
                  <c:v>45.45</c:v>
                </c:pt>
                <c:pt idx="12">
                  <c:v>53.97</c:v>
                </c:pt>
                <c:pt idx="13">
                  <c:v>58.62</c:v>
                </c:pt>
                <c:pt idx="14">
                  <c:v>47.27</c:v>
                </c:pt>
                <c:pt idx="15">
                  <c:v>50.91</c:v>
                </c:pt>
                <c:pt idx="16">
                  <c:v>48.15</c:v>
                </c:pt>
                <c:pt idx="17">
                  <c:v>42</c:v>
                </c:pt>
              </c:numCache>
            </c:numRef>
          </c:val>
          <c:extLst>
            <c:ext xmlns:c16="http://schemas.microsoft.com/office/drawing/2014/chart" uri="{C3380CC4-5D6E-409C-BE32-E72D297353CC}">
              <c16:uniqueId val="{00000001-5B85-4F9E-86BF-721467948C1E}"/>
            </c:ext>
          </c:extLst>
        </c:ser>
        <c:ser>
          <c:idx val="2"/>
          <c:order val="2"/>
          <c:tx>
            <c:strRef>
              <c:f>'[BE Hospital Structure Measures Data (2).xlsx]Q7'!$A$4</c:f>
              <c:strCache>
                <c:ptCount val="1"/>
                <c:pt idx="0">
                  <c:v>Have Not Started</c:v>
                </c:pt>
              </c:strCache>
            </c:strRef>
          </c:tx>
          <c:spPr>
            <a:solidFill>
              <a:srgbClr val="FF0000"/>
            </a:solidFill>
            <a:ln>
              <a:noFill/>
            </a:ln>
            <a:effectLst/>
          </c:spPr>
          <c:invertIfNegative val="0"/>
          <c:cat>
            <c:numRef>
              <c:f>'[BE Hospital Structure Measures Data (2).xlsx]Q7'!$C$1:$T$1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(2).xlsx]Q7'!$C$4:$T$4</c:f>
              <c:numCache>
                <c:formatCode>General</c:formatCode>
                <c:ptCount val="18"/>
                <c:pt idx="0">
                  <c:v>72.31</c:v>
                </c:pt>
                <c:pt idx="1">
                  <c:v>65.569999999999993</c:v>
                </c:pt>
                <c:pt idx="2">
                  <c:v>59.38</c:v>
                </c:pt>
                <c:pt idx="3">
                  <c:v>59.32</c:v>
                </c:pt>
                <c:pt idx="4">
                  <c:v>55.74</c:v>
                </c:pt>
                <c:pt idx="5">
                  <c:v>53.03</c:v>
                </c:pt>
                <c:pt idx="6">
                  <c:v>47.76</c:v>
                </c:pt>
                <c:pt idx="7">
                  <c:v>45.45</c:v>
                </c:pt>
                <c:pt idx="8">
                  <c:v>38.1</c:v>
                </c:pt>
                <c:pt idx="9">
                  <c:v>34.380000000000003</c:v>
                </c:pt>
                <c:pt idx="10">
                  <c:v>31.25</c:v>
                </c:pt>
                <c:pt idx="11">
                  <c:v>33.33</c:v>
                </c:pt>
                <c:pt idx="12">
                  <c:v>26.98</c:v>
                </c:pt>
                <c:pt idx="13">
                  <c:v>20.69</c:v>
                </c:pt>
                <c:pt idx="14">
                  <c:v>29.09</c:v>
                </c:pt>
                <c:pt idx="15">
                  <c:v>25.45</c:v>
                </c:pt>
                <c:pt idx="16">
                  <c:v>25.93</c:v>
                </c:pt>
                <c:pt idx="17">
                  <c:v>28</c:v>
                </c:pt>
              </c:numCache>
            </c:numRef>
          </c:val>
          <c:extLst>
            <c:ext xmlns:c16="http://schemas.microsoft.com/office/drawing/2014/chart" uri="{C3380CC4-5D6E-409C-BE32-E72D297353CC}">
              <c16:uniqueId val="{00000002-5B85-4F9E-86BF-721467948C1E}"/>
            </c:ext>
          </c:extLst>
        </c:ser>
        <c:dLbls>
          <c:showLegendKey val="0"/>
          <c:showVal val="0"/>
          <c:showCatName val="0"/>
          <c:showSerName val="0"/>
          <c:showPercent val="0"/>
          <c:showBubbleSize val="0"/>
        </c:dLbls>
        <c:gapWidth val="150"/>
        <c:overlap val="100"/>
        <c:axId val="1794422111"/>
        <c:axId val="1794410879"/>
      </c:barChart>
      <c:dateAx>
        <c:axId val="1794422111"/>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4410879"/>
        <c:crosses val="autoZero"/>
        <c:auto val="1"/>
        <c:lblOffset val="100"/>
        <c:baseTimeUnit val="months"/>
      </c:dateAx>
      <c:valAx>
        <c:axId val="1794410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44221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a:effectLst/>
              </a:rPr>
              <a:t>Percent of hospitals that have a </a:t>
            </a:r>
            <a:r>
              <a:rPr lang="en-US" sz="1200" b="1" i="0" u="sng">
                <a:effectLst/>
              </a:rPr>
              <a:t>strategy for sharing expected respectful care practices </a:t>
            </a:r>
            <a:r>
              <a:rPr lang="en-US" sz="1200" b="0" i="0">
                <a:effectLst/>
              </a:rPr>
              <a:t>with delivery staff and patients (i.e. posting in L&amp;D)</a:t>
            </a:r>
          </a:p>
        </c:rich>
      </c:tx>
      <c:layout>
        <c:manualLayout>
          <c:xMode val="edge"/>
          <c:yMode val="edge"/>
          <c:x val="0.11522900262467192"/>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'[BE Hospital Structure Measures Data (2).xlsx]Q8'!$A$2</c:f>
              <c:strCache>
                <c:ptCount val="1"/>
                <c:pt idx="0">
                  <c:v>In Place</c:v>
                </c:pt>
              </c:strCache>
            </c:strRef>
          </c:tx>
          <c:spPr>
            <a:solidFill>
              <a:srgbClr val="92D050"/>
            </a:solidFill>
            <a:ln>
              <a:noFill/>
            </a:ln>
            <a:effectLst/>
          </c:spPr>
          <c:invertIfNegative val="0"/>
          <c:cat>
            <c:numRef>
              <c:f>'[BE Hospital Structure Measures Data (2).xlsx]Q8'!$C$1:$T$1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(2).xlsx]Q8'!$C$2:$T$2</c:f>
              <c:numCache>
                <c:formatCode>General</c:formatCode>
                <c:ptCount val="18"/>
                <c:pt idx="0">
                  <c:v>10.77</c:v>
                </c:pt>
                <c:pt idx="1">
                  <c:v>13.11</c:v>
                </c:pt>
                <c:pt idx="2">
                  <c:v>7.81</c:v>
                </c:pt>
                <c:pt idx="3">
                  <c:v>10.17</c:v>
                </c:pt>
                <c:pt idx="4">
                  <c:v>9.84</c:v>
                </c:pt>
                <c:pt idx="5">
                  <c:v>19.7</c:v>
                </c:pt>
                <c:pt idx="6">
                  <c:v>22.39</c:v>
                </c:pt>
                <c:pt idx="7">
                  <c:v>22.73</c:v>
                </c:pt>
                <c:pt idx="8">
                  <c:v>26.98</c:v>
                </c:pt>
                <c:pt idx="9">
                  <c:v>35.94</c:v>
                </c:pt>
                <c:pt idx="10">
                  <c:v>39.06</c:v>
                </c:pt>
                <c:pt idx="11">
                  <c:v>45.45</c:v>
                </c:pt>
                <c:pt idx="12">
                  <c:v>44.44</c:v>
                </c:pt>
                <c:pt idx="13">
                  <c:v>50</c:v>
                </c:pt>
                <c:pt idx="14">
                  <c:v>61.82</c:v>
                </c:pt>
                <c:pt idx="15">
                  <c:v>60</c:v>
                </c:pt>
                <c:pt idx="16">
                  <c:v>57.41</c:v>
                </c:pt>
                <c:pt idx="17">
                  <c:v>64</c:v>
                </c:pt>
              </c:numCache>
            </c:numRef>
          </c:val>
          <c:extLst>
            <c:ext xmlns:c16="http://schemas.microsoft.com/office/drawing/2014/chart" uri="{C3380CC4-5D6E-409C-BE32-E72D297353CC}">
              <c16:uniqueId val="{00000000-E845-4A13-BE5F-691E4F7CFD87}"/>
            </c:ext>
          </c:extLst>
        </c:ser>
        <c:ser>
          <c:idx val="1"/>
          <c:order val="1"/>
          <c:tx>
            <c:strRef>
              <c:f>'[BE Hospital Structure Measures Data (2).xlsx]Q8'!$A$3</c:f>
              <c:strCache>
                <c:ptCount val="1"/>
                <c:pt idx="0">
                  <c:v>Working On It</c:v>
                </c:pt>
              </c:strCache>
            </c:strRef>
          </c:tx>
          <c:spPr>
            <a:solidFill>
              <a:srgbClr val="FFC000"/>
            </a:solidFill>
            <a:ln>
              <a:noFill/>
            </a:ln>
            <a:effectLst/>
          </c:spPr>
          <c:invertIfNegative val="0"/>
          <c:cat>
            <c:numRef>
              <c:f>'[BE Hospital Structure Measures Data (2).xlsx]Q8'!$C$1:$T$1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(2).xlsx]Q8'!$C$3:$T$3</c:f>
              <c:numCache>
                <c:formatCode>General</c:formatCode>
                <c:ptCount val="18"/>
                <c:pt idx="0">
                  <c:v>32.31</c:v>
                </c:pt>
                <c:pt idx="1">
                  <c:v>37.700000000000003</c:v>
                </c:pt>
                <c:pt idx="2">
                  <c:v>37.5</c:v>
                </c:pt>
                <c:pt idx="3">
                  <c:v>42.37</c:v>
                </c:pt>
                <c:pt idx="4">
                  <c:v>42.62</c:v>
                </c:pt>
                <c:pt idx="5">
                  <c:v>43.94</c:v>
                </c:pt>
                <c:pt idx="6">
                  <c:v>52.24</c:v>
                </c:pt>
                <c:pt idx="7">
                  <c:v>57.58</c:v>
                </c:pt>
                <c:pt idx="8">
                  <c:v>60.32</c:v>
                </c:pt>
                <c:pt idx="9">
                  <c:v>51.56</c:v>
                </c:pt>
                <c:pt idx="10">
                  <c:v>48.44</c:v>
                </c:pt>
                <c:pt idx="11">
                  <c:v>43.94</c:v>
                </c:pt>
                <c:pt idx="12">
                  <c:v>47.62</c:v>
                </c:pt>
                <c:pt idx="13">
                  <c:v>41.38</c:v>
                </c:pt>
                <c:pt idx="14">
                  <c:v>32.729999999999997</c:v>
                </c:pt>
                <c:pt idx="15">
                  <c:v>32.729999999999997</c:v>
                </c:pt>
                <c:pt idx="16">
                  <c:v>33.33</c:v>
                </c:pt>
                <c:pt idx="17">
                  <c:v>32</c:v>
                </c:pt>
              </c:numCache>
            </c:numRef>
          </c:val>
          <c:extLst>
            <c:ext xmlns:c16="http://schemas.microsoft.com/office/drawing/2014/chart" uri="{C3380CC4-5D6E-409C-BE32-E72D297353CC}">
              <c16:uniqueId val="{00000001-E845-4A13-BE5F-691E4F7CFD87}"/>
            </c:ext>
          </c:extLst>
        </c:ser>
        <c:ser>
          <c:idx val="2"/>
          <c:order val="2"/>
          <c:tx>
            <c:strRef>
              <c:f>'[BE Hospital Structure Measures Data (2).xlsx]Q8'!$A$4</c:f>
              <c:strCache>
                <c:ptCount val="1"/>
                <c:pt idx="0">
                  <c:v>Have Not Started</c:v>
                </c:pt>
              </c:strCache>
            </c:strRef>
          </c:tx>
          <c:spPr>
            <a:solidFill>
              <a:srgbClr val="FF0000"/>
            </a:solidFill>
            <a:ln>
              <a:noFill/>
            </a:ln>
            <a:effectLst/>
          </c:spPr>
          <c:invertIfNegative val="0"/>
          <c:cat>
            <c:numRef>
              <c:f>'[BE Hospital Structure Measures Data (2).xlsx]Q8'!$C$1:$T$1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(2).xlsx]Q8'!$C$4:$T$4</c:f>
              <c:numCache>
                <c:formatCode>General</c:formatCode>
                <c:ptCount val="18"/>
                <c:pt idx="0">
                  <c:v>56.92</c:v>
                </c:pt>
                <c:pt idx="1">
                  <c:v>49.18</c:v>
                </c:pt>
                <c:pt idx="2">
                  <c:v>54.69</c:v>
                </c:pt>
                <c:pt idx="3">
                  <c:v>47.46</c:v>
                </c:pt>
                <c:pt idx="4">
                  <c:v>47.54</c:v>
                </c:pt>
                <c:pt idx="5">
                  <c:v>36.36</c:v>
                </c:pt>
                <c:pt idx="6">
                  <c:v>25.37</c:v>
                </c:pt>
                <c:pt idx="7">
                  <c:v>19.7</c:v>
                </c:pt>
                <c:pt idx="8">
                  <c:v>12.7</c:v>
                </c:pt>
                <c:pt idx="9">
                  <c:v>12.5</c:v>
                </c:pt>
                <c:pt idx="10">
                  <c:v>12.5</c:v>
                </c:pt>
                <c:pt idx="11">
                  <c:v>10.61</c:v>
                </c:pt>
                <c:pt idx="12">
                  <c:v>7.94</c:v>
                </c:pt>
                <c:pt idx="13">
                  <c:v>8.6199999999999992</c:v>
                </c:pt>
                <c:pt idx="14">
                  <c:v>5.45</c:v>
                </c:pt>
                <c:pt idx="15">
                  <c:v>7.27</c:v>
                </c:pt>
                <c:pt idx="16">
                  <c:v>9.26</c:v>
                </c:pt>
                <c:pt idx="17">
                  <c:v>4</c:v>
                </c:pt>
              </c:numCache>
            </c:numRef>
          </c:val>
          <c:extLst>
            <c:ext xmlns:c16="http://schemas.microsoft.com/office/drawing/2014/chart" uri="{C3380CC4-5D6E-409C-BE32-E72D297353CC}">
              <c16:uniqueId val="{00000002-E845-4A13-BE5F-691E4F7CFD87}"/>
            </c:ext>
          </c:extLst>
        </c:ser>
        <c:dLbls>
          <c:showLegendKey val="0"/>
          <c:showVal val="0"/>
          <c:showCatName val="0"/>
          <c:showSerName val="0"/>
          <c:showPercent val="0"/>
          <c:showBubbleSize val="0"/>
        </c:dLbls>
        <c:gapWidth val="150"/>
        <c:overlap val="100"/>
        <c:axId val="1378950303"/>
        <c:axId val="1378951135"/>
      </c:barChart>
      <c:dateAx>
        <c:axId val="137895030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8951135"/>
        <c:crosses val="autoZero"/>
        <c:auto val="1"/>
        <c:lblOffset val="100"/>
        <c:baseTimeUnit val="months"/>
      </c:dateAx>
      <c:valAx>
        <c:axId val="1378951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895030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u="none" strike="noStrike" baseline="0">
                <a:effectLst/>
              </a:rPr>
              <a:t>Percent of hospitals that have </a:t>
            </a:r>
            <a:r>
              <a:rPr lang="en-US" sz="1200" b="1" i="0" u="sng" strike="noStrike" baseline="0">
                <a:effectLst/>
              </a:rPr>
              <a:t>implemented a Patient Reported Experience Measure (PREM) patient survey</a:t>
            </a:r>
            <a:endParaRPr lang="en-US" sz="1200" b="1" u="sng"/>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'[BE Hospital Structure Measures Data (2).xlsx]Q9'!$A$2</c:f>
              <c:strCache>
                <c:ptCount val="1"/>
                <c:pt idx="0">
                  <c:v>In Place</c:v>
                </c:pt>
              </c:strCache>
            </c:strRef>
          </c:tx>
          <c:spPr>
            <a:solidFill>
              <a:srgbClr val="92D050"/>
            </a:solidFill>
            <a:ln>
              <a:noFill/>
            </a:ln>
            <a:effectLst/>
          </c:spPr>
          <c:invertIfNegative val="0"/>
          <c:cat>
            <c:numRef>
              <c:f>'[BE Hospital Structure Measures Data (2).xlsx]Q9'!$C$1:$T$1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(2).xlsx]Q9'!$C$2:$T$2</c:f>
              <c:numCache>
                <c:formatCode>General</c:formatCode>
                <c:ptCount val="18"/>
                <c:pt idx="0">
                  <c:v>9.23</c:v>
                </c:pt>
                <c:pt idx="1">
                  <c:v>11.48</c:v>
                </c:pt>
                <c:pt idx="2">
                  <c:v>10.94</c:v>
                </c:pt>
                <c:pt idx="3">
                  <c:v>10.17</c:v>
                </c:pt>
                <c:pt idx="4">
                  <c:v>9.84</c:v>
                </c:pt>
                <c:pt idx="5">
                  <c:v>10.61</c:v>
                </c:pt>
                <c:pt idx="6">
                  <c:v>5.97</c:v>
                </c:pt>
                <c:pt idx="7">
                  <c:v>12.12</c:v>
                </c:pt>
                <c:pt idx="8">
                  <c:v>11.11</c:v>
                </c:pt>
                <c:pt idx="9">
                  <c:v>18.75</c:v>
                </c:pt>
                <c:pt idx="10">
                  <c:v>29.69</c:v>
                </c:pt>
                <c:pt idx="11">
                  <c:v>30.3</c:v>
                </c:pt>
                <c:pt idx="12">
                  <c:v>38.1</c:v>
                </c:pt>
                <c:pt idx="13">
                  <c:v>44.83</c:v>
                </c:pt>
                <c:pt idx="14">
                  <c:v>49.09</c:v>
                </c:pt>
                <c:pt idx="15">
                  <c:v>52.73</c:v>
                </c:pt>
                <c:pt idx="16">
                  <c:v>53.7</c:v>
                </c:pt>
                <c:pt idx="17">
                  <c:v>60</c:v>
                </c:pt>
              </c:numCache>
            </c:numRef>
          </c:val>
          <c:extLst>
            <c:ext xmlns:c16="http://schemas.microsoft.com/office/drawing/2014/chart" uri="{C3380CC4-5D6E-409C-BE32-E72D297353CC}">
              <c16:uniqueId val="{00000000-C1B4-4CAE-A7D4-496F4E8921C5}"/>
            </c:ext>
          </c:extLst>
        </c:ser>
        <c:ser>
          <c:idx val="1"/>
          <c:order val="1"/>
          <c:tx>
            <c:strRef>
              <c:f>'[BE Hospital Structure Measures Data (2).xlsx]Q9'!$A$3</c:f>
              <c:strCache>
                <c:ptCount val="1"/>
                <c:pt idx="0">
                  <c:v>Working On It</c:v>
                </c:pt>
              </c:strCache>
            </c:strRef>
          </c:tx>
          <c:spPr>
            <a:solidFill>
              <a:srgbClr val="FFC000"/>
            </a:solidFill>
            <a:ln>
              <a:noFill/>
            </a:ln>
            <a:effectLst/>
          </c:spPr>
          <c:invertIfNegative val="0"/>
          <c:cat>
            <c:numRef>
              <c:f>'[BE Hospital Structure Measures Data (2).xlsx]Q9'!$C$1:$T$1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(2).xlsx]Q9'!$C$3:$T$3</c:f>
              <c:numCache>
                <c:formatCode>General</c:formatCode>
                <c:ptCount val="18"/>
                <c:pt idx="0">
                  <c:v>15.38</c:v>
                </c:pt>
                <c:pt idx="1">
                  <c:v>19.670000000000002</c:v>
                </c:pt>
                <c:pt idx="2">
                  <c:v>23.44</c:v>
                </c:pt>
                <c:pt idx="3">
                  <c:v>28.81</c:v>
                </c:pt>
                <c:pt idx="4">
                  <c:v>27.87</c:v>
                </c:pt>
                <c:pt idx="5">
                  <c:v>34.85</c:v>
                </c:pt>
                <c:pt idx="6">
                  <c:v>43.28</c:v>
                </c:pt>
                <c:pt idx="7">
                  <c:v>48.48</c:v>
                </c:pt>
                <c:pt idx="8">
                  <c:v>57.14</c:v>
                </c:pt>
                <c:pt idx="9">
                  <c:v>57.81</c:v>
                </c:pt>
                <c:pt idx="10">
                  <c:v>45.31</c:v>
                </c:pt>
                <c:pt idx="11">
                  <c:v>43.94</c:v>
                </c:pt>
                <c:pt idx="12">
                  <c:v>42.86</c:v>
                </c:pt>
                <c:pt idx="13">
                  <c:v>36.21</c:v>
                </c:pt>
                <c:pt idx="14">
                  <c:v>38.18</c:v>
                </c:pt>
                <c:pt idx="15">
                  <c:v>38.18</c:v>
                </c:pt>
                <c:pt idx="16">
                  <c:v>35.19</c:v>
                </c:pt>
                <c:pt idx="17">
                  <c:v>24</c:v>
                </c:pt>
              </c:numCache>
            </c:numRef>
          </c:val>
          <c:extLst>
            <c:ext xmlns:c16="http://schemas.microsoft.com/office/drawing/2014/chart" uri="{C3380CC4-5D6E-409C-BE32-E72D297353CC}">
              <c16:uniqueId val="{00000001-C1B4-4CAE-A7D4-496F4E8921C5}"/>
            </c:ext>
          </c:extLst>
        </c:ser>
        <c:ser>
          <c:idx val="2"/>
          <c:order val="2"/>
          <c:tx>
            <c:strRef>
              <c:f>'[BE Hospital Structure Measures Data (2).xlsx]Q9'!$A$4</c:f>
              <c:strCache>
                <c:ptCount val="1"/>
                <c:pt idx="0">
                  <c:v>Have Not Started</c:v>
                </c:pt>
              </c:strCache>
            </c:strRef>
          </c:tx>
          <c:spPr>
            <a:solidFill>
              <a:srgbClr val="FF0000"/>
            </a:solidFill>
            <a:ln>
              <a:noFill/>
            </a:ln>
            <a:effectLst/>
          </c:spPr>
          <c:invertIfNegative val="0"/>
          <c:cat>
            <c:numRef>
              <c:f>'[BE Hospital Structure Measures Data (2).xlsx]Q9'!$C$1:$T$1</c:f>
              <c:numCache>
                <c:formatCode>mmm\-yy</c:formatCode>
                <c:ptCount val="18"/>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pt idx="12">
                  <c:v>44774</c:v>
                </c:pt>
                <c:pt idx="13">
                  <c:v>44805</c:v>
                </c:pt>
                <c:pt idx="14">
                  <c:v>44835</c:v>
                </c:pt>
                <c:pt idx="15">
                  <c:v>44866</c:v>
                </c:pt>
                <c:pt idx="16">
                  <c:v>44896</c:v>
                </c:pt>
                <c:pt idx="17">
                  <c:v>44927</c:v>
                </c:pt>
              </c:numCache>
            </c:numRef>
          </c:cat>
          <c:val>
            <c:numRef>
              <c:f>'[BE Hospital Structure Measures Data (2).xlsx]Q9'!$C$4:$T$4</c:f>
              <c:numCache>
                <c:formatCode>General</c:formatCode>
                <c:ptCount val="18"/>
                <c:pt idx="0">
                  <c:v>75.38</c:v>
                </c:pt>
                <c:pt idx="1">
                  <c:v>68.849999999999994</c:v>
                </c:pt>
                <c:pt idx="2">
                  <c:v>65.62</c:v>
                </c:pt>
                <c:pt idx="3">
                  <c:v>61.02</c:v>
                </c:pt>
                <c:pt idx="4">
                  <c:v>62.3</c:v>
                </c:pt>
                <c:pt idx="5">
                  <c:v>54.55</c:v>
                </c:pt>
                <c:pt idx="6">
                  <c:v>50.75</c:v>
                </c:pt>
                <c:pt idx="7">
                  <c:v>39.39</c:v>
                </c:pt>
                <c:pt idx="8">
                  <c:v>31.75</c:v>
                </c:pt>
                <c:pt idx="9">
                  <c:v>23.44</c:v>
                </c:pt>
                <c:pt idx="10">
                  <c:v>25</c:v>
                </c:pt>
                <c:pt idx="11">
                  <c:v>25.76</c:v>
                </c:pt>
                <c:pt idx="12">
                  <c:v>19.05</c:v>
                </c:pt>
                <c:pt idx="13">
                  <c:v>18.97</c:v>
                </c:pt>
                <c:pt idx="14">
                  <c:v>12.73</c:v>
                </c:pt>
                <c:pt idx="15">
                  <c:v>9.09</c:v>
                </c:pt>
                <c:pt idx="16">
                  <c:v>11.11</c:v>
                </c:pt>
                <c:pt idx="17">
                  <c:v>16</c:v>
                </c:pt>
              </c:numCache>
            </c:numRef>
          </c:val>
          <c:extLst>
            <c:ext xmlns:c16="http://schemas.microsoft.com/office/drawing/2014/chart" uri="{C3380CC4-5D6E-409C-BE32-E72D297353CC}">
              <c16:uniqueId val="{00000002-C1B4-4CAE-A7D4-496F4E8921C5}"/>
            </c:ext>
          </c:extLst>
        </c:ser>
        <c:dLbls>
          <c:showLegendKey val="0"/>
          <c:showVal val="0"/>
          <c:showCatName val="0"/>
          <c:showSerName val="0"/>
          <c:showPercent val="0"/>
          <c:showBubbleSize val="0"/>
        </c:dLbls>
        <c:gapWidth val="150"/>
        <c:overlap val="100"/>
        <c:axId val="1406035487"/>
        <c:axId val="1406035903"/>
      </c:barChart>
      <c:dateAx>
        <c:axId val="1406035487"/>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6035903"/>
        <c:crosses val="autoZero"/>
        <c:auto val="1"/>
        <c:lblOffset val="100"/>
        <c:baseTimeUnit val="months"/>
      </c:dateAx>
      <c:valAx>
        <c:axId val="1406035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60354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u="none" strike="noStrike" baseline="0">
                <a:effectLst/>
              </a:rPr>
              <a:t> Percent of hospitals that have a </a:t>
            </a:r>
            <a:r>
              <a:rPr lang="en-US" sz="1200" b="1" i="0" u="sng" strike="noStrike" baseline="0">
                <a:effectLst/>
              </a:rPr>
              <a:t>standardized system to provide all patients the recommended postpartum safety patient education, where to call, and early follow-up</a:t>
            </a:r>
            <a:endParaRPr lang="en-US" sz="1200" b="1" u="sng"/>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'[BE Hospital Structure Measures Data.xlsx]Q10'!$A$2</c:f>
              <c:strCache>
                <c:ptCount val="1"/>
                <c:pt idx="0">
                  <c:v>In Place</c:v>
                </c:pt>
              </c:strCache>
            </c:strRef>
          </c:tx>
          <c:spPr>
            <a:solidFill>
              <a:srgbClr val="92D050"/>
            </a:solidFill>
            <a:ln>
              <a:noFill/>
            </a:ln>
            <a:effectLst/>
          </c:spPr>
          <c:invertIfNegative val="0"/>
          <c:cat>
            <c:strRef>
              <c:f>'[BE Hospital Structure Measures Data.xlsx]Q10'!$B$1:$T$1</c:f>
              <c:strCache>
                <c:ptCount val="19"/>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Data.xlsx]Q10'!$B$2:$T$2</c:f>
              <c:numCache>
                <c:formatCode>General</c:formatCode>
                <c:ptCount val="19"/>
                <c:pt idx="0">
                  <c:v>53.52</c:v>
                </c:pt>
                <c:pt idx="1">
                  <c:v>67.69</c:v>
                </c:pt>
                <c:pt idx="2">
                  <c:v>63.93</c:v>
                </c:pt>
                <c:pt idx="3">
                  <c:v>68.75</c:v>
                </c:pt>
                <c:pt idx="4">
                  <c:v>72.88</c:v>
                </c:pt>
                <c:pt idx="5">
                  <c:v>72.13</c:v>
                </c:pt>
                <c:pt idx="6">
                  <c:v>80.3</c:v>
                </c:pt>
                <c:pt idx="7">
                  <c:v>77.61</c:v>
                </c:pt>
                <c:pt idx="8">
                  <c:v>77.27</c:v>
                </c:pt>
                <c:pt idx="9">
                  <c:v>79.37</c:v>
                </c:pt>
                <c:pt idx="10">
                  <c:v>82.81</c:v>
                </c:pt>
                <c:pt idx="11">
                  <c:v>84.38</c:v>
                </c:pt>
                <c:pt idx="12">
                  <c:v>84.85</c:v>
                </c:pt>
                <c:pt idx="13">
                  <c:v>88.89</c:v>
                </c:pt>
                <c:pt idx="14">
                  <c:v>84.48</c:v>
                </c:pt>
                <c:pt idx="15">
                  <c:v>86.54</c:v>
                </c:pt>
                <c:pt idx="16">
                  <c:v>89.09</c:v>
                </c:pt>
                <c:pt idx="17">
                  <c:v>92.59</c:v>
                </c:pt>
                <c:pt idx="18">
                  <c:v>88</c:v>
                </c:pt>
              </c:numCache>
            </c:numRef>
          </c:val>
          <c:extLst>
            <c:ext xmlns:c16="http://schemas.microsoft.com/office/drawing/2014/chart" uri="{C3380CC4-5D6E-409C-BE32-E72D297353CC}">
              <c16:uniqueId val="{00000000-2227-4137-8AC3-587B73B3959A}"/>
            </c:ext>
          </c:extLst>
        </c:ser>
        <c:ser>
          <c:idx val="1"/>
          <c:order val="1"/>
          <c:tx>
            <c:strRef>
              <c:f>'[BE Hospital Structure Measures Data.xlsx]Q10'!$A$3</c:f>
              <c:strCache>
                <c:ptCount val="1"/>
                <c:pt idx="0">
                  <c:v>Working On It</c:v>
                </c:pt>
              </c:strCache>
            </c:strRef>
          </c:tx>
          <c:spPr>
            <a:solidFill>
              <a:srgbClr val="FFC000"/>
            </a:solidFill>
            <a:ln>
              <a:noFill/>
            </a:ln>
            <a:effectLst/>
          </c:spPr>
          <c:invertIfNegative val="0"/>
          <c:cat>
            <c:strRef>
              <c:f>'[BE Hospital Structure Measures Data.xlsx]Q10'!$B$1:$T$1</c:f>
              <c:strCache>
                <c:ptCount val="19"/>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Data.xlsx]Q10'!$B$3:$T$3</c:f>
              <c:numCache>
                <c:formatCode>General</c:formatCode>
                <c:ptCount val="19"/>
                <c:pt idx="0">
                  <c:v>15.65</c:v>
                </c:pt>
                <c:pt idx="1">
                  <c:v>12.31</c:v>
                </c:pt>
                <c:pt idx="2">
                  <c:v>13.11</c:v>
                </c:pt>
                <c:pt idx="3">
                  <c:v>18.75</c:v>
                </c:pt>
                <c:pt idx="4">
                  <c:v>16.95</c:v>
                </c:pt>
                <c:pt idx="5">
                  <c:v>19.670000000000002</c:v>
                </c:pt>
                <c:pt idx="6">
                  <c:v>13.64</c:v>
                </c:pt>
                <c:pt idx="7">
                  <c:v>16.420000000000002</c:v>
                </c:pt>
                <c:pt idx="8">
                  <c:v>16.670000000000002</c:v>
                </c:pt>
                <c:pt idx="9">
                  <c:v>19.05</c:v>
                </c:pt>
                <c:pt idx="10">
                  <c:v>17.190000000000001</c:v>
                </c:pt>
                <c:pt idx="11">
                  <c:v>15.62</c:v>
                </c:pt>
                <c:pt idx="12">
                  <c:v>13.64</c:v>
                </c:pt>
                <c:pt idx="13">
                  <c:v>9.52</c:v>
                </c:pt>
                <c:pt idx="14">
                  <c:v>13.79</c:v>
                </c:pt>
                <c:pt idx="15">
                  <c:v>13.46</c:v>
                </c:pt>
                <c:pt idx="16">
                  <c:v>10.91</c:v>
                </c:pt>
                <c:pt idx="17">
                  <c:v>7.41</c:v>
                </c:pt>
                <c:pt idx="18">
                  <c:v>12</c:v>
                </c:pt>
              </c:numCache>
            </c:numRef>
          </c:val>
          <c:extLst>
            <c:ext xmlns:c16="http://schemas.microsoft.com/office/drawing/2014/chart" uri="{C3380CC4-5D6E-409C-BE32-E72D297353CC}">
              <c16:uniqueId val="{00000001-2227-4137-8AC3-587B73B3959A}"/>
            </c:ext>
          </c:extLst>
        </c:ser>
        <c:ser>
          <c:idx val="2"/>
          <c:order val="2"/>
          <c:tx>
            <c:strRef>
              <c:f>'[BE Hospital Structure Measures Data.xlsx]Q10'!$A$4</c:f>
              <c:strCache>
                <c:ptCount val="1"/>
                <c:pt idx="0">
                  <c:v>Have Not Started</c:v>
                </c:pt>
              </c:strCache>
            </c:strRef>
          </c:tx>
          <c:spPr>
            <a:solidFill>
              <a:srgbClr val="FF0000"/>
            </a:solidFill>
            <a:ln>
              <a:noFill/>
            </a:ln>
            <a:effectLst/>
          </c:spPr>
          <c:invertIfNegative val="0"/>
          <c:cat>
            <c:strRef>
              <c:f>'[BE Hospital Structure Measures Data.xlsx]Q10'!$B$1:$T$1</c:f>
              <c:strCache>
                <c:ptCount val="19"/>
                <c:pt idx="0">
                  <c:v>Baseline Q4 2020 </c:v>
                </c:pt>
                <c:pt idx="1">
                  <c:v>Aug-21</c:v>
                </c:pt>
                <c:pt idx="2">
                  <c:v>Sep-21</c:v>
                </c:pt>
                <c:pt idx="3">
                  <c:v>Oct-21</c:v>
                </c:pt>
                <c:pt idx="4">
                  <c:v>Nov-21</c:v>
                </c:pt>
                <c:pt idx="5">
                  <c:v>Dec-21</c:v>
                </c:pt>
                <c:pt idx="6">
                  <c:v>Jan-22</c:v>
                </c:pt>
                <c:pt idx="7">
                  <c:v>Feb-22</c:v>
                </c:pt>
                <c:pt idx="8">
                  <c:v>Mar-22</c:v>
                </c:pt>
                <c:pt idx="9">
                  <c:v>Apr-22</c:v>
                </c:pt>
                <c:pt idx="10">
                  <c:v>May-22</c:v>
                </c:pt>
                <c:pt idx="11">
                  <c:v>Jun-22</c:v>
                </c:pt>
                <c:pt idx="12">
                  <c:v>Jul-22</c:v>
                </c:pt>
                <c:pt idx="13">
                  <c:v>Aug-22</c:v>
                </c:pt>
                <c:pt idx="14">
                  <c:v>Sep-22</c:v>
                </c:pt>
                <c:pt idx="15">
                  <c:v>Oct-22</c:v>
                </c:pt>
                <c:pt idx="16">
                  <c:v>Nov-22</c:v>
                </c:pt>
                <c:pt idx="17">
                  <c:v>Dec-22</c:v>
                </c:pt>
                <c:pt idx="18">
                  <c:v>Jan-23</c:v>
                </c:pt>
              </c:strCache>
            </c:strRef>
          </c:cat>
          <c:val>
            <c:numRef>
              <c:f>'[BE Hospital Structure Measures Data.xlsx]Q10'!$B$4:$T$4</c:f>
              <c:numCache>
                <c:formatCode>General</c:formatCode>
                <c:ptCount val="19"/>
                <c:pt idx="0">
                  <c:v>30.83</c:v>
                </c:pt>
                <c:pt idx="1">
                  <c:v>20</c:v>
                </c:pt>
                <c:pt idx="2">
                  <c:v>22.95</c:v>
                </c:pt>
                <c:pt idx="3">
                  <c:v>12.5</c:v>
                </c:pt>
                <c:pt idx="4">
                  <c:v>10.17</c:v>
                </c:pt>
                <c:pt idx="5">
                  <c:v>8.1999999999999993</c:v>
                </c:pt>
                <c:pt idx="6">
                  <c:v>6.06</c:v>
                </c:pt>
                <c:pt idx="7">
                  <c:v>5.97</c:v>
                </c:pt>
                <c:pt idx="8">
                  <c:v>6.06</c:v>
                </c:pt>
                <c:pt idx="9">
                  <c:v>1.59</c:v>
                </c:pt>
                <c:pt idx="10">
                  <c:v>0</c:v>
                </c:pt>
                <c:pt idx="11">
                  <c:v>0</c:v>
                </c:pt>
                <c:pt idx="12">
                  <c:v>1.52</c:v>
                </c:pt>
                <c:pt idx="13">
                  <c:v>1.59</c:v>
                </c:pt>
                <c:pt idx="14">
                  <c:v>1.72</c:v>
                </c:pt>
                <c:pt idx="15">
                  <c:v>0</c:v>
                </c:pt>
                <c:pt idx="16">
                  <c:v>0</c:v>
                </c:pt>
                <c:pt idx="17">
                  <c:v>0</c:v>
                </c:pt>
                <c:pt idx="18">
                  <c:v>0</c:v>
                </c:pt>
              </c:numCache>
            </c:numRef>
          </c:val>
          <c:extLst>
            <c:ext xmlns:c16="http://schemas.microsoft.com/office/drawing/2014/chart" uri="{C3380CC4-5D6E-409C-BE32-E72D297353CC}">
              <c16:uniqueId val="{00000002-2227-4137-8AC3-587B73B3959A}"/>
            </c:ext>
          </c:extLst>
        </c:ser>
        <c:dLbls>
          <c:showLegendKey val="0"/>
          <c:showVal val="0"/>
          <c:showCatName val="0"/>
          <c:showSerName val="0"/>
          <c:showPercent val="0"/>
          <c:showBubbleSize val="0"/>
        </c:dLbls>
        <c:gapWidth val="150"/>
        <c:overlap val="100"/>
        <c:axId val="1853675359"/>
        <c:axId val="1853676191"/>
      </c:barChart>
      <c:catAx>
        <c:axId val="185367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676191"/>
        <c:crosses val="autoZero"/>
        <c:auto val="1"/>
        <c:lblAlgn val="ctr"/>
        <c:lblOffset val="100"/>
        <c:noMultiLvlLbl val="1"/>
      </c:catAx>
      <c:valAx>
        <c:axId val="18536761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6753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773748933483618E-2"/>
          <c:y val="3.0335198828631376E-2"/>
          <c:w val="0.91718033599640769"/>
          <c:h val="0.75266678473167004"/>
        </c:manualLayout>
      </c:layout>
      <c:lineChart>
        <c:grouping val="standard"/>
        <c:varyColors val="0"/>
        <c:ser>
          <c:idx val="0"/>
          <c:order val="0"/>
          <c:tx>
            <c:strRef>
              <c:f>'Response Trends'!$B$11</c:f>
              <c:strCache>
                <c:ptCount val="1"/>
                <c:pt idx="0">
                  <c:v>Surveys Included in Analysis**</c:v>
                </c:pt>
              </c:strCache>
            </c:strRef>
          </c:tx>
          <c:spPr>
            <a:ln w="28575" cap="rnd">
              <a:solidFill>
                <a:schemeClr val="tx1"/>
              </a:solidFill>
              <a:round/>
            </a:ln>
            <a:effectLst/>
          </c:spPr>
          <c:marker>
            <c:symbol val="circle"/>
            <c:size val="7"/>
            <c:spPr>
              <a:solidFill>
                <a:schemeClr val="tx1"/>
              </a:solidFill>
              <a:ln w="25400">
                <a:noFill/>
              </a:ln>
              <a:effectLst/>
            </c:spPr>
          </c:marker>
          <c:dLbls>
            <c:delete val="1"/>
          </c:dLbls>
          <c:cat>
            <c:strRef>
              <c:f>'Response Trends'!$C$6:$S$6</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'Response Trends'!$C$11:$S$11</c:f>
              <c:numCache>
                <c:formatCode>General</c:formatCode>
                <c:ptCount val="17"/>
                <c:pt idx="0">
                  <c:v>1355</c:v>
                </c:pt>
                <c:pt idx="1">
                  <c:v>1006</c:v>
                </c:pt>
                <c:pt idx="2">
                  <c:v>1026</c:v>
                </c:pt>
                <c:pt idx="3">
                  <c:v>1066</c:v>
                </c:pt>
                <c:pt idx="4">
                  <c:v>1008</c:v>
                </c:pt>
                <c:pt idx="5">
                  <c:v>846</c:v>
                </c:pt>
                <c:pt idx="6">
                  <c:v>1157</c:v>
                </c:pt>
                <c:pt idx="7">
                  <c:v>1485</c:v>
                </c:pt>
                <c:pt idx="8">
                  <c:v>1364</c:v>
                </c:pt>
                <c:pt idx="9">
                  <c:v>1391</c:v>
                </c:pt>
                <c:pt idx="10">
                  <c:v>1445</c:v>
                </c:pt>
                <c:pt idx="11">
                  <c:v>1714</c:v>
                </c:pt>
                <c:pt idx="12">
                  <c:v>1982</c:v>
                </c:pt>
                <c:pt idx="13">
                  <c:v>1854</c:v>
                </c:pt>
                <c:pt idx="14">
                  <c:v>1979</c:v>
                </c:pt>
                <c:pt idx="15">
                  <c:v>1866</c:v>
                </c:pt>
                <c:pt idx="16">
                  <c:v>1780</c:v>
                </c:pt>
              </c:numCache>
            </c:numRef>
          </c:val>
          <c:smooth val="0"/>
          <c:extLst>
            <c:ext xmlns:c16="http://schemas.microsoft.com/office/drawing/2014/chart" uri="{C3380CC4-5D6E-409C-BE32-E72D297353CC}">
              <c16:uniqueId val="{00000000-0D53-4FCA-BED8-F0E1ABB89CC2}"/>
            </c:ext>
          </c:extLst>
        </c:ser>
        <c:ser>
          <c:idx val="1"/>
          <c:order val="1"/>
          <c:tx>
            <c:strRef>
              <c:f>'Response Trends'!$B$12</c:f>
              <c:strCache>
                <c:ptCount val="1"/>
                <c:pt idx="0">
                  <c:v>Total Surveys Submitted</c:v>
                </c:pt>
              </c:strCache>
            </c:strRef>
          </c:tx>
          <c:spPr>
            <a:ln w="28575" cap="rnd">
              <a:solidFill>
                <a:schemeClr val="bg1">
                  <a:lumMod val="65000"/>
                </a:schemeClr>
              </a:solidFill>
              <a:prstDash val="sysDash"/>
              <a:round/>
            </a:ln>
            <a:effectLst/>
          </c:spPr>
          <c:marker>
            <c:symbol val="square"/>
            <c:size val="8"/>
            <c:spPr>
              <a:solidFill>
                <a:schemeClr val="bg1">
                  <a:lumMod val="65000"/>
                </a:schemeClr>
              </a:solidFill>
              <a:ln w="9525">
                <a:noFill/>
                <a:prstDash val="sysDash"/>
              </a:ln>
              <a:effectLst/>
            </c:spPr>
          </c:marker>
          <c:dLbls>
            <c:delete val="1"/>
          </c:dLbls>
          <c:cat>
            <c:strRef>
              <c:f>'Response Trends'!$C$6:$S$6</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'Response Trends'!$C$12:$S$12</c:f>
              <c:numCache>
                <c:formatCode>General</c:formatCode>
                <c:ptCount val="17"/>
                <c:pt idx="0">
                  <c:v>1790</c:v>
                </c:pt>
                <c:pt idx="1">
                  <c:v>1413</c:v>
                </c:pt>
                <c:pt idx="2">
                  <c:v>1437</c:v>
                </c:pt>
                <c:pt idx="3">
                  <c:v>1462</c:v>
                </c:pt>
                <c:pt idx="4">
                  <c:v>1439</c:v>
                </c:pt>
                <c:pt idx="5">
                  <c:v>1233</c:v>
                </c:pt>
                <c:pt idx="6">
                  <c:v>1640</c:v>
                </c:pt>
                <c:pt idx="7">
                  <c:v>2002</c:v>
                </c:pt>
                <c:pt idx="8">
                  <c:v>1827</c:v>
                </c:pt>
                <c:pt idx="9">
                  <c:v>1863</c:v>
                </c:pt>
                <c:pt idx="10">
                  <c:v>1987</c:v>
                </c:pt>
                <c:pt idx="11">
                  <c:v>2224</c:v>
                </c:pt>
                <c:pt idx="12">
                  <c:v>2598</c:v>
                </c:pt>
                <c:pt idx="13">
                  <c:v>2400</c:v>
                </c:pt>
                <c:pt idx="14">
                  <c:v>2661</c:v>
                </c:pt>
                <c:pt idx="15">
                  <c:v>2419</c:v>
                </c:pt>
                <c:pt idx="16">
                  <c:v>2287</c:v>
                </c:pt>
              </c:numCache>
            </c:numRef>
          </c:val>
          <c:smooth val="0"/>
          <c:extLst>
            <c:ext xmlns:c16="http://schemas.microsoft.com/office/drawing/2014/chart" uri="{C3380CC4-5D6E-409C-BE32-E72D297353CC}">
              <c16:uniqueId val="{00000001-0D53-4FCA-BED8-F0E1ABB89CC2}"/>
            </c:ext>
          </c:extLst>
        </c:ser>
        <c:dLbls>
          <c:dLblPos val="t"/>
          <c:showLegendKey val="0"/>
          <c:showVal val="1"/>
          <c:showCatName val="0"/>
          <c:showSerName val="0"/>
          <c:showPercent val="0"/>
          <c:showBubbleSize val="0"/>
        </c:dLbls>
        <c:marker val="1"/>
        <c:smooth val="0"/>
        <c:axId val="765854112"/>
        <c:axId val="765855424"/>
      </c:lineChart>
      <c:catAx>
        <c:axId val="76585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65855424"/>
        <c:crosses val="autoZero"/>
        <c:auto val="1"/>
        <c:lblAlgn val="ctr"/>
        <c:lblOffset val="100"/>
        <c:noMultiLvlLbl val="0"/>
      </c:catAx>
      <c:valAx>
        <c:axId val="765855424"/>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t>Survey Count</a:t>
                </a:r>
              </a:p>
            </c:rich>
          </c:tx>
          <c:layout>
            <c:manualLayout>
              <c:xMode val="edge"/>
              <c:yMode val="edge"/>
              <c:x val="1.7733032609516834E-3"/>
              <c:y val="0.2782591393552911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65854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lineChart>
        <c:grouping val="standard"/>
        <c:varyColors val="0"/>
        <c:ser>
          <c:idx val="0"/>
          <c:order val="0"/>
          <c:tx>
            <c:strRef>
              <c:f>'Trends by Question'!$M$71</c:f>
              <c:strCache>
                <c:ptCount val="1"/>
                <c:pt idx="0">
                  <c:v>Your Facility 
% Strongly Agree, Agree, Neutral</c:v>
                </c:pt>
              </c:strCache>
            </c:strRef>
          </c:tx>
          <c:spPr>
            <a:ln w="28575" cap="rnd">
              <a:solidFill>
                <a:schemeClr val="dk1">
                  <a:tint val="88500"/>
                </a:schemeClr>
              </a:solidFill>
              <a:round/>
            </a:ln>
            <a:effectLst/>
          </c:spPr>
          <c:marker>
            <c:symbol val="circle"/>
            <c:size val="5"/>
            <c:spPr>
              <a:solidFill>
                <a:schemeClr val="dk1">
                  <a:tint val="88500"/>
                </a:schemeClr>
              </a:solidFill>
              <a:ln w="9525">
                <a:solidFill>
                  <a:schemeClr val="dk1">
                    <a:tint val="88500"/>
                  </a:schemeClr>
                </a:solidFill>
              </a:ln>
              <a:effectLst/>
            </c:spPr>
          </c:marker>
          <c:dLbls>
            <c:delete val="1"/>
          </c:dLbls>
          <c:cat>
            <c:strRef>
              <c:f>'Trends by Question'!$N$68:$AD$68</c:f>
              <c:strCache>
                <c:ptCount val="17"/>
                <c:pt idx="0">
                  <c:v>July-Aug-21</c:v>
                </c:pt>
                <c:pt idx="1">
                  <c:v>Sep-21</c:v>
                </c:pt>
                <c:pt idx="2">
                  <c:v>Oct-21</c:v>
                </c:pt>
                <c:pt idx="3">
                  <c:v>Nov-21</c:v>
                </c:pt>
                <c:pt idx="4">
                  <c:v>Dec-21</c:v>
                </c:pt>
                <c:pt idx="5">
                  <c:v>Jan-22</c:v>
                </c:pt>
                <c:pt idx="6">
                  <c:v>Feb-22</c:v>
                </c:pt>
                <c:pt idx="7">
                  <c:v>Mar-22</c:v>
                </c:pt>
                <c:pt idx="8">
                  <c:v>Apr-22</c:v>
                </c:pt>
                <c:pt idx="9">
                  <c:v>May-22</c:v>
                </c:pt>
                <c:pt idx="10">
                  <c:v>Jun-22</c:v>
                </c:pt>
                <c:pt idx="11">
                  <c:v>Jul-22</c:v>
                </c:pt>
                <c:pt idx="12">
                  <c:v>Aug-22</c:v>
                </c:pt>
                <c:pt idx="13">
                  <c:v>Sep-22</c:v>
                </c:pt>
                <c:pt idx="14">
                  <c:v>Oct-22</c:v>
                </c:pt>
                <c:pt idx="15">
                  <c:v>Nov-22</c:v>
                </c:pt>
                <c:pt idx="16">
                  <c:v>Dec-22</c:v>
                </c:pt>
              </c:strCache>
            </c:strRef>
          </c:cat>
          <c:val>
            <c:numRef>
              <c:f>'Trends by Question'!$N$71:$AD$71</c:f>
              <c:numCache>
                <c:formatCode>0%</c:formatCode>
                <c:ptCount val="17"/>
                <c:pt idx="0">
                  <c:v>0.22122571001494767</c:v>
                </c:pt>
                <c:pt idx="1">
                  <c:v>0.23470411233701102</c:v>
                </c:pt>
                <c:pt idx="2">
                  <c:v>0.24975320829220138</c:v>
                </c:pt>
                <c:pt idx="3">
                  <c:v>0.19734345351043645</c:v>
                </c:pt>
                <c:pt idx="4">
                  <c:v>0.2345309381237525</c:v>
                </c:pt>
                <c:pt idx="5">
                  <c:v>0.21997621878715815</c:v>
                </c:pt>
                <c:pt idx="6">
                  <c:v>0.20767888307155322</c:v>
                </c:pt>
                <c:pt idx="7">
                  <c:v>0.20516304347826086</c:v>
                </c:pt>
                <c:pt idx="8">
                  <c:v>0.22074074074074074</c:v>
                </c:pt>
                <c:pt idx="9">
                  <c:v>0.18995633187772926</c:v>
                </c:pt>
                <c:pt idx="10">
                  <c:v>0.20740223463687152</c:v>
                </c:pt>
                <c:pt idx="11">
                  <c:v>0.19540906415538553</c:v>
                </c:pt>
                <c:pt idx="12">
                  <c:v>0.22250509164969451</c:v>
                </c:pt>
                <c:pt idx="13">
                  <c:v>0.20119305856832972</c:v>
                </c:pt>
                <c:pt idx="14">
                  <c:v>0.21683673469387754</c:v>
                </c:pt>
                <c:pt idx="15">
                  <c:v>0.19394921663965425</c:v>
                </c:pt>
                <c:pt idx="16">
                  <c:v>0.20317820658342792</c:v>
                </c:pt>
              </c:numCache>
            </c:numRef>
          </c:val>
          <c:smooth val="0"/>
          <c:extLst>
            <c:ext xmlns:c16="http://schemas.microsoft.com/office/drawing/2014/chart" uri="{C3380CC4-5D6E-409C-BE32-E72D297353CC}">
              <c16:uniqueId val="{00000000-927E-49EC-ABF2-5EB590B4A129}"/>
            </c:ext>
          </c:extLst>
        </c:ser>
        <c:dLbls>
          <c:dLblPos val="t"/>
          <c:showLegendKey val="0"/>
          <c:showVal val="1"/>
          <c:showCatName val="0"/>
          <c:showSerName val="0"/>
          <c:showPercent val="0"/>
          <c:showBubbleSize val="0"/>
        </c:dLbls>
        <c:marker val="1"/>
        <c:smooth val="0"/>
        <c:axId val="676937968"/>
        <c:axId val="676936984"/>
      </c:lineChart>
      <c:catAx>
        <c:axId val="67693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76936984"/>
        <c:crosses val="autoZero"/>
        <c:auto val="1"/>
        <c:lblAlgn val="ctr"/>
        <c:lblOffset val="100"/>
        <c:noMultiLvlLbl val="0"/>
      </c:catAx>
      <c:valAx>
        <c:axId val="676936984"/>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dirty="0"/>
                  <a:t>% </a:t>
                </a:r>
                <a:r>
                  <a:rPr lang="en-US" b="0" dirty="0"/>
                  <a:t>S. Agree, Agree,</a:t>
                </a:r>
                <a:r>
                  <a:rPr lang="en-US" b="0" baseline="0" dirty="0"/>
                  <a:t> </a:t>
                </a:r>
                <a:r>
                  <a:rPr lang="en-US" b="0" baseline="0" dirty="0" err="1"/>
                  <a:t>Nuetral</a:t>
                </a:r>
                <a:endParaRPr lang="en-US" b="0" dirty="0"/>
              </a:p>
            </c:rich>
          </c:tx>
          <c:layout>
            <c:manualLayout>
              <c:xMode val="edge"/>
              <c:yMode val="edge"/>
              <c:x val="1.5181446649544451E-2"/>
              <c:y val="0.1741778476937917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76937968"/>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E_D4919EC8.xml><?xml version="1.0" encoding="utf-8"?>
<p188:cmLst xmlns:a="http://schemas.openxmlformats.org/drawingml/2006/main" xmlns:r="http://schemas.openxmlformats.org/officeDocument/2006/relationships" xmlns:p188="http://schemas.microsoft.com/office/powerpoint/2018/8/main">
  <p188:cm id="{C133731C-5E0B-477C-85E9-1FB22FB6ED0D}" authorId="{0B48CC40-4357-5959-C41E-8F630855A478}" status="resolved" created="2023-02-09T19:58:51.532" complete="100000">
    <pc:sldMkLst xmlns:pc="http://schemas.microsoft.com/office/powerpoint/2013/main/command">
      <pc:docMk/>
      <pc:sldMk cId="448071875" sldId="796"/>
    </pc:sldMkLst>
    <p188:txBody>
      <a:bodyPr/>
      <a:lstStyle/>
      <a:p>
        <a:r>
          <a:rPr lang="en-US"/>
          <a:t>check in with dan 2/10</a:t>
        </a:r>
      </a:p>
    </p188:txBody>
  </p188:cm>
</p188:cmLst>
</file>

<file path=ppt/diagrams/_rels/data5.xml.rels><?xml version="1.0" encoding="UTF-8" standalone="yes"?>
<Relationships xmlns="http://schemas.openxmlformats.org/package/2006/relationships"><Relationship Id="rId2" Type="http://schemas.openxmlformats.org/officeDocument/2006/relationships/image" Target="../media/image106.svg"/><Relationship Id="rId1" Type="http://schemas.openxmlformats.org/officeDocument/2006/relationships/image" Target="../media/image105.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06.svg"/><Relationship Id="rId1" Type="http://schemas.openxmlformats.org/officeDocument/2006/relationships/image" Target="../media/image105.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7A72CD-D92F-4C60-BE1A-7BC2D023BB05}" type="doc">
      <dgm:prSet loTypeId="urn:microsoft.com/office/officeart/2005/8/layout/hProcess4" loCatId="process" qsTypeId="urn:microsoft.com/office/officeart/2005/8/quickstyle/simple1" qsCatId="simple" csTypeId="urn:microsoft.com/office/officeart/2005/8/colors/colorful3" csCatId="colorful" phldr="1"/>
      <dgm:spPr/>
    </dgm:pt>
    <dgm:pt modelId="{019695E6-A658-4897-80F2-A08CC8E51471}">
      <dgm:prSet phldrT="[Text]"/>
      <dgm:spPr/>
      <dgm:t>
        <a:bodyPr/>
        <a:lstStyle/>
        <a:p>
          <a:pPr rtl="0"/>
          <a:r>
            <a:rPr lang="en-US">
              <a:solidFill>
                <a:schemeClr val="accent1"/>
              </a:solidFill>
              <a:latin typeface="Arial"/>
              <a:cs typeface="Arial"/>
            </a:rPr>
            <a:t> </a:t>
          </a:r>
          <a:r>
            <a:rPr lang="en-US" b="1">
              <a:solidFill>
                <a:schemeClr val="accent1"/>
              </a:solidFill>
              <a:latin typeface="Arial"/>
              <a:cs typeface="Arial"/>
            </a:rPr>
            <a:t>Save the Dates!</a:t>
          </a:r>
        </a:p>
      </dgm:t>
    </dgm:pt>
    <dgm:pt modelId="{B686F262-5B44-47A7-8841-EAC8EC87E6C1}" type="parTrans" cxnId="{E6A3CBF4-6DCE-4383-8444-BEE5F48809C6}">
      <dgm:prSet/>
      <dgm:spPr/>
    </dgm:pt>
    <dgm:pt modelId="{91B26892-AE2C-4A26-9563-AE9E9F1FA72C}" type="sibTrans" cxnId="{E6A3CBF4-6DCE-4383-8444-BEE5F48809C6}">
      <dgm:prSet/>
      <dgm:spPr/>
      <dgm:t>
        <a:bodyPr/>
        <a:lstStyle/>
        <a:p>
          <a:endParaRPr lang="en-US"/>
        </a:p>
      </dgm:t>
    </dgm:pt>
    <dgm:pt modelId="{5C1DD914-EF33-4EF3-B221-C3F33C853A5A}">
      <dgm:prSet phldrT="[Text]"/>
      <dgm:spPr/>
      <dgm:t>
        <a:bodyPr/>
        <a:lstStyle/>
        <a:p>
          <a:pPr rtl="0"/>
          <a:r>
            <a:rPr lang="en-US" b="1">
              <a:solidFill>
                <a:schemeClr val="accent1"/>
              </a:solidFill>
              <a:latin typeface="Arial"/>
              <a:cs typeface="Arial"/>
            </a:rPr>
            <a:t>Submit your Data!</a:t>
          </a:r>
          <a:r>
            <a:rPr lang="en-US">
              <a:solidFill>
                <a:schemeClr val="accent1"/>
              </a:solidFill>
              <a:latin typeface="Arial"/>
              <a:cs typeface="Arial"/>
            </a:rPr>
            <a:t> </a:t>
          </a:r>
        </a:p>
      </dgm:t>
    </dgm:pt>
    <dgm:pt modelId="{7B5EAACE-94C5-4928-9134-CA8DE1E36EAC}" type="parTrans" cxnId="{C0F52AD4-B4F8-41F8-B1E1-BF422735979D}">
      <dgm:prSet/>
      <dgm:spPr/>
    </dgm:pt>
    <dgm:pt modelId="{F621EE85-7E3C-4D1D-A5C4-83C833F67D2F}" type="sibTrans" cxnId="{C0F52AD4-B4F8-41F8-B1E1-BF422735979D}">
      <dgm:prSet/>
      <dgm:spPr/>
      <dgm:t>
        <a:bodyPr/>
        <a:lstStyle/>
        <a:p>
          <a:endParaRPr lang="en-US"/>
        </a:p>
      </dgm:t>
    </dgm:pt>
    <dgm:pt modelId="{B6FEE040-5E22-4FBA-80BD-772A56465F90}">
      <dgm:prSet phldrT="[Text]"/>
      <dgm:spPr/>
      <dgm:t>
        <a:bodyPr/>
        <a:lstStyle/>
        <a:p>
          <a:pPr rtl="0"/>
          <a:r>
            <a:rPr lang="en-US">
              <a:solidFill>
                <a:schemeClr val="accent1"/>
              </a:solidFill>
              <a:latin typeface="Arial"/>
              <a:cs typeface="Arial"/>
            </a:rPr>
            <a:t>Submit </a:t>
          </a:r>
          <a:r>
            <a:rPr lang="en-US" b="1" u="sng">
              <a:solidFill>
                <a:schemeClr val="accent1"/>
              </a:solidFill>
              <a:latin typeface="Arial"/>
              <a:cs typeface="Arial"/>
            </a:rPr>
            <a:t>all your 2022 data</a:t>
          </a:r>
          <a:r>
            <a:rPr lang="en-US">
              <a:solidFill>
                <a:schemeClr val="accent1"/>
              </a:solidFill>
              <a:latin typeface="Arial"/>
              <a:cs typeface="Arial"/>
            </a:rPr>
            <a:t> plus </a:t>
          </a:r>
          <a:r>
            <a:rPr lang="en-US" b="1" u="sng">
              <a:solidFill>
                <a:schemeClr val="accent1"/>
              </a:solidFill>
              <a:latin typeface="Arial"/>
              <a:cs typeface="Arial"/>
            </a:rPr>
            <a:t>January, February, March 2023</a:t>
          </a:r>
        </a:p>
      </dgm:t>
    </dgm:pt>
    <dgm:pt modelId="{8CE72970-5FE5-419C-8904-F03CDA749BCA}" type="parTrans" cxnId="{BA632924-67ED-4ECF-9A7B-9C1A161F2962}">
      <dgm:prSet/>
      <dgm:spPr/>
    </dgm:pt>
    <dgm:pt modelId="{C7937236-40A7-4EEE-A278-4CA99EC3F59C}" type="sibTrans" cxnId="{BA632924-67ED-4ECF-9A7B-9C1A161F2962}">
      <dgm:prSet/>
      <dgm:spPr/>
      <dgm:t>
        <a:bodyPr/>
        <a:lstStyle/>
        <a:p>
          <a:endParaRPr lang="en-US"/>
        </a:p>
      </dgm:t>
    </dgm:pt>
    <dgm:pt modelId="{3456AB0F-96D4-4A97-8F82-64AE552EF6FB}">
      <dgm:prSet phldr="0"/>
      <dgm:spPr/>
      <dgm:t>
        <a:bodyPr/>
        <a:lstStyle/>
        <a:p>
          <a:pPr rtl="0"/>
          <a:r>
            <a:rPr lang="en-US">
              <a:solidFill>
                <a:schemeClr val="accent1"/>
              </a:solidFill>
              <a:latin typeface="Arial"/>
              <a:cs typeface="Arial"/>
            </a:rPr>
            <a:t>OB- May 24th, Wednesday</a:t>
          </a:r>
        </a:p>
      </dgm:t>
    </dgm:pt>
    <dgm:pt modelId="{284D4E98-45C6-4808-A7A3-BF108FD2DDFB}" type="parTrans" cxnId="{D57DC5A3-62AB-4A91-BBF8-F2DF04AF875E}">
      <dgm:prSet/>
      <dgm:spPr/>
    </dgm:pt>
    <dgm:pt modelId="{9E69DAB2-AA26-49ED-A477-8A58EC04F4DD}" type="sibTrans" cxnId="{D57DC5A3-62AB-4A91-BBF8-F2DF04AF875E}">
      <dgm:prSet/>
      <dgm:spPr/>
      <dgm:t>
        <a:bodyPr/>
        <a:lstStyle/>
        <a:p>
          <a:endParaRPr lang="en-US"/>
        </a:p>
      </dgm:t>
    </dgm:pt>
    <dgm:pt modelId="{05769790-14E8-4148-9EFC-2DA79A5686F2}">
      <dgm:prSet phldr="0"/>
      <dgm:spPr/>
      <dgm:t>
        <a:bodyPr/>
        <a:lstStyle/>
        <a:p>
          <a:pPr rtl="0"/>
          <a:r>
            <a:rPr lang="en-US">
              <a:solidFill>
                <a:schemeClr val="accent1"/>
              </a:solidFill>
              <a:latin typeface="Arial"/>
              <a:cs typeface="Arial"/>
            </a:rPr>
            <a:t>Neonatal- May 25th, Thursday</a:t>
          </a:r>
        </a:p>
      </dgm:t>
    </dgm:pt>
    <dgm:pt modelId="{E61EDA08-B100-421F-BC98-E5710E28E044}" type="parTrans" cxnId="{AD66E8C7-2AF9-4795-BF53-F9B54D9ACAD3}">
      <dgm:prSet/>
      <dgm:spPr/>
    </dgm:pt>
    <dgm:pt modelId="{792B1C38-7CC7-43E8-85FE-86B5CFE34B39}" type="sibTrans" cxnId="{AD66E8C7-2AF9-4795-BF53-F9B54D9ACAD3}">
      <dgm:prSet/>
      <dgm:spPr/>
      <dgm:t>
        <a:bodyPr/>
        <a:lstStyle/>
        <a:p>
          <a:endParaRPr lang="en-US"/>
        </a:p>
      </dgm:t>
    </dgm:pt>
    <dgm:pt modelId="{38870418-F509-4025-AB43-C99E58E9D509}">
      <dgm:prSet phldr="0"/>
      <dgm:spPr/>
      <dgm:t>
        <a:bodyPr/>
        <a:lstStyle/>
        <a:p>
          <a:pPr rtl="0"/>
          <a:r>
            <a:rPr lang="en-US" b="1">
              <a:solidFill>
                <a:schemeClr val="accent1"/>
              </a:solidFill>
              <a:latin typeface="Arial"/>
              <a:cs typeface="Arial"/>
            </a:rPr>
            <a:t> Storyboard Submissions!</a:t>
          </a:r>
        </a:p>
      </dgm:t>
    </dgm:pt>
    <dgm:pt modelId="{9C76E2A0-B157-420D-8410-B5B6DDAAAFE6}" type="parTrans" cxnId="{DA35413F-16A0-4FBA-B218-10D3E4F6732F}">
      <dgm:prSet/>
      <dgm:spPr/>
    </dgm:pt>
    <dgm:pt modelId="{8329EFE1-D519-46F7-9819-CE374241DFA4}" type="sibTrans" cxnId="{DA35413F-16A0-4FBA-B218-10D3E4F6732F}">
      <dgm:prSet/>
      <dgm:spPr/>
      <dgm:t>
        <a:bodyPr/>
        <a:lstStyle/>
        <a:p>
          <a:endParaRPr lang="en-US"/>
        </a:p>
      </dgm:t>
    </dgm:pt>
    <dgm:pt modelId="{99B110F8-6A29-4B06-8B52-0FF5AC6D254D}">
      <dgm:prSet phldr="0"/>
      <dgm:spPr/>
      <dgm:t>
        <a:bodyPr/>
        <a:lstStyle/>
        <a:p>
          <a:pPr rtl="0"/>
          <a:r>
            <a:rPr lang="en-US" b="0">
              <a:solidFill>
                <a:schemeClr val="accent1"/>
              </a:solidFill>
              <a:latin typeface="Arial"/>
              <a:cs typeface="Arial"/>
            </a:rPr>
            <a:t>Share your successes, opportunities, and specific strategies implemented! </a:t>
          </a:r>
        </a:p>
      </dgm:t>
    </dgm:pt>
    <dgm:pt modelId="{412B8E3B-A82C-4A7B-9FC8-1B3F408D4184}" type="parTrans" cxnId="{D0C5C968-8BE5-48EA-8C09-706A92AB48B5}">
      <dgm:prSet/>
      <dgm:spPr/>
    </dgm:pt>
    <dgm:pt modelId="{A07D58BA-57FF-4630-9AC9-A0F60EC5736C}" type="sibTrans" cxnId="{D0C5C968-8BE5-48EA-8C09-706A92AB48B5}">
      <dgm:prSet/>
      <dgm:spPr/>
    </dgm:pt>
    <dgm:pt modelId="{3DE293D2-6123-404E-A2C4-31713D59157B}">
      <dgm:prSet phldr="0"/>
      <dgm:spPr/>
      <dgm:t>
        <a:bodyPr/>
        <a:lstStyle/>
        <a:p>
          <a:pPr rtl="0"/>
          <a:r>
            <a:rPr lang="en-US" b="0">
              <a:solidFill>
                <a:schemeClr val="accent1"/>
              </a:solidFill>
              <a:latin typeface="Arial"/>
              <a:cs typeface="Arial"/>
            </a:rPr>
            <a:t>Share your DATA, graphs, PDSA cycles, process flow or 30/60/90 plans</a:t>
          </a:r>
        </a:p>
      </dgm:t>
    </dgm:pt>
    <dgm:pt modelId="{70FB02EA-3F70-46C7-96FD-12AC172E9174}" type="parTrans" cxnId="{73B62374-B279-4EB3-B133-ABA26F3780E1}">
      <dgm:prSet/>
      <dgm:spPr/>
    </dgm:pt>
    <dgm:pt modelId="{7BE67B6B-00C9-4D6D-8701-A8D78BA26FFA}" type="sibTrans" cxnId="{73B62374-B279-4EB3-B133-ABA26F3780E1}">
      <dgm:prSet/>
      <dgm:spPr/>
    </dgm:pt>
    <dgm:pt modelId="{B692733A-5AE6-4ECB-8111-57F9EDD9409F}">
      <dgm:prSet phldr="0"/>
      <dgm:spPr/>
      <dgm:t>
        <a:bodyPr/>
        <a:lstStyle/>
        <a:p>
          <a:pPr rtl="0"/>
          <a:r>
            <a:rPr lang="en-US" b="0" u="none">
              <a:solidFill>
                <a:schemeClr val="accent1"/>
              </a:solidFill>
              <a:latin typeface="Arial"/>
              <a:cs typeface="Arial"/>
            </a:rPr>
            <a:t>Review the award criteria for PVB, BE, and BASIC to achieve QI Excellence! </a:t>
          </a:r>
        </a:p>
      </dgm:t>
    </dgm:pt>
    <dgm:pt modelId="{26F0D997-187B-4259-A25A-8043A7B50CC5}" type="parTrans" cxnId="{ABAF1395-9A49-40D2-BD7B-2FE7CD74AA24}">
      <dgm:prSet/>
      <dgm:spPr/>
    </dgm:pt>
    <dgm:pt modelId="{6C5D385B-F1D8-49C4-BE45-F31745C0EC23}" type="sibTrans" cxnId="{ABAF1395-9A49-40D2-BD7B-2FE7CD74AA24}">
      <dgm:prSet/>
      <dgm:spPr/>
      <dgm:t>
        <a:bodyPr/>
        <a:lstStyle/>
        <a:p>
          <a:endParaRPr lang="en-US"/>
        </a:p>
      </dgm:t>
    </dgm:pt>
    <dgm:pt modelId="{D9C7E703-DE61-45CD-A076-3B7868D3DE65}">
      <dgm:prSet phldr="0"/>
      <dgm:spPr/>
      <dgm:t>
        <a:bodyPr/>
        <a:lstStyle/>
        <a:p>
          <a:pPr rtl="0"/>
          <a:r>
            <a:rPr lang="en-US" b="1">
              <a:solidFill>
                <a:schemeClr val="accent1"/>
              </a:solidFill>
              <a:latin typeface="Arial"/>
              <a:cs typeface="Arial"/>
            </a:rPr>
            <a:t>Start brainstorming your storyboard ideas! </a:t>
          </a:r>
        </a:p>
      </dgm:t>
    </dgm:pt>
    <dgm:pt modelId="{6C4A08EF-FCAD-407D-8F21-9E4C9FF1A351}" type="parTrans" cxnId="{E4CF87A7-5229-44E6-8B7F-268AF8628575}">
      <dgm:prSet/>
      <dgm:spPr/>
    </dgm:pt>
    <dgm:pt modelId="{B4AA8A62-5BB9-4CA4-827A-ECB285FBE9D9}" type="sibTrans" cxnId="{E4CF87A7-5229-44E6-8B7F-268AF8628575}">
      <dgm:prSet/>
      <dgm:spPr/>
    </dgm:pt>
    <dgm:pt modelId="{1FAFA9EB-E8A9-463D-AF35-5071306926A9}">
      <dgm:prSet phldr="0"/>
      <dgm:spPr/>
      <dgm:t>
        <a:bodyPr/>
        <a:lstStyle/>
        <a:p>
          <a:pPr rtl="0"/>
          <a:r>
            <a:rPr lang="en-US" b="0">
              <a:solidFill>
                <a:schemeClr val="accent1"/>
              </a:solidFill>
              <a:latin typeface="Arial"/>
              <a:cs typeface="Arial"/>
            </a:rPr>
            <a:t>ILPQC Room Block TBA</a:t>
          </a:r>
        </a:p>
      </dgm:t>
    </dgm:pt>
    <dgm:pt modelId="{68183127-8420-483B-A71A-713799AA4CF1}" type="parTrans" cxnId="{14F8C6DA-95E1-4521-9875-06DD633897CD}">
      <dgm:prSet/>
      <dgm:spPr/>
    </dgm:pt>
    <dgm:pt modelId="{909CB53E-E523-4746-9CB4-96EE17052C61}" type="sibTrans" cxnId="{14F8C6DA-95E1-4521-9875-06DD633897CD}">
      <dgm:prSet/>
      <dgm:spPr/>
      <dgm:t>
        <a:bodyPr/>
        <a:lstStyle/>
        <a:p>
          <a:endParaRPr lang="en-US"/>
        </a:p>
      </dgm:t>
    </dgm:pt>
    <dgm:pt modelId="{B55E4287-18D6-44F9-9998-27DFC3DE3899}">
      <dgm:prSet phldr="0"/>
      <dgm:spPr/>
      <dgm:t>
        <a:bodyPr/>
        <a:lstStyle/>
        <a:p>
          <a:endParaRPr lang="en-US" b="1">
            <a:latin typeface="Arial"/>
            <a:cs typeface="Arial"/>
          </a:endParaRPr>
        </a:p>
      </dgm:t>
    </dgm:pt>
    <dgm:pt modelId="{E2B3B95E-8796-44D3-BBC5-932F32BF5AC2}" type="parTrans" cxnId="{38B8EFEA-2AC2-4508-B50C-D7096BAE04EF}">
      <dgm:prSet/>
      <dgm:spPr/>
    </dgm:pt>
    <dgm:pt modelId="{2F179F31-BBE7-48BC-8DC5-9CCC405069A8}" type="sibTrans" cxnId="{38B8EFEA-2AC2-4508-B50C-D7096BAE04EF}">
      <dgm:prSet/>
      <dgm:spPr/>
    </dgm:pt>
    <dgm:pt modelId="{5F275E72-DEDE-4BE9-A7B5-93C830029A15}">
      <dgm:prSet phldr="0"/>
      <dgm:spPr/>
      <dgm:t>
        <a:bodyPr/>
        <a:lstStyle/>
        <a:p>
          <a:endParaRPr lang="en-US">
            <a:latin typeface="Arial"/>
            <a:cs typeface="Arial"/>
          </a:endParaRPr>
        </a:p>
      </dgm:t>
    </dgm:pt>
    <dgm:pt modelId="{D5CCC266-121D-4FB7-B8E0-516F0C01AFEC}" type="parTrans" cxnId="{81425F3F-1CCF-4D6E-BB0F-C590667BBA3A}">
      <dgm:prSet/>
      <dgm:spPr/>
    </dgm:pt>
    <dgm:pt modelId="{E8DC0D8F-A6AC-4AF4-9AF2-322C446DCFBB}" type="sibTrans" cxnId="{81425F3F-1CCF-4D6E-BB0F-C590667BBA3A}">
      <dgm:prSet/>
      <dgm:spPr/>
    </dgm:pt>
    <dgm:pt modelId="{6AF44131-5722-4528-8937-2F2D64962EE0}">
      <dgm:prSet phldr="0"/>
      <dgm:spPr/>
      <dgm:t>
        <a:bodyPr/>
        <a:lstStyle/>
        <a:p>
          <a:endParaRPr lang="en-US" b="0">
            <a:latin typeface="Arial"/>
            <a:cs typeface="Arial"/>
          </a:endParaRPr>
        </a:p>
      </dgm:t>
    </dgm:pt>
    <dgm:pt modelId="{98702443-CD9D-4441-AC80-29164C564037}" type="parTrans" cxnId="{9C65F14F-67CC-43B9-A2E9-DA01456F543B}">
      <dgm:prSet/>
      <dgm:spPr/>
    </dgm:pt>
    <dgm:pt modelId="{5849B39F-B1B2-4986-93B1-B2E021C29B5F}" type="sibTrans" cxnId="{9C65F14F-67CC-43B9-A2E9-DA01456F543B}">
      <dgm:prSet/>
      <dgm:spPr/>
    </dgm:pt>
    <dgm:pt modelId="{358B0361-FAD6-4712-9D01-4D9D4D4C5B71}">
      <dgm:prSet phldr="0"/>
      <dgm:spPr/>
      <dgm:t>
        <a:bodyPr/>
        <a:lstStyle/>
        <a:p>
          <a:r>
            <a:rPr lang="en-US" b="1">
              <a:solidFill>
                <a:schemeClr val="accent1"/>
              </a:solidFill>
              <a:latin typeface="Arial"/>
              <a:cs typeface="Arial"/>
            </a:rPr>
            <a:t>President Abraham Lincoln Hotel, Springfield, IL</a:t>
          </a:r>
          <a:endParaRPr lang="en-US" b="1"/>
        </a:p>
      </dgm:t>
    </dgm:pt>
    <dgm:pt modelId="{27010C45-65D8-423F-A9E9-1020F07F9EA1}" type="parTrans" cxnId="{145ABA86-23C2-47A6-B88A-1443578EFE3A}">
      <dgm:prSet/>
      <dgm:spPr/>
    </dgm:pt>
    <dgm:pt modelId="{C77EEA21-7833-4153-AE31-5AC451CF88B4}" type="sibTrans" cxnId="{145ABA86-23C2-47A6-B88A-1443578EFE3A}">
      <dgm:prSet/>
      <dgm:spPr/>
    </dgm:pt>
    <dgm:pt modelId="{1B1E35D1-40F0-424A-BF9B-E81B53494A27}">
      <dgm:prSet phldr="0"/>
      <dgm:spPr/>
      <dgm:t>
        <a:bodyPr/>
        <a:lstStyle/>
        <a:p>
          <a:endParaRPr lang="en-US" b="1" u="sng">
            <a:latin typeface="Arial"/>
            <a:cs typeface="Arial"/>
          </a:endParaRPr>
        </a:p>
      </dgm:t>
    </dgm:pt>
    <dgm:pt modelId="{E86FA6C9-AE23-43EA-8E8D-9F9823D329A4}" type="parTrans" cxnId="{0E693DC4-894C-4284-B6A9-FC5BB696B153}">
      <dgm:prSet/>
      <dgm:spPr/>
    </dgm:pt>
    <dgm:pt modelId="{88046618-0E0B-4F85-8407-BD3E2D7B1520}" type="sibTrans" cxnId="{0E693DC4-894C-4284-B6A9-FC5BB696B153}">
      <dgm:prSet/>
      <dgm:spPr/>
    </dgm:pt>
    <dgm:pt modelId="{564FE7BB-3F5D-4175-BE9C-9A009F69FB67}">
      <dgm:prSet phldr="0"/>
      <dgm:spPr/>
      <dgm:t>
        <a:bodyPr/>
        <a:lstStyle/>
        <a:p>
          <a:endParaRPr lang="en-US" b="1">
            <a:latin typeface="Arial"/>
            <a:cs typeface="Arial"/>
          </a:endParaRPr>
        </a:p>
      </dgm:t>
    </dgm:pt>
    <dgm:pt modelId="{DA2D1691-B0DE-42F7-A88E-CA241CCD70CF}" type="parTrans" cxnId="{E9D14AD8-7615-4B36-B4ED-35EBF6E29CC0}">
      <dgm:prSet/>
      <dgm:spPr/>
    </dgm:pt>
    <dgm:pt modelId="{A0603EE5-9061-41DE-AD8E-9E062EB7975F}" type="sibTrans" cxnId="{E9D14AD8-7615-4B36-B4ED-35EBF6E29CC0}">
      <dgm:prSet/>
      <dgm:spPr/>
    </dgm:pt>
    <dgm:pt modelId="{8076752E-5C0E-4590-AE2A-6CD46D26E490}">
      <dgm:prSet phldr="0"/>
      <dgm:spPr/>
      <dgm:t>
        <a:bodyPr/>
        <a:lstStyle/>
        <a:p>
          <a:pPr rtl="0"/>
          <a:r>
            <a:rPr lang="en-US" b="1">
              <a:solidFill>
                <a:schemeClr val="accent1"/>
              </a:solidFill>
              <a:latin typeface="Arial"/>
              <a:cs typeface="Arial"/>
            </a:rPr>
            <a:t>Share your teams past year QI story </a:t>
          </a:r>
        </a:p>
      </dgm:t>
    </dgm:pt>
    <dgm:pt modelId="{46966368-712C-4754-A2F7-2A4AF287C18A}" type="parTrans" cxnId="{1A7E9453-E29A-4102-932B-49B44410EE3F}">
      <dgm:prSet/>
      <dgm:spPr/>
    </dgm:pt>
    <dgm:pt modelId="{B8FEB45E-05FA-44FB-A71D-1312798C4A87}" type="sibTrans" cxnId="{1A7E9453-E29A-4102-932B-49B44410EE3F}">
      <dgm:prSet/>
      <dgm:spPr/>
    </dgm:pt>
    <dgm:pt modelId="{709DFC08-723E-4F27-8CED-E4BB59F4ED34}" type="pres">
      <dgm:prSet presAssocID="{1F7A72CD-D92F-4C60-BE1A-7BC2D023BB05}" presName="Name0" presStyleCnt="0">
        <dgm:presLayoutVars>
          <dgm:dir/>
          <dgm:animLvl val="lvl"/>
          <dgm:resizeHandles val="exact"/>
        </dgm:presLayoutVars>
      </dgm:prSet>
      <dgm:spPr/>
    </dgm:pt>
    <dgm:pt modelId="{E5766F4E-7CA4-429C-A33C-26DF49F6B700}" type="pres">
      <dgm:prSet presAssocID="{1F7A72CD-D92F-4C60-BE1A-7BC2D023BB05}" presName="tSp" presStyleCnt="0"/>
      <dgm:spPr/>
    </dgm:pt>
    <dgm:pt modelId="{3DAA75A7-C214-4504-A8B7-89D372992969}" type="pres">
      <dgm:prSet presAssocID="{1F7A72CD-D92F-4C60-BE1A-7BC2D023BB05}" presName="bSp" presStyleCnt="0"/>
      <dgm:spPr/>
    </dgm:pt>
    <dgm:pt modelId="{322A5182-A506-465F-920D-CD7CF4C2294F}" type="pres">
      <dgm:prSet presAssocID="{1F7A72CD-D92F-4C60-BE1A-7BC2D023BB05}" presName="process" presStyleCnt="0"/>
      <dgm:spPr/>
    </dgm:pt>
    <dgm:pt modelId="{F72D2409-8F2F-4849-8259-0C10A3E473A3}" type="pres">
      <dgm:prSet presAssocID="{019695E6-A658-4897-80F2-A08CC8E51471}" presName="composite1" presStyleCnt="0"/>
      <dgm:spPr/>
    </dgm:pt>
    <dgm:pt modelId="{F978296F-A8E9-4B6C-9E89-B00C76F27904}" type="pres">
      <dgm:prSet presAssocID="{019695E6-A658-4897-80F2-A08CC8E51471}" presName="dummyNode1" presStyleLbl="node1" presStyleIdx="0" presStyleCnt="3"/>
      <dgm:spPr/>
    </dgm:pt>
    <dgm:pt modelId="{84D1DD7D-4364-4FC0-BD7A-6D752EA0C43B}" type="pres">
      <dgm:prSet presAssocID="{019695E6-A658-4897-80F2-A08CC8E51471}" presName="childNode1" presStyleLbl="bgAcc1" presStyleIdx="0" presStyleCnt="3">
        <dgm:presLayoutVars>
          <dgm:bulletEnabled val="1"/>
        </dgm:presLayoutVars>
      </dgm:prSet>
      <dgm:spPr/>
    </dgm:pt>
    <dgm:pt modelId="{A60DA086-521F-49F7-B410-B76140292A44}" type="pres">
      <dgm:prSet presAssocID="{019695E6-A658-4897-80F2-A08CC8E51471}" presName="childNode1tx" presStyleLbl="bgAcc1" presStyleIdx="0" presStyleCnt="3">
        <dgm:presLayoutVars>
          <dgm:bulletEnabled val="1"/>
        </dgm:presLayoutVars>
      </dgm:prSet>
      <dgm:spPr/>
    </dgm:pt>
    <dgm:pt modelId="{EDF25B74-59DB-459F-AE5B-545FBC851F87}" type="pres">
      <dgm:prSet presAssocID="{019695E6-A658-4897-80F2-A08CC8E51471}" presName="parentNode1" presStyleLbl="node1" presStyleIdx="0" presStyleCnt="3">
        <dgm:presLayoutVars>
          <dgm:chMax val="1"/>
          <dgm:bulletEnabled val="1"/>
        </dgm:presLayoutVars>
      </dgm:prSet>
      <dgm:spPr/>
    </dgm:pt>
    <dgm:pt modelId="{B6CFFC37-C078-435F-8573-21EDD13F05A5}" type="pres">
      <dgm:prSet presAssocID="{019695E6-A658-4897-80F2-A08CC8E51471}" presName="connSite1" presStyleCnt="0"/>
      <dgm:spPr/>
    </dgm:pt>
    <dgm:pt modelId="{45570AD1-CF0C-47D8-981B-8E7712F67C98}" type="pres">
      <dgm:prSet presAssocID="{91B26892-AE2C-4A26-9563-AE9E9F1FA72C}" presName="Name9" presStyleLbl="sibTrans2D1" presStyleIdx="0" presStyleCnt="2"/>
      <dgm:spPr/>
    </dgm:pt>
    <dgm:pt modelId="{8465115B-D14A-459E-A2D7-FECE94332404}" type="pres">
      <dgm:prSet presAssocID="{5C1DD914-EF33-4EF3-B221-C3F33C853A5A}" presName="composite2" presStyleCnt="0"/>
      <dgm:spPr/>
    </dgm:pt>
    <dgm:pt modelId="{EA155C6B-9766-4E61-8630-BB808B2219D0}" type="pres">
      <dgm:prSet presAssocID="{5C1DD914-EF33-4EF3-B221-C3F33C853A5A}" presName="dummyNode2" presStyleLbl="node1" presStyleIdx="0" presStyleCnt="3"/>
      <dgm:spPr/>
    </dgm:pt>
    <dgm:pt modelId="{E4540ED4-266A-4F12-A6E6-014BC83EACEC}" type="pres">
      <dgm:prSet presAssocID="{5C1DD914-EF33-4EF3-B221-C3F33C853A5A}" presName="childNode2" presStyleLbl="bgAcc1" presStyleIdx="1" presStyleCnt="3">
        <dgm:presLayoutVars>
          <dgm:bulletEnabled val="1"/>
        </dgm:presLayoutVars>
      </dgm:prSet>
      <dgm:spPr/>
    </dgm:pt>
    <dgm:pt modelId="{4C86C687-4965-4DA2-80D1-EE1EC7C9996A}" type="pres">
      <dgm:prSet presAssocID="{5C1DD914-EF33-4EF3-B221-C3F33C853A5A}" presName="childNode2tx" presStyleLbl="bgAcc1" presStyleIdx="1" presStyleCnt="3">
        <dgm:presLayoutVars>
          <dgm:bulletEnabled val="1"/>
        </dgm:presLayoutVars>
      </dgm:prSet>
      <dgm:spPr/>
    </dgm:pt>
    <dgm:pt modelId="{CF5C580D-10AF-44A7-8FE5-3CB764BF1B81}" type="pres">
      <dgm:prSet presAssocID="{5C1DD914-EF33-4EF3-B221-C3F33C853A5A}" presName="parentNode2" presStyleLbl="node1" presStyleIdx="1" presStyleCnt="3">
        <dgm:presLayoutVars>
          <dgm:chMax val="0"/>
          <dgm:bulletEnabled val="1"/>
        </dgm:presLayoutVars>
      </dgm:prSet>
      <dgm:spPr/>
    </dgm:pt>
    <dgm:pt modelId="{BF8E9B54-530D-4B45-9AC2-00920F5E7602}" type="pres">
      <dgm:prSet presAssocID="{5C1DD914-EF33-4EF3-B221-C3F33C853A5A}" presName="connSite2" presStyleCnt="0"/>
      <dgm:spPr/>
    </dgm:pt>
    <dgm:pt modelId="{1D37E62D-9731-4C64-8EAB-56792DAF9616}" type="pres">
      <dgm:prSet presAssocID="{F621EE85-7E3C-4D1D-A5C4-83C833F67D2F}" presName="Name18" presStyleLbl="sibTrans2D1" presStyleIdx="1" presStyleCnt="2"/>
      <dgm:spPr/>
    </dgm:pt>
    <dgm:pt modelId="{EDB8BD8D-C06E-48A9-8FB9-4DFB77FD3F78}" type="pres">
      <dgm:prSet presAssocID="{38870418-F509-4025-AB43-C99E58E9D509}" presName="composite1" presStyleCnt="0"/>
      <dgm:spPr/>
    </dgm:pt>
    <dgm:pt modelId="{AF49B990-5CFC-4B6A-8C56-2B3D1124C87B}" type="pres">
      <dgm:prSet presAssocID="{38870418-F509-4025-AB43-C99E58E9D509}" presName="dummyNode1" presStyleLbl="node1" presStyleIdx="1" presStyleCnt="3"/>
      <dgm:spPr/>
    </dgm:pt>
    <dgm:pt modelId="{4EC3BF90-59CB-4CD5-8E65-F8EECE8EB3B7}" type="pres">
      <dgm:prSet presAssocID="{38870418-F509-4025-AB43-C99E58E9D509}" presName="childNode1" presStyleLbl="bgAcc1" presStyleIdx="2" presStyleCnt="3" custScaleX="109850" custLinFactNeighborX="-7301" custLinFactNeighborY="-321">
        <dgm:presLayoutVars>
          <dgm:bulletEnabled val="1"/>
        </dgm:presLayoutVars>
      </dgm:prSet>
      <dgm:spPr/>
    </dgm:pt>
    <dgm:pt modelId="{181AE6C3-DD1F-404A-B8D7-ACED8D5145E3}" type="pres">
      <dgm:prSet presAssocID="{38870418-F509-4025-AB43-C99E58E9D509}" presName="childNode1tx" presStyleLbl="bgAcc1" presStyleIdx="2" presStyleCnt="3">
        <dgm:presLayoutVars>
          <dgm:bulletEnabled val="1"/>
        </dgm:presLayoutVars>
      </dgm:prSet>
      <dgm:spPr/>
    </dgm:pt>
    <dgm:pt modelId="{2A29C3C5-932D-4B6F-8969-B5E5B16FD239}" type="pres">
      <dgm:prSet presAssocID="{38870418-F509-4025-AB43-C99E58E9D509}" presName="parentNode1" presStyleLbl="node1" presStyleIdx="2" presStyleCnt="3">
        <dgm:presLayoutVars>
          <dgm:chMax val="1"/>
          <dgm:bulletEnabled val="1"/>
        </dgm:presLayoutVars>
      </dgm:prSet>
      <dgm:spPr/>
    </dgm:pt>
    <dgm:pt modelId="{6CA20D3B-B274-4984-82DA-98EBC47D86D8}" type="pres">
      <dgm:prSet presAssocID="{38870418-F509-4025-AB43-C99E58E9D509}" presName="connSite1" presStyleCnt="0"/>
      <dgm:spPr/>
    </dgm:pt>
  </dgm:ptLst>
  <dgm:cxnLst>
    <dgm:cxn modelId="{FBE1830E-130E-405B-8C5C-4CD04063EC80}" type="presOf" srcId="{3456AB0F-96D4-4A97-8F82-64AE552EF6FB}" destId="{A60DA086-521F-49F7-B410-B76140292A44}" srcOrd="1" destOrd="2" presId="urn:microsoft.com/office/officeart/2005/8/layout/hProcess4"/>
    <dgm:cxn modelId="{1025DF0E-8AF9-40EF-8967-1EBC738C1B03}" type="presOf" srcId="{1FAFA9EB-E8A9-463D-AF35-5071306926A9}" destId="{84D1DD7D-4364-4FC0-BD7A-6D752EA0C43B}" srcOrd="0" destOrd="6" presId="urn:microsoft.com/office/officeart/2005/8/layout/hProcess4"/>
    <dgm:cxn modelId="{6B14EE19-04F4-4490-829F-618714C7D9E6}" type="presOf" srcId="{5C1DD914-EF33-4EF3-B221-C3F33C853A5A}" destId="{CF5C580D-10AF-44A7-8FE5-3CB764BF1B81}" srcOrd="0" destOrd="0" presId="urn:microsoft.com/office/officeart/2005/8/layout/hProcess4"/>
    <dgm:cxn modelId="{E317671D-EEA1-47D7-BD62-D90678FD2D26}" type="presOf" srcId="{6AF44131-5722-4528-8937-2F2D64962EE0}" destId="{A60DA086-521F-49F7-B410-B76140292A44}" srcOrd="1" destOrd="5" presId="urn:microsoft.com/office/officeart/2005/8/layout/hProcess4"/>
    <dgm:cxn modelId="{BFA61E20-99D1-42F0-BFE4-FD77A50271C3}" type="presOf" srcId="{B692733A-5AE6-4ECB-8111-57F9EDD9409F}" destId="{E4540ED4-266A-4F12-A6E6-014BC83EACEC}" srcOrd="0" destOrd="2" presId="urn:microsoft.com/office/officeart/2005/8/layout/hProcess4"/>
    <dgm:cxn modelId="{BA632924-67ED-4ECF-9A7B-9C1A161F2962}" srcId="{5C1DD914-EF33-4EF3-B221-C3F33C853A5A}" destId="{B6FEE040-5E22-4FBA-80BD-772A56465F90}" srcOrd="0" destOrd="0" parTransId="{8CE72970-5FE5-419C-8904-F03CDA749BCA}" sibTransId="{C7937236-40A7-4EEE-A278-4CA99EC3F59C}"/>
    <dgm:cxn modelId="{C8AE292B-D05B-4FF2-A2B7-F9DFE63A71AE}" type="presOf" srcId="{B692733A-5AE6-4ECB-8111-57F9EDD9409F}" destId="{4C86C687-4965-4DA2-80D1-EE1EC7C9996A}" srcOrd="1" destOrd="2" presId="urn:microsoft.com/office/officeart/2005/8/layout/hProcess4"/>
    <dgm:cxn modelId="{5B123430-B372-471C-9E52-79D9461B1ACB}" type="presOf" srcId="{99B110F8-6A29-4B06-8B52-0FF5AC6D254D}" destId="{4EC3BF90-59CB-4CD5-8E65-F8EECE8EB3B7}" srcOrd="0" destOrd="3" presId="urn:microsoft.com/office/officeart/2005/8/layout/hProcess4"/>
    <dgm:cxn modelId="{FF256B35-F04C-4733-952A-A852C43996C1}" type="presOf" srcId="{91B26892-AE2C-4A26-9563-AE9E9F1FA72C}" destId="{45570AD1-CF0C-47D8-981B-8E7712F67C98}" srcOrd="0" destOrd="0" presId="urn:microsoft.com/office/officeart/2005/8/layout/hProcess4"/>
    <dgm:cxn modelId="{AAC1DD3A-A3EE-4CA7-BACD-DE838CBFCCC1}" type="presOf" srcId="{1FAFA9EB-E8A9-463D-AF35-5071306926A9}" destId="{A60DA086-521F-49F7-B410-B76140292A44}" srcOrd="1" destOrd="6" presId="urn:microsoft.com/office/officeart/2005/8/layout/hProcess4"/>
    <dgm:cxn modelId="{8724403D-EAB0-4B31-936A-7C2A2EEE410A}" type="presOf" srcId="{38870418-F509-4025-AB43-C99E58E9D509}" destId="{2A29C3C5-932D-4B6F-8969-B5E5B16FD239}" srcOrd="0" destOrd="0" presId="urn:microsoft.com/office/officeart/2005/8/layout/hProcess4"/>
    <dgm:cxn modelId="{81425F3F-1CCF-4D6E-BB0F-C590667BBA3A}" srcId="{019695E6-A658-4897-80F2-A08CC8E51471}" destId="{5F275E72-DEDE-4BE9-A7B5-93C830029A15}" srcOrd="3" destOrd="0" parTransId="{D5CCC266-121D-4FB7-B8E0-516F0C01AFEC}" sibTransId="{E8DC0D8F-A6AC-4AF4-9AF2-322C446DCFBB}"/>
    <dgm:cxn modelId="{DA35413F-16A0-4FBA-B218-10D3E4F6732F}" srcId="{1F7A72CD-D92F-4C60-BE1A-7BC2D023BB05}" destId="{38870418-F509-4025-AB43-C99E58E9D509}" srcOrd="2" destOrd="0" parTransId="{9C76E2A0-B157-420D-8410-B5B6DDAAAFE6}" sibTransId="{8329EFE1-D519-46F7-9819-CE374241DFA4}"/>
    <dgm:cxn modelId="{B5F60248-4D2F-4539-916D-182CAAE0DAE1}" type="presOf" srcId="{5F275E72-DEDE-4BE9-A7B5-93C830029A15}" destId="{A60DA086-521F-49F7-B410-B76140292A44}" srcOrd="1" destOrd="3" presId="urn:microsoft.com/office/officeart/2005/8/layout/hProcess4"/>
    <dgm:cxn modelId="{D0C5C968-8BE5-48EA-8C09-706A92AB48B5}" srcId="{38870418-F509-4025-AB43-C99E58E9D509}" destId="{99B110F8-6A29-4B06-8B52-0FF5AC6D254D}" srcOrd="3" destOrd="0" parTransId="{412B8E3B-A82C-4A7B-9FC8-1B3F408D4184}" sibTransId="{A07D58BA-57FF-4630-9AC9-A0F60EC5736C}"/>
    <dgm:cxn modelId="{9C65F14F-67CC-43B9-A2E9-DA01456F543B}" srcId="{019695E6-A658-4897-80F2-A08CC8E51471}" destId="{6AF44131-5722-4528-8937-2F2D64962EE0}" srcOrd="5" destOrd="0" parTransId="{98702443-CD9D-4441-AC80-29164C564037}" sibTransId="{5849B39F-B1B2-4986-93B1-B2E021C29B5F}"/>
    <dgm:cxn modelId="{E1CE4352-9C0E-484E-8CC5-03985C6EF0D2}" type="presOf" srcId="{5F275E72-DEDE-4BE9-A7B5-93C830029A15}" destId="{84D1DD7D-4364-4FC0-BD7A-6D752EA0C43B}" srcOrd="0" destOrd="3" presId="urn:microsoft.com/office/officeart/2005/8/layout/hProcess4"/>
    <dgm:cxn modelId="{1A7E9453-E29A-4102-932B-49B44410EE3F}" srcId="{38870418-F509-4025-AB43-C99E58E9D509}" destId="{8076752E-5C0E-4590-AE2A-6CD46D26E490}" srcOrd="1" destOrd="0" parTransId="{46966368-712C-4754-A2F7-2A4AF287C18A}" sibTransId="{B8FEB45E-05FA-44FB-A71D-1312798C4A87}"/>
    <dgm:cxn modelId="{73B62374-B279-4EB3-B133-ABA26F3780E1}" srcId="{38870418-F509-4025-AB43-C99E58E9D509}" destId="{3DE293D2-6123-404E-A2C4-31713D59157B}" srcOrd="4" destOrd="0" parTransId="{70FB02EA-3F70-46C7-96FD-12AC172E9174}" sibTransId="{7BE67B6B-00C9-4D6D-8701-A8D78BA26FFA}"/>
    <dgm:cxn modelId="{2E9AEF78-8EE1-4DEB-AE94-42D1B27E4D69}" type="presOf" srcId="{564FE7BB-3F5D-4175-BE9C-9A009F69FB67}" destId="{181AE6C3-DD1F-404A-B8D7-ACED8D5145E3}" srcOrd="1" destOrd="2" presId="urn:microsoft.com/office/officeart/2005/8/layout/hProcess4"/>
    <dgm:cxn modelId="{145B4A82-B995-4537-B836-1289DA207F34}" type="presOf" srcId="{019695E6-A658-4897-80F2-A08CC8E51471}" destId="{EDF25B74-59DB-459F-AE5B-545FBC851F87}" srcOrd="0" destOrd="0" presId="urn:microsoft.com/office/officeart/2005/8/layout/hProcess4"/>
    <dgm:cxn modelId="{145ABA86-23C2-47A6-B88A-1443578EFE3A}" srcId="{019695E6-A658-4897-80F2-A08CC8E51471}" destId="{358B0361-FAD6-4712-9D01-4D9D4D4C5B71}" srcOrd="0" destOrd="0" parTransId="{27010C45-65D8-423F-A9E9-1020F07F9EA1}" sibTransId="{C77EEA21-7833-4153-AE31-5AC451CF88B4}"/>
    <dgm:cxn modelId="{CF65DE88-0D34-4891-BAB5-1A75A80B7C2A}" type="presOf" srcId="{05769790-14E8-4148-9EFC-2DA79A5686F2}" destId="{A60DA086-521F-49F7-B410-B76140292A44}" srcOrd="1" destOrd="4" presId="urn:microsoft.com/office/officeart/2005/8/layout/hProcess4"/>
    <dgm:cxn modelId="{08688789-0512-4B1B-A5AA-F722A4BD6B0D}" type="presOf" srcId="{D9C7E703-DE61-45CD-A076-3B7868D3DE65}" destId="{4EC3BF90-59CB-4CD5-8E65-F8EECE8EB3B7}" srcOrd="0" destOrd="0" presId="urn:microsoft.com/office/officeart/2005/8/layout/hProcess4"/>
    <dgm:cxn modelId="{3A93478E-D4ED-4F8C-A17D-B11B5601D3B4}" type="presOf" srcId="{1B1E35D1-40F0-424A-BF9B-E81B53494A27}" destId="{4C86C687-4965-4DA2-80D1-EE1EC7C9996A}" srcOrd="1" destOrd="1" presId="urn:microsoft.com/office/officeart/2005/8/layout/hProcess4"/>
    <dgm:cxn modelId="{ABAF1395-9A49-40D2-BD7B-2FE7CD74AA24}" srcId="{5C1DD914-EF33-4EF3-B221-C3F33C853A5A}" destId="{B692733A-5AE6-4ECB-8111-57F9EDD9409F}" srcOrd="2" destOrd="0" parTransId="{26F0D997-187B-4259-A25A-8043A7B50CC5}" sibTransId="{6C5D385B-F1D8-49C4-BE45-F31745C0EC23}"/>
    <dgm:cxn modelId="{2C2ABC9C-FDA1-4D17-A69A-C242F6CA252D}" type="presOf" srcId="{3DE293D2-6123-404E-A2C4-31713D59157B}" destId="{4EC3BF90-59CB-4CD5-8E65-F8EECE8EB3B7}" srcOrd="0" destOrd="4" presId="urn:microsoft.com/office/officeart/2005/8/layout/hProcess4"/>
    <dgm:cxn modelId="{FA425D9F-B81D-4DB1-AC29-A76966A6C87B}" type="presOf" srcId="{564FE7BB-3F5D-4175-BE9C-9A009F69FB67}" destId="{4EC3BF90-59CB-4CD5-8E65-F8EECE8EB3B7}" srcOrd="0" destOrd="2" presId="urn:microsoft.com/office/officeart/2005/8/layout/hProcess4"/>
    <dgm:cxn modelId="{41419AA3-01B9-406C-93F8-6742B76EFC2D}" type="presOf" srcId="{B6FEE040-5E22-4FBA-80BD-772A56465F90}" destId="{4C86C687-4965-4DA2-80D1-EE1EC7C9996A}" srcOrd="1" destOrd="0" presId="urn:microsoft.com/office/officeart/2005/8/layout/hProcess4"/>
    <dgm:cxn modelId="{D57DC5A3-62AB-4A91-BBF8-F2DF04AF875E}" srcId="{019695E6-A658-4897-80F2-A08CC8E51471}" destId="{3456AB0F-96D4-4A97-8F82-64AE552EF6FB}" srcOrd="2" destOrd="0" parTransId="{284D4E98-45C6-4808-A7A3-BF108FD2DDFB}" sibTransId="{9E69DAB2-AA26-49ED-A477-8A58EC04F4DD}"/>
    <dgm:cxn modelId="{1E53ABA5-41B2-4D1A-972F-5E6CB2DDDD8D}" type="presOf" srcId="{F621EE85-7E3C-4D1D-A5C4-83C833F67D2F}" destId="{1D37E62D-9731-4C64-8EAB-56792DAF9616}" srcOrd="0" destOrd="0" presId="urn:microsoft.com/office/officeart/2005/8/layout/hProcess4"/>
    <dgm:cxn modelId="{E4CF87A7-5229-44E6-8B7F-268AF8628575}" srcId="{38870418-F509-4025-AB43-C99E58E9D509}" destId="{D9C7E703-DE61-45CD-A076-3B7868D3DE65}" srcOrd="0" destOrd="0" parTransId="{6C4A08EF-FCAD-407D-8F21-9E4C9FF1A351}" sibTransId="{B4AA8A62-5BB9-4CA4-827A-ECB285FBE9D9}"/>
    <dgm:cxn modelId="{39813BA8-4D36-4C70-831C-9048A0CFFA76}" type="presOf" srcId="{6AF44131-5722-4528-8937-2F2D64962EE0}" destId="{84D1DD7D-4364-4FC0-BD7A-6D752EA0C43B}" srcOrd="0" destOrd="5" presId="urn:microsoft.com/office/officeart/2005/8/layout/hProcess4"/>
    <dgm:cxn modelId="{903A6FA8-8D32-4EB6-B842-42A7CB3CDF3C}" type="presOf" srcId="{358B0361-FAD6-4712-9D01-4D9D4D4C5B71}" destId="{A60DA086-521F-49F7-B410-B76140292A44}" srcOrd="1" destOrd="0" presId="urn:microsoft.com/office/officeart/2005/8/layout/hProcess4"/>
    <dgm:cxn modelId="{916F0AB3-B677-4475-AD2A-B3AAF0878350}" type="presOf" srcId="{99B110F8-6A29-4B06-8B52-0FF5AC6D254D}" destId="{181AE6C3-DD1F-404A-B8D7-ACED8D5145E3}" srcOrd="1" destOrd="3" presId="urn:microsoft.com/office/officeart/2005/8/layout/hProcess4"/>
    <dgm:cxn modelId="{68FC41B3-496C-43C6-B2B1-E9506AC09D6E}" type="presOf" srcId="{8076752E-5C0E-4590-AE2A-6CD46D26E490}" destId="{4EC3BF90-59CB-4CD5-8E65-F8EECE8EB3B7}" srcOrd="0" destOrd="1" presId="urn:microsoft.com/office/officeart/2005/8/layout/hProcess4"/>
    <dgm:cxn modelId="{C22D02B5-81B3-4DC6-A4F8-7903BD09E02E}" type="presOf" srcId="{8076752E-5C0E-4590-AE2A-6CD46D26E490}" destId="{181AE6C3-DD1F-404A-B8D7-ACED8D5145E3}" srcOrd="1" destOrd="1" presId="urn:microsoft.com/office/officeart/2005/8/layout/hProcess4"/>
    <dgm:cxn modelId="{23DF3AB5-85D8-423F-9DB8-F71B5D91EBE9}" type="presOf" srcId="{3DE293D2-6123-404E-A2C4-31713D59157B}" destId="{181AE6C3-DD1F-404A-B8D7-ACED8D5145E3}" srcOrd="1" destOrd="4" presId="urn:microsoft.com/office/officeart/2005/8/layout/hProcess4"/>
    <dgm:cxn modelId="{BC5E16B8-288E-4BAD-B564-62DA4E67A0F7}" type="presOf" srcId="{358B0361-FAD6-4712-9D01-4D9D4D4C5B71}" destId="{84D1DD7D-4364-4FC0-BD7A-6D752EA0C43B}" srcOrd="0" destOrd="0" presId="urn:microsoft.com/office/officeart/2005/8/layout/hProcess4"/>
    <dgm:cxn modelId="{F53691BC-C040-4E08-9B0F-F6897E7C10AD}" type="presOf" srcId="{1B1E35D1-40F0-424A-BF9B-E81B53494A27}" destId="{E4540ED4-266A-4F12-A6E6-014BC83EACEC}" srcOrd="0" destOrd="1" presId="urn:microsoft.com/office/officeart/2005/8/layout/hProcess4"/>
    <dgm:cxn modelId="{0E693DC4-894C-4284-B6A9-FC5BB696B153}" srcId="{5C1DD914-EF33-4EF3-B221-C3F33C853A5A}" destId="{1B1E35D1-40F0-424A-BF9B-E81B53494A27}" srcOrd="1" destOrd="0" parTransId="{E86FA6C9-AE23-43EA-8E8D-9F9823D329A4}" sibTransId="{88046618-0E0B-4F85-8407-BD3E2D7B1520}"/>
    <dgm:cxn modelId="{AD66E8C7-2AF9-4795-BF53-F9B54D9ACAD3}" srcId="{019695E6-A658-4897-80F2-A08CC8E51471}" destId="{05769790-14E8-4148-9EFC-2DA79A5686F2}" srcOrd="4" destOrd="0" parTransId="{E61EDA08-B100-421F-BC98-E5710E28E044}" sibTransId="{792B1C38-7CC7-43E8-85FE-86B5CFE34B39}"/>
    <dgm:cxn modelId="{6EFF93C8-0699-4536-9CB9-F6FBDC405BEA}" type="presOf" srcId="{3456AB0F-96D4-4A97-8F82-64AE552EF6FB}" destId="{84D1DD7D-4364-4FC0-BD7A-6D752EA0C43B}" srcOrd="0" destOrd="2" presId="urn:microsoft.com/office/officeart/2005/8/layout/hProcess4"/>
    <dgm:cxn modelId="{C0F52AD4-B4F8-41F8-B1E1-BF422735979D}" srcId="{1F7A72CD-D92F-4C60-BE1A-7BC2D023BB05}" destId="{5C1DD914-EF33-4EF3-B221-C3F33C853A5A}" srcOrd="1" destOrd="0" parTransId="{7B5EAACE-94C5-4928-9134-CA8DE1E36EAC}" sibTransId="{F621EE85-7E3C-4D1D-A5C4-83C833F67D2F}"/>
    <dgm:cxn modelId="{E9D14AD8-7615-4B36-B4ED-35EBF6E29CC0}" srcId="{38870418-F509-4025-AB43-C99E58E9D509}" destId="{564FE7BB-3F5D-4175-BE9C-9A009F69FB67}" srcOrd="2" destOrd="0" parTransId="{DA2D1691-B0DE-42F7-A88E-CA241CCD70CF}" sibTransId="{A0603EE5-9061-41DE-AD8E-9E062EB7975F}"/>
    <dgm:cxn modelId="{14F8C6DA-95E1-4521-9875-06DD633897CD}" srcId="{019695E6-A658-4897-80F2-A08CC8E51471}" destId="{1FAFA9EB-E8A9-463D-AF35-5071306926A9}" srcOrd="6" destOrd="0" parTransId="{68183127-8420-483B-A71A-713799AA4CF1}" sibTransId="{909CB53E-E523-4746-9CB4-96EE17052C61}"/>
    <dgm:cxn modelId="{3848B0DE-80FD-4196-BC9E-FC89C06E50C4}" type="presOf" srcId="{B6FEE040-5E22-4FBA-80BD-772A56465F90}" destId="{E4540ED4-266A-4F12-A6E6-014BC83EACEC}" srcOrd="0" destOrd="0" presId="urn:microsoft.com/office/officeart/2005/8/layout/hProcess4"/>
    <dgm:cxn modelId="{980A31E5-9F71-46F1-BB00-830F7871791E}" type="presOf" srcId="{B55E4287-18D6-44F9-9998-27DFC3DE3899}" destId="{A60DA086-521F-49F7-B410-B76140292A44}" srcOrd="1" destOrd="1" presId="urn:microsoft.com/office/officeart/2005/8/layout/hProcess4"/>
    <dgm:cxn modelId="{769B16E8-489C-4724-A9BD-746444FF4798}" type="presOf" srcId="{1F7A72CD-D92F-4C60-BE1A-7BC2D023BB05}" destId="{709DFC08-723E-4F27-8CED-E4BB59F4ED34}" srcOrd="0" destOrd="0" presId="urn:microsoft.com/office/officeart/2005/8/layout/hProcess4"/>
    <dgm:cxn modelId="{38B8EFEA-2AC2-4508-B50C-D7096BAE04EF}" srcId="{019695E6-A658-4897-80F2-A08CC8E51471}" destId="{B55E4287-18D6-44F9-9998-27DFC3DE3899}" srcOrd="1" destOrd="0" parTransId="{E2B3B95E-8796-44D3-BBC5-932F32BF5AC2}" sibTransId="{2F179F31-BBE7-48BC-8DC5-9CCC405069A8}"/>
    <dgm:cxn modelId="{A4AFEBEB-CADA-4C5F-8F8A-8794CC02B16A}" type="presOf" srcId="{D9C7E703-DE61-45CD-A076-3B7868D3DE65}" destId="{181AE6C3-DD1F-404A-B8D7-ACED8D5145E3}" srcOrd="1" destOrd="0" presId="urn:microsoft.com/office/officeart/2005/8/layout/hProcess4"/>
    <dgm:cxn modelId="{E6A3CBF4-6DCE-4383-8444-BEE5F48809C6}" srcId="{1F7A72CD-D92F-4C60-BE1A-7BC2D023BB05}" destId="{019695E6-A658-4897-80F2-A08CC8E51471}" srcOrd="0" destOrd="0" parTransId="{B686F262-5B44-47A7-8841-EAC8EC87E6C1}" sibTransId="{91B26892-AE2C-4A26-9563-AE9E9F1FA72C}"/>
    <dgm:cxn modelId="{81296BF5-0A39-4290-8DDC-9BF13F0BC307}" type="presOf" srcId="{05769790-14E8-4148-9EFC-2DA79A5686F2}" destId="{84D1DD7D-4364-4FC0-BD7A-6D752EA0C43B}" srcOrd="0" destOrd="4" presId="urn:microsoft.com/office/officeart/2005/8/layout/hProcess4"/>
    <dgm:cxn modelId="{DD5151F7-19A1-40CE-BDBA-DAC31ED1C088}" type="presOf" srcId="{B55E4287-18D6-44F9-9998-27DFC3DE3899}" destId="{84D1DD7D-4364-4FC0-BD7A-6D752EA0C43B}" srcOrd="0" destOrd="1" presId="urn:microsoft.com/office/officeart/2005/8/layout/hProcess4"/>
    <dgm:cxn modelId="{44996EEC-F8D4-4C25-88CC-A65C98CA3433}" type="presParOf" srcId="{709DFC08-723E-4F27-8CED-E4BB59F4ED34}" destId="{E5766F4E-7CA4-429C-A33C-26DF49F6B700}" srcOrd="0" destOrd="0" presId="urn:microsoft.com/office/officeart/2005/8/layout/hProcess4"/>
    <dgm:cxn modelId="{077B4AF3-8F27-4ACA-9E46-6C650F4ACE50}" type="presParOf" srcId="{709DFC08-723E-4F27-8CED-E4BB59F4ED34}" destId="{3DAA75A7-C214-4504-A8B7-89D372992969}" srcOrd="1" destOrd="0" presId="urn:microsoft.com/office/officeart/2005/8/layout/hProcess4"/>
    <dgm:cxn modelId="{1119EA7B-8738-4F40-B21A-B041ECCDC7C0}" type="presParOf" srcId="{709DFC08-723E-4F27-8CED-E4BB59F4ED34}" destId="{322A5182-A506-465F-920D-CD7CF4C2294F}" srcOrd="2" destOrd="0" presId="urn:microsoft.com/office/officeart/2005/8/layout/hProcess4"/>
    <dgm:cxn modelId="{C0AD3CB8-9DEB-46B6-8867-35150BCDB7E0}" type="presParOf" srcId="{322A5182-A506-465F-920D-CD7CF4C2294F}" destId="{F72D2409-8F2F-4849-8259-0C10A3E473A3}" srcOrd="0" destOrd="0" presId="urn:microsoft.com/office/officeart/2005/8/layout/hProcess4"/>
    <dgm:cxn modelId="{5971715F-E62C-43FC-8475-8B5FF7ACECC6}" type="presParOf" srcId="{F72D2409-8F2F-4849-8259-0C10A3E473A3}" destId="{F978296F-A8E9-4B6C-9E89-B00C76F27904}" srcOrd="0" destOrd="0" presId="urn:microsoft.com/office/officeart/2005/8/layout/hProcess4"/>
    <dgm:cxn modelId="{8F08B218-3FEC-412F-85D8-FE6B4BDD701F}" type="presParOf" srcId="{F72D2409-8F2F-4849-8259-0C10A3E473A3}" destId="{84D1DD7D-4364-4FC0-BD7A-6D752EA0C43B}" srcOrd="1" destOrd="0" presId="urn:microsoft.com/office/officeart/2005/8/layout/hProcess4"/>
    <dgm:cxn modelId="{F234F901-7A0A-4EC8-820E-596480C74D9F}" type="presParOf" srcId="{F72D2409-8F2F-4849-8259-0C10A3E473A3}" destId="{A60DA086-521F-49F7-B410-B76140292A44}" srcOrd="2" destOrd="0" presId="urn:microsoft.com/office/officeart/2005/8/layout/hProcess4"/>
    <dgm:cxn modelId="{7599BC24-66C0-4473-8304-0DA5061E9E58}" type="presParOf" srcId="{F72D2409-8F2F-4849-8259-0C10A3E473A3}" destId="{EDF25B74-59DB-459F-AE5B-545FBC851F87}" srcOrd="3" destOrd="0" presId="urn:microsoft.com/office/officeart/2005/8/layout/hProcess4"/>
    <dgm:cxn modelId="{C1001270-F4F5-4881-A836-D35D4A01269C}" type="presParOf" srcId="{F72D2409-8F2F-4849-8259-0C10A3E473A3}" destId="{B6CFFC37-C078-435F-8573-21EDD13F05A5}" srcOrd="4" destOrd="0" presId="urn:microsoft.com/office/officeart/2005/8/layout/hProcess4"/>
    <dgm:cxn modelId="{8DEE1865-FB4B-473D-BE35-6A4C5B0F79D9}" type="presParOf" srcId="{322A5182-A506-465F-920D-CD7CF4C2294F}" destId="{45570AD1-CF0C-47D8-981B-8E7712F67C98}" srcOrd="1" destOrd="0" presId="urn:microsoft.com/office/officeart/2005/8/layout/hProcess4"/>
    <dgm:cxn modelId="{7454FFBA-1D1C-4D38-A5AE-59695260C10E}" type="presParOf" srcId="{322A5182-A506-465F-920D-CD7CF4C2294F}" destId="{8465115B-D14A-459E-A2D7-FECE94332404}" srcOrd="2" destOrd="0" presId="urn:microsoft.com/office/officeart/2005/8/layout/hProcess4"/>
    <dgm:cxn modelId="{7EACCD08-2986-476D-A96F-6C2C3A485784}" type="presParOf" srcId="{8465115B-D14A-459E-A2D7-FECE94332404}" destId="{EA155C6B-9766-4E61-8630-BB808B2219D0}" srcOrd="0" destOrd="0" presId="urn:microsoft.com/office/officeart/2005/8/layout/hProcess4"/>
    <dgm:cxn modelId="{5593D74D-C5E5-4571-9BE9-E9EF7A562444}" type="presParOf" srcId="{8465115B-D14A-459E-A2D7-FECE94332404}" destId="{E4540ED4-266A-4F12-A6E6-014BC83EACEC}" srcOrd="1" destOrd="0" presId="urn:microsoft.com/office/officeart/2005/8/layout/hProcess4"/>
    <dgm:cxn modelId="{375AEBF6-ADAA-46BF-AF73-3AA1B37143A0}" type="presParOf" srcId="{8465115B-D14A-459E-A2D7-FECE94332404}" destId="{4C86C687-4965-4DA2-80D1-EE1EC7C9996A}" srcOrd="2" destOrd="0" presId="urn:microsoft.com/office/officeart/2005/8/layout/hProcess4"/>
    <dgm:cxn modelId="{9D88D87C-F2D1-477D-B230-E357E10DEE19}" type="presParOf" srcId="{8465115B-D14A-459E-A2D7-FECE94332404}" destId="{CF5C580D-10AF-44A7-8FE5-3CB764BF1B81}" srcOrd="3" destOrd="0" presId="urn:microsoft.com/office/officeart/2005/8/layout/hProcess4"/>
    <dgm:cxn modelId="{D791F258-72FE-400E-ACF6-EC782FD1044A}" type="presParOf" srcId="{8465115B-D14A-459E-A2D7-FECE94332404}" destId="{BF8E9B54-530D-4B45-9AC2-00920F5E7602}" srcOrd="4" destOrd="0" presId="urn:microsoft.com/office/officeart/2005/8/layout/hProcess4"/>
    <dgm:cxn modelId="{BC3CE478-85B6-4059-B0DA-76D8E472257B}" type="presParOf" srcId="{322A5182-A506-465F-920D-CD7CF4C2294F}" destId="{1D37E62D-9731-4C64-8EAB-56792DAF9616}" srcOrd="3" destOrd="0" presId="urn:microsoft.com/office/officeart/2005/8/layout/hProcess4"/>
    <dgm:cxn modelId="{0E92E0D5-2CC1-4160-B352-76B86A050129}" type="presParOf" srcId="{322A5182-A506-465F-920D-CD7CF4C2294F}" destId="{EDB8BD8D-C06E-48A9-8FB9-4DFB77FD3F78}" srcOrd="4" destOrd="0" presId="urn:microsoft.com/office/officeart/2005/8/layout/hProcess4"/>
    <dgm:cxn modelId="{B6C7F110-5222-4940-A5BF-6D7996C7285D}" type="presParOf" srcId="{EDB8BD8D-C06E-48A9-8FB9-4DFB77FD3F78}" destId="{AF49B990-5CFC-4B6A-8C56-2B3D1124C87B}" srcOrd="0" destOrd="0" presId="urn:microsoft.com/office/officeart/2005/8/layout/hProcess4"/>
    <dgm:cxn modelId="{B5FAFB18-8916-4BA8-9C47-4D06A9407CA4}" type="presParOf" srcId="{EDB8BD8D-C06E-48A9-8FB9-4DFB77FD3F78}" destId="{4EC3BF90-59CB-4CD5-8E65-F8EECE8EB3B7}" srcOrd="1" destOrd="0" presId="urn:microsoft.com/office/officeart/2005/8/layout/hProcess4"/>
    <dgm:cxn modelId="{BAFD6D5B-D4E3-4B68-8258-A3C988FE6A3C}" type="presParOf" srcId="{EDB8BD8D-C06E-48A9-8FB9-4DFB77FD3F78}" destId="{181AE6C3-DD1F-404A-B8D7-ACED8D5145E3}" srcOrd="2" destOrd="0" presId="urn:microsoft.com/office/officeart/2005/8/layout/hProcess4"/>
    <dgm:cxn modelId="{C61ECFCE-86D2-4DEB-8EB9-7009D1C15568}" type="presParOf" srcId="{EDB8BD8D-C06E-48A9-8FB9-4DFB77FD3F78}" destId="{2A29C3C5-932D-4B6F-8969-B5E5B16FD239}" srcOrd="3" destOrd="0" presId="urn:microsoft.com/office/officeart/2005/8/layout/hProcess4"/>
    <dgm:cxn modelId="{EBB8B1EE-1F5B-428A-BA13-96062A6F7E81}" type="presParOf" srcId="{EDB8BD8D-C06E-48A9-8FB9-4DFB77FD3F78}" destId="{6CA20D3B-B274-4984-82DA-98EBC47D86D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A870F4-49AD-437A-8BDB-B899221F057C}" type="doc">
      <dgm:prSet loTypeId="urn:microsoft.com/office/officeart/2005/8/layout/venn3" loCatId="relationship" qsTypeId="urn:microsoft.com/office/officeart/2005/8/quickstyle/simple1" qsCatId="simple" csTypeId="urn:microsoft.com/office/officeart/2005/8/colors/colorful3" csCatId="colorful" phldr="1"/>
      <dgm:spPr/>
    </dgm:pt>
    <dgm:pt modelId="{CD97E338-E4D7-488B-87FE-AF6873D798F2}">
      <dgm:prSet phldrT="[Text]" phldr="0"/>
      <dgm:spPr/>
      <dgm:t>
        <a:bodyPr/>
        <a:lstStyle/>
        <a:p>
          <a:pPr rtl="0"/>
          <a:r>
            <a:rPr lang="en-US" b="1" u="sng">
              <a:latin typeface="Calibri" panose="020F0502020204030204"/>
            </a:rPr>
            <a:t>Gather your planning group</a:t>
          </a:r>
          <a:endParaRPr lang="en-US" b="1" u="sng"/>
        </a:p>
      </dgm:t>
    </dgm:pt>
    <dgm:pt modelId="{2339AB5C-1D10-4B14-B990-D75A55FB3B3E}" type="parTrans" cxnId="{FD359189-DFF6-4689-9BE3-577B568C7BEC}">
      <dgm:prSet/>
      <dgm:spPr/>
      <dgm:t>
        <a:bodyPr/>
        <a:lstStyle/>
        <a:p>
          <a:endParaRPr lang="en-US"/>
        </a:p>
      </dgm:t>
    </dgm:pt>
    <dgm:pt modelId="{86884BE3-8B9A-45B4-8F58-CA6AC32DA2EE}" type="sibTrans" cxnId="{FD359189-DFF6-4689-9BE3-577B568C7BEC}">
      <dgm:prSet/>
      <dgm:spPr/>
      <dgm:t>
        <a:bodyPr/>
        <a:lstStyle/>
        <a:p>
          <a:endParaRPr lang="en-US"/>
        </a:p>
      </dgm:t>
    </dgm:pt>
    <dgm:pt modelId="{8B188287-DA88-4A80-8A77-92204B2AE764}">
      <dgm:prSet phldrT="[Text]" phldr="0"/>
      <dgm:spPr/>
      <dgm:t>
        <a:bodyPr/>
        <a:lstStyle/>
        <a:p>
          <a:pPr rtl="0"/>
          <a:r>
            <a:rPr lang="en-US" b="1" u="sng">
              <a:latin typeface="Calibri" panose="020F0502020204030204"/>
            </a:rPr>
            <a:t>Connect/ Invite Patients </a:t>
          </a:r>
        </a:p>
      </dgm:t>
    </dgm:pt>
    <dgm:pt modelId="{5620FD8F-6E5F-43A2-A655-D245011858D3}" type="parTrans" cxnId="{CC49344A-ACA1-4F0C-A761-63B2448BCBD0}">
      <dgm:prSet/>
      <dgm:spPr/>
      <dgm:t>
        <a:bodyPr/>
        <a:lstStyle/>
        <a:p>
          <a:endParaRPr lang="en-US"/>
        </a:p>
      </dgm:t>
    </dgm:pt>
    <dgm:pt modelId="{8F918AF7-74F0-41F2-97AC-8F559365DC91}" type="sibTrans" cxnId="{CC49344A-ACA1-4F0C-A761-63B2448BCBD0}">
      <dgm:prSet/>
      <dgm:spPr/>
      <dgm:t>
        <a:bodyPr/>
        <a:lstStyle/>
        <a:p>
          <a:endParaRPr lang="en-US"/>
        </a:p>
      </dgm:t>
    </dgm:pt>
    <dgm:pt modelId="{15E6902D-5322-412B-955C-6D94CE6B4DAF}">
      <dgm:prSet phldr="0"/>
      <dgm:spPr/>
      <dgm:t>
        <a:bodyPr/>
        <a:lstStyle/>
        <a:p>
          <a:pPr rtl="0"/>
          <a:r>
            <a:rPr lang="en-US" dirty="0">
              <a:latin typeface="Calibri" panose="020F0502020204030204"/>
            </a:rPr>
            <a:t>Ask OB offices / clinics to each invite 2-3  postpartum pts,  invite  NICU moms.</a:t>
          </a:r>
        </a:p>
      </dgm:t>
    </dgm:pt>
    <dgm:pt modelId="{9F6EB303-ED57-4A56-BA7A-7F6CF8347D17}" type="parTrans" cxnId="{89D7613C-47CD-4532-8DBE-FEF808371C09}">
      <dgm:prSet/>
      <dgm:spPr/>
      <dgm:t>
        <a:bodyPr/>
        <a:lstStyle/>
        <a:p>
          <a:endParaRPr lang="en-US"/>
        </a:p>
      </dgm:t>
    </dgm:pt>
    <dgm:pt modelId="{F506786C-8AE8-441B-B23C-3F6F23D1CEC4}" type="sibTrans" cxnId="{89D7613C-47CD-4532-8DBE-FEF808371C09}">
      <dgm:prSet/>
      <dgm:spPr/>
      <dgm:t>
        <a:bodyPr/>
        <a:lstStyle/>
        <a:p>
          <a:endParaRPr lang="en-US"/>
        </a:p>
      </dgm:t>
    </dgm:pt>
    <dgm:pt modelId="{D4B431A8-AD1D-4424-8DA0-85434C524D46}">
      <dgm:prSet phldr="0"/>
      <dgm:spPr/>
      <dgm:t>
        <a:bodyPr/>
        <a:lstStyle/>
        <a:p>
          <a:pPr rtl="0"/>
          <a:r>
            <a:rPr lang="en-US" b="1" u="sng">
              <a:latin typeface="Calibri" panose="020F0502020204030204"/>
            </a:rPr>
            <a:t>Set the Date </a:t>
          </a:r>
        </a:p>
      </dgm:t>
    </dgm:pt>
    <dgm:pt modelId="{A971AA21-CC04-411B-A542-568EE522E900}" type="parTrans" cxnId="{47FA3956-DBBC-4D51-9D24-F8CBCADFE478}">
      <dgm:prSet/>
      <dgm:spPr/>
      <dgm:t>
        <a:bodyPr/>
        <a:lstStyle/>
        <a:p>
          <a:endParaRPr lang="en-US"/>
        </a:p>
      </dgm:t>
    </dgm:pt>
    <dgm:pt modelId="{363A1FAC-7E7A-4E16-97E7-61A69CEB082A}" type="sibTrans" cxnId="{47FA3956-DBBC-4D51-9D24-F8CBCADFE478}">
      <dgm:prSet/>
      <dgm:spPr/>
      <dgm:t>
        <a:bodyPr/>
        <a:lstStyle/>
        <a:p>
          <a:endParaRPr lang="en-US"/>
        </a:p>
      </dgm:t>
    </dgm:pt>
    <dgm:pt modelId="{0D729F4F-29D8-4F65-821C-26D7F046902D}">
      <dgm:prSet phldr="0"/>
      <dgm:spPr/>
      <dgm:t>
        <a:bodyPr/>
        <a:lstStyle/>
        <a:p>
          <a:pPr rtl="0"/>
          <a:r>
            <a:rPr lang="en-US">
              <a:latin typeface="Calibri" panose="020F0502020204030204"/>
            </a:rPr>
            <a:t>Unit leadership</a:t>
          </a:r>
        </a:p>
      </dgm:t>
    </dgm:pt>
    <dgm:pt modelId="{6EE8C436-A90E-4C07-A76F-656884E6F385}" type="parTrans" cxnId="{AFFDAA46-EDA6-40D4-8C86-938000E90455}">
      <dgm:prSet/>
      <dgm:spPr/>
      <dgm:t>
        <a:bodyPr/>
        <a:lstStyle/>
        <a:p>
          <a:endParaRPr lang="en-US"/>
        </a:p>
      </dgm:t>
    </dgm:pt>
    <dgm:pt modelId="{EFBC1483-B468-49CE-9346-52E18F789ADC}" type="sibTrans" cxnId="{AFFDAA46-EDA6-40D4-8C86-938000E90455}">
      <dgm:prSet/>
      <dgm:spPr/>
      <dgm:t>
        <a:bodyPr/>
        <a:lstStyle/>
        <a:p>
          <a:endParaRPr lang="en-US"/>
        </a:p>
      </dgm:t>
    </dgm:pt>
    <dgm:pt modelId="{6C973B89-F994-4341-8CBD-42F99D1261EB}">
      <dgm:prSet phldr="0"/>
      <dgm:spPr/>
      <dgm:t>
        <a:bodyPr/>
        <a:lstStyle/>
        <a:p>
          <a:r>
            <a:rPr lang="en-US">
              <a:latin typeface="Calibri" panose="020F0502020204030204"/>
            </a:rPr>
            <a:t>Educator</a:t>
          </a:r>
          <a:endParaRPr lang="en-US"/>
        </a:p>
      </dgm:t>
    </dgm:pt>
    <dgm:pt modelId="{D22DE4C2-F5BE-4E97-83AE-BBA58B78C3FB}" type="parTrans" cxnId="{EDE8455E-D415-4DBA-B004-20AFFE3D9B73}">
      <dgm:prSet/>
      <dgm:spPr/>
      <dgm:t>
        <a:bodyPr/>
        <a:lstStyle/>
        <a:p>
          <a:endParaRPr lang="en-US"/>
        </a:p>
      </dgm:t>
    </dgm:pt>
    <dgm:pt modelId="{74783C64-8A56-4B6C-9F47-91BBFEB4BA87}" type="sibTrans" cxnId="{EDE8455E-D415-4DBA-B004-20AFFE3D9B73}">
      <dgm:prSet/>
      <dgm:spPr/>
      <dgm:t>
        <a:bodyPr/>
        <a:lstStyle/>
        <a:p>
          <a:endParaRPr lang="en-US"/>
        </a:p>
      </dgm:t>
    </dgm:pt>
    <dgm:pt modelId="{6392F611-66E4-4D39-9761-49C98CE46FE2}">
      <dgm:prSet phldr="0"/>
      <dgm:spPr/>
      <dgm:t>
        <a:bodyPr/>
        <a:lstStyle/>
        <a:p>
          <a:pPr rtl="0"/>
          <a:r>
            <a:rPr lang="en-US">
              <a:latin typeface="Calibri" panose="020F0502020204030204"/>
            </a:rPr>
            <a:t>Provider and RN Champion</a:t>
          </a:r>
        </a:p>
      </dgm:t>
    </dgm:pt>
    <dgm:pt modelId="{987292BA-CA26-4502-BF85-DC49FC306179}" type="parTrans" cxnId="{BAD26CD4-4DCC-4525-8A06-12B01903EDEB}">
      <dgm:prSet/>
      <dgm:spPr/>
      <dgm:t>
        <a:bodyPr/>
        <a:lstStyle/>
        <a:p>
          <a:endParaRPr lang="en-US"/>
        </a:p>
      </dgm:t>
    </dgm:pt>
    <dgm:pt modelId="{EBF461BC-27EC-4822-BD83-028A614F6FBB}" type="sibTrans" cxnId="{BAD26CD4-4DCC-4525-8A06-12B01903EDEB}">
      <dgm:prSet/>
      <dgm:spPr/>
      <dgm:t>
        <a:bodyPr/>
        <a:lstStyle/>
        <a:p>
          <a:endParaRPr lang="en-US"/>
        </a:p>
      </dgm:t>
    </dgm:pt>
    <dgm:pt modelId="{62F37CE9-3203-432F-9872-397DE00E8481}">
      <dgm:prSet phldr="0"/>
      <dgm:spPr/>
      <dgm:t>
        <a:bodyPr/>
        <a:lstStyle/>
        <a:p>
          <a:pPr rtl="0"/>
          <a:r>
            <a:rPr lang="en-US">
              <a:latin typeface="Calibri" panose="020F0502020204030204"/>
            </a:rPr>
            <a:t>Black Maternal Health Week (April 11-17) and/or </a:t>
          </a:r>
        </a:p>
      </dgm:t>
    </dgm:pt>
    <dgm:pt modelId="{E10ADE3C-4844-4F97-8482-58F81F7CDD6D}" type="parTrans" cxnId="{86C93372-E837-447E-919F-B7A5300E1D6C}">
      <dgm:prSet/>
      <dgm:spPr/>
      <dgm:t>
        <a:bodyPr/>
        <a:lstStyle/>
        <a:p>
          <a:endParaRPr lang="en-US"/>
        </a:p>
      </dgm:t>
    </dgm:pt>
    <dgm:pt modelId="{C772203F-79BD-495F-9E53-DBC9BBB5D7AC}" type="sibTrans" cxnId="{86C93372-E837-447E-919F-B7A5300E1D6C}">
      <dgm:prSet/>
      <dgm:spPr/>
      <dgm:t>
        <a:bodyPr/>
        <a:lstStyle/>
        <a:p>
          <a:endParaRPr lang="en-US"/>
        </a:p>
      </dgm:t>
    </dgm:pt>
    <dgm:pt modelId="{3667741F-75F2-4979-AD84-6A3F49C9E728}">
      <dgm:prSet phldr="0"/>
      <dgm:spPr/>
      <dgm:t>
        <a:bodyPr/>
        <a:lstStyle/>
        <a:p>
          <a:pPr rtl="0"/>
          <a:r>
            <a:rPr lang="en-US">
              <a:latin typeface="Calibri" panose="020F0502020204030204"/>
            </a:rPr>
            <a:t>Mother’s Day Week (week of May 14)</a:t>
          </a:r>
          <a:endParaRPr lang="en-US"/>
        </a:p>
      </dgm:t>
    </dgm:pt>
    <dgm:pt modelId="{738C9FB3-B7A8-4FCE-A518-29A43A6AF93D}" type="parTrans" cxnId="{BDB32CB4-2376-4076-AAAC-495DF9718375}">
      <dgm:prSet/>
      <dgm:spPr/>
      <dgm:t>
        <a:bodyPr/>
        <a:lstStyle/>
        <a:p>
          <a:endParaRPr lang="en-US"/>
        </a:p>
      </dgm:t>
    </dgm:pt>
    <dgm:pt modelId="{DA9C1594-E8A5-40D0-9639-28CED57120E1}" type="sibTrans" cxnId="{BDB32CB4-2376-4076-AAAC-495DF9718375}">
      <dgm:prSet/>
      <dgm:spPr/>
      <dgm:t>
        <a:bodyPr/>
        <a:lstStyle/>
        <a:p>
          <a:endParaRPr lang="en-US"/>
        </a:p>
      </dgm:t>
    </dgm:pt>
    <dgm:pt modelId="{8A3941C0-5093-4428-90DA-D056095F5315}">
      <dgm:prSet phldr="0"/>
      <dgm:spPr/>
      <dgm:t>
        <a:bodyPr/>
        <a:lstStyle/>
        <a:p>
          <a:pPr rtl="0"/>
          <a:r>
            <a:rPr lang="en-US">
              <a:latin typeface="Calibri" panose="020F0502020204030204"/>
            </a:rPr>
            <a:t>PP Leader Rounds</a:t>
          </a:r>
          <a:endParaRPr lang="en-US"/>
        </a:p>
      </dgm:t>
    </dgm:pt>
    <dgm:pt modelId="{AEDA8040-8CCD-4799-B23C-279FBC51C85B}" type="parTrans" cxnId="{8BEF12B4-91F3-43FD-9A82-5B6F5CC0A088}">
      <dgm:prSet/>
      <dgm:spPr/>
      <dgm:t>
        <a:bodyPr/>
        <a:lstStyle/>
        <a:p>
          <a:endParaRPr lang="en-US"/>
        </a:p>
      </dgm:t>
    </dgm:pt>
    <dgm:pt modelId="{A4B33320-5B0B-4D21-8B53-ACA2CC1534A1}" type="sibTrans" cxnId="{8BEF12B4-91F3-43FD-9A82-5B6F5CC0A088}">
      <dgm:prSet/>
      <dgm:spPr/>
      <dgm:t>
        <a:bodyPr/>
        <a:lstStyle/>
        <a:p>
          <a:endParaRPr lang="en-US"/>
        </a:p>
      </dgm:t>
    </dgm:pt>
    <dgm:pt modelId="{6E99E5BC-DDA3-4ED6-987C-70240B730935}">
      <dgm:prSet phldr="0"/>
      <dgm:spPr/>
      <dgm:t>
        <a:bodyPr/>
        <a:lstStyle/>
        <a:p>
          <a:pPr rtl="0"/>
          <a:r>
            <a:rPr lang="en-US">
              <a:latin typeface="Calibri" panose="020F0502020204030204"/>
            </a:rPr>
            <a:t>Community Outreach (invite doulas, community health worker, home visit program, community health clinic </a:t>
          </a:r>
          <a:r>
            <a:rPr lang="en-US" err="1">
              <a:latin typeface="Calibri" panose="020F0502020204030204"/>
            </a:rPr>
            <a:t>etc</a:t>
          </a:r>
          <a:r>
            <a:rPr lang="en-US">
              <a:latin typeface="Calibri" panose="020F0502020204030204"/>
            </a:rPr>
            <a:t>)</a:t>
          </a:r>
        </a:p>
      </dgm:t>
    </dgm:pt>
    <dgm:pt modelId="{A085B666-94B6-48B6-A6FC-4415F6C9676E}" type="parTrans" cxnId="{4E57982A-0F73-4FB8-BE21-D096DF2963A4}">
      <dgm:prSet/>
      <dgm:spPr/>
      <dgm:t>
        <a:bodyPr/>
        <a:lstStyle/>
        <a:p>
          <a:endParaRPr lang="en-US"/>
        </a:p>
      </dgm:t>
    </dgm:pt>
    <dgm:pt modelId="{D89C26AB-DC9C-4587-9EDF-27556A73BC2C}" type="sibTrans" cxnId="{4E57982A-0F73-4FB8-BE21-D096DF2963A4}">
      <dgm:prSet/>
      <dgm:spPr/>
      <dgm:t>
        <a:bodyPr/>
        <a:lstStyle/>
        <a:p>
          <a:endParaRPr lang="en-US"/>
        </a:p>
      </dgm:t>
    </dgm:pt>
    <dgm:pt modelId="{A7A89413-4177-4E9C-83AA-413811BED4EB}">
      <dgm:prSet phldr="0"/>
      <dgm:spPr/>
      <dgm:t>
        <a:bodyPr/>
        <a:lstStyle/>
        <a:p>
          <a:pPr rtl="0"/>
          <a:r>
            <a:rPr lang="en-US" b="1">
              <a:latin typeface="Calibri" panose="020F0502020204030204"/>
            </a:rPr>
            <a:t>Celebration of Respectful Care and Patient Voices Breakfast with clinical team members and patients! </a:t>
          </a:r>
          <a:endParaRPr lang="en-US" b="0">
            <a:latin typeface="Calibri" panose="020F0502020204030204"/>
          </a:endParaRPr>
        </a:p>
      </dgm:t>
    </dgm:pt>
    <dgm:pt modelId="{AB0551D0-65D7-4C59-8228-D0A0B13DC841}" type="parTrans" cxnId="{5642AC57-A7F8-4AF0-9455-1C42D04FC06A}">
      <dgm:prSet/>
      <dgm:spPr/>
      <dgm:t>
        <a:bodyPr/>
        <a:lstStyle/>
        <a:p>
          <a:endParaRPr lang="en-US"/>
        </a:p>
      </dgm:t>
    </dgm:pt>
    <dgm:pt modelId="{35B12FEB-1D71-401D-BD1B-441817A2FF1A}" type="sibTrans" cxnId="{5642AC57-A7F8-4AF0-9455-1C42D04FC06A}">
      <dgm:prSet/>
      <dgm:spPr/>
      <dgm:t>
        <a:bodyPr/>
        <a:lstStyle/>
        <a:p>
          <a:endParaRPr lang="en-US"/>
        </a:p>
      </dgm:t>
    </dgm:pt>
    <dgm:pt modelId="{C5C7A9D2-AB6A-4CA7-B22D-7FED73689131}">
      <dgm:prSet phldr="0"/>
      <dgm:spPr/>
      <dgm:t>
        <a:bodyPr/>
        <a:lstStyle/>
        <a:p>
          <a:pPr rtl="0"/>
          <a:r>
            <a:rPr lang="en-US"/>
            <a:t>Consider using a Grand Rounds time slot?</a:t>
          </a:r>
        </a:p>
      </dgm:t>
    </dgm:pt>
    <dgm:pt modelId="{04AD0233-945C-4F62-AF8B-78E985B75467}" type="parTrans" cxnId="{C8EF9FDB-CE33-4854-8249-32CEEB35FEC2}">
      <dgm:prSet/>
      <dgm:spPr/>
      <dgm:t>
        <a:bodyPr/>
        <a:lstStyle/>
        <a:p>
          <a:endParaRPr lang="en-US"/>
        </a:p>
      </dgm:t>
    </dgm:pt>
    <dgm:pt modelId="{F0087600-4B4C-4ABA-8706-29D397ACDB49}" type="sibTrans" cxnId="{C8EF9FDB-CE33-4854-8249-32CEEB35FEC2}">
      <dgm:prSet/>
      <dgm:spPr/>
      <dgm:t>
        <a:bodyPr/>
        <a:lstStyle/>
        <a:p>
          <a:endParaRPr lang="en-US"/>
        </a:p>
      </dgm:t>
    </dgm:pt>
    <dgm:pt modelId="{29D20E26-AC15-46D9-8E27-40EE9321EEB1}">
      <dgm:prSet phldr="0"/>
      <dgm:spPr/>
      <dgm:t>
        <a:bodyPr/>
        <a:lstStyle/>
        <a:p>
          <a:pPr rtl="0"/>
          <a:r>
            <a:rPr lang="en-US" dirty="0">
              <a:latin typeface="Calibri" panose="020F0502020204030204"/>
            </a:rPr>
            <a:t>Social work</a:t>
          </a:r>
        </a:p>
      </dgm:t>
    </dgm:pt>
    <dgm:pt modelId="{8EF25E85-052E-4003-9587-CC2C2E9AB4D3}" type="parTrans" cxnId="{565B5412-FBBB-4474-8DAC-7AB53BB54C92}">
      <dgm:prSet/>
      <dgm:spPr/>
      <dgm:t>
        <a:bodyPr/>
        <a:lstStyle/>
        <a:p>
          <a:endParaRPr lang="en-US"/>
        </a:p>
      </dgm:t>
    </dgm:pt>
    <dgm:pt modelId="{5369ACEC-CB35-4D36-851E-2FE4A3358915}" type="sibTrans" cxnId="{565B5412-FBBB-4474-8DAC-7AB53BB54C92}">
      <dgm:prSet/>
      <dgm:spPr/>
      <dgm:t>
        <a:bodyPr/>
        <a:lstStyle/>
        <a:p>
          <a:endParaRPr lang="en-US"/>
        </a:p>
      </dgm:t>
    </dgm:pt>
    <dgm:pt modelId="{F214892B-D3E7-4D0C-88AD-5BE6B7857990}">
      <dgm:prSet phldr="0"/>
      <dgm:spPr/>
      <dgm:t>
        <a:bodyPr/>
        <a:lstStyle/>
        <a:p>
          <a:pPr rtl="0"/>
          <a:r>
            <a:rPr lang="en-US" dirty="0">
              <a:latin typeface="Calibri" panose="020F0502020204030204"/>
            </a:rPr>
            <a:t>(YOUR BE TEAM!)</a:t>
          </a:r>
        </a:p>
      </dgm:t>
    </dgm:pt>
    <dgm:pt modelId="{EE984B42-1B8C-4936-ACA2-0269955AFAD2}" type="parTrans" cxnId="{9FF418E4-E416-4026-8116-1E9A8A6693C5}">
      <dgm:prSet/>
      <dgm:spPr/>
    </dgm:pt>
    <dgm:pt modelId="{6C3A1402-A71E-45FA-A544-5F2D212CBFCC}" type="sibTrans" cxnId="{9FF418E4-E416-4026-8116-1E9A8A6693C5}">
      <dgm:prSet/>
      <dgm:spPr/>
    </dgm:pt>
    <dgm:pt modelId="{EB404C3A-0DD5-4F40-B1D9-1E3B3CA7D856}" type="pres">
      <dgm:prSet presAssocID="{9AA870F4-49AD-437A-8BDB-B899221F057C}" presName="Name0" presStyleCnt="0">
        <dgm:presLayoutVars>
          <dgm:dir/>
          <dgm:resizeHandles val="exact"/>
        </dgm:presLayoutVars>
      </dgm:prSet>
      <dgm:spPr/>
    </dgm:pt>
    <dgm:pt modelId="{BA16F5E3-210F-4D9A-9D84-A0904B2A01C7}" type="pres">
      <dgm:prSet presAssocID="{CD97E338-E4D7-488B-87FE-AF6873D798F2}" presName="Name5" presStyleLbl="vennNode1" presStyleIdx="0" presStyleCnt="4">
        <dgm:presLayoutVars>
          <dgm:bulletEnabled val="1"/>
        </dgm:presLayoutVars>
      </dgm:prSet>
      <dgm:spPr/>
    </dgm:pt>
    <dgm:pt modelId="{8016BE7E-1B30-4C90-871B-364463F161BD}" type="pres">
      <dgm:prSet presAssocID="{86884BE3-8B9A-45B4-8F58-CA6AC32DA2EE}" presName="space" presStyleCnt="0"/>
      <dgm:spPr/>
    </dgm:pt>
    <dgm:pt modelId="{1190B134-FC49-4FA7-A077-E37CE66721D9}" type="pres">
      <dgm:prSet presAssocID="{D4B431A8-AD1D-4424-8DA0-85434C524D46}" presName="Name5" presStyleLbl="vennNode1" presStyleIdx="1" presStyleCnt="4">
        <dgm:presLayoutVars>
          <dgm:bulletEnabled val="1"/>
        </dgm:presLayoutVars>
      </dgm:prSet>
      <dgm:spPr/>
    </dgm:pt>
    <dgm:pt modelId="{6DAC2A89-E9C1-46B1-BFF1-7E88F94B9495}" type="pres">
      <dgm:prSet presAssocID="{363A1FAC-7E7A-4E16-97E7-61A69CEB082A}" presName="space" presStyleCnt="0"/>
      <dgm:spPr/>
    </dgm:pt>
    <dgm:pt modelId="{A35AFF8D-434F-45AE-B678-42454849FFC5}" type="pres">
      <dgm:prSet presAssocID="{8B188287-DA88-4A80-8A77-92204B2AE764}" presName="Name5" presStyleLbl="vennNode1" presStyleIdx="2" presStyleCnt="4">
        <dgm:presLayoutVars>
          <dgm:bulletEnabled val="1"/>
        </dgm:presLayoutVars>
      </dgm:prSet>
      <dgm:spPr/>
    </dgm:pt>
    <dgm:pt modelId="{6F3BCE43-2C94-43EC-B318-5DD2CAED51F9}" type="pres">
      <dgm:prSet presAssocID="{8F918AF7-74F0-41F2-97AC-8F559365DC91}" presName="space" presStyleCnt="0"/>
      <dgm:spPr/>
    </dgm:pt>
    <dgm:pt modelId="{23C263ED-262F-4056-B1CE-A1FFB48795DC}" type="pres">
      <dgm:prSet presAssocID="{A7A89413-4177-4E9C-83AA-413811BED4EB}" presName="Name5" presStyleLbl="vennNode1" presStyleIdx="3" presStyleCnt="4">
        <dgm:presLayoutVars>
          <dgm:bulletEnabled val="1"/>
        </dgm:presLayoutVars>
      </dgm:prSet>
      <dgm:spPr/>
    </dgm:pt>
  </dgm:ptLst>
  <dgm:cxnLst>
    <dgm:cxn modelId="{8D42D501-06A0-4790-B52F-1A7EDDCFB73F}" type="presOf" srcId="{C5C7A9D2-AB6A-4CA7-B22D-7FED73689131}" destId="{1190B134-FC49-4FA7-A077-E37CE66721D9}" srcOrd="0" destOrd="3" presId="urn:microsoft.com/office/officeart/2005/8/layout/venn3"/>
    <dgm:cxn modelId="{38719A08-7591-4D1A-990A-F03E99AC2FCA}" type="presOf" srcId="{D4B431A8-AD1D-4424-8DA0-85434C524D46}" destId="{1190B134-FC49-4FA7-A077-E37CE66721D9}" srcOrd="0" destOrd="0" presId="urn:microsoft.com/office/officeart/2005/8/layout/venn3"/>
    <dgm:cxn modelId="{565B5412-FBBB-4474-8DAC-7AB53BB54C92}" srcId="{CD97E338-E4D7-488B-87FE-AF6873D798F2}" destId="{29D20E26-AC15-46D9-8E27-40EE9321EEB1}" srcOrd="3" destOrd="0" parTransId="{8EF25E85-052E-4003-9587-CC2C2E9AB4D3}" sibTransId="{5369ACEC-CB35-4D36-851E-2FE4A3358915}"/>
    <dgm:cxn modelId="{34F4A012-BB7A-4605-A0DC-1A82E054B3AD}" type="presOf" srcId="{0D729F4F-29D8-4F65-821C-26D7F046902D}" destId="{BA16F5E3-210F-4D9A-9D84-A0904B2A01C7}" srcOrd="0" destOrd="1" presId="urn:microsoft.com/office/officeart/2005/8/layout/venn3"/>
    <dgm:cxn modelId="{20F7601C-8654-43E7-A2CC-EA0B5FA9ECC8}" type="presOf" srcId="{F214892B-D3E7-4D0C-88AD-5BE6B7857990}" destId="{BA16F5E3-210F-4D9A-9D84-A0904B2A01C7}" srcOrd="0" destOrd="5" presId="urn:microsoft.com/office/officeart/2005/8/layout/venn3"/>
    <dgm:cxn modelId="{4E57982A-0F73-4FB8-BE21-D096DF2963A4}" srcId="{8B188287-DA88-4A80-8A77-92204B2AE764}" destId="{6E99E5BC-DDA3-4ED6-987C-70240B730935}" srcOrd="2" destOrd="0" parTransId="{A085B666-94B6-48B6-A6FC-4415F6C9676E}" sibTransId="{D89C26AB-DC9C-4587-9EDF-27556A73BC2C}"/>
    <dgm:cxn modelId="{89D7613C-47CD-4532-8DBE-FEF808371C09}" srcId="{8B188287-DA88-4A80-8A77-92204B2AE764}" destId="{15E6902D-5322-412B-955C-6D94CE6B4DAF}" srcOrd="1" destOrd="0" parTransId="{9F6EB303-ED57-4A56-BA7A-7F6CF8347D17}" sibTransId="{F506786C-8AE8-441B-B23C-3F6F23D1CEC4}"/>
    <dgm:cxn modelId="{33E5A83D-7266-4B1C-BBEC-7E9AD2C551C3}" type="presOf" srcId="{6C973B89-F994-4341-8CBD-42F99D1261EB}" destId="{BA16F5E3-210F-4D9A-9D84-A0904B2A01C7}" srcOrd="0" destOrd="2" presId="urn:microsoft.com/office/officeart/2005/8/layout/venn3"/>
    <dgm:cxn modelId="{EDE8455E-D415-4DBA-B004-20AFFE3D9B73}" srcId="{CD97E338-E4D7-488B-87FE-AF6873D798F2}" destId="{6C973B89-F994-4341-8CBD-42F99D1261EB}" srcOrd="1" destOrd="0" parTransId="{D22DE4C2-F5BE-4E97-83AE-BBA58B78C3FB}" sibTransId="{74783C64-8A56-4B6C-9F47-91BBFEB4BA87}"/>
    <dgm:cxn modelId="{E57BBD62-2BEA-40B1-8905-C988145EED4F}" type="presOf" srcId="{9AA870F4-49AD-437A-8BDB-B899221F057C}" destId="{EB404C3A-0DD5-4F40-B1D9-1E3B3CA7D856}" srcOrd="0" destOrd="0" presId="urn:microsoft.com/office/officeart/2005/8/layout/venn3"/>
    <dgm:cxn modelId="{4C5D4A66-E9CA-4D21-8265-1C38099B4D76}" type="presOf" srcId="{62F37CE9-3203-432F-9872-397DE00E8481}" destId="{1190B134-FC49-4FA7-A077-E37CE66721D9}" srcOrd="0" destOrd="1" presId="urn:microsoft.com/office/officeart/2005/8/layout/venn3"/>
    <dgm:cxn modelId="{AFFDAA46-EDA6-40D4-8C86-938000E90455}" srcId="{CD97E338-E4D7-488B-87FE-AF6873D798F2}" destId="{0D729F4F-29D8-4F65-821C-26D7F046902D}" srcOrd="0" destOrd="0" parTransId="{6EE8C436-A90E-4C07-A76F-656884E6F385}" sibTransId="{EFBC1483-B468-49CE-9346-52E18F789ADC}"/>
    <dgm:cxn modelId="{CC49344A-ACA1-4F0C-A761-63B2448BCBD0}" srcId="{9AA870F4-49AD-437A-8BDB-B899221F057C}" destId="{8B188287-DA88-4A80-8A77-92204B2AE764}" srcOrd="2" destOrd="0" parTransId="{5620FD8F-6E5F-43A2-A655-D245011858D3}" sibTransId="{8F918AF7-74F0-41F2-97AC-8F559365DC91}"/>
    <dgm:cxn modelId="{DE3F2D4F-C9CB-4258-AA2B-934E34EDD283}" type="presOf" srcId="{6392F611-66E4-4D39-9761-49C98CE46FE2}" destId="{BA16F5E3-210F-4D9A-9D84-A0904B2A01C7}" srcOrd="0" destOrd="3" presId="urn:microsoft.com/office/officeart/2005/8/layout/venn3"/>
    <dgm:cxn modelId="{0364B750-65C8-427F-B39A-AB153AA28B37}" type="presOf" srcId="{A7A89413-4177-4E9C-83AA-413811BED4EB}" destId="{23C263ED-262F-4056-B1CE-A1FFB48795DC}" srcOrd="0" destOrd="0" presId="urn:microsoft.com/office/officeart/2005/8/layout/venn3"/>
    <dgm:cxn modelId="{551AD170-66B5-422E-A743-A06F45FE0405}" type="presOf" srcId="{29D20E26-AC15-46D9-8E27-40EE9321EEB1}" destId="{BA16F5E3-210F-4D9A-9D84-A0904B2A01C7}" srcOrd="0" destOrd="4" presId="urn:microsoft.com/office/officeart/2005/8/layout/venn3"/>
    <dgm:cxn modelId="{86C93372-E837-447E-919F-B7A5300E1D6C}" srcId="{D4B431A8-AD1D-4424-8DA0-85434C524D46}" destId="{62F37CE9-3203-432F-9872-397DE00E8481}" srcOrd="0" destOrd="0" parTransId="{E10ADE3C-4844-4F97-8482-58F81F7CDD6D}" sibTransId="{C772203F-79BD-495F-9E53-DBC9BBB5D7AC}"/>
    <dgm:cxn modelId="{47FA3956-DBBC-4D51-9D24-F8CBCADFE478}" srcId="{9AA870F4-49AD-437A-8BDB-B899221F057C}" destId="{D4B431A8-AD1D-4424-8DA0-85434C524D46}" srcOrd="1" destOrd="0" parTransId="{A971AA21-CC04-411B-A542-568EE522E900}" sibTransId="{363A1FAC-7E7A-4E16-97E7-61A69CEB082A}"/>
    <dgm:cxn modelId="{5642AC57-A7F8-4AF0-9455-1C42D04FC06A}" srcId="{9AA870F4-49AD-437A-8BDB-B899221F057C}" destId="{A7A89413-4177-4E9C-83AA-413811BED4EB}" srcOrd="3" destOrd="0" parTransId="{AB0551D0-65D7-4C59-8228-D0A0B13DC841}" sibTransId="{35B12FEB-1D71-401D-BD1B-441817A2FF1A}"/>
    <dgm:cxn modelId="{4042BE82-3EF4-4DB2-B452-60B1A198DBF2}" type="presOf" srcId="{6E99E5BC-DDA3-4ED6-987C-70240B730935}" destId="{A35AFF8D-434F-45AE-B678-42454849FFC5}" srcOrd="0" destOrd="3" presId="urn:microsoft.com/office/officeart/2005/8/layout/venn3"/>
    <dgm:cxn modelId="{FD359189-DFF6-4689-9BE3-577B568C7BEC}" srcId="{9AA870F4-49AD-437A-8BDB-B899221F057C}" destId="{CD97E338-E4D7-488B-87FE-AF6873D798F2}" srcOrd="0" destOrd="0" parTransId="{2339AB5C-1D10-4B14-B990-D75A55FB3B3E}" sibTransId="{86884BE3-8B9A-45B4-8F58-CA6AC32DA2EE}"/>
    <dgm:cxn modelId="{74AF798F-74CD-415A-88F7-1ED66EDFE8C0}" type="presOf" srcId="{15E6902D-5322-412B-955C-6D94CE6B4DAF}" destId="{A35AFF8D-434F-45AE-B678-42454849FFC5}" srcOrd="0" destOrd="2" presId="urn:microsoft.com/office/officeart/2005/8/layout/venn3"/>
    <dgm:cxn modelId="{D97F1B92-3B9B-4975-BD05-7FFE827A0DAE}" type="presOf" srcId="{3667741F-75F2-4979-AD84-6A3F49C9E728}" destId="{1190B134-FC49-4FA7-A077-E37CE66721D9}" srcOrd="0" destOrd="2" presId="urn:microsoft.com/office/officeart/2005/8/layout/venn3"/>
    <dgm:cxn modelId="{F0788792-9466-475A-9089-BC82B8A3290A}" type="presOf" srcId="{8A3941C0-5093-4428-90DA-D056095F5315}" destId="{A35AFF8D-434F-45AE-B678-42454849FFC5}" srcOrd="0" destOrd="1" presId="urn:microsoft.com/office/officeart/2005/8/layout/venn3"/>
    <dgm:cxn modelId="{996631A8-CB4A-4663-BAB6-0528725CE690}" type="presOf" srcId="{CD97E338-E4D7-488B-87FE-AF6873D798F2}" destId="{BA16F5E3-210F-4D9A-9D84-A0904B2A01C7}" srcOrd="0" destOrd="0" presId="urn:microsoft.com/office/officeart/2005/8/layout/venn3"/>
    <dgm:cxn modelId="{8BEF12B4-91F3-43FD-9A82-5B6F5CC0A088}" srcId="{8B188287-DA88-4A80-8A77-92204B2AE764}" destId="{8A3941C0-5093-4428-90DA-D056095F5315}" srcOrd="0" destOrd="0" parTransId="{AEDA8040-8CCD-4799-B23C-279FBC51C85B}" sibTransId="{A4B33320-5B0B-4D21-8B53-ACA2CC1534A1}"/>
    <dgm:cxn modelId="{BDB32CB4-2376-4076-AAAC-495DF9718375}" srcId="{D4B431A8-AD1D-4424-8DA0-85434C524D46}" destId="{3667741F-75F2-4979-AD84-6A3F49C9E728}" srcOrd="1" destOrd="0" parTransId="{738C9FB3-B7A8-4FCE-A518-29A43A6AF93D}" sibTransId="{DA9C1594-E8A5-40D0-9639-28CED57120E1}"/>
    <dgm:cxn modelId="{BAD26CD4-4DCC-4525-8A06-12B01903EDEB}" srcId="{CD97E338-E4D7-488B-87FE-AF6873D798F2}" destId="{6392F611-66E4-4D39-9761-49C98CE46FE2}" srcOrd="2" destOrd="0" parTransId="{987292BA-CA26-4502-BF85-DC49FC306179}" sibTransId="{EBF461BC-27EC-4822-BD83-028A614F6FBB}"/>
    <dgm:cxn modelId="{C8EF9FDB-CE33-4854-8249-32CEEB35FEC2}" srcId="{D4B431A8-AD1D-4424-8DA0-85434C524D46}" destId="{C5C7A9D2-AB6A-4CA7-B22D-7FED73689131}" srcOrd="2" destOrd="0" parTransId="{04AD0233-945C-4F62-AF8B-78E985B75467}" sibTransId="{F0087600-4B4C-4ABA-8706-29D397ACDB49}"/>
    <dgm:cxn modelId="{CE9215E4-3B9E-41A7-AB52-3CDD37EA232E}" type="presOf" srcId="{8B188287-DA88-4A80-8A77-92204B2AE764}" destId="{A35AFF8D-434F-45AE-B678-42454849FFC5}" srcOrd="0" destOrd="0" presId="urn:microsoft.com/office/officeart/2005/8/layout/venn3"/>
    <dgm:cxn modelId="{9FF418E4-E416-4026-8116-1E9A8A6693C5}" srcId="{CD97E338-E4D7-488B-87FE-AF6873D798F2}" destId="{F214892B-D3E7-4D0C-88AD-5BE6B7857990}" srcOrd="4" destOrd="0" parTransId="{EE984B42-1B8C-4936-ACA2-0269955AFAD2}" sibTransId="{6C3A1402-A71E-45FA-A544-5F2D212CBFCC}"/>
    <dgm:cxn modelId="{1D0576CC-93E1-41CD-ACF2-8C138A68C3CF}" type="presParOf" srcId="{EB404C3A-0DD5-4F40-B1D9-1E3B3CA7D856}" destId="{BA16F5E3-210F-4D9A-9D84-A0904B2A01C7}" srcOrd="0" destOrd="0" presId="urn:microsoft.com/office/officeart/2005/8/layout/venn3"/>
    <dgm:cxn modelId="{D064FD3F-CF4A-4F7E-9DD0-FB15509949AD}" type="presParOf" srcId="{EB404C3A-0DD5-4F40-B1D9-1E3B3CA7D856}" destId="{8016BE7E-1B30-4C90-871B-364463F161BD}" srcOrd="1" destOrd="0" presId="urn:microsoft.com/office/officeart/2005/8/layout/venn3"/>
    <dgm:cxn modelId="{A17AE0B2-C29F-47CC-AEC2-FC047A8E0ED8}" type="presParOf" srcId="{EB404C3A-0DD5-4F40-B1D9-1E3B3CA7D856}" destId="{1190B134-FC49-4FA7-A077-E37CE66721D9}" srcOrd="2" destOrd="0" presId="urn:microsoft.com/office/officeart/2005/8/layout/venn3"/>
    <dgm:cxn modelId="{53D0A981-A594-47C1-9B77-73FEA824E973}" type="presParOf" srcId="{EB404C3A-0DD5-4F40-B1D9-1E3B3CA7D856}" destId="{6DAC2A89-E9C1-46B1-BFF1-7E88F94B9495}" srcOrd="3" destOrd="0" presId="urn:microsoft.com/office/officeart/2005/8/layout/venn3"/>
    <dgm:cxn modelId="{CED2FEB0-AC52-4829-95B6-FBA61B947DF2}" type="presParOf" srcId="{EB404C3A-0DD5-4F40-B1D9-1E3B3CA7D856}" destId="{A35AFF8D-434F-45AE-B678-42454849FFC5}" srcOrd="4" destOrd="0" presId="urn:microsoft.com/office/officeart/2005/8/layout/venn3"/>
    <dgm:cxn modelId="{260AACB6-ADC7-41CD-BF16-302B119560FA}" type="presParOf" srcId="{EB404C3A-0DD5-4F40-B1D9-1E3B3CA7D856}" destId="{6F3BCE43-2C94-43EC-B318-5DD2CAED51F9}" srcOrd="5" destOrd="0" presId="urn:microsoft.com/office/officeart/2005/8/layout/venn3"/>
    <dgm:cxn modelId="{1F1FE048-DD38-4BBD-B810-69ACC9E1A6E5}" type="presParOf" srcId="{EB404C3A-0DD5-4F40-B1D9-1E3B3CA7D856}" destId="{23C263ED-262F-4056-B1CE-A1FFB48795DC}"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A856DC-8F60-4981-8DC9-8577B8627221}" type="doc">
      <dgm:prSet loTypeId="urn:microsoft.com/office/officeart/2005/8/layout/cycle3" loCatId="cycle" qsTypeId="urn:microsoft.com/office/officeart/2005/8/quickstyle/simple4" qsCatId="simple" csTypeId="urn:microsoft.com/office/officeart/2005/8/colors/accent2_3" csCatId="accent2" phldr="1"/>
      <dgm:spPr/>
      <dgm:t>
        <a:bodyPr/>
        <a:lstStyle/>
        <a:p>
          <a:endParaRPr lang="en-US"/>
        </a:p>
      </dgm:t>
    </dgm:pt>
    <dgm:pt modelId="{7FDFEC49-7D41-4702-8FD0-634B4715428C}">
      <dgm:prSet phldrT="[Text]" custT="1"/>
      <dgm:spPr/>
      <dgm:t>
        <a:bodyPr/>
        <a:lstStyle/>
        <a:p>
          <a:r>
            <a:rPr lang="en-US" sz="3200">
              <a:solidFill>
                <a:schemeClr val="tx1">
                  <a:lumMod val="50000"/>
                </a:schemeClr>
              </a:solidFill>
            </a:rPr>
            <a:t>Labor &amp; Delivery </a:t>
          </a:r>
        </a:p>
      </dgm:t>
    </dgm:pt>
    <dgm:pt modelId="{48F5101D-6423-4892-859C-4EB24CD6667B}" type="parTrans" cxnId="{D99F1C83-381E-4CDA-B94E-FC29312791C0}">
      <dgm:prSet/>
      <dgm:spPr/>
      <dgm:t>
        <a:bodyPr/>
        <a:lstStyle/>
        <a:p>
          <a:endParaRPr lang="en-US"/>
        </a:p>
      </dgm:t>
    </dgm:pt>
    <dgm:pt modelId="{6E5EFA5B-178F-4743-A1D4-A0F22CB3E303}" type="sibTrans" cxnId="{D99F1C83-381E-4CDA-B94E-FC29312791C0}">
      <dgm:prSet/>
      <dgm:spPr/>
      <dgm:t>
        <a:bodyPr/>
        <a:lstStyle/>
        <a:p>
          <a:endParaRPr lang="en-US"/>
        </a:p>
      </dgm:t>
    </dgm:pt>
    <dgm:pt modelId="{82A3D805-75A9-44B4-983E-DF5D1AEC1958}">
      <dgm:prSet phldrT="[Text]"/>
      <dgm:spPr/>
      <dgm:t>
        <a:bodyPr/>
        <a:lstStyle/>
        <a:p>
          <a:r>
            <a:rPr lang="en-US">
              <a:solidFill>
                <a:schemeClr val="tx1">
                  <a:lumMod val="50000"/>
                </a:schemeClr>
              </a:solidFill>
            </a:rPr>
            <a:t>PREM</a:t>
          </a:r>
        </a:p>
      </dgm:t>
    </dgm:pt>
    <dgm:pt modelId="{63502C3A-C7A3-4299-8694-3238EADEA6C4}" type="parTrans" cxnId="{8BBF9F27-A3F5-4DFB-8370-A4A63254BDF5}">
      <dgm:prSet/>
      <dgm:spPr/>
      <dgm:t>
        <a:bodyPr/>
        <a:lstStyle/>
        <a:p>
          <a:endParaRPr lang="en-US"/>
        </a:p>
      </dgm:t>
    </dgm:pt>
    <dgm:pt modelId="{B3889D53-FEC9-481D-B352-D19F188792D9}" type="sibTrans" cxnId="{8BBF9F27-A3F5-4DFB-8370-A4A63254BDF5}">
      <dgm:prSet/>
      <dgm:spPr/>
      <dgm:t>
        <a:bodyPr/>
        <a:lstStyle/>
        <a:p>
          <a:endParaRPr lang="en-US"/>
        </a:p>
      </dgm:t>
    </dgm:pt>
    <dgm:pt modelId="{2DD77A87-18A7-43D5-80DF-0FB8D1B7AE23}">
      <dgm:prSet phldrT="[Text]" custT="1"/>
      <dgm:spPr/>
      <dgm:t>
        <a:bodyPr/>
        <a:lstStyle/>
        <a:p>
          <a:r>
            <a:rPr lang="en-US" sz="2800">
              <a:solidFill>
                <a:schemeClr val="tx1">
                  <a:lumMod val="50000"/>
                </a:schemeClr>
              </a:solidFill>
            </a:rPr>
            <a:t>Respectful Care Practices </a:t>
          </a:r>
        </a:p>
      </dgm:t>
    </dgm:pt>
    <dgm:pt modelId="{21D3EF52-BF5D-4DDC-B94E-B8A72A156F51}" type="parTrans" cxnId="{14963AF5-7C57-46DD-B2B1-CB2CF1B8A505}">
      <dgm:prSet/>
      <dgm:spPr/>
      <dgm:t>
        <a:bodyPr/>
        <a:lstStyle/>
        <a:p>
          <a:endParaRPr lang="en-US"/>
        </a:p>
      </dgm:t>
    </dgm:pt>
    <dgm:pt modelId="{01427838-3334-4FE8-87D5-DB42D550E0FA}" type="sibTrans" cxnId="{14963AF5-7C57-46DD-B2B1-CB2CF1B8A505}">
      <dgm:prSet/>
      <dgm:spPr/>
      <dgm:t>
        <a:bodyPr/>
        <a:lstStyle/>
        <a:p>
          <a:endParaRPr lang="en-US"/>
        </a:p>
      </dgm:t>
    </dgm:pt>
    <dgm:pt modelId="{876D978E-5A8E-4EC9-A7D7-4BCDC09E42A2}" type="pres">
      <dgm:prSet presAssocID="{67A856DC-8F60-4981-8DC9-8577B8627221}" presName="Name0" presStyleCnt="0">
        <dgm:presLayoutVars>
          <dgm:dir/>
          <dgm:resizeHandles val="exact"/>
        </dgm:presLayoutVars>
      </dgm:prSet>
      <dgm:spPr/>
    </dgm:pt>
    <dgm:pt modelId="{232E9AEE-8AE7-441D-8C2E-DA12155FB80E}" type="pres">
      <dgm:prSet presAssocID="{67A856DC-8F60-4981-8DC9-8577B8627221}" presName="cycle" presStyleCnt="0"/>
      <dgm:spPr/>
    </dgm:pt>
    <dgm:pt modelId="{51A7A668-3814-4FC8-9280-A38EB37102B8}" type="pres">
      <dgm:prSet presAssocID="{7FDFEC49-7D41-4702-8FD0-634B4715428C}" presName="nodeFirstNode" presStyleLbl="node1" presStyleIdx="0" presStyleCnt="3" custRadScaleRad="103635" custRadScaleInc="-14788">
        <dgm:presLayoutVars>
          <dgm:bulletEnabled val="1"/>
        </dgm:presLayoutVars>
      </dgm:prSet>
      <dgm:spPr/>
    </dgm:pt>
    <dgm:pt modelId="{B660D894-1F6B-4845-BEE8-EE5977748073}" type="pres">
      <dgm:prSet presAssocID="{6E5EFA5B-178F-4743-A1D4-A0F22CB3E303}" presName="sibTransFirstNode" presStyleLbl="bgShp" presStyleIdx="0" presStyleCnt="1" custScaleX="111451" custLinFactNeighborX="3518" custLinFactNeighborY="14092"/>
      <dgm:spPr/>
    </dgm:pt>
    <dgm:pt modelId="{57CA7479-498D-4F79-B0CE-DF87CB90CFF4}" type="pres">
      <dgm:prSet presAssocID="{2DD77A87-18A7-43D5-80DF-0FB8D1B7AE23}" presName="nodeFollowingNodes" presStyleLbl="node1" presStyleIdx="1" presStyleCnt="3">
        <dgm:presLayoutVars>
          <dgm:bulletEnabled val="1"/>
        </dgm:presLayoutVars>
      </dgm:prSet>
      <dgm:spPr/>
    </dgm:pt>
    <dgm:pt modelId="{0669E163-0634-4711-BFF8-7640BCAFA013}" type="pres">
      <dgm:prSet presAssocID="{82A3D805-75A9-44B4-983E-DF5D1AEC1958}" presName="nodeFollowingNodes" presStyleLbl="node1" presStyleIdx="2" presStyleCnt="3">
        <dgm:presLayoutVars>
          <dgm:bulletEnabled val="1"/>
        </dgm:presLayoutVars>
      </dgm:prSet>
      <dgm:spPr/>
    </dgm:pt>
  </dgm:ptLst>
  <dgm:cxnLst>
    <dgm:cxn modelId="{8BBF9F27-A3F5-4DFB-8370-A4A63254BDF5}" srcId="{67A856DC-8F60-4981-8DC9-8577B8627221}" destId="{82A3D805-75A9-44B4-983E-DF5D1AEC1958}" srcOrd="2" destOrd="0" parTransId="{63502C3A-C7A3-4299-8694-3238EADEA6C4}" sibTransId="{B3889D53-FEC9-481D-B352-D19F188792D9}"/>
    <dgm:cxn modelId="{42F3B027-4F85-47A7-8C3A-2B85FB1BFB96}" type="presOf" srcId="{2DD77A87-18A7-43D5-80DF-0FB8D1B7AE23}" destId="{57CA7479-498D-4F79-B0CE-DF87CB90CFF4}" srcOrd="0" destOrd="0" presId="urn:microsoft.com/office/officeart/2005/8/layout/cycle3"/>
    <dgm:cxn modelId="{ED74F836-39B4-4CA3-BA23-7E46FEFFD1A4}" type="presOf" srcId="{7FDFEC49-7D41-4702-8FD0-634B4715428C}" destId="{51A7A668-3814-4FC8-9280-A38EB37102B8}" srcOrd="0" destOrd="0" presId="urn:microsoft.com/office/officeart/2005/8/layout/cycle3"/>
    <dgm:cxn modelId="{D99F1C83-381E-4CDA-B94E-FC29312791C0}" srcId="{67A856DC-8F60-4981-8DC9-8577B8627221}" destId="{7FDFEC49-7D41-4702-8FD0-634B4715428C}" srcOrd="0" destOrd="0" parTransId="{48F5101D-6423-4892-859C-4EB24CD6667B}" sibTransId="{6E5EFA5B-178F-4743-A1D4-A0F22CB3E303}"/>
    <dgm:cxn modelId="{06F90297-FD84-4302-9EF5-AFC24A0A7D33}" type="presOf" srcId="{82A3D805-75A9-44B4-983E-DF5D1AEC1958}" destId="{0669E163-0634-4711-BFF8-7640BCAFA013}" srcOrd="0" destOrd="0" presId="urn:microsoft.com/office/officeart/2005/8/layout/cycle3"/>
    <dgm:cxn modelId="{B16658A0-03CF-4EC3-89D9-9796E861D92B}" type="presOf" srcId="{6E5EFA5B-178F-4743-A1D4-A0F22CB3E303}" destId="{B660D894-1F6B-4845-BEE8-EE5977748073}" srcOrd="0" destOrd="0" presId="urn:microsoft.com/office/officeart/2005/8/layout/cycle3"/>
    <dgm:cxn modelId="{A8D632BB-C277-4FA0-BC1E-D9E4B0D382D9}" type="presOf" srcId="{67A856DC-8F60-4981-8DC9-8577B8627221}" destId="{876D978E-5A8E-4EC9-A7D7-4BCDC09E42A2}" srcOrd="0" destOrd="0" presId="urn:microsoft.com/office/officeart/2005/8/layout/cycle3"/>
    <dgm:cxn modelId="{14963AF5-7C57-46DD-B2B1-CB2CF1B8A505}" srcId="{67A856DC-8F60-4981-8DC9-8577B8627221}" destId="{2DD77A87-18A7-43D5-80DF-0FB8D1B7AE23}" srcOrd="1" destOrd="0" parTransId="{21D3EF52-BF5D-4DDC-B94E-B8A72A156F51}" sibTransId="{01427838-3334-4FE8-87D5-DB42D550E0FA}"/>
    <dgm:cxn modelId="{2E9C07B6-987A-45E4-B62E-4926FA0BD16C}" type="presParOf" srcId="{876D978E-5A8E-4EC9-A7D7-4BCDC09E42A2}" destId="{232E9AEE-8AE7-441D-8C2E-DA12155FB80E}" srcOrd="0" destOrd="0" presId="urn:microsoft.com/office/officeart/2005/8/layout/cycle3"/>
    <dgm:cxn modelId="{A9D23774-7500-4F2D-8547-FB4186D30F50}" type="presParOf" srcId="{232E9AEE-8AE7-441D-8C2E-DA12155FB80E}" destId="{51A7A668-3814-4FC8-9280-A38EB37102B8}" srcOrd="0" destOrd="0" presId="urn:microsoft.com/office/officeart/2005/8/layout/cycle3"/>
    <dgm:cxn modelId="{9F31D249-F1F6-4DC2-B894-BE5FE3BA9EDB}" type="presParOf" srcId="{232E9AEE-8AE7-441D-8C2E-DA12155FB80E}" destId="{B660D894-1F6B-4845-BEE8-EE5977748073}" srcOrd="1" destOrd="0" presId="urn:microsoft.com/office/officeart/2005/8/layout/cycle3"/>
    <dgm:cxn modelId="{EC8BF38D-F24C-4892-B018-E3A0732304E0}" type="presParOf" srcId="{232E9AEE-8AE7-441D-8C2E-DA12155FB80E}" destId="{57CA7479-498D-4F79-B0CE-DF87CB90CFF4}" srcOrd="2" destOrd="0" presId="urn:microsoft.com/office/officeart/2005/8/layout/cycle3"/>
    <dgm:cxn modelId="{8FD934AB-FC02-46B1-8E0A-57C1EA01C51E}" type="presParOf" srcId="{232E9AEE-8AE7-441D-8C2E-DA12155FB80E}" destId="{0669E163-0634-4711-BFF8-7640BCAFA013}" srcOrd="3"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AE840E-6FB6-46D9-9298-E64D719D1C3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EC2FF794-2482-4B8F-BB39-4BACEC55BBF2}">
      <dgm:prSet phldrT="[Text]"/>
      <dgm:spPr/>
      <dgm:t>
        <a:bodyPr/>
        <a:lstStyle/>
        <a:p>
          <a:r>
            <a:rPr lang="en-US" dirty="0"/>
            <a:t>Volunteers</a:t>
          </a:r>
        </a:p>
      </dgm:t>
    </dgm:pt>
    <dgm:pt modelId="{D05B16CF-9DD9-4D29-A2EA-E9409EC7B43B}" type="parTrans" cxnId="{3DA03E3C-AA7D-4BB5-B41B-7A7B98F5D25E}">
      <dgm:prSet/>
      <dgm:spPr/>
      <dgm:t>
        <a:bodyPr/>
        <a:lstStyle/>
        <a:p>
          <a:endParaRPr lang="en-US"/>
        </a:p>
      </dgm:t>
    </dgm:pt>
    <dgm:pt modelId="{92F1A2D2-034D-4725-B678-70DF21E93072}" type="sibTrans" cxnId="{3DA03E3C-AA7D-4BB5-B41B-7A7B98F5D25E}">
      <dgm:prSet/>
      <dgm:spPr/>
      <dgm:t>
        <a:bodyPr/>
        <a:lstStyle/>
        <a:p>
          <a:endParaRPr lang="en-US"/>
        </a:p>
      </dgm:t>
    </dgm:pt>
    <dgm:pt modelId="{724BFA3E-FBCB-4DA4-AAC2-E24F14313126}">
      <dgm:prSet phldrT="[Text]"/>
      <dgm:spPr/>
      <dgm:t>
        <a:bodyPr/>
        <a:lstStyle/>
        <a:p>
          <a:r>
            <a:rPr lang="en-US" dirty="0"/>
            <a:t>Patient Information Sheet</a:t>
          </a:r>
        </a:p>
      </dgm:t>
    </dgm:pt>
    <dgm:pt modelId="{76EB2B67-3BF6-4DEA-AB50-0833E2D9626D}" type="parTrans" cxnId="{839BD779-1B31-46A8-9199-A83553441C8C}">
      <dgm:prSet/>
      <dgm:spPr/>
      <dgm:t>
        <a:bodyPr/>
        <a:lstStyle/>
        <a:p>
          <a:endParaRPr lang="en-US"/>
        </a:p>
      </dgm:t>
    </dgm:pt>
    <dgm:pt modelId="{CE9F05CB-F7C0-447D-990D-04B3CE03C8D5}" type="sibTrans" cxnId="{839BD779-1B31-46A8-9199-A83553441C8C}">
      <dgm:prSet/>
      <dgm:spPr/>
      <dgm:t>
        <a:bodyPr/>
        <a:lstStyle/>
        <a:p>
          <a:endParaRPr lang="en-US"/>
        </a:p>
      </dgm:t>
    </dgm:pt>
    <dgm:pt modelId="{3025E9FC-0BD8-40E6-AE80-B8DE285220F7}">
      <dgm:prSet phldrT="[Text]"/>
      <dgm:spPr/>
      <dgm:t>
        <a:bodyPr/>
        <a:lstStyle/>
        <a:p>
          <a:r>
            <a:rPr lang="en-US" dirty="0"/>
            <a:t>Registrar</a:t>
          </a:r>
        </a:p>
      </dgm:t>
    </dgm:pt>
    <dgm:pt modelId="{C861E197-3058-48F5-9052-91EC146B96B9}" type="parTrans" cxnId="{AC1CEDD9-13A3-4412-B590-1F87DA215842}">
      <dgm:prSet/>
      <dgm:spPr/>
      <dgm:t>
        <a:bodyPr/>
        <a:lstStyle/>
        <a:p>
          <a:endParaRPr lang="en-US"/>
        </a:p>
      </dgm:t>
    </dgm:pt>
    <dgm:pt modelId="{9A4F4628-3C95-425A-BD85-A6EA38A3C1CE}" type="sibTrans" cxnId="{AC1CEDD9-13A3-4412-B590-1F87DA215842}">
      <dgm:prSet/>
      <dgm:spPr/>
      <dgm:t>
        <a:bodyPr/>
        <a:lstStyle/>
        <a:p>
          <a:endParaRPr lang="en-US"/>
        </a:p>
      </dgm:t>
    </dgm:pt>
    <dgm:pt modelId="{886B242C-E575-417D-81A9-724A5BD5AD16}">
      <dgm:prSet phldrT="[Text]"/>
      <dgm:spPr/>
      <dgm:t>
        <a:bodyPr/>
        <a:lstStyle/>
        <a:p>
          <a:r>
            <a:rPr lang="en-US" dirty="0"/>
            <a:t>Nurses in Clinical Ladder</a:t>
          </a:r>
        </a:p>
      </dgm:t>
    </dgm:pt>
    <dgm:pt modelId="{130DC3F7-2106-4CDB-9337-04DBBA68EBAA}" type="parTrans" cxnId="{68BADAEC-48A9-45E9-A13C-3A686D1B21FF}">
      <dgm:prSet/>
      <dgm:spPr/>
      <dgm:t>
        <a:bodyPr/>
        <a:lstStyle/>
        <a:p>
          <a:endParaRPr lang="en-US"/>
        </a:p>
      </dgm:t>
    </dgm:pt>
    <dgm:pt modelId="{9ECA94C4-4DAF-4753-BDB0-80F8EFB5A2FB}" type="sibTrans" cxnId="{68BADAEC-48A9-45E9-A13C-3A686D1B21FF}">
      <dgm:prSet/>
      <dgm:spPr/>
      <dgm:t>
        <a:bodyPr/>
        <a:lstStyle/>
        <a:p>
          <a:endParaRPr lang="en-US"/>
        </a:p>
      </dgm:t>
    </dgm:pt>
    <dgm:pt modelId="{0B0B2879-03FC-4DE4-A639-DA86EBBAAA19}">
      <dgm:prSet phldrT="[Text]"/>
      <dgm:spPr/>
      <dgm:t>
        <a:bodyPr/>
        <a:lstStyle/>
        <a:p>
          <a:r>
            <a:rPr lang="en-US" dirty="0"/>
            <a:t>Electronic Messages</a:t>
          </a:r>
        </a:p>
      </dgm:t>
    </dgm:pt>
    <dgm:pt modelId="{20BA0BB9-A92A-42A2-A064-69B31B968789}" type="parTrans" cxnId="{17B38850-EB1B-414C-830B-206B8020DCBD}">
      <dgm:prSet/>
      <dgm:spPr/>
      <dgm:t>
        <a:bodyPr/>
        <a:lstStyle/>
        <a:p>
          <a:endParaRPr lang="en-US"/>
        </a:p>
      </dgm:t>
    </dgm:pt>
    <dgm:pt modelId="{C9C75983-B08A-43EA-BADB-3BCE135C5B5E}" type="sibTrans" cxnId="{17B38850-EB1B-414C-830B-206B8020DCBD}">
      <dgm:prSet/>
      <dgm:spPr/>
      <dgm:t>
        <a:bodyPr/>
        <a:lstStyle/>
        <a:p>
          <a:endParaRPr lang="en-US"/>
        </a:p>
      </dgm:t>
    </dgm:pt>
    <dgm:pt modelId="{F206592A-2F45-468D-A35D-0706A65078EF}">
      <dgm:prSet/>
      <dgm:spPr/>
      <dgm:t>
        <a:bodyPr/>
        <a:lstStyle/>
        <a:p>
          <a:r>
            <a:rPr lang="en-US" dirty="0"/>
            <a:t>My Chart</a:t>
          </a:r>
        </a:p>
      </dgm:t>
    </dgm:pt>
    <dgm:pt modelId="{3ECC3997-411D-44DE-952D-5CA7DC0EA952}" type="parTrans" cxnId="{410CFC33-F28D-4EEF-85B2-E613EE197A0A}">
      <dgm:prSet/>
      <dgm:spPr/>
    </dgm:pt>
    <dgm:pt modelId="{863639C2-230E-4D07-AC59-9789B6C5836C}" type="sibTrans" cxnId="{410CFC33-F28D-4EEF-85B2-E613EE197A0A}">
      <dgm:prSet/>
      <dgm:spPr/>
    </dgm:pt>
    <dgm:pt modelId="{82D2C9BA-D2DB-4BA8-BF51-D58F61112723}">
      <dgm:prSet/>
      <dgm:spPr/>
      <dgm:t>
        <a:bodyPr/>
        <a:lstStyle/>
        <a:p>
          <a:r>
            <a:rPr lang="en-US" dirty="0"/>
            <a:t>After Visit Summary</a:t>
          </a:r>
        </a:p>
      </dgm:t>
    </dgm:pt>
    <dgm:pt modelId="{631B98D0-2556-4E50-8B03-DDC7ECEE117C}" type="parTrans" cxnId="{2E67E861-0BF5-47A7-924A-24726F1B36F3}">
      <dgm:prSet/>
      <dgm:spPr/>
    </dgm:pt>
    <dgm:pt modelId="{53CFCBD2-CBA5-433C-AB46-D564D052F64F}" type="sibTrans" cxnId="{2E67E861-0BF5-47A7-924A-24726F1B36F3}">
      <dgm:prSet/>
      <dgm:spPr/>
    </dgm:pt>
    <dgm:pt modelId="{2C119159-0D9D-4928-B577-8C6443717B00}" type="pres">
      <dgm:prSet presAssocID="{AFAE840E-6FB6-46D9-9298-E64D719D1C32}" presName="diagram" presStyleCnt="0">
        <dgm:presLayoutVars>
          <dgm:dir/>
          <dgm:resizeHandles val="exact"/>
        </dgm:presLayoutVars>
      </dgm:prSet>
      <dgm:spPr/>
    </dgm:pt>
    <dgm:pt modelId="{24B087C8-1A89-487B-BECB-FD1492A1BEB7}" type="pres">
      <dgm:prSet presAssocID="{EC2FF794-2482-4B8F-BB39-4BACEC55BBF2}" presName="node" presStyleLbl="node1" presStyleIdx="0" presStyleCnt="7">
        <dgm:presLayoutVars>
          <dgm:bulletEnabled val="1"/>
        </dgm:presLayoutVars>
      </dgm:prSet>
      <dgm:spPr/>
    </dgm:pt>
    <dgm:pt modelId="{E11C6B16-7FE7-48E5-A2F9-39A838BBEC2F}" type="pres">
      <dgm:prSet presAssocID="{92F1A2D2-034D-4725-B678-70DF21E93072}" presName="sibTrans" presStyleCnt="0"/>
      <dgm:spPr/>
    </dgm:pt>
    <dgm:pt modelId="{F3DE2309-8107-436F-8B42-4468662F33B3}" type="pres">
      <dgm:prSet presAssocID="{724BFA3E-FBCB-4DA4-AAC2-E24F14313126}" presName="node" presStyleLbl="node1" presStyleIdx="1" presStyleCnt="7">
        <dgm:presLayoutVars>
          <dgm:bulletEnabled val="1"/>
        </dgm:presLayoutVars>
      </dgm:prSet>
      <dgm:spPr/>
    </dgm:pt>
    <dgm:pt modelId="{835B9AE6-7DA5-413C-8AA9-4FF942E124DE}" type="pres">
      <dgm:prSet presAssocID="{CE9F05CB-F7C0-447D-990D-04B3CE03C8D5}" presName="sibTrans" presStyleCnt="0"/>
      <dgm:spPr/>
    </dgm:pt>
    <dgm:pt modelId="{66817445-1880-4670-ADFB-548C5DBDEED4}" type="pres">
      <dgm:prSet presAssocID="{3025E9FC-0BD8-40E6-AE80-B8DE285220F7}" presName="node" presStyleLbl="node1" presStyleIdx="2" presStyleCnt="7">
        <dgm:presLayoutVars>
          <dgm:bulletEnabled val="1"/>
        </dgm:presLayoutVars>
      </dgm:prSet>
      <dgm:spPr/>
    </dgm:pt>
    <dgm:pt modelId="{24349942-C7C4-45AA-914C-313EC6736E6B}" type="pres">
      <dgm:prSet presAssocID="{9A4F4628-3C95-425A-BD85-A6EA38A3C1CE}" presName="sibTrans" presStyleCnt="0"/>
      <dgm:spPr/>
    </dgm:pt>
    <dgm:pt modelId="{357A4C0A-925A-46EC-87B4-BD4DE9DF9866}" type="pres">
      <dgm:prSet presAssocID="{886B242C-E575-417D-81A9-724A5BD5AD16}" presName="node" presStyleLbl="node1" presStyleIdx="3" presStyleCnt="7">
        <dgm:presLayoutVars>
          <dgm:bulletEnabled val="1"/>
        </dgm:presLayoutVars>
      </dgm:prSet>
      <dgm:spPr/>
    </dgm:pt>
    <dgm:pt modelId="{C807DC08-B19D-47A4-AC8C-7BB97EFE879A}" type="pres">
      <dgm:prSet presAssocID="{9ECA94C4-4DAF-4753-BDB0-80F8EFB5A2FB}" presName="sibTrans" presStyleCnt="0"/>
      <dgm:spPr/>
    </dgm:pt>
    <dgm:pt modelId="{6AC9A7C4-881D-4C7F-B40A-274D4222C60B}" type="pres">
      <dgm:prSet presAssocID="{0B0B2879-03FC-4DE4-A639-DA86EBBAAA19}" presName="node" presStyleLbl="node1" presStyleIdx="4" presStyleCnt="7">
        <dgm:presLayoutVars>
          <dgm:bulletEnabled val="1"/>
        </dgm:presLayoutVars>
      </dgm:prSet>
      <dgm:spPr/>
    </dgm:pt>
    <dgm:pt modelId="{2702A6E2-0EBC-485B-8668-0D20CA12A1BA}" type="pres">
      <dgm:prSet presAssocID="{C9C75983-B08A-43EA-BADB-3BCE135C5B5E}" presName="sibTrans" presStyleCnt="0"/>
      <dgm:spPr/>
    </dgm:pt>
    <dgm:pt modelId="{8A5ADF20-1956-465F-875F-6F740BA26D80}" type="pres">
      <dgm:prSet presAssocID="{F206592A-2F45-468D-A35D-0706A65078EF}" presName="node" presStyleLbl="node1" presStyleIdx="5" presStyleCnt="7">
        <dgm:presLayoutVars>
          <dgm:bulletEnabled val="1"/>
        </dgm:presLayoutVars>
      </dgm:prSet>
      <dgm:spPr/>
    </dgm:pt>
    <dgm:pt modelId="{FB9A9CD5-FE4F-4B71-9438-D55BB118B8EE}" type="pres">
      <dgm:prSet presAssocID="{863639C2-230E-4D07-AC59-9789B6C5836C}" presName="sibTrans" presStyleCnt="0"/>
      <dgm:spPr/>
    </dgm:pt>
    <dgm:pt modelId="{68A375DE-E321-41A2-A4D1-118C01691BE2}" type="pres">
      <dgm:prSet presAssocID="{82D2C9BA-D2DB-4BA8-BF51-D58F61112723}" presName="node" presStyleLbl="node1" presStyleIdx="6" presStyleCnt="7">
        <dgm:presLayoutVars>
          <dgm:bulletEnabled val="1"/>
        </dgm:presLayoutVars>
      </dgm:prSet>
      <dgm:spPr/>
    </dgm:pt>
  </dgm:ptLst>
  <dgm:cxnLst>
    <dgm:cxn modelId="{E70A3315-DCAB-4A55-816B-C9725AD3F040}" type="presOf" srcId="{F206592A-2F45-468D-A35D-0706A65078EF}" destId="{8A5ADF20-1956-465F-875F-6F740BA26D80}" srcOrd="0" destOrd="0" presId="urn:microsoft.com/office/officeart/2005/8/layout/default"/>
    <dgm:cxn modelId="{410CFC33-F28D-4EEF-85B2-E613EE197A0A}" srcId="{AFAE840E-6FB6-46D9-9298-E64D719D1C32}" destId="{F206592A-2F45-468D-A35D-0706A65078EF}" srcOrd="5" destOrd="0" parTransId="{3ECC3997-411D-44DE-952D-5CA7DC0EA952}" sibTransId="{863639C2-230E-4D07-AC59-9789B6C5836C}"/>
    <dgm:cxn modelId="{3DA03E3C-AA7D-4BB5-B41B-7A7B98F5D25E}" srcId="{AFAE840E-6FB6-46D9-9298-E64D719D1C32}" destId="{EC2FF794-2482-4B8F-BB39-4BACEC55BBF2}" srcOrd="0" destOrd="0" parTransId="{D05B16CF-9DD9-4D29-A2EA-E9409EC7B43B}" sibTransId="{92F1A2D2-034D-4725-B678-70DF21E93072}"/>
    <dgm:cxn modelId="{1577B83F-CA16-4685-80C4-EDE9898912BE}" type="presOf" srcId="{724BFA3E-FBCB-4DA4-AAC2-E24F14313126}" destId="{F3DE2309-8107-436F-8B42-4468662F33B3}" srcOrd="0" destOrd="0" presId="urn:microsoft.com/office/officeart/2005/8/layout/default"/>
    <dgm:cxn modelId="{2E67E861-0BF5-47A7-924A-24726F1B36F3}" srcId="{AFAE840E-6FB6-46D9-9298-E64D719D1C32}" destId="{82D2C9BA-D2DB-4BA8-BF51-D58F61112723}" srcOrd="6" destOrd="0" parTransId="{631B98D0-2556-4E50-8B03-DDC7ECEE117C}" sibTransId="{53CFCBD2-CBA5-433C-AB46-D564D052F64F}"/>
    <dgm:cxn modelId="{61A7A443-5A1D-4930-A7F6-9CAAFCC56A46}" type="presOf" srcId="{EC2FF794-2482-4B8F-BB39-4BACEC55BBF2}" destId="{24B087C8-1A89-487B-BECB-FD1492A1BEB7}" srcOrd="0" destOrd="0" presId="urn:microsoft.com/office/officeart/2005/8/layout/default"/>
    <dgm:cxn modelId="{17B38850-EB1B-414C-830B-206B8020DCBD}" srcId="{AFAE840E-6FB6-46D9-9298-E64D719D1C32}" destId="{0B0B2879-03FC-4DE4-A639-DA86EBBAAA19}" srcOrd="4" destOrd="0" parTransId="{20BA0BB9-A92A-42A2-A064-69B31B968789}" sibTransId="{C9C75983-B08A-43EA-BADB-3BCE135C5B5E}"/>
    <dgm:cxn modelId="{839BD779-1B31-46A8-9199-A83553441C8C}" srcId="{AFAE840E-6FB6-46D9-9298-E64D719D1C32}" destId="{724BFA3E-FBCB-4DA4-AAC2-E24F14313126}" srcOrd="1" destOrd="0" parTransId="{76EB2B67-3BF6-4DEA-AB50-0833E2D9626D}" sibTransId="{CE9F05CB-F7C0-447D-990D-04B3CE03C8D5}"/>
    <dgm:cxn modelId="{AE8CCD89-E424-45E4-8BE3-4761826271DA}" type="presOf" srcId="{82D2C9BA-D2DB-4BA8-BF51-D58F61112723}" destId="{68A375DE-E321-41A2-A4D1-118C01691BE2}" srcOrd="0" destOrd="0" presId="urn:microsoft.com/office/officeart/2005/8/layout/default"/>
    <dgm:cxn modelId="{DE3FFE8F-2562-4BB5-A829-FBE92C67EF0B}" type="presOf" srcId="{3025E9FC-0BD8-40E6-AE80-B8DE285220F7}" destId="{66817445-1880-4670-ADFB-548C5DBDEED4}" srcOrd="0" destOrd="0" presId="urn:microsoft.com/office/officeart/2005/8/layout/default"/>
    <dgm:cxn modelId="{A32A8DBB-D8CC-4D1D-814F-470FD40BE9B3}" type="presOf" srcId="{0B0B2879-03FC-4DE4-A639-DA86EBBAAA19}" destId="{6AC9A7C4-881D-4C7F-B40A-274D4222C60B}" srcOrd="0" destOrd="0" presId="urn:microsoft.com/office/officeart/2005/8/layout/default"/>
    <dgm:cxn modelId="{AC1CEDD9-13A3-4412-B590-1F87DA215842}" srcId="{AFAE840E-6FB6-46D9-9298-E64D719D1C32}" destId="{3025E9FC-0BD8-40E6-AE80-B8DE285220F7}" srcOrd="2" destOrd="0" parTransId="{C861E197-3058-48F5-9052-91EC146B96B9}" sibTransId="{9A4F4628-3C95-425A-BD85-A6EA38A3C1CE}"/>
    <dgm:cxn modelId="{FCD1B5E0-6A1D-4EE9-B312-8DDB740BF62A}" type="presOf" srcId="{886B242C-E575-417D-81A9-724A5BD5AD16}" destId="{357A4C0A-925A-46EC-87B4-BD4DE9DF9866}" srcOrd="0" destOrd="0" presId="urn:microsoft.com/office/officeart/2005/8/layout/default"/>
    <dgm:cxn modelId="{BD90A3E6-F91D-458B-AF75-3D6209149696}" type="presOf" srcId="{AFAE840E-6FB6-46D9-9298-E64D719D1C32}" destId="{2C119159-0D9D-4928-B577-8C6443717B00}" srcOrd="0" destOrd="0" presId="urn:microsoft.com/office/officeart/2005/8/layout/default"/>
    <dgm:cxn modelId="{68BADAEC-48A9-45E9-A13C-3A686D1B21FF}" srcId="{AFAE840E-6FB6-46D9-9298-E64D719D1C32}" destId="{886B242C-E575-417D-81A9-724A5BD5AD16}" srcOrd="3" destOrd="0" parTransId="{130DC3F7-2106-4CDB-9337-04DBBA68EBAA}" sibTransId="{9ECA94C4-4DAF-4753-BDB0-80F8EFB5A2FB}"/>
    <dgm:cxn modelId="{0548FF6F-FEA3-4DA1-81A1-86BA34401FFF}" type="presParOf" srcId="{2C119159-0D9D-4928-B577-8C6443717B00}" destId="{24B087C8-1A89-487B-BECB-FD1492A1BEB7}" srcOrd="0" destOrd="0" presId="urn:microsoft.com/office/officeart/2005/8/layout/default"/>
    <dgm:cxn modelId="{B661BDFF-0A7D-4688-854E-68FA74B74086}" type="presParOf" srcId="{2C119159-0D9D-4928-B577-8C6443717B00}" destId="{E11C6B16-7FE7-48E5-A2F9-39A838BBEC2F}" srcOrd="1" destOrd="0" presId="urn:microsoft.com/office/officeart/2005/8/layout/default"/>
    <dgm:cxn modelId="{E466E1CB-D7E4-4195-8306-C20EBD2B943A}" type="presParOf" srcId="{2C119159-0D9D-4928-B577-8C6443717B00}" destId="{F3DE2309-8107-436F-8B42-4468662F33B3}" srcOrd="2" destOrd="0" presId="urn:microsoft.com/office/officeart/2005/8/layout/default"/>
    <dgm:cxn modelId="{769DBBE7-6DE0-4937-A81F-1FF0871DCC6A}" type="presParOf" srcId="{2C119159-0D9D-4928-B577-8C6443717B00}" destId="{835B9AE6-7DA5-413C-8AA9-4FF942E124DE}" srcOrd="3" destOrd="0" presId="urn:microsoft.com/office/officeart/2005/8/layout/default"/>
    <dgm:cxn modelId="{73B375B1-3DFA-4322-B0A1-F32C94EFB4CA}" type="presParOf" srcId="{2C119159-0D9D-4928-B577-8C6443717B00}" destId="{66817445-1880-4670-ADFB-548C5DBDEED4}" srcOrd="4" destOrd="0" presId="urn:microsoft.com/office/officeart/2005/8/layout/default"/>
    <dgm:cxn modelId="{CF1E7865-D303-4306-ADC6-AB2B096E7A6F}" type="presParOf" srcId="{2C119159-0D9D-4928-B577-8C6443717B00}" destId="{24349942-C7C4-45AA-914C-313EC6736E6B}" srcOrd="5" destOrd="0" presId="urn:microsoft.com/office/officeart/2005/8/layout/default"/>
    <dgm:cxn modelId="{B4864AD8-20A9-40E0-B629-EA2C04AC33E2}" type="presParOf" srcId="{2C119159-0D9D-4928-B577-8C6443717B00}" destId="{357A4C0A-925A-46EC-87B4-BD4DE9DF9866}" srcOrd="6" destOrd="0" presId="urn:microsoft.com/office/officeart/2005/8/layout/default"/>
    <dgm:cxn modelId="{E4B7F527-2DDE-419A-86AC-6DA79D250BE3}" type="presParOf" srcId="{2C119159-0D9D-4928-B577-8C6443717B00}" destId="{C807DC08-B19D-47A4-AC8C-7BB97EFE879A}" srcOrd="7" destOrd="0" presId="urn:microsoft.com/office/officeart/2005/8/layout/default"/>
    <dgm:cxn modelId="{5A34A877-080A-4783-9E00-7125D4A0C8C7}" type="presParOf" srcId="{2C119159-0D9D-4928-B577-8C6443717B00}" destId="{6AC9A7C4-881D-4C7F-B40A-274D4222C60B}" srcOrd="8" destOrd="0" presId="urn:microsoft.com/office/officeart/2005/8/layout/default"/>
    <dgm:cxn modelId="{9F37F8C4-BAD7-4E8F-BE22-343826BFEADD}" type="presParOf" srcId="{2C119159-0D9D-4928-B577-8C6443717B00}" destId="{2702A6E2-0EBC-485B-8668-0D20CA12A1BA}" srcOrd="9" destOrd="0" presId="urn:microsoft.com/office/officeart/2005/8/layout/default"/>
    <dgm:cxn modelId="{B6D8CA0B-D95D-4B15-B920-CEC20C1A55FF}" type="presParOf" srcId="{2C119159-0D9D-4928-B577-8C6443717B00}" destId="{8A5ADF20-1956-465F-875F-6F740BA26D80}" srcOrd="10" destOrd="0" presId="urn:microsoft.com/office/officeart/2005/8/layout/default"/>
    <dgm:cxn modelId="{65530BB8-2520-4518-85AD-853820657C8A}" type="presParOf" srcId="{2C119159-0D9D-4928-B577-8C6443717B00}" destId="{FB9A9CD5-FE4F-4B71-9438-D55BB118B8EE}" srcOrd="11" destOrd="0" presId="urn:microsoft.com/office/officeart/2005/8/layout/default"/>
    <dgm:cxn modelId="{843DDC49-AE84-4CDB-8B64-021888089672}" type="presParOf" srcId="{2C119159-0D9D-4928-B577-8C6443717B00}" destId="{68A375DE-E321-41A2-A4D1-118C01691BE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AA4CF9-516A-4049-8E31-81D598A26475}" type="doc">
      <dgm:prSet loTypeId="urn:microsoft.com/office/officeart/2005/8/layout/pList2" loCatId="list" qsTypeId="urn:microsoft.com/office/officeart/2005/8/quickstyle/simple1" qsCatId="simple" csTypeId="urn:microsoft.com/office/officeart/2005/8/colors/accent0_2" csCatId="mainScheme" phldr="1"/>
      <dgm:spPr/>
    </dgm:pt>
    <dgm:pt modelId="{2F0B5B42-034C-409F-B634-86D1EE34901F}">
      <dgm:prSet phldrT="[Text]"/>
      <dgm:spPr/>
      <dgm:t>
        <a:bodyPr/>
        <a:lstStyle/>
        <a:p>
          <a:r>
            <a:rPr lang="en-US" b="1" dirty="0"/>
            <a:t>I felt pressured by the health care team into accepting care I did not want or understand</a:t>
          </a:r>
        </a:p>
      </dgm:t>
    </dgm:pt>
    <dgm:pt modelId="{F1554755-040F-4C90-A81C-5485F12BF448}" type="parTrans" cxnId="{70A23B34-F92A-4DC9-9127-5FAE7C2FDA97}">
      <dgm:prSet/>
      <dgm:spPr/>
      <dgm:t>
        <a:bodyPr/>
        <a:lstStyle/>
        <a:p>
          <a:endParaRPr lang="en-US"/>
        </a:p>
      </dgm:t>
    </dgm:pt>
    <dgm:pt modelId="{35046B5E-3942-49AA-ABB9-449B085E85E7}" type="sibTrans" cxnId="{70A23B34-F92A-4DC9-9127-5FAE7C2FDA97}">
      <dgm:prSet/>
      <dgm:spPr/>
      <dgm:t>
        <a:bodyPr/>
        <a:lstStyle/>
        <a:p>
          <a:endParaRPr lang="en-US"/>
        </a:p>
      </dgm:t>
    </dgm:pt>
    <dgm:pt modelId="{CD7AB444-DF33-46BB-BFBA-BAEDF2742848}" type="pres">
      <dgm:prSet presAssocID="{30AA4CF9-516A-4049-8E31-81D598A26475}" presName="Name0" presStyleCnt="0">
        <dgm:presLayoutVars>
          <dgm:dir/>
          <dgm:resizeHandles val="exact"/>
        </dgm:presLayoutVars>
      </dgm:prSet>
      <dgm:spPr/>
    </dgm:pt>
    <dgm:pt modelId="{3A9ED9D2-DF31-4E02-A9DB-732364744D7D}" type="pres">
      <dgm:prSet presAssocID="{30AA4CF9-516A-4049-8E31-81D598A26475}" presName="bkgdShp" presStyleLbl="alignAccFollowNode1" presStyleIdx="0" presStyleCnt="1"/>
      <dgm:spPr/>
    </dgm:pt>
    <dgm:pt modelId="{6B93013E-D7A9-467C-820C-8B7432C07195}" type="pres">
      <dgm:prSet presAssocID="{30AA4CF9-516A-4049-8E31-81D598A26475}" presName="linComp" presStyleCnt="0"/>
      <dgm:spPr/>
    </dgm:pt>
    <dgm:pt modelId="{FAEC83DD-8644-4282-A226-F542A03D552A}" type="pres">
      <dgm:prSet presAssocID="{2F0B5B42-034C-409F-B634-86D1EE34901F}" presName="compNode" presStyleCnt="0"/>
      <dgm:spPr/>
    </dgm:pt>
    <dgm:pt modelId="{B773E7F7-742F-46E0-B3DD-329C4B7EACF9}" type="pres">
      <dgm:prSet presAssocID="{2F0B5B42-034C-409F-B634-86D1EE34901F}" presName="node" presStyleLbl="node1" presStyleIdx="0" presStyleCnt="1">
        <dgm:presLayoutVars>
          <dgm:bulletEnabled val="1"/>
        </dgm:presLayoutVars>
      </dgm:prSet>
      <dgm:spPr/>
    </dgm:pt>
    <dgm:pt modelId="{281C9BD7-B610-4920-8ECB-E8F4405ED185}" type="pres">
      <dgm:prSet presAssocID="{2F0B5B42-034C-409F-B634-86D1EE34901F}" presName="invisiNode" presStyleLbl="node1" presStyleIdx="0" presStyleCnt="1"/>
      <dgm:spPr/>
    </dgm:pt>
    <dgm:pt modelId="{9E4391CD-771D-430A-B272-F8C0B47CD717}" type="pres">
      <dgm:prSet presAssocID="{2F0B5B42-034C-409F-B634-86D1EE34901F}" presName="imagNode" presStyleLbl="fgImgPlace1" presStyleIdx="0" presStyleCnt="1" custScaleX="89384" custScaleY="97968"/>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2281" r="42281"/>
          </a:stretch>
        </a:blipFill>
      </dgm:spPr>
      <dgm:extLst>
        <a:ext uri="{E40237B7-FDA0-4F09-8148-C483321AD2D9}">
          <dgm14:cNvPr xmlns:dgm14="http://schemas.microsoft.com/office/drawing/2010/diagram" id="0" name="" descr="Alarm Ringing with solid fill"/>
        </a:ext>
      </dgm:extLst>
    </dgm:pt>
  </dgm:ptLst>
  <dgm:cxnLst>
    <dgm:cxn modelId="{70A23B34-F92A-4DC9-9127-5FAE7C2FDA97}" srcId="{30AA4CF9-516A-4049-8E31-81D598A26475}" destId="{2F0B5B42-034C-409F-B634-86D1EE34901F}" srcOrd="0" destOrd="0" parTransId="{F1554755-040F-4C90-A81C-5485F12BF448}" sibTransId="{35046B5E-3942-49AA-ABB9-449B085E85E7}"/>
    <dgm:cxn modelId="{2CCF713A-5977-45AE-8265-7E313032E6B4}" type="presOf" srcId="{30AA4CF9-516A-4049-8E31-81D598A26475}" destId="{CD7AB444-DF33-46BB-BFBA-BAEDF2742848}" srcOrd="0" destOrd="0" presId="urn:microsoft.com/office/officeart/2005/8/layout/pList2"/>
    <dgm:cxn modelId="{30C91251-3856-4568-8C8D-557D09C434D2}" type="presOf" srcId="{2F0B5B42-034C-409F-B634-86D1EE34901F}" destId="{B773E7F7-742F-46E0-B3DD-329C4B7EACF9}" srcOrd="0" destOrd="0" presId="urn:microsoft.com/office/officeart/2005/8/layout/pList2"/>
    <dgm:cxn modelId="{DCB73592-F554-4AE9-9730-F6D7E8CEF9E0}" type="presParOf" srcId="{CD7AB444-DF33-46BB-BFBA-BAEDF2742848}" destId="{3A9ED9D2-DF31-4E02-A9DB-732364744D7D}" srcOrd="0" destOrd="0" presId="urn:microsoft.com/office/officeart/2005/8/layout/pList2"/>
    <dgm:cxn modelId="{DD4E6C8C-37A4-4C76-9AA6-B12EA84E6533}" type="presParOf" srcId="{CD7AB444-DF33-46BB-BFBA-BAEDF2742848}" destId="{6B93013E-D7A9-467C-820C-8B7432C07195}" srcOrd="1" destOrd="0" presId="urn:microsoft.com/office/officeart/2005/8/layout/pList2"/>
    <dgm:cxn modelId="{45ED9103-4B59-4D49-8FC4-D93281EABDA1}" type="presParOf" srcId="{6B93013E-D7A9-467C-820C-8B7432C07195}" destId="{FAEC83DD-8644-4282-A226-F542A03D552A}" srcOrd="0" destOrd="0" presId="urn:microsoft.com/office/officeart/2005/8/layout/pList2"/>
    <dgm:cxn modelId="{316B81E7-1B52-4493-9DC6-E51671DB4E9B}" type="presParOf" srcId="{FAEC83DD-8644-4282-A226-F542A03D552A}" destId="{B773E7F7-742F-46E0-B3DD-329C4B7EACF9}" srcOrd="0" destOrd="0" presId="urn:microsoft.com/office/officeart/2005/8/layout/pList2"/>
    <dgm:cxn modelId="{9D25C01E-0CDB-4CCB-9CE3-2B3544635C0A}" type="presParOf" srcId="{FAEC83DD-8644-4282-A226-F542A03D552A}" destId="{281C9BD7-B610-4920-8ECB-E8F4405ED185}" srcOrd="1" destOrd="0" presId="urn:microsoft.com/office/officeart/2005/8/layout/pList2"/>
    <dgm:cxn modelId="{371C11E4-61A6-4DC6-B5E1-1C11EB74C4E2}" type="presParOf" srcId="{FAEC83DD-8644-4282-A226-F542A03D552A}" destId="{9E4391CD-771D-430A-B272-F8C0B47CD71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1DD7D-4364-4FC0-BD7A-6D752EA0C43B}">
      <dsp:nvSpPr>
        <dsp:cNvPr id="0" name=""/>
        <dsp:cNvSpPr/>
      </dsp:nvSpPr>
      <dsp:spPr>
        <a:xfrm>
          <a:off x="134166" y="1378489"/>
          <a:ext cx="3211557"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chemeClr val="accent1"/>
              </a:solidFill>
              <a:latin typeface="Arial"/>
              <a:cs typeface="Arial"/>
            </a:rPr>
            <a:t>President Abraham Lincoln Hotel, Springfield, IL</a:t>
          </a:r>
          <a:endParaRPr lang="en-US" sz="1400" b="1" kern="1200"/>
        </a:p>
        <a:p>
          <a:pPr marL="114300" lvl="1" indent="-114300" algn="l" defTabSz="622300">
            <a:lnSpc>
              <a:spcPct val="90000"/>
            </a:lnSpc>
            <a:spcBef>
              <a:spcPct val="0"/>
            </a:spcBef>
            <a:spcAft>
              <a:spcPct val="15000"/>
            </a:spcAft>
            <a:buChar char="•"/>
          </a:pPr>
          <a:endParaRPr lang="en-US" sz="1400" b="1" kern="1200">
            <a:latin typeface="Arial"/>
            <a:cs typeface="Arial"/>
          </a:endParaRPr>
        </a:p>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OB- May 24th, Wednesday</a:t>
          </a:r>
        </a:p>
        <a:p>
          <a:pPr marL="114300" lvl="1" indent="-114300" algn="l" defTabSz="622300">
            <a:lnSpc>
              <a:spcPct val="90000"/>
            </a:lnSpc>
            <a:spcBef>
              <a:spcPct val="0"/>
            </a:spcBef>
            <a:spcAft>
              <a:spcPct val="15000"/>
            </a:spcAft>
            <a:buChar char="•"/>
          </a:pPr>
          <a:endParaRPr lang="en-US" sz="1400" kern="1200">
            <a:latin typeface="Arial"/>
            <a:cs typeface="Arial"/>
          </a:endParaRPr>
        </a:p>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Neonatal- May 25th, Thursday</a:t>
          </a:r>
        </a:p>
        <a:p>
          <a:pPr marL="114300" lvl="1" indent="-114300" algn="l" defTabSz="622300">
            <a:lnSpc>
              <a:spcPct val="90000"/>
            </a:lnSpc>
            <a:spcBef>
              <a:spcPct val="0"/>
            </a:spcBef>
            <a:spcAft>
              <a:spcPct val="15000"/>
            </a:spcAft>
            <a:buChar char="•"/>
          </a:pPr>
          <a:endParaRPr lang="en-US" sz="1400" b="0" kern="1200">
            <a:latin typeface="Arial"/>
            <a:cs typeface="Arial"/>
          </a:endParaRPr>
        </a:p>
        <a:p>
          <a:pPr marL="114300" lvl="1" indent="-114300" algn="l" defTabSz="622300" rtl="0">
            <a:lnSpc>
              <a:spcPct val="90000"/>
            </a:lnSpc>
            <a:spcBef>
              <a:spcPct val="0"/>
            </a:spcBef>
            <a:spcAft>
              <a:spcPct val="15000"/>
            </a:spcAft>
            <a:buChar char="•"/>
          </a:pPr>
          <a:r>
            <a:rPr lang="en-US" sz="1400" b="0" kern="1200">
              <a:solidFill>
                <a:schemeClr val="accent1"/>
              </a:solidFill>
              <a:latin typeface="Arial"/>
              <a:cs typeface="Arial"/>
            </a:rPr>
            <a:t>ILPQC Room Block TBA</a:t>
          </a:r>
        </a:p>
      </dsp:txBody>
      <dsp:txXfrm>
        <a:off x="195124" y="1439447"/>
        <a:ext cx="3089641" cy="1959333"/>
      </dsp:txXfrm>
    </dsp:sp>
    <dsp:sp modelId="{45570AD1-CF0C-47D8-981B-8E7712F67C98}">
      <dsp:nvSpPr>
        <dsp:cNvPr id="0" name=""/>
        <dsp:cNvSpPr/>
      </dsp:nvSpPr>
      <dsp:spPr>
        <a:xfrm>
          <a:off x="1912832" y="1915465"/>
          <a:ext cx="3680470" cy="3680470"/>
        </a:xfrm>
        <a:prstGeom prst="leftCircularArrow">
          <a:avLst>
            <a:gd name="adj1" fmla="val 3529"/>
            <a:gd name="adj2" fmla="val 438119"/>
            <a:gd name="adj3" fmla="val 2213630"/>
            <a:gd name="adj4" fmla="val 9024489"/>
            <a:gd name="adj5" fmla="val 411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F25B74-59DB-459F-AE5B-545FBC851F87}">
      <dsp:nvSpPr>
        <dsp:cNvPr id="0" name=""/>
        <dsp:cNvSpPr/>
      </dsp:nvSpPr>
      <dsp:spPr>
        <a:xfrm>
          <a:off x="847845" y="3459739"/>
          <a:ext cx="2854717" cy="113522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kern="1200">
              <a:solidFill>
                <a:schemeClr val="accent1"/>
              </a:solidFill>
              <a:latin typeface="Arial"/>
              <a:cs typeface="Arial"/>
            </a:rPr>
            <a:t> </a:t>
          </a:r>
          <a:r>
            <a:rPr lang="en-US" sz="3200" b="1" kern="1200">
              <a:solidFill>
                <a:schemeClr val="accent1"/>
              </a:solidFill>
              <a:latin typeface="Arial"/>
              <a:cs typeface="Arial"/>
            </a:rPr>
            <a:t>Save the Dates!</a:t>
          </a:r>
        </a:p>
      </dsp:txBody>
      <dsp:txXfrm>
        <a:off x="881095" y="3492989"/>
        <a:ext cx="2788217" cy="1068727"/>
      </dsp:txXfrm>
    </dsp:sp>
    <dsp:sp modelId="{E4540ED4-266A-4F12-A6E6-014BC83EACEC}">
      <dsp:nvSpPr>
        <dsp:cNvPr id="0" name=""/>
        <dsp:cNvSpPr/>
      </dsp:nvSpPr>
      <dsp:spPr>
        <a:xfrm>
          <a:off x="4320990" y="1378489"/>
          <a:ext cx="3211557"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162435"/>
              <a:satOff val="5350"/>
              <a:lumOff val="-90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Submit </a:t>
          </a:r>
          <a:r>
            <a:rPr lang="en-US" sz="1400" b="1" u="sng" kern="1200">
              <a:solidFill>
                <a:schemeClr val="accent1"/>
              </a:solidFill>
              <a:latin typeface="Arial"/>
              <a:cs typeface="Arial"/>
            </a:rPr>
            <a:t>all your 2022 data</a:t>
          </a:r>
          <a:r>
            <a:rPr lang="en-US" sz="1400" kern="1200">
              <a:solidFill>
                <a:schemeClr val="accent1"/>
              </a:solidFill>
              <a:latin typeface="Arial"/>
              <a:cs typeface="Arial"/>
            </a:rPr>
            <a:t> plus </a:t>
          </a:r>
          <a:r>
            <a:rPr lang="en-US" sz="1400" b="1" u="sng" kern="1200">
              <a:solidFill>
                <a:schemeClr val="accent1"/>
              </a:solidFill>
              <a:latin typeface="Arial"/>
              <a:cs typeface="Arial"/>
            </a:rPr>
            <a:t>January, February, March 2023</a:t>
          </a:r>
        </a:p>
        <a:p>
          <a:pPr marL="114300" lvl="1" indent="-114300" algn="l" defTabSz="622300">
            <a:lnSpc>
              <a:spcPct val="90000"/>
            </a:lnSpc>
            <a:spcBef>
              <a:spcPct val="0"/>
            </a:spcBef>
            <a:spcAft>
              <a:spcPct val="15000"/>
            </a:spcAft>
            <a:buChar char="•"/>
          </a:pPr>
          <a:endParaRPr lang="en-US" sz="1400" b="1" u="sng" kern="1200">
            <a:latin typeface="Arial"/>
            <a:cs typeface="Arial"/>
          </a:endParaRPr>
        </a:p>
        <a:p>
          <a:pPr marL="114300" lvl="1" indent="-114300" algn="l" defTabSz="622300" rtl="0">
            <a:lnSpc>
              <a:spcPct val="90000"/>
            </a:lnSpc>
            <a:spcBef>
              <a:spcPct val="0"/>
            </a:spcBef>
            <a:spcAft>
              <a:spcPct val="15000"/>
            </a:spcAft>
            <a:buChar char="•"/>
          </a:pPr>
          <a:r>
            <a:rPr lang="en-US" sz="1400" b="0" u="none" kern="1200">
              <a:solidFill>
                <a:schemeClr val="accent1"/>
              </a:solidFill>
              <a:latin typeface="Arial"/>
              <a:cs typeface="Arial"/>
            </a:rPr>
            <a:t>Review the award criteria for PVB, BE, and BASIC to achieve QI Excellence! </a:t>
          </a:r>
        </a:p>
      </dsp:txBody>
      <dsp:txXfrm>
        <a:off x="4381948" y="2007061"/>
        <a:ext cx="3089641" cy="1959333"/>
      </dsp:txXfrm>
    </dsp:sp>
    <dsp:sp modelId="{1D37E62D-9731-4C64-8EAB-56792DAF9616}">
      <dsp:nvSpPr>
        <dsp:cNvPr id="0" name=""/>
        <dsp:cNvSpPr/>
      </dsp:nvSpPr>
      <dsp:spPr>
        <a:xfrm>
          <a:off x="6081025" y="-276002"/>
          <a:ext cx="4003096" cy="4003096"/>
        </a:xfrm>
        <a:prstGeom prst="circularArrow">
          <a:avLst>
            <a:gd name="adj1" fmla="val 3244"/>
            <a:gd name="adj2" fmla="val 400095"/>
            <a:gd name="adj3" fmla="val 19415362"/>
            <a:gd name="adj4" fmla="val 12566479"/>
            <a:gd name="adj5" fmla="val 3785"/>
          </a:avLst>
        </a:prstGeom>
        <a:solidFill>
          <a:schemeClr val="accent3">
            <a:hueOff val="2324871"/>
            <a:satOff val="10701"/>
            <a:lumOff val="-180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5C580D-10AF-44A7-8FE5-3CB764BF1B81}">
      <dsp:nvSpPr>
        <dsp:cNvPr id="0" name=""/>
        <dsp:cNvSpPr/>
      </dsp:nvSpPr>
      <dsp:spPr>
        <a:xfrm>
          <a:off x="5034670" y="810876"/>
          <a:ext cx="2854717" cy="1135227"/>
        </a:xfrm>
        <a:prstGeom prst="roundRect">
          <a:avLst>
            <a:gd name="adj" fmla="val 10000"/>
          </a:avLst>
        </a:prstGeom>
        <a:solidFill>
          <a:schemeClr val="accent3">
            <a:hueOff val="1162435"/>
            <a:satOff val="5350"/>
            <a:lumOff val="-90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b="1" kern="1200">
              <a:solidFill>
                <a:schemeClr val="accent1"/>
              </a:solidFill>
              <a:latin typeface="Arial"/>
              <a:cs typeface="Arial"/>
            </a:rPr>
            <a:t>Submit your Data!</a:t>
          </a:r>
          <a:r>
            <a:rPr lang="en-US" sz="3200" kern="1200">
              <a:solidFill>
                <a:schemeClr val="accent1"/>
              </a:solidFill>
              <a:latin typeface="Arial"/>
              <a:cs typeface="Arial"/>
            </a:rPr>
            <a:t> </a:t>
          </a:r>
        </a:p>
      </dsp:txBody>
      <dsp:txXfrm>
        <a:off x="5067920" y="844126"/>
        <a:ext cx="2788217" cy="1068727"/>
      </dsp:txXfrm>
    </dsp:sp>
    <dsp:sp modelId="{4EC3BF90-59CB-4CD5-8E65-F8EECE8EB3B7}">
      <dsp:nvSpPr>
        <dsp:cNvPr id="0" name=""/>
        <dsp:cNvSpPr/>
      </dsp:nvSpPr>
      <dsp:spPr>
        <a:xfrm>
          <a:off x="8273339" y="1369987"/>
          <a:ext cx="3527895"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324871"/>
              <a:satOff val="10701"/>
              <a:lumOff val="-180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rtl="0">
            <a:lnSpc>
              <a:spcPct val="90000"/>
            </a:lnSpc>
            <a:spcBef>
              <a:spcPct val="0"/>
            </a:spcBef>
            <a:spcAft>
              <a:spcPct val="15000"/>
            </a:spcAft>
            <a:buChar char="•"/>
          </a:pPr>
          <a:r>
            <a:rPr lang="en-US" sz="1400" b="1" kern="1200">
              <a:solidFill>
                <a:schemeClr val="accent1"/>
              </a:solidFill>
              <a:latin typeface="Arial"/>
              <a:cs typeface="Arial"/>
            </a:rPr>
            <a:t>Start brainstorming your storyboard ideas! </a:t>
          </a:r>
        </a:p>
        <a:p>
          <a:pPr marL="114300" lvl="1" indent="-114300" algn="l" defTabSz="622300" rtl="0">
            <a:lnSpc>
              <a:spcPct val="90000"/>
            </a:lnSpc>
            <a:spcBef>
              <a:spcPct val="0"/>
            </a:spcBef>
            <a:spcAft>
              <a:spcPct val="15000"/>
            </a:spcAft>
            <a:buChar char="•"/>
          </a:pPr>
          <a:r>
            <a:rPr lang="en-US" sz="1400" b="1" kern="1200">
              <a:solidFill>
                <a:schemeClr val="accent1"/>
              </a:solidFill>
              <a:latin typeface="Arial"/>
              <a:cs typeface="Arial"/>
            </a:rPr>
            <a:t>Share your teams past year QI story </a:t>
          </a:r>
        </a:p>
        <a:p>
          <a:pPr marL="114300" lvl="1" indent="-114300" algn="l" defTabSz="622300">
            <a:lnSpc>
              <a:spcPct val="90000"/>
            </a:lnSpc>
            <a:spcBef>
              <a:spcPct val="0"/>
            </a:spcBef>
            <a:spcAft>
              <a:spcPct val="15000"/>
            </a:spcAft>
            <a:buChar char="•"/>
          </a:pPr>
          <a:endParaRPr lang="en-US" sz="1400" b="1" kern="1200">
            <a:latin typeface="Arial"/>
            <a:cs typeface="Arial"/>
          </a:endParaRPr>
        </a:p>
        <a:p>
          <a:pPr marL="114300" lvl="1" indent="-114300" algn="l" defTabSz="622300" rtl="0">
            <a:lnSpc>
              <a:spcPct val="90000"/>
            </a:lnSpc>
            <a:spcBef>
              <a:spcPct val="0"/>
            </a:spcBef>
            <a:spcAft>
              <a:spcPct val="15000"/>
            </a:spcAft>
            <a:buChar char="•"/>
          </a:pPr>
          <a:r>
            <a:rPr lang="en-US" sz="1400" b="0" kern="1200">
              <a:solidFill>
                <a:schemeClr val="accent1"/>
              </a:solidFill>
              <a:latin typeface="Arial"/>
              <a:cs typeface="Arial"/>
            </a:rPr>
            <a:t>Share your successes, opportunities, and specific strategies implemented! </a:t>
          </a:r>
        </a:p>
        <a:p>
          <a:pPr marL="114300" lvl="1" indent="-114300" algn="l" defTabSz="622300" rtl="0">
            <a:lnSpc>
              <a:spcPct val="90000"/>
            </a:lnSpc>
            <a:spcBef>
              <a:spcPct val="0"/>
            </a:spcBef>
            <a:spcAft>
              <a:spcPct val="15000"/>
            </a:spcAft>
            <a:buChar char="•"/>
          </a:pPr>
          <a:r>
            <a:rPr lang="en-US" sz="1400" b="0" kern="1200">
              <a:solidFill>
                <a:schemeClr val="accent1"/>
              </a:solidFill>
              <a:latin typeface="Arial"/>
              <a:cs typeface="Arial"/>
            </a:rPr>
            <a:t>Share your DATA, graphs, PDSA cycles, process flow or 30/60/90 plans</a:t>
          </a:r>
        </a:p>
      </dsp:txBody>
      <dsp:txXfrm>
        <a:off x="8334297" y="1430945"/>
        <a:ext cx="3405979" cy="1959333"/>
      </dsp:txXfrm>
    </dsp:sp>
    <dsp:sp modelId="{2A29C3C5-932D-4B6F-8969-B5E5B16FD239}">
      <dsp:nvSpPr>
        <dsp:cNvPr id="0" name=""/>
        <dsp:cNvSpPr/>
      </dsp:nvSpPr>
      <dsp:spPr>
        <a:xfrm>
          <a:off x="9379663" y="3459739"/>
          <a:ext cx="2854717" cy="1135227"/>
        </a:xfrm>
        <a:prstGeom prst="roundRect">
          <a:avLst>
            <a:gd name="adj" fmla="val 10000"/>
          </a:avLst>
        </a:prstGeom>
        <a:solidFill>
          <a:schemeClr val="accent3">
            <a:hueOff val="2324871"/>
            <a:satOff val="10701"/>
            <a:lumOff val="-18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b="1" kern="1200">
              <a:solidFill>
                <a:schemeClr val="accent1"/>
              </a:solidFill>
              <a:latin typeface="Arial"/>
              <a:cs typeface="Arial"/>
            </a:rPr>
            <a:t> Storyboard Submissions!</a:t>
          </a:r>
        </a:p>
      </dsp:txBody>
      <dsp:txXfrm>
        <a:off x="9412913" y="3492989"/>
        <a:ext cx="2788217" cy="1068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6F5E3-210F-4D9A-9D84-A0904B2A01C7}">
      <dsp:nvSpPr>
        <dsp:cNvPr id="0" name=""/>
        <dsp:cNvSpPr/>
      </dsp:nvSpPr>
      <dsp:spPr>
        <a:xfrm>
          <a:off x="3488" y="1506586"/>
          <a:ext cx="3500343" cy="350034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636" tIns="21590" rIns="192636"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a:latin typeface="Calibri" panose="020F0502020204030204"/>
            </a:rPr>
            <a:t>Gather your planning group</a:t>
          </a:r>
          <a:endParaRPr lang="en-US" sz="1700" b="1" u="sng" kern="1200"/>
        </a:p>
        <a:p>
          <a:pPr marL="114300" lvl="1" indent="-114300" algn="l" defTabSz="577850" rtl="0">
            <a:lnSpc>
              <a:spcPct val="90000"/>
            </a:lnSpc>
            <a:spcBef>
              <a:spcPct val="0"/>
            </a:spcBef>
            <a:spcAft>
              <a:spcPct val="15000"/>
            </a:spcAft>
            <a:buChar char="•"/>
          </a:pPr>
          <a:r>
            <a:rPr lang="en-US" sz="1300" kern="1200">
              <a:latin typeface="Calibri" panose="020F0502020204030204"/>
            </a:rPr>
            <a:t>Unit leadership</a:t>
          </a:r>
        </a:p>
        <a:p>
          <a:pPr marL="114300" lvl="1" indent="-114300" algn="l" defTabSz="577850">
            <a:lnSpc>
              <a:spcPct val="90000"/>
            </a:lnSpc>
            <a:spcBef>
              <a:spcPct val="0"/>
            </a:spcBef>
            <a:spcAft>
              <a:spcPct val="15000"/>
            </a:spcAft>
            <a:buChar char="•"/>
          </a:pPr>
          <a:r>
            <a:rPr lang="en-US" sz="1300" kern="1200">
              <a:latin typeface="Calibri" panose="020F0502020204030204"/>
            </a:rPr>
            <a:t>Educator</a:t>
          </a:r>
          <a:endParaRPr lang="en-US" sz="1300" kern="1200"/>
        </a:p>
        <a:p>
          <a:pPr marL="114300" lvl="1" indent="-114300" algn="l" defTabSz="577850" rtl="0">
            <a:lnSpc>
              <a:spcPct val="90000"/>
            </a:lnSpc>
            <a:spcBef>
              <a:spcPct val="0"/>
            </a:spcBef>
            <a:spcAft>
              <a:spcPct val="15000"/>
            </a:spcAft>
            <a:buChar char="•"/>
          </a:pPr>
          <a:r>
            <a:rPr lang="en-US" sz="1300" kern="1200">
              <a:latin typeface="Calibri" panose="020F0502020204030204"/>
            </a:rPr>
            <a:t>Provider and RN Champion</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Social work</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(YOUR BE TEAM!)</a:t>
          </a:r>
        </a:p>
      </dsp:txBody>
      <dsp:txXfrm>
        <a:off x="516101" y="2019199"/>
        <a:ext cx="2475117" cy="2475117"/>
      </dsp:txXfrm>
    </dsp:sp>
    <dsp:sp modelId="{1190B134-FC49-4FA7-A077-E37CE66721D9}">
      <dsp:nvSpPr>
        <dsp:cNvPr id="0" name=""/>
        <dsp:cNvSpPr/>
      </dsp:nvSpPr>
      <dsp:spPr>
        <a:xfrm>
          <a:off x="2803763" y="1506586"/>
          <a:ext cx="3500343" cy="3500343"/>
        </a:xfrm>
        <a:prstGeom prst="ellipse">
          <a:avLst/>
        </a:prstGeom>
        <a:solidFill>
          <a:schemeClr val="accent3">
            <a:alpha val="50000"/>
            <a:hueOff val="774957"/>
            <a:satOff val="3567"/>
            <a:lumOff val="-60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636" tIns="21590" rIns="192636"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a:latin typeface="Calibri" panose="020F0502020204030204"/>
            </a:rPr>
            <a:t>Set the Date </a:t>
          </a:r>
        </a:p>
        <a:p>
          <a:pPr marL="114300" lvl="1" indent="-114300" algn="l" defTabSz="577850" rtl="0">
            <a:lnSpc>
              <a:spcPct val="90000"/>
            </a:lnSpc>
            <a:spcBef>
              <a:spcPct val="0"/>
            </a:spcBef>
            <a:spcAft>
              <a:spcPct val="15000"/>
            </a:spcAft>
            <a:buChar char="•"/>
          </a:pPr>
          <a:r>
            <a:rPr lang="en-US" sz="1300" kern="1200">
              <a:latin typeface="Calibri" panose="020F0502020204030204"/>
            </a:rPr>
            <a:t>Black Maternal Health Week (April 11-17) and/or </a:t>
          </a:r>
        </a:p>
        <a:p>
          <a:pPr marL="114300" lvl="1" indent="-114300" algn="l" defTabSz="577850" rtl="0">
            <a:lnSpc>
              <a:spcPct val="90000"/>
            </a:lnSpc>
            <a:spcBef>
              <a:spcPct val="0"/>
            </a:spcBef>
            <a:spcAft>
              <a:spcPct val="15000"/>
            </a:spcAft>
            <a:buChar char="•"/>
          </a:pPr>
          <a:r>
            <a:rPr lang="en-US" sz="1300" kern="1200">
              <a:latin typeface="Calibri" panose="020F0502020204030204"/>
            </a:rPr>
            <a:t>Mother’s Day Week (week of May 14)</a:t>
          </a:r>
          <a:endParaRPr lang="en-US" sz="1300" kern="1200"/>
        </a:p>
        <a:p>
          <a:pPr marL="114300" lvl="1" indent="-114300" algn="l" defTabSz="577850" rtl="0">
            <a:lnSpc>
              <a:spcPct val="90000"/>
            </a:lnSpc>
            <a:spcBef>
              <a:spcPct val="0"/>
            </a:spcBef>
            <a:spcAft>
              <a:spcPct val="15000"/>
            </a:spcAft>
            <a:buChar char="•"/>
          </a:pPr>
          <a:r>
            <a:rPr lang="en-US" sz="1300" kern="1200"/>
            <a:t>Consider using a Grand Rounds time slot?</a:t>
          </a:r>
        </a:p>
      </dsp:txBody>
      <dsp:txXfrm>
        <a:off x="3316376" y="2019199"/>
        <a:ext cx="2475117" cy="2475117"/>
      </dsp:txXfrm>
    </dsp:sp>
    <dsp:sp modelId="{A35AFF8D-434F-45AE-B678-42454849FFC5}">
      <dsp:nvSpPr>
        <dsp:cNvPr id="0" name=""/>
        <dsp:cNvSpPr/>
      </dsp:nvSpPr>
      <dsp:spPr>
        <a:xfrm>
          <a:off x="5604039" y="1506586"/>
          <a:ext cx="3500343" cy="3500343"/>
        </a:xfrm>
        <a:prstGeom prst="ellipse">
          <a:avLst/>
        </a:prstGeom>
        <a:solidFill>
          <a:schemeClr val="accent3">
            <a:alpha val="50000"/>
            <a:hueOff val="1549914"/>
            <a:satOff val="7134"/>
            <a:lumOff val="-12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636" tIns="21590" rIns="192636"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a:latin typeface="Calibri" panose="020F0502020204030204"/>
            </a:rPr>
            <a:t>Connect/ Invite Patients </a:t>
          </a:r>
        </a:p>
        <a:p>
          <a:pPr marL="114300" lvl="1" indent="-114300" algn="l" defTabSz="577850" rtl="0">
            <a:lnSpc>
              <a:spcPct val="90000"/>
            </a:lnSpc>
            <a:spcBef>
              <a:spcPct val="0"/>
            </a:spcBef>
            <a:spcAft>
              <a:spcPct val="15000"/>
            </a:spcAft>
            <a:buChar char="•"/>
          </a:pPr>
          <a:r>
            <a:rPr lang="en-US" sz="1300" kern="1200">
              <a:latin typeface="Calibri" panose="020F0502020204030204"/>
            </a:rPr>
            <a:t>PP Leader Rounds</a:t>
          </a:r>
          <a:endParaRPr lang="en-US" sz="1300" kern="1200"/>
        </a:p>
        <a:p>
          <a:pPr marL="114300" lvl="1" indent="-114300" algn="l" defTabSz="577850" rtl="0">
            <a:lnSpc>
              <a:spcPct val="90000"/>
            </a:lnSpc>
            <a:spcBef>
              <a:spcPct val="0"/>
            </a:spcBef>
            <a:spcAft>
              <a:spcPct val="15000"/>
            </a:spcAft>
            <a:buChar char="•"/>
          </a:pPr>
          <a:r>
            <a:rPr lang="en-US" sz="1300" kern="1200" dirty="0">
              <a:latin typeface="Calibri" panose="020F0502020204030204"/>
            </a:rPr>
            <a:t>Ask OB offices / clinics to each invite 2-3  postpartum pts,  invite  NICU moms.</a:t>
          </a:r>
        </a:p>
        <a:p>
          <a:pPr marL="114300" lvl="1" indent="-114300" algn="l" defTabSz="577850" rtl="0">
            <a:lnSpc>
              <a:spcPct val="90000"/>
            </a:lnSpc>
            <a:spcBef>
              <a:spcPct val="0"/>
            </a:spcBef>
            <a:spcAft>
              <a:spcPct val="15000"/>
            </a:spcAft>
            <a:buChar char="•"/>
          </a:pPr>
          <a:r>
            <a:rPr lang="en-US" sz="1300" kern="1200">
              <a:latin typeface="Calibri" panose="020F0502020204030204"/>
            </a:rPr>
            <a:t>Community Outreach (invite doulas, community health worker, home visit program, community health clinic </a:t>
          </a:r>
          <a:r>
            <a:rPr lang="en-US" sz="1300" kern="1200" err="1">
              <a:latin typeface="Calibri" panose="020F0502020204030204"/>
            </a:rPr>
            <a:t>etc</a:t>
          </a:r>
          <a:r>
            <a:rPr lang="en-US" sz="1300" kern="1200">
              <a:latin typeface="Calibri" panose="020F0502020204030204"/>
            </a:rPr>
            <a:t>)</a:t>
          </a:r>
        </a:p>
      </dsp:txBody>
      <dsp:txXfrm>
        <a:off x="6116652" y="2019199"/>
        <a:ext cx="2475117" cy="2475117"/>
      </dsp:txXfrm>
    </dsp:sp>
    <dsp:sp modelId="{23C263ED-262F-4056-B1CE-A1FFB48795DC}">
      <dsp:nvSpPr>
        <dsp:cNvPr id="0" name=""/>
        <dsp:cNvSpPr/>
      </dsp:nvSpPr>
      <dsp:spPr>
        <a:xfrm>
          <a:off x="8404314" y="1506586"/>
          <a:ext cx="3500343" cy="3500343"/>
        </a:xfrm>
        <a:prstGeom prst="ellipse">
          <a:avLst/>
        </a:prstGeom>
        <a:solidFill>
          <a:schemeClr val="accent3">
            <a:alpha val="50000"/>
            <a:hueOff val="2324871"/>
            <a:satOff val="10701"/>
            <a:lumOff val="-18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636" tIns="21590" rIns="192636" bIns="21590"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alibri" panose="020F0502020204030204"/>
            </a:rPr>
            <a:t>Celebration of Respectful Care and Patient Voices Breakfast with clinical team members and patients! </a:t>
          </a:r>
          <a:endParaRPr lang="en-US" sz="1700" b="0" kern="1200">
            <a:latin typeface="Calibri" panose="020F0502020204030204"/>
          </a:endParaRPr>
        </a:p>
      </dsp:txBody>
      <dsp:txXfrm>
        <a:off x="8916927" y="2019199"/>
        <a:ext cx="2475117" cy="2475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0D894-1F6B-4845-BEE8-EE5977748073}">
      <dsp:nvSpPr>
        <dsp:cNvPr id="0" name=""/>
        <dsp:cNvSpPr/>
      </dsp:nvSpPr>
      <dsp:spPr>
        <a:xfrm>
          <a:off x="1217472" y="301743"/>
          <a:ext cx="3950725" cy="3544809"/>
        </a:xfrm>
        <a:prstGeom prst="circularArrow">
          <a:avLst>
            <a:gd name="adj1" fmla="val 5689"/>
            <a:gd name="adj2" fmla="val 340510"/>
            <a:gd name="adj3" fmla="val 12433145"/>
            <a:gd name="adj4" fmla="val 18261636"/>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1A7A668-3814-4FC8-9280-A38EB37102B8}">
      <dsp:nvSpPr>
        <dsp:cNvPr id="0" name=""/>
        <dsp:cNvSpPr/>
      </dsp:nvSpPr>
      <dsp:spPr>
        <a:xfrm>
          <a:off x="1824118" y="0"/>
          <a:ext cx="2488021" cy="1244010"/>
        </a:xfrm>
        <a:prstGeom prst="round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lumMod val="50000"/>
                </a:schemeClr>
              </a:solidFill>
            </a:rPr>
            <a:t>Labor &amp; Delivery </a:t>
          </a:r>
        </a:p>
      </dsp:txBody>
      <dsp:txXfrm>
        <a:off x="1884846" y="60728"/>
        <a:ext cx="2366565" cy="1122554"/>
      </dsp:txXfrm>
    </dsp:sp>
    <dsp:sp modelId="{57CA7479-498D-4F79-B0CE-DF87CB90CFF4}">
      <dsp:nvSpPr>
        <dsp:cNvPr id="0" name=""/>
        <dsp:cNvSpPr/>
      </dsp:nvSpPr>
      <dsp:spPr>
        <a:xfrm>
          <a:off x="3537725" y="2328257"/>
          <a:ext cx="2488021" cy="1244010"/>
        </a:xfrm>
        <a:prstGeom prst="roundRect">
          <a:avLst/>
        </a:prstGeom>
        <a:gradFill rotWithShape="0">
          <a:gsLst>
            <a:gs pos="0">
              <a:schemeClr val="accent2">
                <a:shade val="80000"/>
                <a:hueOff val="111385"/>
                <a:satOff val="9396"/>
                <a:lumOff val="10062"/>
                <a:alphaOff val="0"/>
                <a:satMod val="103000"/>
                <a:lumMod val="102000"/>
                <a:tint val="94000"/>
              </a:schemeClr>
            </a:gs>
            <a:gs pos="50000">
              <a:schemeClr val="accent2">
                <a:shade val="80000"/>
                <a:hueOff val="111385"/>
                <a:satOff val="9396"/>
                <a:lumOff val="10062"/>
                <a:alphaOff val="0"/>
                <a:satMod val="110000"/>
                <a:lumMod val="100000"/>
                <a:shade val="100000"/>
              </a:schemeClr>
            </a:gs>
            <a:gs pos="100000">
              <a:schemeClr val="accent2">
                <a:shade val="80000"/>
                <a:hueOff val="111385"/>
                <a:satOff val="9396"/>
                <a:lumOff val="100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lumMod val="50000"/>
                </a:schemeClr>
              </a:solidFill>
            </a:rPr>
            <a:t>Respectful Care Practices </a:t>
          </a:r>
        </a:p>
      </dsp:txBody>
      <dsp:txXfrm>
        <a:off x="3598453" y="2388985"/>
        <a:ext cx="2366565" cy="1122554"/>
      </dsp:txXfrm>
    </dsp:sp>
    <dsp:sp modelId="{0669E163-0634-4711-BFF8-7640BCAFA013}">
      <dsp:nvSpPr>
        <dsp:cNvPr id="0" name=""/>
        <dsp:cNvSpPr/>
      </dsp:nvSpPr>
      <dsp:spPr>
        <a:xfrm>
          <a:off x="850728" y="2328257"/>
          <a:ext cx="2488021" cy="1244010"/>
        </a:xfrm>
        <a:prstGeom prst="roundRect">
          <a:avLst/>
        </a:prstGeom>
        <a:gradFill rotWithShape="0">
          <a:gsLst>
            <a:gs pos="0">
              <a:schemeClr val="accent2">
                <a:shade val="80000"/>
                <a:hueOff val="222770"/>
                <a:satOff val="18793"/>
                <a:lumOff val="20124"/>
                <a:alphaOff val="0"/>
                <a:satMod val="103000"/>
                <a:lumMod val="102000"/>
                <a:tint val="94000"/>
              </a:schemeClr>
            </a:gs>
            <a:gs pos="50000">
              <a:schemeClr val="accent2">
                <a:shade val="80000"/>
                <a:hueOff val="222770"/>
                <a:satOff val="18793"/>
                <a:lumOff val="20124"/>
                <a:alphaOff val="0"/>
                <a:satMod val="110000"/>
                <a:lumMod val="100000"/>
                <a:shade val="100000"/>
              </a:schemeClr>
            </a:gs>
            <a:gs pos="100000">
              <a:schemeClr val="accent2">
                <a:shade val="80000"/>
                <a:hueOff val="222770"/>
                <a:satOff val="18793"/>
                <a:lumOff val="201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a:solidFill>
                <a:schemeClr val="tx1">
                  <a:lumMod val="50000"/>
                </a:schemeClr>
              </a:solidFill>
            </a:rPr>
            <a:t>PREM</a:t>
          </a:r>
        </a:p>
      </dsp:txBody>
      <dsp:txXfrm>
        <a:off x="911456" y="2388985"/>
        <a:ext cx="2366565" cy="1122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087C8-1A89-487B-BECB-FD1492A1BEB7}">
      <dsp:nvSpPr>
        <dsp:cNvPr id="0" name=""/>
        <dsp:cNvSpPr/>
      </dsp:nvSpPr>
      <dsp:spPr>
        <a:xfrm>
          <a:off x="3214" y="605009"/>
          <a:ext cx="2550318" cy="15301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Volunteers</a:t>
          </a:r>
        </a:p>
      </dsp:txBody>
      <dsp:txXfrm>
        <a:off x="3214" y="605009"/>
        <a:ext cx="2550318" cy="1530191"/>
      </dsp:txXfrm>
    </dsp:sp>
    <dsp:sp modelId="{F3DE2309-8107-436F-8B42-4468662F33B3}">
      <dsp:nvSpPr>
        <dsp:cNvPr id="0" name=""/>
        <dsp:cNvSpPr/>
      </dsp:nvSpPr>
      <dsp:spPr>
        <a:xfrm>
          <a:off x="2808565" y="605009"/>
          <a:ext cx="2550318" cy="15301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Patient Information Sheet</a:t>
          </a:r>
        </a:p>
      </dsp:txBody>
      <dsp:txXfrm>
        <a:off x="2808565" y="605009"/>
        <a:ext cx="2550318" cy="1530191"/>
      </dsp:txXfrm>
    </dsp:sp>
    <dsp:sp modelId="{66817445-1880-4670-ADFB-548C5DBDEED4}">
      <dsp:nvSpPr>
        <dsp:cNvPr id="0" name=""/>
        <dsp:cNvSpPr/>
      </dsp:nvSpPr>
      <dsp:spPr>
        <a:xfrm>
          <a:off x="5613915" y="605009"/>
          <a:ext cx="2550318" cy="15301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Registrar</a:t>
          </a:r>
        </a:p>
      </dsp:txBody>
      <dsp:txXfrm>
        <a:off x="5613915" y="605009"/>
        <a:ext cx="2550318" cy="1530191"/>
      </dsp:txXfrm>
    </dsp:sp>
    <dsp:sp modelId="{357A4C0A-925A-46EC-87B4-BD4DE9DF9866}">
      <dsp:nvSpPr>
        <dsp:cNvPr id="0" name=""/>
        <dsp:cNvSpPr/>
      </dsp:nvSpPr>
      <dsp:spPr>
        <a:xfrm>
          <a:off x="8419266" y="605009"/>
          <a:ext cx="2550318" cy="15301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Nurses in Clinical Ladder</a:t>
          </a:r>
        </a:p>
      </dsp:txBody>
      <dsp:txXfrm>
        <a:off x="8419266" y="605009"/>
        <a:ext cx="2550318" cy="1530191"/>
      </dsp:txXfrm>
    </dsp:sp>
    <dsp:sp modelId="{6AC9A7C4-881D-4C7F-B40A-274D4222C60B}">
      <dsp:nvSpPr>
        <dsp:cNvPr id="0" name=""/>
        <dsp:cNvSpPr/>
      </dsp:nvSpPr>
      <dsp:spPr>
        <a:xfrm>
          <a:off x="1405890" y="2390232"/>
          <a:ext cx="2550318" cy="15301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Electronic Messages</a:t>
          </a:r>
        </a:p>
      </dsp:txBody>
      <dsp:txXfrm>
        <a:off x="1405890" y="2390232"/>
        <a:ext cx="2550318" cy="1530191"/>
      </dsp:txXfrm>
    </dsp:sp>
    <dsp:sp modelId="{8A5ADF20-1956-465F-875F-6F740BA26D80}">
      <dsp:nvSpPr>
        <dsp:cNvPr id="0" name=""/>
        <dsp:cNvSpPr/>
      </dsp:nvSpPr>
      <dsp:spPr>
        <a:xfrm>
          <a:off x="4211240" y="2390232"/>
          <a:ext cx="2550318" cy="15301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My Chart</a:t>
          </a:r>
        </a:p>
      </dsp:txBody>
      <dsp:txXfrm>
        <a:off x="4211240" y="2390232"/>
        <a:ext cx="2550318" cy="1530191"/>
      </dsp:txXfrm>
    </dsp:sp>
    <dsp:sp modelId="{68A375DE-E321-41A2-A4D1-118C01691BE2}">
      <dsp:nvSpPr>
        <dsp:cNvPr id="0" name=""/>
        <dsp:cNvSpPr/>
      </dsp:nvSpPr>
      <dsp:spPr>
        <a:xfrm>
          <a:off x="7016591" y="2390232"/>
          <a:ext cx="2550318" cy="15301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After Visit Summary</a:t>
          </a:r>
        </a:p>
      </dsp:txBody>
      <dsp:txXfrm>
        <a:off x="7016591" y="2390232"/>
        <a:ext cx="2550318" cy="15301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ED9D2-DF31-4E02-A9DB-732364744D7D}">
      <dsp:nvSpPr>
        <dsp:cNvPr id="0" name=""/>
        <dsp:cNvSpPr/>
      </dsp:nvSpPr>
      <dsp:spPr>
        <a:xfrm>
          <a:off x="0" y="0"/>
          <a:ext cx="10972800" cy="1981308"/>
        </a:xfrm>
        <a:prstGeom prst="roundRect">
          <a:avLst>
            <a:gd name="adj" fmla="val 10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4391CD-771D-430A-B272-F8C0B47CD717}">
      <dsp:nvSpPr>
        <dsp:cNvPr id="0" name=""/>
        <dsp:cNvSpPr/>
      </dsp:nvSpPr>
      <dsp:spPr>
        <a:xfrm>
          <a:off x="876674" y="278936"/>
          <a:ext cx="9219451" cy="142343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2281" r="42281"/>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73E7F7-742F-46E0-B3DD-329C4B7EACF9}">
      <dsp:nvSpPr>
        <dsp:cNvPr id="0" name=""/>
        <dsp:cNvSpPr/>
      </dsp:nvSpPr>
      <dsp:spPr>
        <a:xfrm rot="10800000">
          <a:off x="329184" y="1981308"/>
          <a:ext cx="10314432" cy="2421599"/>
        </a:xfrm>
        <a:prstGeom prst="round2SameRect">
          <a:avLst>
            <a:gd name="adj1" fmla="val 10500"/>
            <a:gd name="adj2" fmla="val 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t" anchorCtr="0">
          <a:noAutofit/>
        </a:bodyPr>
        <a:lstStyle/>
        <a:p>
          <a:pPr marL="0" lvl="0" indent="0" algn="ctr" defTabSz="1822450">
            <a:lnSpc>
              <a:spcPct val="90000"/>
            </a:lnSpc>
            <a:spcBef>
              <a:spcPct val="0"/>
            </a:spcBef>
            <a:spcAft>
              <a:spcPct val="35000"/>
            </a:spcAft>
            <a:buNone/>
          </a:pPr>
          <a:r>
            <a:rPr lang="en-US" sz="4100" b="1" kern="1200" dirty="0"/>
            <a:t>I felt pressured by the health care team into accepting care I did not want or understand</a:t>
          </a:r>
        </a:p>
      </dsp:txBody>
      <dsp:txXfrm rot="10800000">
        <a:off x="403657" y="1981308"/>
        <a:ext cx="10165486" cy="23471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5E448-234B-4AB8-933E-40DECDB67BC0}" type="datetimeFigureOut">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5C9F0-2C80-47DF-A05F-1C371CC7B2F0}" type="slidenum">
              <a:t>‹#›</a:t>
            </a:fld>
            <a:endParaRPr lang="en-US"/>
          </a:p>
        </p:txBody>
      </p:sp>
    </p:spTree>
    <p:extLst>
      <p:ext uri="{BB962C8B-B14F-4D97-AF65-F5344CB8AC3E}">
        <p14:creationId xmlns:p14="http://schemas.microsoft.com/office/powerpoint/2010/main" val="3729799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Respectful Maternity Care Framework and Evidence-Based Clinical Practice Guideline provides evidence-based approaches to accomplish the following:</a:t>
            </a:r>
            <a:endParaRPr lang="en-US"/>
          </a:p>
          <a:p>
            <a:r>
              <a:rPr lang="en-US"/>
              <a:t>Identify the essential aspects of respectful care</a:t>
            </a:r>
            <a:endParaRPr lang="en-US">
              <a:cs typeface="Calibri"/>
            </a:endParaRPr>
          </a:p>
          <a:p>
            <a:r>
              <a:rPr lang="en-US"/>
              <a:t>Enhance awareness regarding the need for RMC</a:t>
            </a:r>
            <a:endParaRPr lang="en-US">
              <a:cs typeface="Calibri"/>
            </a:endParaRPr>
          </a:p>
          <a:p>
            <a:r>
              <a:rPr lang="en-US"/>
              <a:t>Encourage reflection to identify opportunities for personal and organizational improvement to provide RMC</a:t>
            </a:r>
            <a:endParaRPr lang="en-US">
              <a:cs typeface="Calibri"/>
            </a:endParaRPr>
          </a:p>
          <a:p>
            <a:r>
              <a:rPr lang="en-US"/>
              <a:t>Participate in improving the birth experience for people obtaining health care in maternity settings</a:t>
            </a:r>
            <a:endParaRPr lang="en-US">
              <a:cs typeface="Calibri"/>
            </a:endParaRPr>
          </a:p>
          <a:p>
            <a:r>
              <a:rPr lang="en-US"/>
              <a:t>Support the implementation of RMC processes</a:t>
            </a:r>
            <a:endParaRPr lang="en-US">
              <a:cs typeface="Calibri"/>
            </a:endParaRPr>
          </a:p>
          <a:p>
            <a:endParaRPr lang="en-US">
              <a:cs typeface="Calibri"/>
            </a:endParaRPr>
          </a:p>
          <a:p>
            <a:r>
              <a:rPr lang="en-US" b="1"/>
              <a:t>Description</a:t>
            </a:r>
            <a:endParaRPr lang="en-US"/>
          </a:p>
          <a:p>
            <a:r>
              <a:rPr lang="en-US"/>
              <a:t>Respectful Maternity Care (RMC) is an approach to care that emphasizes the fundamental rights of women, newborn, and families, promoting equitable access to evidence-based care while recognizing unique needs and </a:t>
            </a:r>
            <a:r>
              <a:rPr lang="en-US" err="1"/>
              <a:t>preferencerods</a:t>
            </a:r>
            <a:r>
              <a:rPr lang="en-US"/>
              <a:t> (</a:t>
            </a:r>
            <a:r>
              <a:rPr lang="en-US" err="1"/>
              <a:t>Shakibazadeh</a:t>
            </a:r>
            <a:r>
              <a:rPr lang="en-US"/>
              <a:t> et al., 2018). Attitudes and behaviors of healthcare providers are entrenched in cultural norms and implicit and explicit bias may cause unintended harm during patient interactions (Howell et al., 2018). These factors may lead to harmful consequences and place patients at greater risk for not receiving appropriate attention to address individual concerns or quality care, specifically in the intrapartum and postpartum periods (Levine &amp; Lowe, 2015; Miller et al., 2016; Saluja &amp; Bryant, 2021).</a:t>
            </a:r>
            <a:endParaRPr lang="en-US">
              <a:cs typeface="Calibri"/>
            </a:endParaRPr>
          </a:p>
          <a:p>
            <a:r>
              <a:rPr lang="en-US" b="1"/>
              <a:t>The Respectful Maternity Care Framework and Evidence-Based Clinical Practice Guideline provides evidence-based approaches to accomplish the following:</a:t>
            </a:r>
            <a:endParaRPr lang="en-US"/>
          </a:p>
          <a:p>
            <a:r>
              <a:rPr lang="en-US"/>
              <a:t>Identify the essential aspects of respectful care</a:t>
            </a:r>
            <a:endParaRPr lang="en-US">
              <a:cs typeface="Calibri"/>
            </a:endParaRPr>
          </a:p>
          <a:p>
            <a:r>
              <a:rPr lang="en-US"/>
              <a:t>Enhance awareness regarding the need for RMC</a:t>
            </a:r>
            <a:endParaRPr lang="en-US">
              <a:cs typeface="Calibri"/>
            </a:endParaRPr>
          </a:p>
          <a:p>
            <a:r>
              <a:rPr lang="en-US"/>
              <a:t>Encourage reflection to identify opportunities for personal and organizational improvement to provide RMC</a:t>
            </a:r>
            <a:endParaRPr lang="en-US">
              <a:cs typeface="Calibri"/>
            </a:endParaRPr>
          </a:p>
          <a:p>
            <a:r>
              <a:rPr lang="en-US"/>
              <a:t>Participate in improving the birth experience for people obtaining health care in maternity settings</a:t>
            </a:r>
            <a:endParaRPr lang="en-US">
              <a:cs typeface="Calibri"/>
            </a:endParaRPr>
          </a:p>
          <a:p>
            <a:r>
              <a:rPr lang="en-US"/>
              <a:t>Support the implementation of RMC processes</a:t>
            </a:r>
            <a:endParaRPr lang="en-US">
              <a:cs typeface="Calibri"/>
            </a:endParaRPr>
          </a:p>
          <a:p>
            <a:endParaRPr lang="en-US"/>
          </a:p>
          <a:p>
            <a:r>
              <a:rPr lang="en-US"/>
              <a:t>Respectful Maternity Care Implementation Toolkit provides you the tools and resources you need to implement the 10 Step “C.A.R.E. P.A.A.T.T.H.” in your organization to provide Respectful Maternity Care to every patient, every interaction, every time.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B6540EB-5334-4296-967C-10B4D905E33B}" type="slidenum">
              <a:rPr lang="en-US" smtClean="0"/>
              <a:t>3</a:t>
            </a:fld>
            <a:endParaRPr lang="en-US"/>
          </a:p>
        </p:txBody>
      </p:sp>
    </p:spTree>
    <p:extLst>
      <p:ext uri="{BB962C8B-B14F-4D97-AF65-F5344CB8AC3E}">
        <p14:creationId xmlns:p14="http://schemas.microsoft.com/office/powerpoint/2010/main" val="153710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776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Communicating</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eff </a:t>
            </a:r>
            <a:r>
              <a:rPr kumimoji="0" lang="en-US" sz="600" b="1" i="0" u="none" strike="noStrike" kern="1200" cap="none" spc="0" normalizeH="0" baseline="0" noProof="0" err="1">
                <a:ln>
                  <a:noFill/>
                </a:ln>
                <a:solidFill>
                  <a:srgbClr val="444C55"/>
                </a:solidFill>
                <a:effectLst/>
                <a:uLnTx/>
                <a:uFillTx/>
                <a:latin typeface="Arial" panose="020B0604020202020204"/>
              </a:rPr>
              <a:t>ectively</a:t>
            </a:r>
            <a:r>
              <a:rPr kumimoji="0" lang="en-US" sz="600" b="1" i="0" u="none" strike="noStrike" kern="1200" cap="none" spc="0" normalizeH="0" baseline="0" noProof="0">
                <a:ln>
                  <a:noFill/>
                </a:ln>
                <a:solidFill>
                  <a:srgbClr val="444C55"/>
                </a:solidFill>
                <a:effectLst/>
                <a:uLnTx/>
                <a:uFillTx/>
                <a:latin typeface="Arial" panose="020B0604020202020204"/>
              </a:rPr>
              <a:t> </a:t>
            </a:r>
            <a:r>
              <a:rPr kumimoji="0" lang="en-US" sz="600" b="0" i="0" u="none" strike="noStrike" kern="1200" cap="none" spc="0" normalizeH="0" baseline="0" noProof="0">
                <a:ln>
                  <a:noFill/>
                </a:ln>
                <a:solidFill>
                  <a:srgbClr val="444C55"/>
                </a:solidFill>
                <a:effectLst/>
                <a:uLnTx/>
                <a:uFillTx/>
                <a:latin typeface="Arial" panose="020B0604020202020204"/>
              </a:rPr>
              <a:t>across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health care team to ensure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the best care for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a:ln>
                  <a:noFill/>
                </a:ln>
                <a:solidFill>
                  <a:srgbClr val="444C55"/>
                </a:solidFill>
                <a:effectLst/>
                <a:uLnTx/>
                <a:uFillTx/>
                <a:latin typeface="Arial" panose="020B0604020202020204"/>
              </a:rPr>
              <a:t>Partnering with you for all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decisions </a:t>
            </a:r>
            <a:r>
              <a:rPr kumimoji="0" lang="en-US" sz="600" b="0" i="0" u="none" strike="noStrike" kern="1200" cap="none" spc="0" normalizeH="0" baseline="0" noProof="0">
                <a:ln>
                  <a:noFill/>
                </a:ln>
                <a:solidFill>
                  <a:srgbClr val="444C55"/>
                </a:solidFill>
                <a:effectLst/>
                <a:uLnTx/>
                <a:uFillTx/>
                <a:latin typeface="Arial" panose="020B0604020202020204"/>
              </a:rPr>
              <a:t>so that you can</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make choices that are right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for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a:ln>
                  <a:noFill/>
                </a:ln>
                <a:solidFill>
                  <a:srgbClr val="444C55"/>
                </a:solidFill>
                <a:effectLst/>
                <a:uLnTx/>
                <a:uFillTx/>
                <a:latin typeface="Arial" panose="020B0604020202020204"/>
              </a:rPr>
              <a:t>Practicing “active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listening”</a:t>
            </a:r>
            <a:r>
              <a:rPr kumimoji="0" lang="en-US" sz="600" b="0" i="0" u="none" strike="noStrike" kern="1200" cap="none" spc="0" normalizeH="0" baseline="0" noProof="0">
                <a:ln>
                  <a:noFill/>
                </a:ln>
                <a:solidFill>
                  <a:srgbClr val="444C55"/>
                </a:solidFill>
                <a:effectLst/>
                <a:uLnTx/>
                <a:uFillTx/>
                <a:latin typeface="Arial" panose="020B0604020202020204"/>
              </a:rPr>
              <a:t>—to ensure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that you, and your support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persons are heard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a:ln>
                  <a:noFill/>
                </a:ln>
                <a:solidFill>
                  <a:srgbClr val="444C55"/>
                </a:solidFill>
                <a:effectLst/>
                <a:uLnTx/>
                <a:uFillTx/>
                <a:latin typeface="Arial" panose="020B0604020202020204"/>
              </a:rPr>
              <a:t>Valuing personal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boundaries and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respecting your dignity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and modesty at all times</a:t>
            </a:r>
            <a:r>
              <a:rPr kumimoji="0" lang="en-US" sz="600" b="0" i="0" u="none" strike="noStrike" kern="1200" cap="none" spc="0" normalizeH="0" baseline="0" noProof="0">
                <a:ln>
                  <a:noFill/>
                </a:ln>
                <a:solidFill>
                  <a:srgbClr val="444C55"/>
                </a:solidFill>
                <a:effectLst/>
                <a:uLnTx/>
                <a:uFillTx/>
                <a:latin typeface="Arial" panose="020B0604020202020204"/>
              </a:rPr>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including asking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permission before entering a</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room or touching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a:ln>
                  <a:noFill/>
                </a:ln>
                <a:solidFill>
                  <a:srgbClr val="444C55"/>
                </a:solidFill>
                <a:effectLst/>
                <a:uLnTx/>
                <a:uFillTx/>
                <a:latin typeface="Arial" panose="020B0604020202020204"/>
              </a:rPr>
              <a:t>Recognizing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prior experiences with</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healthcare may </a:t>
            </a:r>
            <a:r>
              <a:rPr kumimoji="0" lang="en-US" sz="600" b="1" i="0" u="none" strike="noStrike" kern="1200" cap="none" spc="0" normalizeH="0" baseline="0" noProof="0" err="1">
                <a:ln>
                  <a:noFill/>
                </a:ln>
                <a:solidFill>
                  <a:srgbClr val="444C55"/>
                </a:solidFill>
                <a:effectLst/>
                <a:uLnTx/>
                <a:uFillTx/>
                <a:latin typeface="Arial" panose="020B0604020202020204"/>
              </a:rPr>
              <a:t>aff</a:t>
            </a:r>
            <a:r>
              <a:rPr kumimoji="0" lang="en-US" sz="600" b="1"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err="1">
                <a:ln>
                  <a:noFill/>
                </a:ln>
                <a:solidFill>
                  <a:srgbClr val="444C55"/>
                </a:solidFill>
                <a:effectLst/>
                <a:uLnTx/>
                <a:uFillTx/>
                <a:latin typeface="Arial" panose="020B0604020202020204"/>
              </a:rPr>
              <a:t>ect</a:t>
            </a:r>
            <a:endParaRPr kumimoji="0" lang="en-US" sz="600" b="1" i="0" u="none" strike="noStrike" kern="1200" cap="none" spc="0" normalizeH="0" baseline="0" noProof="0">
              <a:ln>
                <a:noFill/>
              </a:ln>
              <a:solidFill>
                <a:srgbClr val="444C55"/>
              </a:solidFill>
              <a:effectLst/>
              <a:uLnTx/>
              <a:uFillTx/>
              <a:latin typeface="Arial" panose="020B0604020202020204"/>
            </a:endParaRP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how you feel during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birth</a:t>
            </a:r>
            <a:r>
              <a:rPr kumimoji="0" lang="en-US" sz="600" b="0" i="0" u="none" strike="noStrike" kern="1200" cap="none" spc="0" normalizeH="0" baseline="0" noProof="0">
                <a:ln>
                  <a:noFill/>
                </a:ln>
                <a:solidFill>
                  <a:srgbClr val="444C55"/>
                </a:solidFill>
                <a:effectLst/>
                <a:uLnTx/>
                <a:uFillTx/>
                <a:latin typeface="Arial" panose="020B0604020202020204"/>
              </a:rPr>
              <a:t>, we will strive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all times to provide safe,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equitable and respectful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care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a:ln>
                  <a:noFill/>
                </a:ln>
                <a:solidFill>
                  <a:srgbClr val="444C55"/>
                </a:solidFill>
                <a:effectLst/>
                <a:uLnTx/>
                <a:uFillTx/>
                <a:latin typeface="Arial" panose="020B0604020202020204"/>
              </a:rPr>
              <a:t>Making sure you 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discharged a </a:t>
            </a:r>
            <a:r>
              <a:rPr kumimoji="0" lang="en-US" sz="600" b="1" i="0" u="none" strike="noStrike" kern="1200" cap="none" spc="0" normalizeH="0" baseline="0" noProof="0" err="1">
                <a:ln>
                  <a:noFill/>
                </a:ln>
                <a:solidFill>
                  <a:srgbClr val="444C55"/>
                </a:solidFill>
                <a:effectLst/>
                <a:uLnTx/>
                <a:uFillTx/>
                <a:latin typeface="Arial" panose="020B0604020202020204"/>
              </a:rPr>
              <a:t>er</a:t>
            </a:r>
            <a:r>
              <a:rPr kumimoji="0" lang="en-US" sz="600" b="1" i="0" u="none" strike="noStrike" kern="1200" cap="none" spc="0" normalizeH="0" baseline="0" noProof="0">
                <a:ln>
                  <a:noFill/>
                </a:ln>
                <a:solidFill>
                  <a:srgbClr val="444C55"/>
                </a:solidFill>
                <a:effectLst/>
                <a:uLnTx/>
                <a:uFillTx/>
                <a:latin typeface="Arial" panose="020B0604020202020204"/>
              </a:rPr>
              <a:t> delivery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with an understanding of</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postpartum warning signs</a:t>
            </a:r>
            <a:r>
              <a:rPr kumimoji="0" lang="en-US" sz="600" b="0" i="0" u="none" strike="noStrike" kern="1200" cap="none" spc="0" normalizeH="0" baseline="0" noProof="0">
                <a:ln>
                  <a:noFill/>
                </a:ln>
                <a:solidFill>
                  <a:srgbClr val="444C55"/>
                </a:solidFill>
                <a:effectLst/>
                <a:uLnTx/>
                <a:uFillTx/>
                <a:latin typeface="Arial" panose="020B0604020202020204"/>
              </a:rPr>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where to call with concerns,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and with postpartum</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follow-up care visits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arranged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a:ln>
                  <a:noFill/>
                </a:ln>
                <a:solidFill>
                  <a:srgbClr val="444C55"/>
                </a:solidFill>
                <a:effectLst/>
                <a:uLnTx/>
                <a:uFillTx/>
                <a:latin typeface="Arial" panose="020B0604020202020204"/>
              </a:rPr>
              <a:t>Ensuring you 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discharged with the skills,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support and resources </a:t>
            </a:r>
            <a:r>
              <a:rPr kumimoji="0" lang="en-US" sz="600" b="0" i="0" u="none" strike="noStrike" kern="1200" cap="none" spc="0" normalizeH="0" baseline="0" noProof="0">
                <a:ln>
                  <a:noFill/>
                </a:ln>
                <a:solidFill>
                  <a:srgbClr val="444C55"/>
                </a:solidFill>
                <a:effectLst/>
                <a:uLnTx/>
                <a:uFillTx/>
                <a:latin typeface="Arial" panose="020B0604020202020204"/>
              </a:rPr>
              <a:t>to</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care for yourself and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baby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a:ln>
                  <a:noFill/>
                </a:ln>
                <a:solidFill>
                  <a:srgbClr val="444C55"/>
                </a:solidFill>
                <a:effectLst/>
                <a:uLnTx/>
                <a:uFillTx/>
                <a:latin typeface="Arial" panose="020B0604020202020204"/>
              </a:rPr>
              <a:t>Protecting your privacy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and keeping your medical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information </a:t>
            </a:r>
            <a:r>
              <a:rPr kumimoji="0" lang="en-US" sz="600" b="0" i="0" u="none" strike="noStrike" kern="1200" cap="none" spc="0" normalizeH="0" baseline="0" noProof="0" err="1">
                <a:ln>
                  <a:noFill/>
                </a:ln>
                <a:solidFill>
                  <a:srgbClr val="444C55"/>
                </a:solidFill>
                <a:effectLst/>
                <a:uLnTx/>
                <a:uFillTx/>
                <a:latin typeface="Arial" panose="020B0604020202020204"/>
              </a:rPr>
              <a:t>confi</a:t>
            </a: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0" i="0" u="none" strike="noStrike" kern="1200" cap="none" spc="0" normalizeH="0" baseline="0" noProof="0" err="1">
                <a:ln>
                  <a:noFill/>
                </a:ln>
                <a:solidFill>
                  <a:srgbClr val="444C55"/>
                </a:solidFill>
                <a:effectLst/>
                <a:uLnTx/>
                <a:uFillTx/>
                <a:latin typeface="Arial" panose="020B0604020202020204"/>
              </a:rPr>
              <a:t>dential</a:t>
            </a:r>
            <a:endParaRPr kumimoji="0" lang="en-US" sz="600" b="0" i="0" u="none" strike="noStrike" kern="1200" cap="none" spc="0" normalizeH="0" baseline="0" noProof="0">
              <a:ln>
                <a:noFill/>
              </a:ln>
              <a:solidFill>
                <a:srgbClr val="444C55"/>
              </a:solidFill>
              <a:effectLst/>
              <a:uLnTx/>
              <a:uFillTx/>
              <a:latin typeface="Arial" panose="020B0604020202020204"/>
            </a:endParaRP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 </a:t>
            </a:r>
            <a:r>
              <a:rPr kumimoji="0" lang="en-US" sz="600" b="1" i="0" u="none" strike="noStrike" kern="1200" cap="none" spc="0" normalizeH="0" baseline="0" noProof="0">
                <a:ln>
                  <a:noFill/>
                </a:ln>
                <a:solidFill>
                  <a:srgbClr val="444C55"/>
                </a:solidFill>
                <a:effectLst/>
                <a:uLnTx/>
                <a:uFillTx/>
                <a:latin typeface="Arial" panose="020B0604020202020204"/>
              </a:rPr>
              <a:t>Being ready to hear any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a:ln>
                  <a:noFill/>
                </a:ln>
                <a:solidFill>
                  <a:srgbClr val="444C55"/>
                </a:solidFill>
                <a:effectLst/>
                <a:uLnTx/>
                <a:uFillTx/>
                <a:latin typeface="Arial" panose="020B0604020202020204"/>
              </a:rPr>
              <a:t>concerns </a:t>
            </a:r>
            <a:r>
              <a:rPr kumimoji="0" lang="en-US" sz="600" b="0" i="0" u="none" strike="noStrike" kern="1200" cap="none" spc="0" normalizeH="0" baseline="0" noProof="0">
                <a:ln>
                  <a:noFill/>
                </a:ln>
                <a:solidFill>
                  <a:srgbClr val="444C55"/>
                </a:solidFill>
                <a:effectLst/>
                <a:uLnTx/>
                <a:uFillTx/>
                <a:latin typeface="Arial" panose="020B0604020202020204"/>
              </a:rPr>
              <a:t>or ways that we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a:ln>
                  <a:noFill/>
                </a:ln>
                <a:solidFill>
                  <a:srgbClr val="444C55"/>
                </a:solidFill>
                <a:effectLst/>
                <a:uLnTx/>
                <a:uFillTx/>
                <a:latin typeface="Arial" panose="020B0604020202020204"/>
              </a:rPr>
              <a:t>can improve your care</a:t>
            </a:r>
          </a:p>
          <a:p>
            <a:endParaRPr lang="en-US"/>
          </a:p>
        </p:txBody>
      </p:sp>
      <p:sp>
        <p:nvSpPr>
          <p:cNvPr id="4" name="Slide Number Placeholder 3"/>
          <p:cNvSpPr>
            <a:spLocks noGrp="1"/>
          </p:cNvSpPr>
          <p:nvPr>
            <p:ph type="sldNum" sz="quarter" idx="10"/>
          </p:nvPr>
        </p:nvSpPr>
        <p:spPr/>
        <p:txBody>
          <a:bodyPr/>
          <a:lstStyle/>
          <a:p>
            <a:fld id="{6D7CC341-821B-413D-A8A4-39E7464FF4B0}" type="slidenum">
              <a:rPr lang="en-US" smtClean="0"/>
              <a:t>32</a:t>
            </a:fld>
            <a:endParaRPr lang="en-US"/>
          </a:p>
        </p:txBody>
      </p:sp>
    </p:spTree>
    <p:extLst>
      <p:ext uri="{BB962C8B-B14F-4D97-AF65-F5344CB8AC3E}">
        <p14:creationId xmlns:p14="http://schemas.microsoft.com/office/powerpoint/2010/main" val="1657942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Review PREM Survey Reports and provide feedback to clinical team</a:t>
            </a:r>
          </a:p>
          <a:p>
            <a:endParaRPr lang="en-US">
              <a:ea typeface="Calibri"/>
              <a:cs typeface="Calibri"/>
            </a:endParaRPr>
          </a:p>
          <a:p>
            <a:r>
              <a:rPr lang="en-US">
                <a:ea typeface="Calibri"/>
                <a:cs typeface="Calibri"/>
              </a:rPr>
              <a:t>Do it during newborn hearing screen </a:t>
            </a:r>
          </a:p>
          <a:p>
            <a:r>
              <a:rPr lang="en-US">
                <a:ea typeface="Calibri"/>
                <a:cs typeface="Calibri"/>
              </a:rPr>
              <a:t>Provide patients with an </a:t>
            </a:r>
            <a:r>
              <a:rPr lang="en-US" err="1">
                <a:ea typeface="Calibri"/>
                <a:cs typeface="Calibri"/>
              </a:rPr>
              <a:t>ipad</a:t>
            </a:r>
            <a:r>
              <a:rPr lang="en-US">
                <a:ea typeface="Calibri"/>
                <a:cs typeface="Calibri"/>
              </a:rPr>
              <a:t> that has the survey already loaded on it</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6D7CC341-821B-413D-A8A4-39E7464FF4B0}" type="slidenum">
              <a:rPr lang="en-US" smtClean="0"/>
              <a:t>34</a:t>
            </a:fld>
            <a:endParaRPr lang="en-US"/>
          </a:p>
        </p:txBody>
      </p:sp>
    </p:spTree>
    <p:extLst>
      <p:ext uri="{BB962C8B-B14F-4D97-AF65-F5344CB8AC3E}">
        <p14:creationId xmlns:p14="http://schemas.microsoft.com/office/powerpoint/2010/main" val="345365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RCP Posters were hung in all of our OB clinics and in all of our L&amp;D and postpartum rooms.  We put posters on the outside of the bathroom door to make them visible from the patients bed. </a:t>
            </a:r>
          </a:p>
          <a:p>
            <a:endParaRPr lang="en-US"/>
          </a:p>
          <a:p>
            <a:r>
              <a:rPr lang="en-US"/>
              <a:t>We added a handout of the RCPs in the patient folders.  Patients receive a copy of the practices at their first prenatal appointment and on admission to L&amp;D. </a:t>
            </a:r>
          </a:p>
          <a:p>
            <a:endParaRPr lang="en-US"/>
          </a:p>
          <a:p>
            <a:r>
              <a:rPr lang="en-US"/>
              <a:t>Monthly respectful care education was implemented. </a:t>
            </a:r>
          </a:p>
          <a:p>
            <a:endParaRPr lang="en-US"/>
          </a:p>
          <a:p>
            <a:r>
              <a:rPr lang="en-US"/>
              <a:t>Nurses and physicians in the hospital and outpatient clinics signed commitments to treat every patient with respectful care. </a:t>
            </a:r>
          </a:p>
          <a:p>
            <a:endParaRPr lang="en-US"/>
          </a:p>
          <a:p>
            <a:r>
              <a:rPr lang="en-US"/>
              <a:t>Staff peer reviews were performed to review each other on educating patients on the paperwork inside their folders. </a:t>
            </a:r>
          </a:p>
        </p:txBody>
      </p:sp>
      <p:sp>
        <p:nvSpPr>
          <p:cNvPr id="4" name="Slide Number Placeholder 3"/>
          <p:cNvSpPr>
            <a:spLocks noGrp="1"/>
          </p:cNvSpPr>
          <p:nvPr>
            <p:ph type="sldNum" sz="quarter" idx="5"/>
          </p:nvPr>
        </p:nvSpPr>
        <p:spPr/>
        <p:txBody>
          <a:bodyPr/>
          <a:lstStyle/>
          <a:p>
            <a:fld id="{A311C485-8E73-43A8-96D9-9C451FB09258}" type="slidenum">
              <a:rPr lang="en-US" smtClean="0"/>
              <a:t>40</a:t>
            </a:fld>
            <a:endParaRPr lang="en-US"/>
          </a:p>
        </p:txBody>
      </p:sp>
    </p:spTree>
    <p:extLst>
      <p:ext uri="{BB962C8B-B14F-4D97-AF65-F5344CB8AC3E}">
        <p14:creationId xmlns:p14="http://schemas.microsoft.com/office/powerpoint/2010/main" val="693149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034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00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07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9771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DFF33-D9D0-40D4-94A7-F9BA5A9F3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658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54</a:t>
            </a:fld>
            <a:endParaRPr lang="en-US"/>
          </a:p>
        </p:txBody>
      </p:sp>
    </p:spTree>
    <p:extLst>
      <p:ext uri="{BB962C8B-B14F-4D97-AF65-F5344CB8AC3E}">
        <p14:creationId xmlns:p14="http://schemas.microsoft.com/office/powerpoint/2010/main" val="1999505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01996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pPr marL="0" marR="0" lvl="0" indent="0">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541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57</a:t>
            </a:fld>
            <a:endParaRPr lang="en-US"/>
          </a:p>
        </p:txBody>
      </p:sp>
    </p:spTree>
    <p:extLst>
      <p:ext uri="{BB962C8B-B14F-4D97-AF65-F5344CB8AC3E}">
        <p14:creationId xmlns:p14="http://schemas.microsoft.com/office/powerpoint/2010/main" val="1537677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7123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Including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A1ABD-B0D2-4B33-8881-CA008D9E27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44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758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8544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F6DA9C80-B631-4EC4-8253-F63CFD0157DF}" type="slidenum">
              <a:rPr lang="en-US" smtClean="0"/>
              <a:t>73</a:t>
            </a:fld>
            <a:endParaRPr lang="en-US"/>
          </a:p>
        </p:txBody>
      </p:sp>
    </p:spTree>
    <p:extLst>
      <p:ext uri="{BB962C8B-B14F-4D97-AF65-F5344CB8AC3E}">
        <p14:creationId xmlns:p14="http://schemas.microsoft.com/office/powerpoint/2010/main" val="3838307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857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859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14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Shortened in this breakout version. Original in YIR</a:t>
            </a:r>
          </a:p>
          <a:p>
            <a:endParaRPr lang="en-US">
              <a:cs typeface="Calibri"/>
            </a:endParaRPr>
          </a:p>
          <a:p>
            <a:r>
              <a:rPr lang="en-US">
                <a:cs typeface="Calibri"/>
              </a:rPr>
              <a:t>Guide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1C258-122C-4775-B207-3DE2D949F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511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76240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62784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3131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652389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20</a:t>
            </a:fld>
            <a:endParaRPr lang="en-US"/>
          </a:p>
        </p:txBody>
      </p:sp>
    </p:spTree>
    <p:extLst>
      <p:ext uri="{BB962C8B-B14F-4D97-AF65-F5344CB8AC3E}">
        <p14:creationId xmlns:p14="http://schemas.microsoft.com/office/powerpoint/2010/main" val="3193309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we add # of PREM completed with these numbers</a:t>
            </a:r>
          </a:p>
        </p:txBody>
      </p:sp>
      <p:sp>
        <p:nvSpPr>
          <p:cNvPr id="4" name="Slide Number Placeholder 3"/>
          <p:cNvSpPr>
            <a:spLocks noGrp="1"/>
          </p:cNvSpPr>
          <p:nvPr>
            <p:ph type="sldNum" sz="quarter" idx="5"/>
          </p:nvPr>
        </p:nvSpPr>
        <p:spPr/>
        <p:txBody>
          <a:bodyPr/>
          <a:lstStyle/>
          <a:p>
            <a:fld id="{EB6540EB-5334-4296-967C-10B4D905E33B}" type="slidenum">
              <a:rPr lang="en-US" smtClean="0"/>
              <a:t>22</a:t>
            </a:fld>
            <a:endParaRPr lang="en-US"/>
          </a:p>
        </p:txBody>
      </p:sp>
    </p:spTree>
    <p:extLst>
      <p:ext uri="{BB962C8B-B14F-4D97-AF65-F5344CB8AC3E}">
        <p14:creationId xmlns:p14="http://schemas.microsoft.com/office/powerpoint/2010/main" val="1101129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image" Target="../media/image30.emf"/><Relationship Id="rId4" Type="http://schemas.openxmlformats.org/officeDocument/2006/relationships/oleObject" Target="../embeddings/oleObject2.bin"/></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36.jpe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3.svg"/></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0.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0.xml"/><Relationship Id="rId4" Type="http://schemas.openxmlformats.org/officeDocument/2006/relationships/image" Target="../media/image3.svg"/></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0.xml"/><Relationship Id="rId4" Type="http://schemas.openxmlformats.org/officeDocument/2006/relationships/image" Target="../media/image11.svg"/></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0.xml"/><Relationship Id="rId4" Type="http://schemas.openxmlformats.org/officeDocument/2006/relationships/image" Target="../media/image3.svg"/></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0.xml"/><Relationship Id="rId4" Type="http://schemas.openxmlformats.org/officeDocument/2006/relationships/image" Target="../media/image3.svg"/></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0.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0.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0.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0.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0.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4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0.xml"/><Relationship Id="rId1" Type="http://schemas.openxmlformats.org/officeDocument/2006/relationships/tags" Target="../tags/tag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Layouts/_rels/slideLayout484.xml.rels><?xml version="1.0" encoding="UTF-8" standalone="yes"?>
<Relationships xmlns="http://schemas.openxmlformats.org/package/2006/relationships"><Relationship Id="rId3" Type="http://schemas.openxmlformats.org/officeDocument/2006/relationships/slideMaster" Target="../slideMasters/slideMaster20.xml"/><Relationship Id="rId7" Type="http://schemas.openxmlformats.org/officeDocument/2006/relationships/image" Target="../media/image33.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oleObject" Target="../embeddings/oleObject6.bin"/><Relationship Id="rId5" Type="http://schemas.openxmlformats.org/officeDocument/2006/relationships/image" Target="../media/image30.emf"/><Relationship Id="rId4" Type="http://schemas.openxmlformats.org/officeDocument/2006/relationships/oleObject" Target="../embeddings/oleObject5.bin"/></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0.xml"/><Relationship Id="rId4" Type="http://schemas.openxmlformats.org/officeDocument/2006/relationships/image" Target="../media/image3.svg"/></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0.xml"/><Relationship Id="rId4" Type="http://schemas.openxmlformats.org/officeDocument/2006/relationships/image" Target="../media/image11.svg"/></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0.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0.xml"/><Relationship Id="rId4" Type="http://schemas.openxmlformats.org/officeDocument/2006/relationships/image" Target="../media/image11.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3314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9156734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108123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a:extLst>
                <a:ext uri="{28A0092B-C50C-407E-A947-70E740481C1C}">
                  <a14:useLocalDpi xmlns:a14="http://schemas.microsoft.com/office/drawing/2010/main" val="0"/>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028233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7051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463029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713577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15829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811708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343435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75138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561013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251438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429443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Cover Slide V1">
    <p:spTree>
      <p:nvGrpSpPr>
        <p:cNvPr id="1" name=""/>
        <p:cNvGrpSpPr/>
        <p:nvPr/>
      </p:nvGrpSpPr>
      <p:grpSpPr>
        <a:xfrm>
          <a:off x="0" y="0"/>
          <a:ext cx="0" cy="0"/>
          <a:chOff x="0" y="0"/>
          <a:chExt cx="0" cy="0"/>
        </a:xfrm>
      </p:grpSpPr>
      <p:sp>
        <p:nvSpPr>
          <p:cNvPr id="11" name="Rectangle 10"/>
          <p:cNvSpPr/>
          <p:nvPr userDrawn="1"/>
        </p:nvSpPr>
        <p:spPr>
          <a:xfrm>
            <a:off x="0" y="0"/>
            <a:ext cx="12192000" cy="4571662"/>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12" name="Picture 11"/>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a:stretch/>
        </p:blipFill>
        <p:spPr>
          <a:xfrm>
            <a:off x="0" y="0"/>
            <a:ext cx="5032619" cy="4571662"/>
          </a:xfrm>
          <a:prstGeom prst="rect">
            <a:avLst/>
          </a:prstGeom>
        </p:spPr>
      </p:pic>
      <p:pic>
        <p:nvPicPr>
          <p:cNvPr id="14" name="Picture 13"/>
          <p:cNvPicPr>
            <a:picLocks noChangeAspect="1"/>
          </p:cNvPicPr>
          <p:nvPr userDrawn="1"/>
        </p:nvPicPr>
        <p:blipFill rotWithShape="1">
          <a:blip r:embed="rId3" cstate="email">
            <a:alphaModFix amt="11000"/>
            <a:extLst>
              <a:ext uri="{28A0092B-C50C-407E-A947-70E740481C1C}">
                <a14:useLocalDpi xmlns:a14="http://schemas.microsoft.com/office/drawing/2010/main"/>
              </a:ext>
            </a:extLst>
          </a:blip>
          <a:srcRect/>
          <a:stretch/>
        </p:blipFill>
        <p:spPr>
          <a:xfrm>
            <a:off x="0" y="4571662"/>
            <a:ext cx="5029200" cy="228633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6" name="Title 9"/>
          <p:cNvSpPr>
            <a:spLocks noGrp="1"/>
          </p:cNvSpPr>
          <p:nvPr>
            <p:ph type="title" hasCustomPrompt="1"/>
          </p:nvPr>
        </p:nvSpPr>
        <p:spPr>
          <a:xfrm>
            <a:off x="4241800" y="1660526"/>
            <a:ext cx="7594600" cy="607204"/>
          </a:xfrm>
          <a:prstGeom prst="rect">
            <a:avLst/>
          </a:prstGeom>
        </p:spPr>
        <p:txBody>
          <a:bodyPr lIns="82058" tIns="41029" rIns="82058" bIns="41029"/>
          <a:lstStyle>
            <a:lvl1pPr>
              <a:defRPr sz="3600">
                <a:solidFill>
                  <a:schemeClr val="bg1"/>
                </a:solidFill>
                <a:latin typeface="Arial" charset="0"/>
                <a:ea typeface="Arial" charset="0"/>
                <a:cs typeface="Arial" charset="0"/>
              </a:defRPr>
            </a:lvl1pPr>
          </a:lstStyle>
          <a:p>
            <a:r>
              <a:rPr lang="en-US"/>
              <a:t>Title of Presentation</a:t>
            </a:r>
          </a:p>
        </p:txBody>
      </p:sp>
      <p:sp>
        <p:nvSpPr>
          <p:cNvPr id="17" name="Content Placeholder 12"/>
          <p:cNvSpPr>
            <a:spLocks noGrp="1"/>
          </p:cNvSpPr>
          <p:nvPr>
            <p:ph sz="quarter" idx="10" hasCustomPrompt="1"/>
          </p:nvPr>
        </p:nvSpPr>
        <p:spPr>
          <a:xfrm>
            <a:off x="4241802" y="2448443"/>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a:t>Name of Presenter</a:t>
            </a:r>
          </a:p>
        </p:txBody>
      </p:sp>
      <p:sp>
        <p:nvSpPr>
          <p:cNvPr id="18" name="Content Placeholder 12"/>
          <p:cNvSpPr>
            <a:spLocks noGrp="1"/>
          </p:cNvSpPr>
          <p:nvPr>
            <p:ph sz="quarter" idx="11" hasCustomPrompt="1"/>
          </p:nvPr>
        </p:nvSpPr>
        <p:spPr>
          <a:xfrm>
            <a:off x="4241802" y="3048001"/>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a:t>Date</a:t>
            </a:r>
          </a:p>
        </p:txBody>
      </p:sp>
      <p:sp>
        <p:nvSpPr>
          <p:cNvPr id="9" name="Text Box 10"/>
          <p:cNvSpPr txBox="1">
            <a:spLocks noChangeArrowheads="1"/>
          </p:cNvSpPr>
          <p:nvPr userDrawn="1"/>
        </p:nvSpPr>
        <p:spPr bwMode="auto">
          <a:xfrm rot="5400000">
            <a:off x="-471557" y="6198821"/>
            <a:ext cx="1143170" cy="1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600">
                <a:solidFill>
                  <a:schemeClr val="tx1">
                    <a:lumMod val="65000"/>
                    <a:lumOff val="35000"/>
                  </a:schemeClr>
                </a:solidFill>
              </a:rPr>
              <a:t>#2772</a:t>
            </a:r>
            <a:r>
              <a:rPr lang="en-US" altLang="en-US" sz="600" baseline="0">
                <a:solidFill>
                  <a:schemeClr val="tx1">
                    <a:lumMod val="65000"/>
                    <a:lumOff val="35000"/>
                  </a:schemeClr>
                </a:solidFill>
              </a:rPr>
              <a:t> </a:t>
            </a:r>
            <a:r>
              <a:rPr lang="en-US" altLang="en-US" sz="600">
                <a:solidFill>
                  <a:schemeClr val="tx1">
                    <a:lumMod val="65000"/>
                    <a:lumOff val="35000"/>
                  </a:schemeClr>
                </a:solidFill>
              </a:rPr>
              <a:t>Rev. 01/17</a:t>
            </a:r>
          </a:p>
        </p:txBody>
      </p:sp>
    </p:spTree>
    <p:extLst>
      <p:ext uri="{BB962C8B-B14F-4D97-AF65-F5344CB8AC3E}">
        <p14:creationId xmlns:p14="http://schemas.microsoft.com/office/powerpoint/2010/main" val="42101133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Body V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455400" y="6267452"/>
            <a:ext cx="5588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a:p>
        </p:txBody>
      </p:sp>
      <p:sp>
        <p:nvSpPr>
          <p:cNvPr id="5" name="Rectangle 4"/>
          <p:cNvSpPr/>
          <p:nvPr userDrawn="1"/>
        </p:nvSpPr>
        <p:spPr>
          <a:xfrm>
            <a:off x="1" y="0"/>
            <a:ext cx="1285875" cy="6858000"/>
          </a:xfrm>
          <a:prstGeom prst="rect">
            <a:avLst/>
          </a:prstGeom>
          <a:solidFill>
            <a:srgbClr val="4BACD4"/>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0" name="Title 7"/>
          <p:cNvSpPr>
            <a:spLocks noGrp="1"/>
          </p:cNvSpPr>
          <p:nvPr>
            <p:ph type="title" hasCustomPrompt="1"/>
          </p:nvPr>
        </p:nvSpPr>
        <p:spPr>
          <a:xfrm>
            <a:off x="1460500" y="212727"/>
            <a:ext cx="105536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a:t>Title Goes Here</a:t>
            </a:r>
          </a:p>
        </p:txBody>
      </p:sp>
      <p:sp>
        <p:nvSpPr>
          <p:cNvPr id="12" name="Text Placeholder 11"/>
          <p:cNvSpPr>
            <a:spLocks noGrp="1"/>
          </p:cNvSpPr>
          <p:nvPr>
            <p:ph type="body" sz="quarter" idx="13" hasCustomPrompt="1"/>
          </p:nvPr>
        </p:nvSpPr>
        <p:spPr>
          <a:xfrm>
            <a:off x="1460499" y="1196975"/>
            <a:ext cx="10553700" cy="4735347"/>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a:solidFill>
                  <a:schemeClr val="bg1">
                    <a:lumMod val="65000"/>
                  </a:schemeClr>
                </a:solidFill>
                <a:latin typeface="Arial"/>
                <a:ea typeface="Gotham-Book" charset="0"/>
                <a:cs typeface="Arial"/>
              </a:rPr>
              <a:t>Body copy…</a:t>
            </a:r>
            <a:endParaRPr lang="en-US"/>
          </a:p>
        </p:txBody>
      </p:sp>
    </p:spTree>
    <p:extLst>
      <p:ext uri="{BB962C8B-B14F-4D97-AF65-F5344CB8AC3E}">
        <p14:creationId xmlns:p14="http://schemas.microsoft.com/office/powerpoint/2010/main" val="1595570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Body with object">
    <p:spTree>
      <p:nvGrpSpPr>
        <p:cNvPr id="1" name=""/>
        <p:cNvGrpSpPr/>
        <p:nvPr/>
      </p:nvGrpSpPr>
      <p:grpSpPr>
        <a:xfrm>
          <a:off x="0" y="0"/>
          <a:ext cx="0" cy="0"/>
          <a:chOff x="0" y="0"/>
          <a:chExt cx="0" cy="0"/>
        </a:xfrm>
      </p:grpSpPr>
      <p:sp>
        <p:nvSpPr>
          <p:cNvPr id="3" name="Rectangle 2"/>
          <p:cNvSpPr/>
          <p:nvPr userDrawn="1"/>
        </p:nvSpPr>
        <p:spPr>
          <a:xfrm>
            <a:off x="1" y="0"/>
            <a:ext cx="1285875" cy="6858000"/>
          </a:xfrm>
          <a:prstGeom prst="rect">
            <a:avLst/>
          </a:prstGeom>
          <a:solidFill>
            <a:srgbClr val="1B6C96"/>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6" name="Title 7"/>
          <p:cNvSpPr>
            <a:spLocks noGrp="1"/>
          </p:cNvSpPr>
          <p:nvPr>
            <p:ph type="title" hasCustomPrompt="1"/>
          </p:nvPr>
        </p:nvSpPr>
        <p:spPr>
          <a:xfrm>
            <a:off x="1446045" y="155577"/>
            <a:ext cx="9880600" cy="463549"/>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a:t>Title Goes Here</a:t>
            </a:r>
          </a:p>
        </p:txBody>
      </p:sp>
      <p:sp>
        <p:nvSpPr>
          <p:cNvPr id="7" name="Text Placeholder 11"/>
          <p:cNvSpPr>
            <a:spLocks noGrp="1"/>
          </p:cNvSpPr>
          <p:nvPr>
            <p:ph type="body" sz="quarter" idx="13" hasCustomPrompt="1"/>
          </p:nvPr>
        </p:nvSpPr>
        <p:spPr>
          <a:xfrm>
            <a:off x="1446045" y="882650"/>
            <a:ext cx="4851400" cy="4737101"/>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a:solidFill>
                  <a:schemeClr val="bg1">
                    <a:lumMod val="65000"/>
                  </a:schemeClr>
                </a:solidFill>
                <a:latin typeface="Arial"/>
                <a:ea typeface="Gotham-Book" charset="0"/>
                <a:cs typeface="Arial"/>
              </a:rPr>
              <a:t>Body copy…</a:t>
            </a:r>
            <a:endParaRPr lang="en-US"/>
          </a:p>
        </p:txBody>
      </p:sp>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a:p>
        </p:txBody>
      </p:sp>
      <p:sp>
        <p:nvSpPr>
          <p:cNvPr id="10" name="Chart Placeholder 9"/>
          <p:cNvSpPr>
            <a:spLocks noGrp="1"/>
          </p:cNvSpPr>
          <p:nvPr>
            <p:ph type="chart" sz="quarter" idx="14"/>
          </p:nvPr>
        </p:nvSpPr>
        <p:spPr>
          <a:xfrm>
            <a:off x="6591299" y="882650"/>
            <a:ext cx="4876800" cy="4737100"/>
          </a:xfrm>
          <a:prstGeom prst="rect">
            <a:avLst/>
          </a:prstGeom>
        </p:spPr>
        <p:txBody>
          <a:bodyPr lIns="82058" tIns="41029" rIns="82058" bIns="41029"/>
          <a:lstStyle>
            <a:lvl1pPr>
              <a:defRPr sz="2000">
                <a:solidFill>
                  <a:schemeClr val="bg1">
                    <a:lumMod val="5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17560002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Body V2">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473200" y="146051"/>
            <a:ext cx="103250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a:t>Title Goes Here</a:t>
            </a:r>
          </a:p>
        </p:txBody>
      </p:sp>
      <p:sp>
        <p:nvSpPr>
          <p:cNvPr id="4" name="Text Placeholder 11"/>
          <p:cNvSpPr>
            <a:spLocks noGrp="1"/>
          </p:cNvSpPr>
          <p:nvPr>
            <p:ph type="body" sz="quarter" idx="13" hasCustomPrompt="1"/>
          </p:nvPr>
        </p:nvSpPr>
        <p:spPr>
          <a:xfrm>
            <a:off x="1473199" y="1044575"/>
            <a:ext cx="10325100" cy="4594225"/>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a:solidFill>
                  <a:schemeClr val="bg1">
                    <a:lumMod val="65000"/>
                  </a:schemeClr>
                </a:solidFill>
                <a:latin typeface="Arial"/>
                <a:ea typeface="Gotham-Book" charset="0"/>
                <a:cs typeface="Arial"/>
              </a:rPr>
              <a:t>Body copy…</a:t>
            </a:r>
            <a:endParaRPr lang="en-US"/>
          </a:p>
        </p:txBody>
      </p:sp>
      <p:sp>
        <p:nvSpPr>
          <p:cNvPr id="5" name="Rectangle 4"/>
          <p:cNvSpPr/>
          <p:nvPr userDrawn="1"/>
        </p:nvSpPr>
        <p:spPr>
          <a:xfrm>
            <a:off x="1" y="0"/>
            <a:ext cx="1285875"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a:p>
        </p:txBody>
      </p:sp>
    </p:spTree>
    <p:extLst>
      <p:ext uri="{BB962C8B-B14F-4D97-AF65-F5344CB8AC3E}">
        <p14:creationId xmlns:p14="http://schemas.microsoft.com/office/powerpoint/2010/main" val="1845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Page Divider V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
        <p:nvSpPr>
          <p:cNvPr id="2" name="Title 1"/>
          <p:cNvSpPr>
            <a:spLocks noGrp="1"/>
          </p:cNvSpPr>
          <p:nvPr>
            <p:ph type="title" hasCustomPrompt="1"/>
          </p:nvPr>
        </p:nvSpPr>
        <p:spPr>
          <a:xfrm>
            <a:off x="3644901" y="2803527"/>
            <a:ext cx="8216900" cy="625475"/>
          </a:xfrm>
          <a:prstGeom prst="rect">
            <a:avLst/>
          </a:prstGeom>
        </p:spPr>
        <p:txBody>
          <a:bodyPr lIns="82058" tIns="41029" rIns="82058" bIns="41029"/>
          <a:lstStyle>
            <a:lvl1pPr>
              <a:defRPr sz="3200">
                <a:solidFill>
                  <a:schemeClr val="bg1"/>
                </a:solidFill>
                <a:latin typeface="Arial" charset="0"/>
                <a:ea typeface="Arial" charset="0"/>
                <a:cs typeface="Arial" charset="0"/>
              </a:defRPr>
            </a:lvl1pPr>
          </a:lstStyle>
          <a:p>
            <a:r>
              <a:rPr lang="en-US"/>
              <a:t>Page Divider Title</a:t>
            </a:r>
          </a:p>
        </p:txBody>
      </p:sp>
      <p:sp>
        <p:nvSpPr>
          <p:cNvPr id="6" name="Slide Number Placeholder 5"/>
          <p:cNvSpPr>
            <a:spLocks noGrp="1"/>
          </p:cNvSpPr>
          <p:nvPr>
            <p:ph type="sldNum" sz="quarter" idx="12"/>
          </p:nvPr>
        </p:nvSpPr>
        <p:spPr>
          <a:xfrm>
            <a:off x="11442699" y="6267452"/>
            <a:ext cx="571500" cy="365125"/>
          </a:xfrm>
          <a:prstGeom prst="rect">
            <a:avLst/>
          </a:prstGeom>
        </p:spPr>
        <p:txBody>
          <a:bodyPr lIns="82058" tIns="41029" rIns="82058" bIns="41029"/>
          <a:lstStyle>
            <a:lvl1pPr algn="r">
              <a:defRPr sz="1100">
                <a:solidFill>
                  <a:schemeClr val="bg1"/>
                </a:solidFill>
              </a:defRPr>
            </a:lvl1pPr>
          </a:lstStyle>
          <a:p>
            <a:fld id="{A3F93D58-E99C-2543-B3DD-EDAED2E6800B}" type="slidenum">
              <a:rPr lang="en-US" smtClean="0"/>
              <a:pPr/>
              <a:t>‹#›</a:t>
            </a:fld>
            <a:endParaRPr lang="en-US"/>
          </a:p>
        </p:txBody>
      </p:sp>
    </p:spTree>
    <p:extLst>
      <p:ext uri="{BB962C8B-B14F-4D97-AF65-F5344CB8AC3E}">
        <p14:creationId xmlns:p14="http://schemas.microsoft.com/office/powerpoint/2010/main" val="11864343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 name="Rectangle 2"/>
          <p:cNvSpPr/>
          <p:nvPr userDrawn="1"/>
        </p:nvSpPr>
        <p:spPr>
          <a:xfrm>
            <a:off x="0" y="-12699"/>
            <a:ext cx="12192000" cy="6870700"/>
          </a:xfrm>
          <a:prstGeom prst="rect">
            <a:avLst/>
          </a:prstGeom>
          <a:solidFill>
            <a:srgbClr val="1B6C96"/>
          </a:solidFill>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sp>
        <p:nvSpPr>
          <p:cNvPr id="4" name="TextBox 3"/>
          <p:cNvSpPr txBox="1"/>
          <p:nvPr userDrawn="1"/>
        </p:nvSpPr>
        <p:spPr>
          <a:xfrm>
            <a:off x="0" y="2906497"/>
            <a:ext cx="12192000" cy="814703"/>
          </a:xfrm>
          <a:prstGeom prst="rect">
            <a:avLst/>
          </a:prstGeom>
          <a:noFill/>
        </p:spPr>
        <p:txBody>
          <a:bodyPr wrap="square" lIns="82058" tIns="41029" rIns="82058" bIns="41029" rtlCol="0">
            <a:spAutoFit/>
          </a:bodyPr>
          <a:lstStyle/>
          <a:p>
            <a:pPr algn="ctr"/>
            <a:r>
              <a:rPr lang="en-US" sz="4800" b="1">
                <a:solidFill>
                  <a:schemeClr val="bg1"/>
                </a:solidFill>
                <a:latin typeface="Arial" charset="0"/>
                <a:ea typeface="Arial" charset="0"/>
                <a:cs typeface="Arial" charset="0"/>
              </a:rPr>
              <a:t>Thank You</a:t>
            </a:r>
          </a:p>
        </p:txBody>
      </p:sp>
      <p:pic>
        <p:nvPicPr>
          <p:cNvPr id="5" name="Picture 4"/>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Tree>
    <p:extLst>
      <p:ext uri="{BB962C8B-B14F-4D97-AF65-F5344CB8AC3E}">
        <p14:creationId xmlns:p14="http://schemas.microsoft.com/office/powerpoint/2010/main" val="7486877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366472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5"/>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2" y="1561333"/>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2" y="3766864"/>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50"/>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7434270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9"/>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1" y="701750"/>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1" y="3081641"/>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793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1"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8"/>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41959906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7"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3" cy="2036762"/>
          </a:xfrm>
          <a:prstGeom prst="rect">
            <a:avLst/>
          </a:prstGeom>
        </p:spPr>
      </p:pic>
    </p:spTree>
    <p:extLst>
      <p:ext uri="{BB962C8B-B14F-4D97-AF65-F5344CB8AC3E}">
        <p14:creationId xmlns:p14="http://schemas.microsoft.com/office/powerpoint/2010/main" val="4805441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575622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1"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9"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026044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7"/>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2"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2"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5523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148813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9"/>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7"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2" y="3429002"/>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1"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9684658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8634112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7"/>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9" y="136525"/>
            <a:ext cx="1945207" cy="879974"/>
          </a:xfrm>
          <a:prstGeom prst="rect">
            <a:avLst/>
          </a:prstGeom>
        </p:spPr>
      </p:pic>
    </p:spTree>
    <p:extLst>
      <p:ext uri="{BB962C8B-B14F-4D97-AF65-F5344CB8AC3E}">
        <p14:creationId xmlns:p14="http://schemas.microsoft.com/office/powerpoint/2010/main" val="1286744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3/21/2023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3533871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3673252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984786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082841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094992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22, 2021</a:t>
            </a:r>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228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22, 2021</a:t>
            </a:r>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482914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22, 2021</a:t>
            </a:r>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7138876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67511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065619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630985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7158052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7" y="1373188"/>
            <a:ext cx="10972800" cy="796925"/>
          </a:xfrm>
        </p:spPr>
        <p:txBody>
          <a:bodyPr>
            <a:noAutofit/>
          </a:bodyPr>
          <a:lstStyle>
            <a:lvl1pPr>
              <a:defRPr sz="4400" b="0">
                <a:solidFill>
                  <a:schemeClr val="accent1"/>
                </a:solidFill>
              </a:defRPr>
            </a:lvl1pPr>
          </a:lstStyle>
          <a:p>
            <a:r>
              <a:rPr lang="en-US"/>
              <a:t>Today’s Agenda</a:t>
            </a:r>
          </a:p>
        </p:txBody>
      </p:sp>
      <p:sp>
        <p:nvSpPr>
          <p:cNvPr id="9" name="Content Placeholder 8"/>
          <p:cNvSpPr>
            <a:spLocks noGrp="1"/>
          </p:cNvSpPr>
          <p:nvPr>
            <p:ph sz="quarter" idx="12"/>
          </p:nvPr>
        </p:nvSpPr>
        <p:spPr>
          <a:xfrm>
            <a:off x="609600" y="2286000"/>
            <a:ext cx="10972800" cy="3657600"/>
          </a:xfrm>
        </p:spPr>
        <p:txBody>
          <a:bodyPr>
            <a:noAutofit/>
          </a:bodyPr>
          <a:lstStyle>
            <a:lvl1pPr marL="342891" indent="-342891">
              <a:buFont typeface="+mj-lt"/>
              <a:buAutoNum type="arabicPeriod"/>
              <a:defRPr sz="2800" baseline="0">
                <a:solidFill>
                  <a:schemeClr val="accent1"/>
                </a:solidFill>
              </a:defRPr>
            </a:lvl1pPr>
            <a:lvl2pPr marL="628635" indent="-284156">
              <a:buFont typeface="Arial" panose="020B0604020202020204" pitchFamily="34" charset="0"/>
              <a:buChar char="•"/>
              <a:defRPr sz="2800">
                <a:solidFill>
                  <a:schemeClr val="accent1"/>
                </a:solidFill>
              </a:defRPr>
            </a:lvl2pPr>
            <a:lvl3pPr marL="630920" indent="-283457">
              <a:buFont typeface="Arial" panose="020B0604020202020204" pitchFamily="34" charset="0"/>
              <a:buChar char="•"/>
              <a:defRPr sz="2800">
                <a:solidFill>
                  <a:schemeClr val="accent1"/>
                </a:solidFill>
              </a:defRPr>
            </a:lvl3pPr>
            <a:lvl4pPr marL="630920" indent="-283457">
              <a:buFont typeface="Arial" panose="020B0604020202020204" pitchFamily="34" charset="0"/>
              <a:buChar char="•"/>
              <a:defRPr sz="2800">
                <a:solidFill>
                  <a:srgbClr val="003CA5"/>
                </a:solidFill>
              </a:defRPr>
            </a:lvl4pPr>
            <a:lvl5pPr marL="630920" indent="-283457">
              <a:buFont typeface="Arial" panose="020B0604020202020204" pitchFamily="34" charset="0"/>
              <a:buChar char="•"/>
              <a:defRPr sz="2800">
                <a:solidFill>
                  <a:srgbClr val="003CA5"/>
                </a:solidFill>
              </a:defRPr>
            </a:lvl5pPr>
            <a:lvl6pPr marL="630920" indent="-283457">
              <a:buFont typeface="Arial" panose="020B0604020202020204" pitchFamily="34" charset="0"/>
              <a:buChar char="•"/>
              <a:defRPr sz="2800">
                <a:solidFill>
                  <a:schemeClr val="accent1"/>
                </a:solidFill>
              </a:defRPr>
            </a:lvl6pPr>
            <a:lvl7pPr marL="630920" indent="-283457">
              <a:buFont typeface="Arial" panose="020B0604020202020204" pitchFamily="34" charset="0"/>
              <a:buChar char="•"/>
              <a:defRPr sz="2800">
                <a:solidFill>
                  <a:srgbClr val="003CA5"/>
                </a:solidFill>
              </a:defRPr>
            </a:lvl7pPr>
            <a:lvl8pPr marL="630920" indent="-283457">
              <a:buFont typeface="Arial" panose="020B0604020202020204" pitchFamily="34" charset="0"/>
              <a:buChar char="•"/>
              <a:defRPr sz="2800">
                <a:solidFill>
                  <a:srgbClr val="003CA5"/>
                </a:solidFill>
              </a:defRPr>
            </a:lvl8pPr>
            <a:lvl9pPr marL="630920" indent="-283457">
              <a:buFont typeface="Arial" panose="020B0604020202020204" pitchFamily="34" charset="0"/>
              <a:buChar char="•"/>
              <a:defRPr sz="2800">
                <a:solidFill>
                  <a:srgbClr val="003CA5"/>
                </a:solidFill>
              </a:defRPr>
            </a:lvl9pPr>
          </a:lstStyle>
          <a:p>
            <a:pPr lvl="0"/>
            <a:r>
              <a:rPr lang="en-US"/>
              <a:t>Click to edit Master text styles</a:t>
            </a:r>
          </a:p>
          <a:p>
            <a:pPr lvl="1"/>
            <a:r>
              <a:rPr lang="en-US"/>
              <a:t>Second level</a:t>
            </a:r>
          </a:p>
        </p:txBody>
      </p:sp>
      <p:sp>
        <p:nvSpPr>
          <p:cNvPr id="4" name="Date Placeholder 3"/>
          <p:cNvSpPr>
            <a:spLocks noGrp="1"/>
          </p:cNvSpPr>
          <p:nvPr>
            <p:ph type="dt" sz="half" idx="13"/>
          </p:nvPr>
        </p:nvSpPr>
        <p:spPr/>
        <p:txBody>
          <a:bodyPr/>
          <a:lstStyle/>
          <a:p>
            <a:r>
              <a:rPr lang="en-US"/>
              <a:t>June 22, 2021</a:t>
            </a:r>
          </a:p>
        </p:txBody>
      </p:sp>
      <p:sp>
        <p:nvSpPr>
          <p:cNvPr id="5" name="Slide Number Placeholder 4"/>
          <p:cNvSpPr>
            <a:spLocks noGrp="1"/>
          </p:cNvSpPr>
          <p:nvPr>
            <p:ph type="sldNum" sz="quarter" idx="14"/>
          </p:nvPr>
        </p:nvSpPr>
        <p:spPr/>
        <p:txBody>
          <a:bodyPr/>
          <a:lstStyle/>
          <a:p>
            <a:fld id="{5E8BC936-0928-C346-B13E-04BD58031644}"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1106" y="6272785"/>
            <a:ext cx="3590167" cy="477033"/>
          </a:xfrm>
          <a:prstGeom prst="rect">
            <a:avLst/>
          </a:prstGeom>
        </p:spPr>
      </p:pic>
    </p:spTree>
    <p:extLst>
      <p:ext uri="{BB962C8B-B14F-4D97-AF65-F5344CB8AC3E}">
        <p14:creationId xmlns:p14="http://schemas.microsoft.com/office/powerpoint/2010/main" val="10838639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DE880CFC-3614-458D-ADDD-C87C25F4ABD7}"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CC7C7-EBC0-4845-A377-676DDC7A0A2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417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880CFC-3614-458D-ADDD-C87C25F4ABD7}"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CC7C7-EBC0-4845-A377-676DDC7A0A2C}" type="slidenum">
              <a:rPr lang="en-US" smtClean="0"/>
              <a:t>‹#›</a:t>
            </a:fld>
            <a:endParaRPr lang="en-US"/>
          </a:p>
        </p:txBody>
      </p:sp>
    </p:spTree>
    <p:extLst>
      <p:ext uri="{BB962C8B-B14F-4D97-AF65-F5344CB8AC3E}">
        <p14:creationId xmlns:p14="http://schemas.microsoft.com/office/powerpoint/2010/main" val="35598752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880CFC-3614-458D-ADDD-C87C25F4ABD7}"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CC7C7-EBC0-4845-A377-676DDC7A0A2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264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880CFC-3614-458D-ADDD-C87C25F4ABD7}"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CC7C7-EBC0-4845-A377-676DDC7A0A2C}" type="slidenum">
              <a:rPr lang="en-US" smtClean="0"/>
              <a:t>‹#›</a:t>
            </a:fld>
            <a:endParaRPr lang="en-US"/>
          </a:p>
        </p:txBody>
      </p:sp>
    </p:spTree>
    <p:extLst>
      <p:ext uri="{BB962C8B-B14F-4D97-AF65-F5344CB8AC3E}">
        <p14:creationId xmlns:p14="http://schemas.microsoft.com/office/powerpoint/2010/main" val="12942997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880CFC-3614-458D-ADDD-C87C25F4ABD7}"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CC7C7-EBC0-4845-A377-676DDC7A0A2C}" type="slidenum">
              <a:rPr lang="en-US" smtClean="0"/>
              <a:t>‹#›</a:t>
            </a:fld>
            <a:endParaRPr lang="en-US"/>
          </a:p>
        </p:txBody>
      </p:sp>
    </p:spTree>
    <p:extLst>
      <p:ext uri="{BB962C8B-B14F-4D97-AF65-F5344CB8AC3E}">
        <p14:creationId xmlns:p14="http://schemas.microsoft.com/office/powerpoint/2010/main" val="29729276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880CFC-3614-458D-ADDD-C87C25F4ABD7}"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CC7C7-EBC0-4845-A377-676DDC7A0A2C}" type="slidenum">
              <a:rPr lang="en-US" smtClean="0"/>
              <a:t>‹#›</a:t>
            </a:fld>
            <a:endParaRPr lang="en-US"/>
          </a:p>
        </p:txBody>
      </p:sp>
    </p:spTree>
    <p:extLst>
      <p:ext uri="{BB962C8B-B14F-4D97-AF65-F5344CB8AC3E}">
        <p14:creationId xmlns:p14="http://schemas.microsoft.com/office/powerpoint/2010/main" val="41056060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880CFC-3614-458D-ADDD-C87C25F4ABD7}" type="datetimeFigureOut">
              <a:rPr lang="en-US" smtClean="0"/>
              <a:t>3/21/2023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9ECC7C7-EBC0-4845-A377-676DDC7A0A2C}" type="slidenum">
              <a:rPr lang="en-US" smtClean="0"/>
              <a:t>‹#›</a:t>
            </a:fld>
            <a:endParaRPr lang="en-US"/>
          </a:p>
        </p:txBody>
      </p:sp>
    </p:spTree>
    <p:extLst>
      <p:ext uri="{BB962C8B-B14F-4D97-AF65-F5344CB8AC3E}">
        <p14:creationId xmlns:p14="http://schemas.microsoft.com/office/powerpoint/2010/main" val="28791264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880CFC-3614-458D-ADDD-C87C25F4ABD7}" type="datetimeFigureOut">
              <a:rPr lang="en-US" smtClean="0"/>
              <a:t>3/21/2023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9ECC7C7-EBC0-4845-A377-676DDC7A0A2C}" type="slidenum">
              <a:rPr lang="en-US" smtClean="0"/>
              <a:t>‹#›</a:t>
            </a:fld>
            <a:endParaRPr lang="en-US"/>
          </a:p>
        </p:txBody>
      </p:sp>
    </p:spTree>
    <p:extLst>
      <p:ext uri="{BB962C8B-B14F-4D97-AF65-F5344CB8AC3E}">
        <p14:creationId xmlns:p14="http://schemas.microsoft.com/office/powerpoint/2010/main" val="21745374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E880CFC-3614-458D-ADDD-C87C25F4ABD7}"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CC7C7-EBC0-4845-A377-676DDC7A0A2C}" type="slidenum">
              <a:rPr lang="en-US" smtClean="0"/>
              <a:t>‹#›</a:t>
            </a:fld>
            <a:endParaRPr lang="en-US"/>
          </a:p>
        </p:txBody>
      </p:sp>
    </p:spTree>
    <p:extLst>
      <p:ext uri="{BB962C8B-B14F-4D97-AF65-F5344CB8AC3E}">
        <p14:creationId xmlns:p14="http://schemas.microsoft.com/office/powerpoint/2010/main" val="1437253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880CFC-3614-458D-ADDD-C87C25F4ABD7}"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CC7C7-EBC0-4845-A377-676DDC7A0A2C}" type="slidenum">
              <a:rPr lang="en-US" smtClean="0"/>
              <a:t>‹#›</a:t>
            </a:fld>
            <a:endParaRPr lang="en-US"/>
          </a:p>
        </p:txBody>
      </p:sp>
    </p:spTree>
    <p:extLst>
      <p:ext uri="{BB962C8B-B14F-4D97-AF65-F5344CB8AC3E}">
        <p14:creationId xmlns:p14="http://schemas.microsoft.com/office/powerpoint/2010/main" val="24817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880CFC-3614-458D-ADDD-C87C25F4ABD7}"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CC7C7-EBC0-4845-A377-676DDC7A0A2C}" type="slidenum">
              <a:rPr lang="en-US" smtClean="0"/>
              <a:t>‹#›</a:t>
            </a:fld>
            <a:endParaRPr lang="en-US"/>
          </a:p>
        </p:txBody>
      </p:sp>
    </p:spTree>
    <p:extLst>
      <p:ext uri="{BB962C8B-B14F-4D97-AF65-F5344CB8AC3E}">
        <p14:creationId xmlns:p14="http://schemas.microsoft.com/office/powerpoint/2010/main" val="27422708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4188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5594-4950-DF43-91D7-18B4AFDB9D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D21EC4-A8E4-C74C-AA10-CDA0E07D9CC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9A3013-C4B4-AC4E-86D5-CDDC82BD6181}"/>
              </a:ext>
            </a:extLst>
          </p:cNvPr>
          <p:cNvSpPr>
            <a:spLocks noGrp="1"/>
          </p:cNvSpPr>
          <p:nvPr>
            <p:ph type="dt" sz="half" idx="10"/>
          </p:nvPr>
        </p:nvSpPr>
        <p:spPr/>
        <p:txBody>
          <a:bodyPr/>
          <a:lstStyle/>
          <a:p>
            <a:fld id="{7E7F317A-9623-834F-AD4C-A55D5CB1DD51}" type="datetime1">
              <a:rPr lang="en-US" smtClean="0"/>
              <a:t>3/21/2023</a:t>
            </a:fld>
            <a:endParaRPr lang="en-US"/>
          </a:p>
        </p:txBody>
      </p:sp>
      <p:sp>
        <p:nvSpPr>
          <p:cNvPr id="5" name="Footer Placeholder 4">
            <a:extLst>
              <a:ext uri="{FF2B5EF4-FFF2-40B4-BE49-F238E27FC236}">
                <a16:creationId xmlns:a16="http://schemas.microsoft.com/office/drawing/2014/main" id="{EA5B2CFA-4F6B-DD4A-909B-065128007E35}"/>
              </a:ext>
            </a:extLst>
          </p:cNvPr>
          <p:cNvSpPr>
            <a:spLocks noGrp="1"/>
          </p:cNvSpPr>
          <p:nvPr>
            <p:ph type="ftr" sz="quarter" idx="11"/>
          </p:nvPr>
        </p:nvSpPr>
        <p:spPr/>
        <p:txBody>
          <a:bodyPr/>
          <a:lstStyle/>
          <a:p>
            <a:r>
              <a:rPr lang="en-US"/>
              <a:t>NYS Birth Equity Improvement Project | Engaging Dads</a:t>
            </a:r>
          </a:p>
        </p:txBody>
      </p:sp>
      <p:sp>
        <p:nvSpPr>
          <p:cNvPr id="6" name="Slide Number Placeholder 5">
            <a:extLst>
              <a:ext uri="{FF2B5EF4-FFF2-40B4-BE49-F238E27FC236}">
                <a16:creationId xmlns:a16="http://schemas.microsoft.com/office/drawing/2014/main" id="{050268F6-D79B-7B4B-B8A7-ECBCF64063B8}"/>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249405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F003-9F0C-5542-85D0-CA1B2B991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BF553-860B-144C-9597-8AE6EDA4AC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4CFA8-C187-4742-B0DF-30148A973562}"/>
              </a:ext>
            </a:extLst>
          </p:cNvPr>
          <p:cNvSpPr>
            <a:spLocks noGrp="1"/>
          </p:cNvSpPr>
          <p:nvPr>
            <p:ph type="dt" sz="half" idx="10"/>
          </p:nvPr>
        </p:nvSpPr>
        <p:spPr/>
        <p:txBody>
          <a:bodyPr/>
          <a:lstStyle/>
          <a:p>
            <a:fld id="{5E0E01EE-A609-EF4A-9F33-FC43B3D0B431}" type="datetime1">
              <a:rPr lang="en-US" smtClean="0"/>
              <a:t>3/21/2023</a:t>
            </a:fld>
            <a:endParaRPr lang="en-US"/>
          </a:p>
        </p:txBody>
      </p:sp>
      <p:sp>
        <p:nvSpPr>
          <p:cNvPr id="5" name="Footer Placeholder 4">
            <a:extLst>
              <a:ext uri="{FF2B5EF4-FFF2-40B4-BE49-F238E27FC236}">
                <a16:creationId xmlns:a16="http://schemas.microsoft.com/office/drawing/2014/main" id="{7D5C7F40-6116-8446-8C91-236964978264}"/>
              </a:ext>
            </a:extLst>
          </p:cNvPr>
          <p:cNvSpPr>
            <a:spLocks noGrp="1"/>
          </p:cNvSpPr>
          <p:nvPr>
            <p:ph type="ftr" sz="quarter" idx="11"/>
          </p:nvPr>
        </p:nvSpPr>
        <p:spPr/>
        <p:txBody>
          <a:bodyPr/>
          <a:lstStyle/>
          <a:p>
            <a:r>
              <a:rPr lang="en-US"/>
              <a:t>NYS Birth Equity Improvement Project | Engaging Dads</a:t>
            </a:r>
          </a:p>
        </p:txBody>
      </p:sp>
      <p:sp>
        <p:nvSpPr>
          <p:cNvPr id="6" name="Slide Number Placeholder 5">
            <a:extLst>
              <a:ext uri="{FF2B5EF4-FFF2-40B4-BE49-F238E27FC236}">
                <a16:creationId xmlns:a16="http://schemas.microsoft.com/office/drawing/2014/main" id="{9447054C-773A-3F45-8AAA-662EEA3F3CBC}"/>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9023360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C30C-2DE9-274E-972C-DCD2D734140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2BD81B-1021-0846-A7DF-B5D2619F710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2F1A8-BC95-C543-9BF3-47403BF3B416}"/>
              </a:ext>
            </a:extLst>
          </p:cNvPr>
          <p:cNvSpPr>
            <a:spLocks noGrp="1"/>
          </p:cNvSpPr>
          <p:nvPr>
            <p:ph type="dt" sz="half" idx="10"/>
          </p:nvPr>
        </p:nvSpPr>
        <p:spPr/>
        <p:txBody>
          <a:bodyPr/>
          <a:lstStyle/>
          <a:p>
            <a:fld id="{B841E00D-E6D8-0740-8A4A-9935EAA48691}" type="datetime1">
              <a:rPr lang="en-US" smtClean="0"/>
              <a:t>3/21/2023</a:t>
            </a:fld>
            <a:endParaRPr lang="en-US"/>
          </a:p>
        </p:txBody>
      </p:sp>
      <p:sp>
        <p:nvSpPr>
          <p:cNvPr id="5" name="Footer Placeholder 4">
            <a:extLst>
              <a:ext uri="{FF2B5EF4-FFF2-40B4-BE49-F238E27FC236}">
                <a16:creationId xmlns:a16="http://schemas.microsoft.com/office/drawing/2014/main" id="{10FE8A4F-D743-B346-A344-003B3E6C7A88}"/>
              </a:ext>
            </a:extLst>
          </p:cNvPr>
          <p:cNvSpPr>
            <a:spLocks noGrp="1"/>
          </p:cNvSpPr>
          <p:nvPr>
            <p:ph type="ftr" sz="quarter" idx="11"/>
          </p:nvPr>
        </p:nvSpPr>
        <p:spPr/>
        <p:txBody>
          <a:bodyPr/>
          <a:lstStyle/>
          <a:p>
            <a:r>
              <a:rPr lang="en-US"/>
              <a:t>NYS Birth Equity Improvement Project | Engaging Dads</a:t>
            </a:r>
          </a:p>
        </p:txBody>
      </p:sp>
      <p:sp>
        <p:nvSpPr>
          <p:cNvPr id="6" name="Slide Number Placeholder 5">
            <a:extLst>
              <a:ext uri="{FF2B5EF4-FFF2-40B4-BE49-F238E27FC236}">
                <a16:creationId xmlns:a16="http://schemas.microsoft.com/office/drawing/2014/main" id="{A755C9E6-0C77-3D44-BE67-2087CC68C886}"/>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738854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CAB21-EE66-9646-9F22-12822B90D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3280C-0569-9640-AB69-6D0346C3D9D5}"/>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C67CF-B41D-9F41-8EF4-62BD42DB3DA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36D5CC-5D11-2443-A184-55B0E0B1A7A7}"/>
              </a:ext>
            </a:extLst>
          </p:cNvPr>
          <p:cNvSpPr>
            <a:spLocks noGrp="1"/>
          </p:cNvSpPr>
          <p:nvPr>
            <p:ph type="dt" sz="half" idx="10"/>
          </p:nvPr>
        </p:nvSpPr>
        <p:spPr/>
        <p:txBody>
          <a:bodyPr/>
          <a:lstStyle/>
          <a:p>
            <a:fld id="{361B9804-01C3-2B4C-A3B4-EA944BD2CAF4}" type="datetime1">
              <a:rPr lang="en-US" smtClean="0"/>
              <a:t>3/21/2023</a:t>
            </a:fld>
            <a:endParaRPr lang="en-US"/>
          </a:p>
        </p:txBody>
      </p:sp>
      <p:sp>
        <p:nvSpPr>
          <p:cNvPr id="6" name="Footer Placeholder 5">
            <a:extLst>
              <a:ext uri="{FF2B5EF4-FFF2-40B4-BE49-F238E27FC236}">
                <a16:creationId xmlns:a16="http://schemas.microsoft.com/office/drawing/2014/main" id="{5F66C77D-0817-AF4B-9EB6-DE82EB532D7C}"/>
              </a:ext>
            </a:extLst>
          </p:cNvPr>
          <p:cNvSpPr>
            <a:spLocks noGrp="1"/>
          </p:cNvSpPr>
          <p:nvPr>
            <p:ph type="ftr" sz="quarter" idx="11"/>
          </p:nvPr>
        </p:nvSpPr>
        <p:spPr/>
        <p:txBody>
          <a:bodyPr/>
          <a:lstStyle/>
          <a:p>
            <a:r>
              <a:rPr lang="en-US"/>
              <a:t>NYS Birth Equity Improvement Project | Engaging Dads</a:t>
            </a:r>
          </a:p>
        </p:txBody>
      </p:sp>
      <p:sp>
        <p:nvSpPr>
          <p:cNvPr id="7" name="Slide Number Placeholder 6">
            <a:extLst>
              <a:ext uri="{FF2B5EF4-FFF2-40B4-BE49-F238E27FC236}">
                <a16:creationId xmlns:a16="http://schemas.microsoft.com/office/drawing/2014/main" id="{5585B6A5-9E43-E745-828E-A41B1DD56B86}"/>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17246544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CE4E-1A39-144A-AFB5-661AB8E389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31B445-AC3A-E94D-A5D7-E8CD737C731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0FA74-2820-5F4D-9C07-8E6D9B298F0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ED14F0-5315-0541-96B6-D87D431A6E1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941F4-A30B-CC46-B110-EDDB437A747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4803DB-BC44-5B40-9FA0-7ECCAF64E8BC}"/>
              </a:ext>
            </a:extLst>
          </p:cNvPr>
          <p:cNvSpPr>
            <a:spLocks noGrp="1"/>
          </p:cNvSpPr>
          <p:nvPr>
            <p:ph type="dt" sz="half" idx="10"/>
          </p:nvPr>
        </p:nvSpPr>
        <p:spPr/>
        <p:txBody>
          <a:bodyPr/>
          <a:lstStyle/>
          <a:p>
            <a:fld id="{57421309-4FDE-8D48-9B67-AD9F05D5F3C2}" type="datetime1">
              <a:rPr lang="en-US" smtClean="0"/>
              <a:t>3/21/2023</a:t>
            </a:fld>
            <a:endParaRPr lang="en-US"/>
          </a:p>
        </p:txBody>
      </p:sp>
      <p:sp>
        <p:nvSpPr>
          <p:cNvPr id="8" name="Footer Placeholder 7">
            <a:extLst>
              <a:ext uri="{FF2B5EF4-FFF2-40B4-BE49-F238E27FC236}">
                <a16:creationId xmlns:a16="http://schemas.microsoft.com/office/drawing/2014/main" id="{ACA99B3D-E323-7042-BFAA-D9C0AC0281F2}"/>
              </a:ext>
            </a:extLst>
          </p:cNvPr>
          <p:cNvSpPr>
            <a:spLocks noGrp="1"/>
          </p:cNvSpPr>
          <p:nvPr>
            <p:ph type="ftr" sz="quarter" idx="11"/>
          </p:nvPr>
        </p:nvSpPr>
        <p:spPr/>
        <p:txBody>
          <a:bodyPr/>
          <a:lstStyle/>
          <a:p>
            <a:r>
              <a:rPr lang="en-US"/>
              <a:t>NYS Birth Equity Improvement Project | Engaging Dads</a:t>
            </a:r>
          </a:p>
        </p:txBody>
      </p:sp>
      <p:sp>
        <p:nvSpPr>
          <p:cNvPr id="9" name="Slide Number Placeholder 8">
            <a:extLst>
              <a:ext uri="{FF2B5EF4-FFF2-40B4-BE49-F238E27FC236}">
                <a16:creationId xmlns:a16="http://schemas.microsoft.com/office/drawing/2014/main" id="{4E519D17-1F33-FE4A-80F3-55C4340C4135}"/>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25576466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B4E6-113A-AF46-B021-00022635CD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1C35EE-4449-F047-972F-B022FC757841}"/>
              </a:ext>
            </a:extLst>
          </p:cNvPr>
          <p:cNvSpPr>
            <a:spLocks noGrp="1"/>
          </p:cNvSpPr>
          <p:nvPr>
            <p:ph type="dt" sz="half" idx="10"/>
          </p:nvPr>
        </p:nvSpPr>
        <p:spPr/>
        <p:txBody>
          <a:bodyPr/>
          <a:lstStyle/>
          <a:p>
            <a:fld id="{A1CBA73E-7A8B-B344-BEC7-D7BC33CC4AE7}" type="datetime1">
              <a:rPr lang="en-US" smtClean="0"/>
              <a:t>3/21/2023</a:t>
            </a:fld>
            <a:endParaRPr lang="en-US"/>
          </a:p>
        </p:txBody>
      </p:sp>
      <p:sp>
        <p:nvSpPr>
          <p:cNvPr id="4" name="Footer Placeholder 3">
            <a:extLst>
              <a:ext uri="{FF2B5EF4-FFF2-40B4-BE49-F238E27FC236}">
                <a16:creationId xmlns:a16="http://schemas.microsoft.com/office/drawing/2014/main" id="{9F614334-EE39-5A47-A1F0-6213AB527046}"/>
              </a:ext>
            </a:extLst>
          </p:cNvPr>
          <p:cNvSpPr>
            <a:spLocks noGrp="1"/>
          </p:cNvSpPr>
          <p:nvPr>
            <p:ph type="ftr" sz="quarter" idx="11"/>
          </p:nvPr>
        </p:nvSpPr>
        <p:spPr/>
        <p:txBody>
          <a:bodyPr/>
          <a:lstStyle/>
          <a:p>
            <a:r>
              <a:rPr lang="en-US"/>
              <a:t>NYS Birth Equity Improvement Project | Engaging Dads</a:t>
            </a:r>
          </a:p>
        </p:txBody>
      </p:sp>
      <p:sp>
        <p:nvSpPr>
          <p:cNvPr id="5" name="Slide Number Placeholder 4">
            <a:extLst>
              <a:ext uri="{FF2B5EF4-FFF2-40B4-BE49-F238E27FC236}">
                <a16:creationId xmlns:a16="http://schemas.microsoft.com/office/drawing/2014/main" id="{ED970CF1-2757-DD46-9B38-F8BEBA725A4A}"/>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33017208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7A162-5554-674B-AF27-F9FF2A805752}"/>
              </a:ext>
            </a:extLst>
          </p:cNvPr>
          <p:cNvSpPr>
            <a:spLocks noGrp="1"/>
          </p:cNvSpPr>
          <p:nvPr>
            <p:ph type="dt" sz="half" idx="10"/>
          </p:nvPr>
        </p:nvSpPr>
        <p:spPr/>
        <p:txBody>
          <a:bodyPr/>
          <a:lstStyle/>
          <a:p>
            <a:fld id="{4D3D33E0-60BA-5A4D-8C2B-87F0BB4B5AEE}" type="datetime1">
              <a:rPr lang="en-US" smtClean="0"/>
              <a:t>3/21/2023</a:t>
            </a:fld>
            <a:endParaRPr lang="en-US"/>
          </a:p>
        </p:txBody>
      </p:sp>
      <p:sp>
        <p:nvSpPr>
          <p:cNvPr id="3" name="Footer Placeholder 2">
            <a:extLst>
              <a:ext uri="{FF2B5EF4-FFF2-40B4-BE49-F238E27FC236}">
                <a16:creationId xmlns:a16="http://schemas.microsoft.com/office/drawing/2014/main" id="{1E03F9AF-4BAD-F04F-9790-BB0E3A30CCCB}"/>
              </a:ext>
            </a:extLst>
          </p:cNvPr>
          <p:cNvSpPr>
            <a:spLocks noGrp="1"/>
          </p:cNvSpPr>
          <p:nvPr>
            <p:ph type="ftr" sz="quarter" idx="11"/>
          </p:nvPr>
        </p:nvSpPr>
        <p:spPr/>
        <p:txBody>
          <a:bodyPr/>
          <a:lstStyle/>
          <a:p>
            <a:r>
              <a:rPr lang="en-US"/>
              <a:t>NYS Birth Equity Improvement Project | Engaging Dads</a:t>
            </a:r>
          </a:p>
        </p:txBody>
      </p:sp>
      <p:sp>
        <p:nvSpPr>
          <p:cNvPr id="4" name="Slide Number Placeholder 3">
            <a:extLst>
              <a:ext uri="{FF2B5EF4-FFF2-40B4-BE49-F238E27FC236}">
                <a16:creationId xmlns:a16="http://schemas.microsoft.com/office/drawing/2014/main" id="{D905582B-E7E8-6241-8EDF-068320338DC0}"/>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29818042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A4F4-99B2-5149-AE27-A7013936E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5C8275-4001-BE4E-AB44-169D4335218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502E42-D853-FE4D-8A27-782DDE33D16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05482E-30FF-1C4B-ADC4-D63FFE047042}"/>
              </a:ext>
            </a:extLst>
          </p:cNvPr>
          <p:cNvSpPr>
            <a:spLocks noGrp="1"/>
          </p:cNvSpPr>
          <p:nvPr>
            <p:ph type="dt" sz="half" idx="10"/>
          </p:nvPr>
        </p:nvSpPr>
        <p:spPr/>
        <p:txBody>
          <a:bodyPr/>
          <a:lstStyle/>
          <a:p>
            <a:fld id="{9C648BFC-C594-424D-AC5C-854349991571}" type="datetime1">
              <a:rPr lang="en-US" smtClean="0"/>
              <a:t>3/21/2023</a:t>
            </a:fld>
            <a:endParaRPr lang="en-US"/>
          </a:p>
        </p:txBody>
      </p:sp>
      <p:sp>
        <p:nvSpPr>
          <p:cNvPr id="6" name="Footer Placeholder 5">
            <a:extLst>
              <a:ext uri="{FF2B5EF4-FFF2-40B4-BE49-F238E27FC236}">
                <a16:creationId xmlns:a16="http://schemas.microsoft.com/office/drawing/2014/main" id="{3C132743-BC9F-9B4D-ABBA-6A5B23ABBC47}"/>
              </a:ext>
            </a:extLst>
          </p:cNvPr>
          <p:cNvSpPr>
            <a:spLocks noGrp="1"/>
          </p:cNvSpPr>
          <p:nvPr>
            <p:ph type="ftr" sz="quarter" idx="11"/>
          </p:nvPr>
        </p:nvSpPr>
        <p:spPr/>
        <p:txBody>
          <a:bodyPr/>
          <a:lstStyle/>
          <a:p>
            <a:r>
              <a:rPr lang="en-US"/>
              <a:t>NYS Birth Equity Improvement Project | Engaging Dads</a:t>
            </a:r>
          </a:p>
        </p:txBody>
      </p:sp>
      <p:sp>
        <p:nvSpPr>
          <p:cNvPr id="7" name="Slide Number Placeholder 6">
            <a:extLst>
              <a:ext uri="{FF2B5EF4-FFF2-40B4-BE49-F238E27FC236}">
                <a16:creationId xmlns:a16="http://schemas.microsoft.com/office/drawing/2014/main" id="{04478729-B71E-6B42-A0FD-71CD7733524A}"/>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38941893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FCAF-1B6B-5748-B1E8-4BC923B2D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C9F0CB-DF43-D345-AC69-D181BD45DC7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311B28B-3D0C-D043-9E8C-D3C98152519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AEB78-8917-234C-BAC1-EEEB78C7CEF6}"/>
              </a:ext>
            </a:extLst>
          </p:cNvPr>
          <p:cNvSpPr>
            <a:spLocks noGrp="1"/>
          </p:cNvSpPr>
          <p:nvPr>
            <p:ph type="dt" sz="half" idx="10"/>
          </p:nvPr>
        </p:nvSpPr>
        <p:spPr/>
        <p:txBody>
          <a:bodyPr/>
          <a:lstStyle/>
          <a:p>
            <a:fld id="{0B3ECED6-A474-8C4D-89C4-56CE03E05687}" type="datetime1">
              <a:rPr lang="en-US" smtClean="0"/>
              <a:t>3/21/2023</a:t>
            </a:fld>
            <a:endParaRPr lang="en-US"/>
          </a:p>
        </p:txBody>
      </p:sp>
      <p:sp>
        <p:nvSpPr>
          <p:cNvPr id="6" name="Footer Placeholder 5">
            <a:extLst>
              <a:ext uri="{FF2B5EF4-FFF2-40B4-BE49-F238E27FC236}">
                <a16:creationId xmlns:a16="http://schemas.microsoft.com/office/drawing/2014/main" id="{263647EC-2015-0B44-97D6-A51758B6DBDB}"/>
              </a:ext>
            </a:extLst>
          </p:cNvPr>
          <p:cNvSpPr>
            <a:spLocks noGrp="1"/>
          </p:cNvSpPr>
          <p:nvPr>
            <p:ph type="ftr" sz="quarter" idx="11"/>
          </p:nvPr>
        </p:nvSpPr>
        <p:spPr/>
        <p:txBody>
          <a:bodyPr/>
          <a:lstStyle/>
          <a:p>
            <a:r>
              <a:rPr lang="en-US"/>
              <a:t>NYS Birth Equity Improvement Project | Engaging Dads</a:t>
            </a:r>
          </a:p>
        </p:txBody>
      </p:sp>
      <p:sp>
        <p:nvSpPr>
          <p:cNvPr id="7" name="Slide Number Placeholder 6">
            <a:extLst>
              <a:ext uri="{FF2B5EF4-FFF2-40B4-BE49-F238E27FC236}">
                <a16:creationId xmlns:a16="http://schemas.microsoft.com/office/drawing/2014/main" id="{9D5BE21A-721F-7247-ABE1-CE3981F98AD9}"/>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10893389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41BB-1FAE-CC49-BC6E-AC5A04B3B1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91BC27-8215-2841-9906-541561CED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C7F5E-DB7C-9746-A63A-FE3CE3B7E4DD}"/>
              </a:ext>
            </a:extLst>
          </p:cNvPr>
          <p:cNvSpPr>
            <a:spLocks noGrp="1"/>
          </p:cNvSpPr>
          <p:nvPr>
            <p:ph type="dt" sz="half" idx="10"/>
          </p:nvPr>
        </p:nvSpPr>
        <p:spPr/>
        <p:txBody>
          <a:bodyPr/>
          <a:lstStyle/>
          <a:p>
            <a:fld id="{443DFF92-AA1A-DE45-A6B4-EA4AB7DF3AAD}" type="datetime1">
              <a:rPr lang="en-US" smtClean="0"/>
              <a:t>3/21/2023</a:t>
            </a:fld>
            <a:endParaRPr lang="en-US"/>
          </a:p>
        </p:txBody>
      </p:sp>
      <p:sp>
        <p:nvSpPr>
          <p:cNvPr id="5" name="Footer Placeholder 4">
            <a:extLst>
              <a:ext uri="{FF2B5EF4-FFF2-40B4-BE49-F238E27FC236}">
                <a16:creationId xmlns:a16="http://schemas.microsoft.com/office/drawing/2014/main" id="{76BD0EBE-97EC-1B4A-9409-AA23BE825EF5}"/>
              </a:ext>
            </a:extLst>
          </p:cNvPr>
          <p:cNvSpPr>
            <a:spLocks noGrp="1"/>
          </p:cNvSpPr>
          <p:nvPr>
            <p:ph type="ftr" sz="quarter" idx="11"/>
          </p:nvPr>
        </p:nvSpPr>
        <p:spPr/>
        <p:txBody>
          <a:bodyPr/>
          <a:lstStyle/>
          <a:p>
            <a:r>
              <a:rPr lang="en-US"/>
              <a:t>NYS Birth Equity Improvement Project | Engaging Dads</a:t>
            </a:r>
          </a:p>
        </p:txBody>
      </p:sp>
      <p:sp>
        <p:nvSpPr>
          <p:cNvPr id="6" name="Slide Number Placeholder 5">
            <a:extLst>
              <a:ext uri="{FF2B5EF4-FFF2-40B4-BE49-F238E27FC236}">
                <a16:creationId xmlns:a16="http://schemas.microsoft.com/office/drawing/2014/main" id="{54AE7C22-A6C5-184C-8096-4D3F1292AF6B}"/>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18741123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F7AF68-7980-F74B-B459-D8D10A4D486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208659-34CA-D744-8962-C201A82A45B2}"/>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0B21A-65A1-0248-9250-93D4CFF040F1}"/>
              </a:ext>
            </a:extLst>
          </p:cNvPr>
          <p:cNvSpPr>
            <a:spLocks noGrp="1"/>
          </p:cNvSpPr>
          <p:nvPr>
            <p:ph type="dt" sz="half" idx="10"/>
          </p:nvPr>
        </p:nvSpPr>
        <p:spPr/>
        <p:txBody>
          <a:bodyPr/>
          <a:lstStyle/>
          <a:p>
            <a:fld id="{B3AD0C37-AC74-E140-AF7B-0AFC04E3574E}" type="datetime1">
              <a:rPr lang="en-US" smtClean="0"/>
              <a:t>3/21/2023</a:t>
            </a:fld>
            <a:endParaRPr lang="en-US"/>
          </a:p>
        </p:txBody>
      </p:sp>
      <p:sp>
        <p:nvSpPr>
          <p:cNvPr id="5" name="Footer Placeholder 4">
            <a:extLst>
              <a:ext uri="{FF2B5EF4-FFF2-40B4-BE49-F238E27FC236}">
                <a16:creationId xmlns:a16="http://schemas.microsoft.com/office/drawing/2014/main" id="{620737D0-E3D6-7542-9104-B04F01E2D75E}"/>
              </a:ext>
            </a:extLst>
          </p:cNvPr>
          <p:cNvSpPr>
            <a:spLocks noGrp="1"/>
          </p:cNvSpPr>
          <p:nvPr>
            <p:ph type="ftr" sz="quarter" idx="11"/>
          </p:nvPr>
        </p:nvSpPr>
        <p:spPr/>
        <p:txBody>
          <a:bodyPr/>
          <a:lstStyle/>
          <a:p>
            <a:r>
              <a:rPr lang="en-US"/>
              <a:t>NYS Birth Equity Improvement Project | Engaging Dads</a:t>
            </a:r>
          </a:p>
        </p:txBody>
      </p:sp>
      <p:sp>
        <p:nvSpPr>
          <p:cNvPr id="6" name="Slide Number Placeholder 5">
            <a:extLst>
              <a:ext uri="{FF2B5EF4-FFF2-40B4-BE49-F238E27FC236}">
                <a16:creationId xmlns:a16="http://schemas.microsoft.com/office/drawing/2014/main" id="{420322C2-6B43-7A49-B1D3-4883DBB883E1}"/>
              </a:ext>
            </a:extLst>
          </p:cNvPr>
          <p:cNvSpPr>
            <a:spLocks noGrp="1"/>
          </p:cNvSpPr>
          <p:nvPr>
            <p:ph type="sldNum" sz="quarter" idx="12"/>
          </p:nvPr>
        </p:nvSpPr>
        <p:spPr/>
        <p:txBody>
          <a:bodyPr/>
          <a:lstStyle/>
          <a:p>
            <a:fld id="{6C25E954-4927-3B4A-BC1B-F769BDBB90E5}" type="slidenum">
              <a:rPr lang="en-US" smtClean="0"/>
              <a:t>‹#›</a:t>
            </a:fld>
            <a:endParaRPr lang="en-US"/>
          </a:p>
        </p:txBody>
      </p:sp>
    </p:spTree>
    <p:extLst>
      <p:ext uri="{BB962C8B-B14F-4D97-AF65-F5344CB8AC3E}">
        <p14:creationId xmlns:p14="http://schemas.microsoft.com/office/powerpoint/2010/main" val="3364196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C48C62-C3E0-4779-A1BA-3753C7A78F55}"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498520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B5682-C18A-4AF5-AEA0-0B3AF5998B83}"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430013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C634E2-6322-45F9-AB7F-A21DD9FD0250}"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762209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C1BB8-79CB-4B31-B1C3-855E02C6D138}"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383597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36E99-A762-4AC1-9EC6-54E59BEE8347}" type="datetime1">
              <a:rPr lang="en-US" smtClean="0"/>
              <a:t>3/21/2023</a:t>
            </a:fld>
            <a:endParaRPr lang="en-US"/>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4455025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289533-57F2-4967-ACCC-C9755C981E92}" type="datetime1">
              <a:rPr lang="en-US" smtClean="0"/>
              <a:t>3/21/2023</a:t>
            </a:fld>
            <a:endParaRPr lang="en-US"/>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487227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A0657-451F-4A1D-AB0B-E276FA4613B6}" type="datetime1">
              <a:rPr lang="en-US" smtClean="0"/>
              <a:t>3/21/2023</a:t>
            </a:fld>
            <a:endParaRPr lang="en-US"/>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160181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58C3069-D129-4249-8867-1C9B5141F586}"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069545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AB2A74C-C2C7-4659-B356-7AC813AC23F7}"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981577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0B49B-2A9B-4B91-BF58-9ECCA201C17D}"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88743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F4994-C0BA-4140-8BBB-F7CD719B62CF}"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977736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7727" y="1928992"/>
            <a:ext cx="10674676" cy="485389"/>
          </a:xfrm>
        </p:spPr>
        <p:txBody>
          <a:bodyPr wrap="square" lIns="0" tIns="0" rIns="0" bIns="0" anchor="ctr" anchorCtr="0">
            <a:spAutoFit/>
          </a:bodyPr>
          <a:lstStyle>
            <a:lvl1pPr>
              <a:lnSpc>
                <a:spcPct val="83000"/>
              </a:lnSpc>
              <a:defRPr sz="3800" cap="all">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07727" y="3074391"/>
            <a:ext cx="10674676" cy="246221"/>
          </a:xfrm>
        </p:spPr>
        <p:txBody>
          <a:bodyPr wrap="square" lIns="0" tIns="0" rIns="0" bIns="0" anchor="ctr" anchorCtr="0">
            <a:spAutoFit/>
          </a:bodyPr>
          <a:lstStyle>
            <a:lvl1pPr marL="0" indent="0" algn="l">
              <a:buNone/>
              <a:defRPr sz="1600" b="0" i="0" cap="none" baseline="0">
                <a:solidFill>
                  <a:srgbClr val="FFFFFF"/>
                </a:solidFill>
              </a:defRPr>
            </a:lvl1pPr>
            <a:lvl2pPr marL="342874"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7" indent="0" algn="ctr">
              <a:buNone/>
              <a:defRPr>
                <a:solidFill>
                  <a:schemeClr val="tx1">
                    <a:tint val="75000"/>
                  </a:schemeClr>
                </a:solidFill>
              </a:defRPr>
            </a:lvl7pPr>
            <a:lvl8pPr marL="2400120" indent="0" algn="ctr">
              <a:buNone/>
              <a:defRPr>
                <a:solidFill>
                  <a:schemeClr val="tx1">
                    <a:tint val="75000"/>
                  </a:schemeClr>
                </a:solidFill>
              </a:defRPr>
            </a:lvl8pPr>
            <a:lvl9pPr marL="2742994" indent="0" algn="ctr">
              <a:buNone/>
              <a:defRPr>
                <a:solidFill>
                  <a:schemeClr val="tx1">
                    <a:tint val="75000"/>
                  </a:schemeClr>
                </a:solidFill>
              </a:defRPr>
            </a:lvl9pPr>
          </a:lstStyle>
          <a:p>
            <a:r>
              <a:rPr lang="en-US" dirty="0"/>
              <a:t>Click To Edit Master Subtitle Style</a:t>
            </a:r>
          </a:p>
        </p:txBody>
      </p:sp>
      <p:sp>
        <p:nvSpPr>
          <p:cNvPr id="6" name="Text Placeholder 5"/>
          <p:cNvSpPr>
            <a:spLocks noGrp="1"/>
          </p:cNvSpPr>
          <p:nvPr>
            <p:ph type="body" sz="quarter" idx="11"/>
          </p:nvPr>
        </p:nvSpPr>
        <p:spPr>
          <a:xfrm>
            <a:off x="6675973" y="465195"/>
            <a:ext cx="4906433" cy="246221"/>
          </a:xfrm>
        </p:spPr>
        <p:txBody>
          <a:bodyPr anchor="ctr" anchorCtr="0">
            <a:spAutoFit/>
          </a:bodyPr>
          <a:lstStyle>
            <a:lvl1pPr marL="0" indent="0" algn="r">
              <a:buNone/>
              <a:defRPr sz="1600">
                <a:solidFill>
                  <a:schemeClr val="bg1"/>
                </a:solidFill>
              </a:defRPr>
            </a:lvl1pPr>
            <a:lvl2pPr marL="230172" indent="0">
              <a:buNone/>
              <a:defRPr/>
            </a:lvl2pPr>
          </a:lstStyle>
          <a:p>
            <a:pPr lvl="0"/>
            <a:r>
              <a:rPr lang="en-US"/>
              <a:t>Edit Master text styles</a:t>
            </a:r>
          </a:p>
        </p:txBody>
      </p:sp>
      <p:sp>
        <p:nvSpPr>
          <p:cNvPr id="8" name="Freeform 5"/>
          <p:cNvSpPr>
            <a:spLocks noEditPoints="1"/>
          </p:cNvSpPr>
          <p:nvPr userDrawn="1"/>
        </p:nvSpPr>
        <p:spPr bwMode="auto">
          <a:xfrm>
            <a:off x="787907" y="236944"/>
            <a:ext cx="2013840" cy="659561"/>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Picture Placeholder 16"/>
          <p:cNvSpPr>
            <a:spLocks noGrp="1"/>
          </p:cNvSpPr>
          <p:nvPr>
            <p:ph type="pic" sz="quarter" idx="12"/>
          </p:nvPr>
        </p:nvSpPr>
        <p:spPr>
          <a:xfrm>
            <a:off x="1305" y="5059216"/>
            <a:ext cx="12193873" cy="1801707"/>
          </a:xfrm>
          <a:custGeom>
            <a:avLst/>
            <a:gdLst>
              <a:gd name="connsiteX0" fmla="*/ 0 w 9142413"/>
              <a:gd name="connsiteY0" fmla="*/ 0 h 1360841"/>
              <a:gd name="connsiteX1" fmla="*/ 9142413 w 9142413"/>
              <a:gd name="connsiteY1" fmla="*/ 0 h 1360841"/>
              <a:gd name="connsiteX2" fmla="*/ 9142413 w 9142413"/>
              <a:gd name="connsiteY2" fmla="*/ 1360841 h 1360841"/>
              <a:gd name="connsiteX3" fmla="*/ 0 w 9142413"/>
              <a:gd name="connsiteY3" fmla="*/ 1360841 h 1360841"/>
              <a:gd name="connsiteX4" fmla="*/ 0 w 9142413"/>
              <a:gd name="connsiteY4" fmla="*/ 0 h 1360841"/>
              <a:gd name="connsiteX0" fmla="*/ 0 w 9142413"/>
              <a:gd name="connsiteY0" fmla="*/ 0 h 1360841"/>
              <a:gd name="connsiteX1" fmla="*/ 702469 w 9142413"/>
              <a:gd name="connsiteY1" fmla="*/ 1147 h 1360841"/>
              <a:gd name="connsiteX2" fmla="*/ 9142413 w 9142413"/>
              <a:gd name="connsiteY2" fmla="*/ 0 h 1360841"/>
              <a:gd name="connsiteX3" fmla="*/ 9142413 w 9142413"/>
              <a:gd name="connsiteY3" fmla="*/ 1360841 h 1360841"/>
              <a:gd name="connsiteX4" fmla="*/ 0 w 9142413"/>
              <a:gd name="connsiteY4" fmla="*/ 1360841 h 1360841"/>
              <a:gd name="connsiteX5" fmla="*/ 0 w 9142413"/>
              <a:gd name="connsiteY5" fmla="*/ 0 h 1360841"/>
              <a:gd name="connsiteX0" fmla="*/ 0 w 9142413"/>
              <a:gd name="connsiteY0" fmla="*/ 1234 h 1362075"/>
              <a:gd name="connsiteX1" fmla="*/ 702469 w 9142413"/>
              <a:gd name="connsiteY1" fmla="*/ 2381 h 1362075"/>
              <a:gd name="connsiteX2" fmla="*/ 966788 w 9142413"/>
              <a:gd name="connsiteY2" fmla="*/ 0 h 1362075"/>
              <a:gd name="connsiteX3" fmla="*/ 9142413 w 9142413"/>
              <a:gd name="connsiteY3" fmla="*/ 1234 h 1362075"/>
              <a:gd name="connsiteX4" fmla="*/ 9142413 w 9142413"/>
              <a:gd name="connsiteY4" fmla="*/ 1362075 h 1362075"/>
              <a:gd name="connsiteX5" fmla="*/ 0 w 9142413"/>
              <a:gd name="connsiteY5" fmla="*/ 1362075 h 1362075"/>
              <a:gd name="connsiteX6" fmla="*/ 0 w 9142413"/>
              <a:gd name="connsiteY6" fmla="*/ 1234 h 1362075"/>
              <a:gd name="connsiteX0" fmla="*/ 0 w 9142413"/>
              <a:gd name="connsiteY0" fmla="*/ 1234 h 1362075"/>
              <a:gd name="connsiteX1" fmla="*/ 702469 w 9142413"/>
              <a:gd name="connsiteY1" fmla="*/ 2381 h 1362075"/>
              <a:gd name="connsiteX2" fmla="*/ 838200 w 9142413"/>
              <a:gd name="connsiteY2" fmla="*/ 2381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26294 w 9142413"/>
              <a:gd name="connsiteY2" fmla="*/ 240506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26294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2413"/>
              <a:gd name="connsiteY0" fmla="*/ 1234 h 1362075"/>
              <a:gd name="connsiteX1" fmla="*/ 702469 w 9142413"/>
              <a:gd name="connsiteY1" fmla="*/ 2381 h 1362075"/>
              <a:gd name="connsiteX2" fmla="*/ 842962 w 9142413"/>
              <a:gd name="connsiteY2" fmla="*/ 235744 h 1362075"/>
              <a:gd name="connsiteX3" fmla="*/ 966788 w 9142413"/>
              <a:gd name="connsiteY3" fmla="*/ 0 h 1362075"/>
              <a:gd name="connsiteX4" fmla="*/ 9142413 w 9142413"/>
              <a:gd name="connsiteY4" fmla="*/ 1234 h 1362075"/>
              <a:gd name="connsiteX5" fmla="*/ 9142413 w 9142413"/>
              <a:gd name="connsiteY5" fmla="*/ 1362075 h 1362075"/>
              <a:gd name="connsiteX6" fmla="*/ 0 w 9142413"/>
              <a:gd name="connsiteY6" fmla="*/ 1362075 h 1362075"/>
              <a:gd name="connsiteX7" fmla="*/ 0 w 9142413"/>
              <a:gd name="connsiteY7" fmla="*/ 1234 h 1362075"/>
              <a:gd name="connsiteX0" fmla="*/ 0 w 9149186"/>
              <a:gd name="connsiteY0" fmla="*/ 28327 h 1362075"/>
              <a:gd name="connsiteX1" fmla="*/ 709242 w 9149186"/>
              <a:gd name="connsiteY1" fmla="*/ 2381 h 1362075"/>
              <a:gd name="connsiteX2" fmla="*/ 849735 w 9149186"/>
              <a:gd name="connsiteY2" fmla="*/ 235744 h 1362075"/>
              <a:gd name="connsiteX3" fmla="*/ 973561 w 9149186"/>
              <a:gd name="connsiteY3" fmla="*/ 0 h 1362075"/>
              <a:gd name="connsiteX4" fmla="*/ 9149186 w 9149186"/>
              <a:gd name="connsiteY4" fmla="*/ 1234 h 1362075"/>
              <a:gd name="connsiteX5" fmla="*/ 9149186 w 9149186"/>
              <a:gd name="connsiteY5" fmla="*/ 1362075 h 1362075"/>
              <a:gd name="connsiteX6" fmla="*/ 6773 w 9149186"/>
              <a:gd name="connsiteY6" fmla="*/ 1362075 h 1362075"/>
              <a:gd name="connsiteX7" fmla="*/ 0 w 9149186"/>
              <a:gd name="connsiteY7" fmla="*/ 28327 h 1362075"/>
              <a:gd name="connsiteX0" fmla="*/ 0 w 9149186"/>
              <a:gd name="connsiteY0" fmla="*/ 28327 h 1362075"/>
              <a:gd name="connsiteX1" fmla="*/ 688922 w 9149186"/>
              <a:gd name="connsiteY1" fmla="*/ 29475 h 1362075"/>
              <a:gd name="connsiteX2" fmla="*/ 849735 w 9149186"/>
              <a:gd name="connsiteY2" fmla="*/ 235744 h 1362075"/>
              <a:gd name="connsiteX3" fmla="*/ 973561 w 9149186"/>
              <a:gd name="connsiteY3" fmla="*/ 0 h 1362075"/>
              <a:gd name="connsiteX4" fmla="*/ 9149186 w 9149186"/>
              <a:gd name="connsiteY4" fmla="*/ 1234 h 1362075"/>
              <a:gd name="connsiteX5" fmla="*/ 9149186 w 9149186"/>
              <a:gd name="connsiteY5" fmla="*/ 1362075 h 1362075"/>
              <a:gd name="connsiteX6" fmla="*/ 6773 w 9149186"/>
              <a:gd name="connsiteY6" fmla="*/ 1362075 h 1362075"/>
              <a:gd name="connsiteX7" fmla="*/ 0 w 9149186"/>
              <a:gd name="connsiteY7" fmla="*/ 28327 h 1362075"/>
              <a:gd name="connsiteX0" fmla="*/ 0 w 9149186"/>
              <a:gd name="connsiteY0" fmla="*/ 27093 h 1360841"/>
              <a:gd name="connsiteX1" fmla="*/ 688922 w 9149186"/>
              <a:gd name="connsiteY1" fmla="*/ 28241 h 1360841"/>
              <a:gd name="connsiteX2" fmla="*/ 849735 w 9149186"/>
              <a:gd name="connsiteY2" fmla="*/ 234510 h 1360841"/>
              <a:gd name="connsiteX3" fmla="*/ 953241 w 9149186"/>
              <a:gd name="connsiteY3" fmla="*/ 25860 h 1360841"/>
              <a:gd name="connsiteX4" fmla="*/ 9149186 w 9149186"/>
              <a:gd name="connsiteY4" fmla="*/ 0 h 1360841"/>
              <a:gd name="connsiteX5" fmla="*/ 9149186 w 9149186"/>
              <a:gd name="connsiteY5" fmla="*/ 1360841 h 1360841"/>
              <a:gd name="connsiteX6" fmla="*/ 6773 w 9149186"/>
              <a:gd name="connsiteY6" fmla="*/ 1360841 h 1360841"/>
              <a:gd name="connsiteX7" fmla="*/ 0 w 9149186"/>
              <a:gd name="connsiteY7" fmla="*/ 27093 h 1360841"/>
              <a:gd name="connsiteX0" fmla="*/ 0 w 9149186"/>
              <a:gd name="connsiteY0" fmla="*/ 1233 h 1334981"/>
              <a:gd name="connsiteX1" fmla="*/ 688922 w 9149186"/>
              <a:gd name="connsiteY1" fmla="*/ 2381 h 1334981"/>
              <a:gd name="connsiteX2" fmla="*/ 849735 w 9149186"/>
              <a:gd name="connsiteY2" fmla="*/ 208650 h 1334981"/>
              <a:gd name="connsiteX3" fmla="*/ 953241 w 9149186"/>
              <a:gd name="connsiteY3" fmla="*/ 0 h 1334981"/>
              <a:gd name="connsiteX4" fmla="*/ 9149186 w 9149186"/>
              <a:gd name="connsiteY4" fmla="*/ 1233 h 1334981"/>
              <a:gd name="connsiteX5" fmla="*/ 9149186 w 9149186"/>
              <a:gd name="connsiteY5" fmla="*/ 1334981 h 1334981"/>
              <a:gd name="connsiteX6" fmla="*/ 6773 w 9149186"/>
              <a:gd name="connsiteY6" fmla="*/ 1334981 h 1334981"/>
              <a:gd name="connsiteX7" fmla="*/ 0 w 9149186"/>
              <a:gd name="connsiteY7" fmla="*/ 1233 h 1334981"/>
              <a:gd name="connsiteX0" fmla="*/ 0 w 9149186"/>
              <a:gd name="connsiteY0" fmla="*/ 1233 h 1334981"/>
              <a:gd name="connsiteX1" fmla="*/ 688922 w 9149186"/>
              <a:gd name="connsiteY1" fmla="*/ 2381 h 1334981"/>
              <a:gd name="connsiteX2" fmla="*/ 815868 w 9149186"/>
              <a:gd name="connsiteY2" fmla="*/ 235743 h 1334981"/>
              <a:gd name="connsiteX3" fmla="*/ 953241 w 9149186"/>
              <a:gd name="connsiteY3" fmla="*/ 0 h 1334981"/>
              <a:gd name="connsiteX4" fmla="*/ 9149186 w 9149186"/>
              <a:gd name="connsiteY4" fmla="*/ 1233 h 1334981"/>
              <a:gd name="connsiteX5" fmla="*/ 9149186 w 9149186"/>
              <a:gd name="connsiteY5" fmla="*/ 1334981 h 1334981"/>
              <a:gd name="connsiteX6" fmla="*/ 6773 w 9149186"/>
              <a:gd name="connsiteY6" fmla="*/ 1334981 h 1334981"/>
              <a:gd name="connsiteX7" fmla="*/ 0 w 9149186"/>
              <a:gd name="connsiteY7" fmla="*/ 1233 h 1334981"/>
              <a:gd name="connsiteX0" fmla="*/ 3193 w 9142854"/>
              <a:gd name="connsiteY0" fmla="*/ 5995 h 1334981"/>
              <a:gd name="connsiteX1" fmla="*/ 682590 w 9142854"/>
              <a:gd name="connsiteY1" fmla="*/ 2381 h 1334981"/>
              <a:gd name="connsiteX2" fmla="*/ 809536 w 9142854"/>
              <a:gd name="connsiteY2" fmla="*/ 235743 h 1334981"/>
              <a:gd name="connsiteX3" fmla="*/ 946909 w 9142854"/>
              <a:gd name="connsiteY3" fmla="*/ 0 h 1334981"/>
              <a:gd name="connsiteX4" fmla="*/ 9142854 w 9142854"/>
              <a:gd name="connsiteY4" fmla="*/ 1233 h 1334981"/>
              <a:gd name="connsiteX5" fmla="*/ 9142854 w 9142854"/>
              <a:gd name="connsiteY5" fmla="*/ 1334981 h 1334981"/>
              <a:gd name="connsiteX6" fmla="*/ 441 w 9142854"/>
              <a:gd name="connsiteY6" fmla="*/ 1334981 h 1334981"/>
              <a:gd name="connsiteX7" fmla="*/ 3193 w 9142854"/>
              <a:gd name="connsiteY7" fmla="*/ 5995 h 1334981"/>
              <a:gd name="connsiteX0" fmla="*/ 982 w 9143024"/>
              <a:gd name="connsiteY0" fmla="*/ 0 h 1338511"/>
              <a:gd name="connsiteX1" fmla="*/ 682760 w 9143024"/>
              <a:gd name="connsiteY1" fmla="*/ 5911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0 h 1338511"/>
              <a:gd name="connsiteX1" fmla="*/ 673235 w 9143024"/>
              <a:gd name="connsiteY1" fmla="*/ 1149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0 h 1338511"/>
              <a:gd name="connsiteX1" fmla="*/ 673235 w 9143024"/>
              <a:gd name="connsiteY1" fmla="*/ 1149 h 1338511"/>
              <a:gd name="connsiteX2" fmla="*/ 809706 w 9143024"/>
              <a:gd name="connsiteY2" fmla="*/ 239273 h 1338511"/>
              <a:gd name="connsiteX3" fmla="*/ 947079 w 9143024"/>
              <a:gd name="connsiteY3" fmla="*/ 3530 h 1338511"/>
              <a:gd name="connsiteX4" fmla="*/ 9143024 w 9143024"/>
              <a:gd name="connsiteY4" fmla="*/ 4763 h 1338511"/>
              <a:gd name="connsiteX5" fmla="*/ 9143024 w 9143024"/>
              <a:gd name="connsiteY5" fmla="*/ 1338511 h 1338511"/>
              <a:gd name="connsiteX6" fmla="*/ 611 w 9143024"/>
              <a:gd name="connsiteY6" fmla="*/ 1338511 h 1338511"/>
              <a:gd name="connsiteX7" fmla="*/ 982 w 9143024"/>
              <a:gd name="connsiteY7" fmla="*/ 0 h 1338511"/>
              <a:gd name="connsiteX0" fmla="*/ 982 w 9143024"/>
              <a:gd name="connsiteY0" fmla="*/ 3614 h 1342125"/>
              <a:gd name="connsiteX1" fmla="*/ 673235 w 9143024"/>
              <a:gd name="connsiteY1" fmla="*/ 4763 h 1342125"/>
              <a:gd name="connsiteX2" fmla="*/ 809706 w 9143024"/>
              <a:gd name="connsiteY2" fmla="*/ 242887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000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73235 w 9143024"/>
              <a:gd name="connsiteY1" fmla="*/ 4763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1329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0181 w 9143024"/>
              <a:gd name="connsiteY2" fmla="*/ 238124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8377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3615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3614 h 1342125"/>
              <a:gd name="connsiteX1" fmla="*/ 668473 w 9143024"/>
              <a:gd name="connsiteY1" fmla="*/ 2382 h 1342125"/>
              <a:gd name="connsiteX2" fmla="*/ 804944 w 9143024"/>
              <a:gd name="connsiteY2" fmla="*/ 247649 h 1342125"/>
              <a:gd name="connsiteX3" fmla="*/ 937554 w 9143024"/>
              <a:gd name="connsiteY3" fmla="*/ 0 h 1342125"/>
              <a:gd name="connsiteX4" fmla="*/ 9143024 w 9143024"/>
              <a:gd name="connsiteY4" fmla="*/ 3615 h 1342125"/>
              <a:gd name="connsiteX5" fmla="*/ 9143024 w 9143024"/>
              <a:gd name="connsiteY5" fmla="*/ 1342125 h 1342125"/>
              <a:gd name="connsiteX6" fmla="*/ 611 w 9143024"/>
              <a:gd name="connsiteY6" fmla="*/ 1342125 h 1342125"/>
              <a:gd name="connsiteX7" fmla="*/ 982 w 9143024"/>
              <a:gd name="connsiteY7" fmla="*/ 3614 h 1342125"/>
              <a:gd name="connsiteX0" fmla="*/ 982 w 9143024"/>
              <a:gd name="connsiteY0" fmla="*/ 1232 h 1339743"/>
              <a:gd name="connsiteX1" fmla="*/ 668473 w 9143024"/>
              <a:gd name="connsiteY1" fmla="*/ 0 h 1339743"/>
              <a:gd name="connsiteX2" fmla="*/ 804944 w 9143024"/>
              <a:gd name="connsiteY2" fmla="*/ 245267 h 1339743"/>
              <a:gd name="connsiteX3" fmla="*/ 947079 w 9143024"/>
              <a:gd name="connsiteY3" fmla="*/ 0 h 1339743"/>
              <a:gd name="connsiteX4" fmla="*/ 9143024 w 9143024"/>
              <a:gd name="connsiteY4" fmla="*/ 1233 h 1339743"/>
              <a:gd name="connsiteX5" fmla="*/ 9143024 w 9143024"/>
              <a:gd name="connsiteY5" fmla="*/ 1339743 h 1339743"/>
              <a:gd name="connsiteX6" fmla="*/ 611 w 9143024"/>
              <a:gd name="connsiteY6" fmla="*/ 1339743 h 1339743"/>
              <a:gd name="connsiteX7" fmla="*/ 982 w 9143024"/>
              <a:gd name="connsiteY7" fmla="*/ 1232 h 1339743"/>
              <a:gd name="connsiteX0" fmla="*/ 982 w 9143024"/>
              <a:gd name="connsiteY0" fmla="*/ 1232 h 1339743"/>
              <a:gd name="connsiteX1" fmla="*/ 668473 w 9143024"/>
              <a:gd name="connsiteY1" fmla="*/ 0 h 1339743"/>
              <a:gd name="connsiteX2" fmla="*/ 804944 w 9143024"/>
              <a:gd name="connsiteY2" fmla="*/ 245267 h 1339743"/>
              <a:gd name="connsiteX3" fmla="*/ 947079 w 9143024"/>
              <a:gd name="connsiteY3" fmla="*/ 0 h 1339743"/>
              <a:gd name="connsiteX4" fmla="*/ 9143024 w 9143024"/>
              <a:gd name="connsiteY4" fmla="*/ 1233 h 1339743"/>
              <a:gd name="connsiteX5" fmla="*/ 9143024 w 9143024"/>
              <a:gd name="connsiteY5" fmla="*/ 1339743 h 1339743"/>
              <a:gd name="connsiteX6" fmla="*/ 611 w 9143024"/>
              <a:gd name="connsiteY6" fmla="*/ 1339743 h 1339743"/>
              <a:gd name="connsiteX7" fmla="*/ 982 w 9143024"/>
              <a:gd name="connsiteY7"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947079 w 9143024"/>
              <a:gd name="connsiteY4" fmla="*/ 0 h 1339743"/>
              <a:gd name="connsiteX5" fmla="*/ 9143024 w 9143024"/>
              <a:gd name="connsiteY5" fmla="*/ 1233 h 1339743"/>
              <a:gd name="connsiteX6" fmla="*/ 9143024 w 9143024"/>
              <a:gd name="connsiteY6" fmla="*/ 1339743 h 1339743"/>
              <a:gd name="connsiteX7" fmla="*/ 611 w 9143024"/>
              <a:gd name="connsiteY7" fmla="*/ 1339743 h 1339743"/>
              <a:gd name="connsiteX8" fmla="*/ 982 w 9143024"/>
              <a:gd name="connsiteY8"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36430 w 9143024"/>
              <a:gd name="connsiteY4" fmla="*/ 199124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3574 w 9143024"/>
              <a:gd name="connsiteY4" fmla="*/ 213412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0230 w 9143024"/>
              <a:gd name="connsiteY2" fmla="*/ 211031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8337 w 9143024"/>
              <a:gd name="connsiteY4" fmla="*/ 203887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206268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199124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7374 w 9143024"/>
              <a:gd name="connsiteY2" fmla="*/ 199124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55468 w 9143024"/>
              <a:gd name="connsiteY2" fmla="*/ 232462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85894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797800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2562 w 9143024"/>
              <a:gd name="connsiteY3" fmla="*/ 245267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3 w 9143024"/>
              <a:gd name="connsiteY3" fmla="*/ 242886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982 w 9143024"/>
              <a:gd name="connsiteY0" fmla="*/ 1232 h 1339743"/>
              <a:gd name="connsiteX1" fmla="*/ 668473 w 9143024"/>
              <a:gd name="connsiteY1" fmla="*/ 0 h 1339743"/>
              <a:gd name="connsiteX2" fmla="*/ 764993 w 9143024"/>
              <a:gd name="connsiteY2" fmla="*/ 201506 h 1339743"/>
              <a:gd name="connsiteX3" fmla="*/ 804943 w 9143024"/>
              <a:gd name="connsiteY3" fmla="*/ 242886 h 1339743"/>
              <a:gd name="connsiteX4" fmla="*/ 843574 w 9143024"/>
              <a:gd name="connsiteY4" fmla="*/ 199125 h 1339743"/>
              <a:gd name="connsiteX5" fmla="*/ 947079 w 9143024"/>
              <a:gd name="connsiteY5" fmla="*/ 0 h 1339743"/>
              <a:gd name="connsiteX6" fmla="*/ 9143024 w 9143024"/>
              <a:gd name="connsiteY6" fmla="*/ 1233 h 1339743"/>
              <a:gd name="connsiteX7" fmla="*/ 9143024 w 9143024"/>
              <a:gd name="connsiteY7" fmla="*/ 1339743 h 1339743"/>
              <a:gd name="connsiteX8" fmla="*/ 611 w 9143024"/>
              <a:gd name="connsiteY8" fmla="*/ 1339743 h 1339743"/>
              <a:gd name="connsiteX9" fmla="*/ 982 w 9143024"/>
              <a:gd name="connsiteY9" fmla="*/ 1232 h 1339743"/>
              <a:gd name="connsiteX0" fmla="*/ 0 w 9142042"/>
              <a:gd name="connsiteY0" fmla="*/ 1232 h 1339743"/>
              <a:gd name="connsiteX1" fmla="*/ 667491 w 9142042"/>
              <a:gd name="connsiteY1" fmla="*/ 0 h 1339743"/>
              <a:gd name="connsiteX2" fmla="*/ 764011 w 9142042"/>
              <a:gd name="connsiteY2" fmla="*/ 201506 h 1339743"/>
              <a:gd name="connsiteX3" fmla="*/ 803961 w 9142042"/>
              <a:gd name="connsiteY3" fmla="*/ 242886 h 1339743"/>
              <a:gd name="connsiteX4" fmla="*/ 842592 w 9142042"/>
              <a:gd name="connsiteY4" fmla="*/ 199125 h 1339743"/>
              <a:gd name="connsiteX5" fmla="*/ 946097 w 9142042"/>
              <a:gd name="connsiteY5" fmla="*/ 0 h 1339743"/>
              <a:gd name="connsiteX6" fmla="*/ 9142042 w 9142042"/>
              <a:gd name="connsiteY6" fmla="*/ 1233 h 1339743"/>
              <a:gd name="connsiteX7" fmla="*/ 9142042 w 9142042"/>
              <a:gd name="connsiteY7" fmla="*/ 1339743 h 1339743"/>
              <a:gd name="connsiteX8" fmla="*/ 121073 w 9142042"/>
              <a:gd name="connsiteY8" fmla="*/ 1215918 h 1339743"/>
              <a:gd name="connsiteX9" fmla="*/ 0 w 9142042"/>
              <a:gd name="connsiteY9" fmla="*/ 1232 h 1339743"/>
              <a:gd name="connsiteX0" fmla="*/ 982 w 9143024"/>
              <a:gd name="connsiteY0" fmla="*/ 1232 h 1342124"/>
              <a:gd name="connsiteX1" fmla="*/ 668473 w 9143024"/>
              <a:gd name="connsiteY1" fmla="*/ 0 h 1342124"/>
              <a:gd name="connsiteX2" fmla="*/ 764993 w 9143024"/>
              <a:gd name="connsiteY2" fmla="*/ 201506 h 1342124"/>
              <a:gd name="connsiteX3" fmla="*/ 804943 w 9143024"/>
              <a:gd name="connsiteY3" fmla="*/ 242886 h 1342124"/>
              <a:gd name="connsiteX4" fmla="*/ 843574 w 9143024"/>
              <a:gd name="connsiteY4" fmla="*/ 199125 h 1342124"/>
              <a:gd name="connsiteX5" fmla="*/ 947079 w 9143024"/>
              <a:gd name="connsiteY5" fmla="*/ 0 h 1342124"/>
              <a:gd name="connsiteX6" fmla="*/ 9143024 w 9143024"/>
              <a:gd name="connsiteY6" fmla="*/ 1233 h 1342124"/>
              <a:gd name="connsiteX7" fmla="*/ 9143024 w 9143024"/>
              <a:gd name="connsiteY7" fmla="*/ 1339743 h 1342124"/>
              <a:gd name="connsiteX8" fmla="*/ 611 w 9143024"/>
              <a:gd name="connsiteY8" fmla="*/ 1342124 h 1342124"/>
              <a:gd name="connsiteX9" fmla="*/ 982 w 9143024"/>
              <a:gd name="connsiteY9" fmla="*/ 1232 h 1342124"/>
              <a:gd name="connsiteX0" fmla="*/ 371 w 9142413"/>
              <a:gd name="connsiteY0" fmla="*/ 1232 h 1342124"/>
              <a:gd name="connsiteX1" fmla="*/ 667862 w 9142413"/>
              <a:gd name="connsiteY1" fmla="*/ 0 h 1342124"/>
              <a:gd name="connsiteX2" fmla="*/ 764382 w 9142413"/>
              <a:gd name="connsiteY2" fmla="*/ 201506 h 1342124"/>
              <a:gd name="connsiteX3" fmla="*/ 804332 w 9142413"/>
              <a:gd name="connsiteY3" fmla="*/ 242886 h 1342124"/>
              <a:gd name="connsiteX4" fmla="*/ 842963 w 9142413"/>
              <a:gd name="connsiteY4" fmla="*/ 199125 h 1342124"/>
              <a:gd name="connsiteX5" fmla="*/ 946468 w 9142413"/>
              <a:gd name="connsiteY5" fmla="*/ 0 h 1342124"/>
              <a:gd name="connsiteX6" fmla="*/ 9142413 w 9142413"/>
              <a:gd name="connsiteY6" fmla="*/ 1233 h 1342124"/>
              <a:gd name="connsiteX7" fmla="*/ 9142413 w 9142413"/>
              <a:gd name="connsiteY7" fmla="*/ 1339743 h 1342124"/>
              <a:gd name="connsiteX8" fmla="*/ 0 w 9142413"/>
              <a:gd name="connsiteY8" fmla="*/ 1342124 h 1342124"/>
              <a:gd name="connsiteX9" fmla="*/ 371 w 9142413"/>
              <a:gd name="connsiteY9" fmla="*/ 1232 h 1342124"/>
              <a:gd name="connsiteX0" fmla="*/ 371 w 9142413"/>
              <a:gd name="connsiteY0" fmla="*/ 1232 h 1342124"/>
              <a:gd name="connsiteX1" fmla="*/ 667862 w 9142413"/>
              <a:gd name="connsiteY1" fmla="*/ 0 h 1342124"/>
              <a:gd name="connsiteX2" fmla="*/ 764382 w 9142413"/>
              <a:gd name="connsiteY2" fmla="*/ 201506 h 1342124"/>
              <a:gd name="connsiteX3" fmla="*/ 804332 w 9142413"/>
              <a:gd name="connsiteY3" fmla="*/ 242886 h 1342124"/>
              <a:gd name="connsiteX4" fmla="*/ 842963 w 9142413"/>
              <a:gd name="connsiteY4" fmla="*/ 199125 h 1342124"/>
              <a:gd name="connsiteX5" fmla="*/ 946468 w 9142413"/>
              <a:gd name="connsiteY5" fmla="*/ 0 h 1342124"/>
              <a:gd name="connsiteX6" fmla="*/ 9142413 w 9142413"/>
              <a:gd name="connsiteY6" fmla="*/ 1233 h 1342124"/>
              <a:gd name="connsiteX7" fmla="*/ 9142413 w 9142413"/>
              <a:gd name="connsiteY7" fmla="*/ 1339743 h 1342124"/>
              <a:gd name="connsiteX8" fmla="*/ 0 w 9142413"/>
              <a:gd name="connsiteY8" fmla="*/ 1342124 h 1342124"/>
              <a:gd name="connsiteX9" fmla="*/ 371 w 9142413"/>
              <a:gd name="connsiteY9" fmla="*/ 1232 h 1342124"/>
              <a:gd name="connsiteX0" fmla="*/ 0 w 9142042"/>
              <a:gd name="connsiteY0" fmla="*/ 1232 h 1339743"/>
              <a:gd name="connsiteX1" fmla="*/ 667491 w 9142042"/>
              <a:gd name="connsiteY1" fmla="*/ 0 h 1339743"/>
              <a:gd name="connsiteX2" fmla="*/ 764011 w 9142042"/>
              <a:gd name="connsiteY2" fmla="*/ 201506 h 1339743"/>
              <a:gd name="connsiteX3" fmla="*/ 803961 w 9142042"/>
              <a:gd name="connsiteY3" fmla="*/ 242886 h 1339743"/>
              <a:gd name="connsiteX4" fmla="*/ 842592 w 9142042"/>
              <a:gd name="connsiteY4" fmla="*/ 199125 h 1339743"/>
              <a:gd name="connsiteX5" fmla="*/ 946097 w 9142042"/>
              <a:gd name="connsiteY5" fmla="*/ 0 h 1339743"/>
              <a:gd name="connsiteX6" fmla="*/ 9142042 w 9142042"/>
              <a:gd name="connsiteY6" fmla="*/ 1233 h 1339743"/>
              <a:gd name="connsiteX7" fmla="*/ 9142042 w 9142042"/>
              <a:gd name="connsiteY7" fmla="*/ 1339743 h 1339743"/>
              <a:gd name="connsiteX8" fmla="*/ 97260 w 9142042"/>
              <a:gd name="connsiteY8" fmla="*/ 1177817 h 1339743"/>
              <a:gd name="connsiteX9" fmla="*/ 0 w 9142042"/>
              <a:gd name="connsiteY9" fmla="*/ 1232 h 1339743"/>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0 w 9142042"/>
              <a:gd name="connsiteY0" fmla="*/ 1232 h 1342124"/>
              <a:gd name="connsiteX1" fmla="*/ 667491 w 9142042"/>
              <a:gd name="connsiteY1" fmla="*/ 0 h 1342124"/>
              <a:gd name="connsiteX2" fmla="*/ 764011 w 9142042"/>
              <a:gd name="connsiteY2" fmla="*/ 201506 h 1342124"/>
              <a:gd name="connsiteX3" fmla="*/ 803961 w 9142042"/>
              <a:gd name="connsiteY3" fmla="*/ 242886 h 1342124"/>
              <a:gd name="connsiteX4" fmla="*/ 842592 w 9142042"/>
              <a:gd name="connsiteY4" fmla="*/ 199125 h 1342124"/>
              <a:gd name="connsiteX5" fmla="*/ 946097 w 9142042"/>
              <a:gd name="connsiteY5" fmla="*/ 0 h 1342124"/>
              <a:gd name="connsiteX6" fmla="*/ 9142042 w 9142042"/>
              <a:gd name="connsiteY6" fmla="*/ 1233 h 1342124"/>
              <a:gd name="connsiteX7" fmla="*/ 9142042 w 9142042"/>
              <a:gd name="connsiteY7" fmla="*/ 1339743 h 1342124"/>
              <a:gd name="connsiteX8" fmla="*/ 2010 w 9142042"/>
              <a:gd name="connsiteY8" fmla="*/ 1342124 h 1342124"/>
              <a:gd name="connsiteX9" fmla="*/ 0 w 9142042"/>
              <a:gd name="connsiteY9" fmla="*/ 1232 h 1342124"/>
              <a:gd name="connsiteX0" fmla="*/ 982 w 9143024"/>
              <a:gd name="connsiteY0" fmla="*/ 1232 h 1799324"/>
              <a:gd name="connsiteX1" fmla="*/ 668473 w 9143024"/>
              <a:gd name="connsiteY1" fmla="*/ 0 h 1799324"/>
              <a:gd name="connsiteX2" fmla="*/ 764993 w 9143024"/>
              <a:gd name="connsiteY2" fmla="*/ 201506 h 1799324"/>
              <a:gd name="connsiteX3" fmla="*/ 804943 w 9143024"/>
              <a:gd name="connsiteY3" fmla="*/ 242886 h 1799324"/>
              <a:gd name="connsiteX4" fmla="*/ 843574 w 9143024"/>
              <a:gd name="connsiteY4" fmla="*/ 199125 h 1799324"/>
              <a:gd name="connsiteX5" fmla="*/ 947079 w 9143024"/>
              <a:gd name="connsiteY5" fmla="*/ 0 h 1799324"/>
              <a:gd name="connsiteX6" fmla="*/ 9143024 w 9143024"/>
              <a:gd name="connsiteY6" fmla="*/ 1233 h 1799324"/>
              <a:gd name="connsiteX7" fmla="*/ 9143024 w 9143024"/>
              <a:gd name="connsiteY7" fmla="*/ 1339743 h 1799324"/>
              <a:gd name="connsiteX8" fmla="*/ 611 w 9143024"/>
              <a:gd name="connsiteY8" fmla="*/ 1799324 h 1799324"/>
              <a:gd name="connsiteX9" fmla="*/ 982 w 9143024"/>
              <a:gd name="connsiteY9" fmla="*/ 1232 h 1799324"/>
              <a:gd name="connsiteX0" fmla="*/ 982 w 9145405"/>
              <a:gd name="connsiteY0" fmla="*/ 1232 h 1801706"/>
              <a:gd name="connsiteX1" fmla="*/ 668473 w 9145405"/>
              <a:gd name="connsiteY1" fmla="*/ 0 h 1801706"/>
              <a:gd name="connsiteX2" fmla="*/ 764993 w 9145405"/>
              <a:gd name="connsiteY2" fmla="*/ 201506 h 1801706"/>
              <a:gd name="connsiteX3" fmla="*/ 804943 w 9145405"/>
              <a:gd name="connsiteY3" fmla="*/ 242886 h 1801706"/>
              <a:gd name="connsiteX4" fmla="*/ 843574 w 9145405"/>
              <a:gd name="connsiteY4" fmla="*/ 199125 h 1801706"/>
              <a:gd name="connsiteX5" fmla="*/ 947079 w 9145405"/>
              <a:gd name="connsiteY5" fmla="*/ 0 h 1801706"/>
              <a:gd name="connsiteX6" fmla="*/ 9143024 w 9145405"/>
              <a:gd name="connsiteY6" fmla="*/ 1233 h 1801706"/>
              <a:gd name="connsiteX7" fmla="*/ 9145405 w 9145405"/>
              <a:gd name="connsiteY7" fmla="*/ 1801706 h 1801706"/>
              <a:gd name="connsiteX8" fmla="*/ 611 w 9145405"/>
              <a:gd name="connsiteY8" fmla="*/ 1799324 h 1801706"/>
              <a:gd name="connsiteX9" fmla="*/ 982 w 9145405"/>
              <a:gd name="connsiteY9" fmla="*/ 1232 h 18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5405" h="1801706">
                <a:moveTo>
                  <a:pt x="982" y="1232"/>
                </a:moveTo>
                <a:lnTo>
                  <a:pt x="668473" y="0"/>
                </a:lnTo>
                <a:cubicBezTo>
                  <a:pt x="721195" y="108785"/>
                  <a:pt x="751773" y="175313"/>
                  <a:pt x="764993" y="201506"/>
                </a:cubicBezTo>
                <a:cubicBezTo>
                  <a:pt x="778213" y="227699"/>
                  <a:pt x="784702" y="243371"/>
                  <a:pt x="804943" y="242886"/>
                </a:cubicBezTo>
                <a:cubicBezTo>
                  <a:pt x="815659" y="242629"/>
                  <a:pt x="829410" y="227700"/>
                  <a:pt x="843574" y="199125"/>
                </a:cubicBezTo>
                <a:cubicBezTo>
                  <a:pt x="857738" y="170550"/>
                  <a:pt x="881859" y="123469"/>
                  <a:pt x="947079" y="0"/>
                </a:cubicBezTo>
                <a:lnTo>
                  <a:pt x="9143024" y="1233"/>
                </a:lnTo>
                <a:cubicBezTo>
                  <a:pt x="9143818" y="601391"/>
                  <a:pt x="9144611" y="1201548"/>
                  <a:pt x="9145405" y="1801706"/>
                </a:cubicBezTo>
                <a:lnTo>
                  <a:pt x="611" y="1799324"/>
                </a:lnTo>
                <a:cubicBezTo>
                  <a:pt x="-1646" y="1402366"/>
                  <a:pt x="3240" y="445815"/>
                  <a:pt x="982" y="1232"/>
                </a:cubicBezTo>
                <a:close/>
              </a:path>
            </a:pathLst>
          </a:custGeom>
        </p:spPr>
        <p:txBody>
          <a:bodyPr anchor="ctr" anchorCtr="0"/>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42445694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2"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tx1"/>
                </a:solidFill>
              </a:defRPr>
            </a:lvl1pPr>
          </a:lstStyle>
          <a:p>
            <a:fld id="{7FEEEA1A-CB49-3744-AA40-B896987410F9}" type="slidenum">
              <a:rPr lang="en-US" smtClean="0"/>
              <a:pPr/>
              <a:t>‹#›</a:t>
            </a:fld>
            <a:endParaRPr lang="en-US" dirty="0"/>
          </a:p>
        </p:txBody>
      </p:sp>
      <p:sp>
        <p:nvSpPr>
          <p:cNvPr id="4" name="Content Placeholder 3"/>
          <p:cNvSpPr>
            <a:spLocks noGrp="1"/>
          </p:cNvSpPr>
          <p:nvPr>
            <p:ph sz="quarter" idx="10"/>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p:cNvSpPr>
            <a:spLocks noGrp="1"/>
          </p:cNvSpPr>
          <p:nvPr>
            <p:ph type="title"/>
          </p:nvPr>
        </p:nvSpPr>
        <p:spPr>
          <a:xfrm>
            <a:off x="609599" y="761455"/>
            <a:ext cx="10972800" cy="313932"/>
          </a:xfrm>
          <a:prstGeom prst="rect">
            <a:avLst/>
          </a:prstGeom>
        </p:spPr>
        <p:txBody>
          <a:bodyPr vert="horz" lIns="0" tIns="0" rIns="0" bIns="0" rtlCol="0" anchor="b" anchorCtr="0">
            <a:noAutofit/>
          </a:bodyPr>
          <a:lstStyle/>
          <a:p>
            <a:pPr lvl="0"/>
            <a:r>
              <a:rPr lang="en-US"/>
              <a:t>Click to edit Master title style</a:t>
            </a:r>
            <a:endParaRPr lang="en-US" dirty="0"/>
          </a:p>
        </p:txBody>
      </p:sp>
    </p:spTree>
    <p:extLst>
      <p:ext uri="{BB962C8B-B14F-4D97-AF65-F5344CB8AC3E}">
        <p14:creationId xmlns:p14="http://schemas.microsoft.com/office/powerpoint/2010/main" val="3648000806"/>
      </p:ext>
    </p:extLst>
  </p:cSld>
  <p:clrMapOvr>
    <a:masterClrMapping/>
  </p:clrMapOvr>
  <p:extLst>
    <p:ext uri="{DCECCB84-F9BA-43D5-87BE-67443E8EF086}">
      <p15:sldGuideLst xmlns:p15="http://schemas.microsoft.com/office/powerpoint/2012/main">
        <p15:guide id="1" orient="horz" pos="5099" userDrawn="1">
          <p15:clr>
            <a:srgbClr val="FBAE40"/>
          </p15:clr>
        </p15:guide>
        <p15:guide id="2" pos="3840" userDrawn="1">
          <p15:clr>
            <a:srgbClr val="FBAE40"/>
          </p15:clr>
        </p15:guide>
        <p15:guide id="4" pos="576" userDrawn="1">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7367" y="2150435"/>
            <a:ext cx="10685412" cy="4088141"/>
          </a:xfrm>
        </p:spPr>
        <p:txBody>
          <a:bodyPr anchor="b" anchorCtr="0">
            <a:noAutofit/>
          </a:bodyPr>
          <a:lstStyle>
            <a:lvl1pPr algn="l">
              <a:defRPr sz="5400" b="1" cap="all">
                <a:solidFill>
                  <a:srgbClr val="FFFFFF"/>
                </a:solidFill>
              </a:defRPr>
            </a:lvl1pPr>
          </a:lstStyle>
          <a:p>
            <a:r>
              <a:rPr lang="en-US" dirty="0"/>
              <a:t>Click to edit Master title </a:t>
            </a:r>
            <a:br>
              <a:rPr lang="en-US" dirty="0"/>
            </a:br>
            <a:r>
              <a:rPr lang="en-US" dirty="0"/>
              <a:t>style</a:t>
            </a:r>
          </a:p>
        </p:txBody>
      </p:sp>
      <p:sp>
        <p:nvSpPr>
          <p:cNvPr id="9" name="Freeform 5"/>
          <p:cNvSpPr>
            <a:spLocks noEditPoints="1"/>
          </p:cNvSpPr>
          <p:nvPr userDrawn="1"/>
        </p:nvSpPr>
        <p:spPr bwMode="auto">
          <a:xfrm>
            <a:off x="10559823" y="6355084"/>
            <a:ext cx="1022352" cy="33483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12584591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5"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tx1"/>
                </a:solidFill>
              </a:defRPr>
            </a:lvl1pPr>
          </a:lstStyle>
          <a:p>
            <a:fld id="{7FEEEA1A-CB49-3744-AA40-B896987410F9}" type="slidenum">
              <a:rPr lang="en-US" smtClean="0"/>
              <a:pPr/>
              <a:t>‹#›</a:t>
            </a:fld>
            <a:endParaRPr lang="en-US" dirty="0"/>
          </a:p>
        </p:txBody>
      </p:sp>
      <p:sp>
        <p:nvSpPr>
          <p:cNvPr id="4" name="Content Placeholder 3"/>
          <p:cNvSpPr>
            <a:spLocks noGrp="1"/>
          </p:cNvSpPr>
          <p:nvPr>
            <p:ph sz="quarter" idx="10"/>
          </p:nvPr>
        </p:nvSpPr>
        <p:spPr>
          <a:xfrm>
            <a:off x="609599" y="1562100"/>
            <a:ext cx="5193792"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1"/>
          </p:nvPr>
        </p:nvSpPr>
        <p:spPr>
          <a:xfrm>
            <a:off x="6388608" y="1562100"/>
            <a:ext cx="5193792"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p:nvPr>
        </p:nvSpPr>
        <p:spPr>
          <a:xfrm>
            <a:off x="609599" y="761455"/>
            <a:ext cx="10972800" cy="313932"/>
          </a:xfrm>
          <a:prstGeom prst="rect">
            <a:avLst/>
          </a:prstGeom>
        </p:spPr>
        <p:txBody>
          <a:bodyPr vert="horz" lIns="0" tIns="0" rIns="0" bIns="0" rtlCol="0" anchor="b" anchorCtr="0">
            <a:noAutofit/>
          </a:bodyPr>
          <a:lstStyle/>
          <a:p>
            <a:pPr lvl="0"/>
            <a:r>
              <a:rPr lang="en-US"/>
              <a:t>Click to edit Master title style</a:t>
            </a:r>
            <a:endParaRPr lang="en-US" dirty="0"/>
          </a:p>
        </p:txBody>
      </p:sp>
    </p:spTree>
    <p:extLst>
      <p:ext uri="{BB962C8B-B14F-4D97-AF65-F5344CB8AC3E}">
        <p14:creationId xmlns:p14="http://schemas.microsoft.com/office/powerpoint/2010/main" val="4477806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9" name="Text Placeholder 11"/>
          <p:cNvSpPr>
            <a:spLocks noGrp="1"/>
          </p:cNvSpPr>
          <p:nvPr>
            <p:ph type="body" sz="quarter" idx="13"/>
          </p:nvPr>
        </p:nvSpPr>
        <p:spPr>
          <a:xfrm>
            <a:off x="609600" y="1346341"/>
            <a:ext cx="5181600" cy="406265"/>
          </a:xfrm>
        </p:spPr>
        <p:txBody>
          <a:bodyPr anchor="b" anchorCtr="0">
            <a:noAutofit/>
          </a:bodyPr>
          <a:lstStyle>
            <a:lvl1pPr marL="0" indent="0">
              <a:lnSpc>
                <a:spcPct val="90000"/>
              </a:lnSpc>
              <a:buNone/>
              <a:defRPr sz="1800" b="1"/>
            </a:lvl1pPr>
            <a:lvl2pPr marL="230172" indent="0">
              <a:buNone/>
              <a:defRPr/>
            </a:lvl2pPr>
          </a:lstStyle>
          <a:p>
            <a:pPr lvl="0"/>
            <a:r>
              <a:rPr lang="en-US"/>
              <a:t>Edit Master text styles</a:t>
            </a:r>
          </a:p>
        </p:txBody>
      </p:sp>
      <p:sp>
        <p:nvSpPr>
          <p:cNvPr id="20" name="Text Placeholder 11"/>
          <p:cNvSpPr>
            <a:spLocks noGrp="1"/>
          </p:cNvSpPr>
          <p:nvPr>
            <p:ph type="body" sz="quarter" idx="14"/>
          </p:nvPr>
        </p:nvSpPr>
        <p:spPr>
          <a:xfrm>
            <a:off x="6400800" y="1346341"/>
            <a:ext cx="5181600" cy="406265"/>
          </a:xfrm>
        </p:spPr>
        <p:txBody>
          <a:bodyPr anchor="b" anchorCtr="0">
            <a:noAutofit/>
          </a:bodyPr>
          <a:lstStyle>
            <a:lvl1pPr marL="0" indent="0">
              <a:lnSpc>
                <a:spcPct val="90000"/>
              </a:lnSpc>
              <a:buNone/>
              <a:defRPr sz="1800" b="1"/>
            </a:lvl1pPr>
            <a:lvl2pPr marL="230172" indent="0">
              <a:buNone/>
              <a:defRPr/>
            </a:lvl2pPr>
          </a:lstStyle>
          <a:p>
            <a:pPr lvl="0"/>
            <a:r>
              <a:rPr lang="en-US"/>
              <a:t>Edit Master text styles</a:t>
            </a:r>
          </a:p>
        </p:txBody>
      </p:sp>
      <p:sp>
        <p:nvSpPr>
          <p:cNvPr id="25"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26"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tx1"/>
                </a:solidFill>
              </a:defRPr>
            </a:lvl1pPr>
          </a:lstStyle>
          <a:p>
            <a:fld id="{7FEEEA1A-CB49-3744-AA40-B896987410F9}" type="slidenum">
              <a:rPr lang="en-US" smtClean="0"/>
              <a:pPr/>
              <a:t>‹#›</a:t>
            </a:fld>
            <a:endParaRPr lang="en-US" dirty="0"/>
          </a:p>
        </p:txBody>
      </p:sp>
      <p:sp>
        <p:nvSpPr>
          <p:cNvPr id="27" name="Title Placeholder 1"/>
          <p:cNvSpPr>
            <a:spLocks noGrp="1"/>
          </p:cNvSpPr>
          <p:nvPr>
            <p:ph type="title"/>
          </p:nvPr>
        </p:nvSpPr>
        <p:spPr>
          <a:xfrm>
            <a:off x="609599" y="761455"/>
            <a:ext cx="10972800" cy="313932"/>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9" name="Content Placeholder 2"/>
          <p:cNvSpPr>
            <a:spLocks noGrp="1"/>
          </p:cNvSpPr>
          <p:nvPr>
            <p:ph sz="half" idx="1"/>
          </p:nvPr>
        </p:nvSpPr>
        <p:spPr>
          <a:xfrm>
            <a:off x="609600" y="1837348"/>
            <a:ext cx="5181600" cy="4295968"/>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5"/>
          </p:nvPr>
        </p:nvSpPr>
        <p:spPr>
          <a:xfrm>
            <a:off x="6400800" y="1837348"/>
            <a:ext cx="5181600" cy="4295968"/>
          </a:xfrm>
        </p:spPr>
        <p:txBody>
          <a:bodyPr vert="horz" lIns="0" tIns="0" rIns="0" bIns="0" rtlCol="0">
            <a:noAutofit/>
          </a:bodyPr>
          <a:lstStyle>
            <a:lvl1pPr>
              <a:defRPr lang="en-US"/>
            </a:lvl1pPr>
            <a:lvl2pPr>
              <a:defRPr lang="en-US"/>
            </a:lvl2pPr>
            <a:lvl3pPr>
              <a:defRPr lang="en-US"/>
            </a:lvl3pPr>
            <a:lvl4pPr>
              <a:defRPr lang="en-US"/>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16308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tx1"/>
                </a:solidFill>
              </a:defRPr>
            </a:lvl1pPr>
          </a:lstStyle>
          <a:p>
            <a:fld id="{7FEEEA1A-CB49-3744-AA40-B896987410F9}" type="slidenum">
              <a:rPr lang="en-US" smtClean="0"/>
              <a:pPr/>
              <a:t>‹#›</a:t>
            </a:fld>
            <a:endParaRPr lang="en-US" dirty="0"/>
          </a:p>
        </p:txBody>
      </p:sp>
      <p:sp>
        <p:nvSpPr>
          <p:cNvPr id="12" name="Title Placeholder 1"/>
          <p:cNvSpPr>
            <a:spLocks noGrp="1"/>
          </p:cNvSpPr>
          <p:nvPr>
            <p:ph type="title"/>
          </p:nvPr>
        </p:nvSpPr>
        <p:spPr>
          <a:xfrm>
            <a:off x="609599" y="761455"/>
            <a:ext cx="10972800" cy="313932"/>
          </a:xfrm>
          <a:prstGeom prst="rect">
            <a:avLst/>
          </a:prstGeom>
        </p:spPr>
        <p:txBody>
          <a:bodyPr vert="horz" lIns="0" tIns="0" rIns="0" bIns="0" rtlCol="0" anchor="b" anchorCtr="0">
            <a:noAutofit/>
          </a:bodyPr>
          <a:lstStyle/>
          <a:p>
            <a:pPr lvl="0"/>
            <a:r>
              <a:rPr lang="en-US"/>
              <a:t>Click to edit Master title style</a:t>
            </a:r>
            <a:endParaRPr lang="en-US" dirty="0"/>
          </a:p>
        </p:txBody>
      </p:sp>
    </p:spTree>
    <p:extLst>
      <p:ext uri="{BB962C8B-B14F-4D97-AF65-F5344CB8AC3E}">
        <p14:creationId xmlns:p14="http://schemas.microsoft.com/office/powerpoint/2010/main" val="15830582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Freeform 5"/>
          <p:cNvSpPr>
            <a:spLocks noEditPoints="1"/>
          </p:cNvSpPr>
          <p:nvPr userDrawn="1"/>
        </p:nvSpPr>
        <p:spPr bwMode="auto">
          <a:xfrm>
            <a:off x="10559823" y="6350477"/>
            <a:ext cx="1022352" cy="33483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9"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22413169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3" y="-20491"/>
            <a:ext cx="6784975" cy="68784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title"/>
          </p:nvPr>
        </p:nvSpPr>
        <p:spPr>
          <a:xfrm>
            <a:off x="609606" y="1162327"/>
            <a:ext cx="5450311" cy="348813"/>
          </a:xfrm>
        </p:spPr>
        <p:txBody>
          <a:bodyPr vert="horz" lIns="0" tIns="0" rIns="0" bIns="0" rtlCol="0" anchor="b" anchorCtr="0">
            <a:noAutofit/>
          </a:bodyPr>
          <a:lstStyle>
            <a:lvl1pPr>
              <a:defRPr lang="en-US" sz="2000" b="1" i="0" kern="1200" cap="none" dirty="0">
                <a:solidFill>
                  <a:schemeClr val="bg1"/>
                </a:solidFill>
                <a:latin typeface="+mj-lt"/>
                <a:ea typeface="+mj-ea"/>
                <a:cs typeface="+mj-cs"/>
              </a:defRPr>
            </a:lvl1pPr>
          </a:lstStyle>
          <a:p>
            <a:pPr lvl="0" algn="l" defTabSz="342874" rtl="0" eaLnBrk="1" latinLnBrk="0" hangingPunct="1">
              <a:lnSpc>
                <a:spcPct val="85000"/>
              </a:lnSpc>
              <a:spcBef>
                <a:spcPct val="0"/>
              </a:spcBef>
              <a:buNone/>
            </a:pPr>
            <a:r>
              <a:rPr lang="en-US"/>
              <a:t>Click to edit Master title style</a:t>
            </a:r>
            <a:endParaRPr lang="en-US" dirty="0"/>
          </a:p>
        </p:txBody>
      </p:sp>
      <p:sp>
        <p:nvSpPr>
          <p:cNvPr id="13" name="Content Placeholder 12"/>
          <p:cNvSpPr>
            <a:spLocks noGrp="1"/>
          </p:cNvSpPr>
          <p:nvPr>
            <p:ph sz="quarter" idx="11"/>
          </p:nvPr>
        </p:nvSpPr>
        <p:spPr>
          <a:xfrm>
            <a:off x="609606" y="1655064"/>
            <a:ext cx="5450551" cy="4407408"/>
          </a:xfr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2"/>
          <p:cNvSpPr>
            <a:spLocks noGrp="1"/>
          </p:cNvSpPr>
          <p:nvPr>
            <p:ph sz="quarter" idx="12" hasCustomPrompt="1"/>
          </p:nvPr>
        </p:nvSpPr>
        <p:spPr>
          <a:xfrm>
            <a:off x="6976111" y="4076701"/>
            <a:ext cx="4606292" cy="1955800"/>
          </a:xfrm>
        </p:spPr>
        <p:txBody>
          <a:bodyPr/>
          <a:lstStyle>
            <a:lvl1pPr marL="0" indent="0">
              <a:buNone/>
              <a:defRPr sz="1200" b="1">
                <a:solidFill>
                  <a:schemeClr val="tx1"/>
                </a:solidFill>
              </a:defRPr>
            </a:lvl1pPr>
            <a:lvl2pPr marL="0" indent="0">
              <a:buNone/>
              <a:defRPr sz="1200">
                <a:solidFill>
                  <a:schemeClr val="tx1"/>
                </a:solidFill>
              </a:defRPr>
            </a:lvl2pPr>
            <a:lvl3pPr marL="228584" indent="-228584">
              <a:buFont typeface="Arial" panose="020B0604020202020204" pitchFamily="34" charset="0"/>
              <a:buChar char="•"/>
              <a:defRPr sz="1200">
                <a:solidFill>
                  <a:schemeClr val="tx1"/>
                </a:solidFill>
              </a:defRPr>
            </a:lvl3pPr>
            <a:lvl4pPr marL="466308" indent="-223822">
              <a:buFont typeface="Arial" panose="020B0604020202020204" pitchFamily="34" charset="0"/>
              <a:buChar char="–"/>
              <a:defRPr sz="1200">
                <a:solidFill>
                  <a:schemeClr val="tx1"/>
                </a:solidFill>
              </a:defRPr>
            </a:lvl4pPr>
            <a:lvl5pPr marL="685750">
              <a:defRPr sz="1200">
                <a:solidFill>
                  <a:schemeClr val="tx1"/>
                </a:solidFill>
              </a:defRPr>
            </a:lvl5pPr>
          </a:lstStyle>
          <a:p>
            <a:pPr lvl="0"/>
            <a:r>
              <a:rPr lang="en-US" dirty="0"/>
              <a:t>Caption for content above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bg1"/>
                </a:solidFill>
              </a:defRPr>
            </a:lvl1pPr>
          </a:lstStyle>
          <a:p>
            <a:r>
              <a:rPr lang="en-US"/>
              <a:t>Division Name or Footer</a:t>
            </a:r>
            <a:endParaRPr lang="en-US" dirty="0"/>
          </a:p>
        </p:txBody>
      </p:sp>
      <p:sp>
        <p:nvSpPr>
          <p:cNvPr id="15"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bg1"/>
                </a:solidFill>
              </a:defRPr>
            </a:lvl1pPr>
          </a:lstStyle>
          <a:p>
            <a:fld id="{7FEEEA1A-CB49-3744-AA40-B896987410F9}" type="slidenum">
              <a:rPr lang="en-US" smtClean="0"/>
              <a:pPr/>
              <a:t>‹#›</a:t>
            </a:fld>
            <a:endParaRPr lang="en-US" dirty="0"/>
          </a:p>
        </p:txBody>
      </p:sp>
      <p:sp>
        <p:nvSpPr>
          <p:cNvPr id="16" name="Freeform 5"/>
          <p:cNvSpPr>
            <a:spLocks noEditPoints="1"/>
          </p:cNvSpPr>
          <p:nvPr userDrawn="1"/>
        </p:nvSpPr>
        <p:spPr bwMode="auto">
          <a:xfrm>
            <a:off x="10559823" y="6350477"/>
            <a:ext cx="1022352" cy="33483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19" name="Picture Placeholder 6"/>
          <p:cNvSpPr>
            <a:spLocks noGrp="1"/>
          </p:cNvSpPr>
          <p:nvPr>
            <p:ph type="pic" sz="quarter" idx="10"/>
          </p:nvPr>
        </p:nvSpPr>
        <p:spPr>
          <a:xfrm>
            <a:off x="6772533" y="-971"/>
            <a:ext cx="5419467" cy="3759696"/>
          </a:xfrm>
          <a:custGeom>
            <a:avLst/>
            <a:gdLst>
              <a:gd name="connsiteX0" fmla="*/ 0 w 4035853"/>
              <a:gd name="connsiteY0" fmla="*/ 0 h 2697096"/>
              <a:gd name="connsiteX1" fmla="*/ 4035853 w 4035853"/>
              <a:gd name="connsiteY1" fmla="*/ 0 h 2697096"/>
              <a:gd name="connsiteX2" fmla="*/ 4035853 w 4035853"/>
              <a:gd name="connsiteY2" fmla="*/ 2697096 h 2697096"/>
              <a:gd name="connsiteX3" fmla="*/ 0 w 4035853"/>
              <a:gd name="connsiteY3" fmla="*/ 2697096 h 2697096"/>
              <a:gd name="connsiteX4" fmla="*/ 0 w 4035853"/>
              <a:gd name="connsiteY4" fmla="*/ 0 h 2697096"/>
              <a:gd name="connsiteX0" fmla="*/ 0 w 4035853"/>
              <a:gd name="connsiteY0" fmla="*/ 0 h 2700356"/>
              <a:gd name="connsiteX1" fmla="*/ 4035853 w 4035853"/>
              <a:gd name="connsiteY1" fmla="*/ 0 h 2700356"/>
              <a:gd name="connsiteX2" fmla="*/ 4035853 w 4035853"/>
              <a:gd name="connsiteY2" fmla="*/ 2697096 h 2700356"/>
              <a:gd name="connsiteX3" fmla="*/ 323823 w 4035853"/>
              <a:gd name="connsiteY3" fmla="*/ 2700356 h 2700356"/>
              <a:gd name="connsiteX4" fmla="*/ 0 w 4035853"/>
              <a:gd name="connsiteY4" fmla="*/ 2697096 h 2700356"/>
              <a:gd name="connsiteX5" fmla="*/ 0 w 4035853"/>
              <a:gd name="connsiteY5" fmla="*/ 0 h 2700356"/>
              <a:gd name="connsiteX0" fmla="*/ 0 w 4035853"/>
              <a:gd name="connsiteY0" fmla="*/ 0 h 2700356"/>
              <a:gd name="connsiteX1" fmla="*/ 4035853 w 4035853"/>
              <a:gd name="connsiteY1" fmla="*/ 0 h 2700356"/>
              <a:gd name="connsiteX2" fmla="*/ 4035853 w 4035853"/>
              <a:gd name="connsiteY2" fmla="*/ 2697096 h 2700356"/>
              <a:gd name="connsiteX3" fmla="*/ 323823 w 4035853"/>
              <a:gd name="connsiteY3" fmla="*/ 2700356 h 2700356"/>
              <a:gd name="connsiteX4" fmla="*/ 0 w 4035853"/>
              <a:gd name="connsiteY4" fmla="*/ 2697096 h 2700356"/>
              <a:gd name="connsiteX5" fmla="*/ 0 w 4035853"/>
              <a:gd name="connsiteY5"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323823 w 4035853"/>
              <a:gd name="connsiteY4" fmla="*/ 2700356 h 2700645"/>
              <a:gd name="connsiteX5" fmla="*/ 0 w 4035853"/>
              <a:gd name="connsiteY5" fmla="*/ 2697096 h 2700645"/>
              <a:gd name="connsiteX6" fmla="*/ 0 w 4035853"/>
              <a:gd name="connsiteY6" fmla="*/ 0 h 2700645"/>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171423 w 4035853"/>
              <a:gd name="connsiteY4" fmla="*/ 2700356 h 2700645"/>
              <a:gd name="connsiteX5" fmla="*/ 0 w 4035853"/>
              <a:gd name="connsiteY5" fmla="*/ 2697096 h 2700645"/>
              <a:gd name="connsiteX6" fmla="*/ 0 w 4035853"/>
              <a:gd name="connsiteY6" fmla="*/ 0 h 2700645"/>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171423 w 4035853"/>
              <a:gd name="connsiteY4" fmla="*/ 2700356 h 2700645"/>
              <a:gd name="connsiteX5" fmla="*/ 0 w 4035853"/>
              <a:gd name="connsiteY5" fmla="*/ 2697096 h 2700645"/>
              <a:gd name="connsiteX6" fmla="*/ 0 w 4035853"/>
              <a:gd name="connsiteY6" fmla="*/ 0 h 2700645"/>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171423 w 4035853"/>
              <a:gd name="connsiteY4" fmla="*/ 2700356 h 2700356"/>
              <a:gd name="connsiteX5" fmla="*/ 0 w 4035853"/>
              <a:gd name="connsiteY5" fmla="*/ 2697096 h 2700356"/>
              <a:gd name="connsiteX6" fmla="*/ 0 w 4035853"/>
              <a:gd name="connsiteY6" fmla="*/ 0 h 2700356"/>
              <a:gd name="connsiteX0" fmla="*/ 0 w 4035853"/>
              <a:gd name="connsiteY0" fmla="*/ 0 h 2697975"/>
              <a:gd name="connsiteX1" fmla="*/ 4035853 w 4035853"/>
              <a:gd name="connsiteY1" fmla="*/ 0 h 2697975"/>
              <a:gd name="connsiteX2" fmla="*/ 4035853 w 4035853"/>
              <a:gd name="connsiteY2" fmla="*/ 2697096 h 2697975"/>
              <a:gd name="connsiteX3" fmla="*/ 612823 w 4035853"/>
              <a:gd name="connsiteY3" fmla="*/ 2689412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8065"/>
              <a:gd name="connsiteX1" fmla="*/ 4035853 w 4035853"/>
              <a:gd name="connsiteY1" fmla="*/ 0 h 2698065"/>
              <a:gd name="connsiteX2" fmla="*/ 4035853 w 4035853"/>
              <a:gd name="connsiteY2" fmla="*/ 2697096 h 2698065"/>
              <a:gd name="connsiteX3" fmla="*/ 612823 w 4035853"/>
              <a:gd name="connsiteY3" fmla="*/ 2689412 h 2698065"/>
              <a:gd name="connsiteX4" fmla="*/ 171423 w 4035853"/>
              <a:gd name="connsiteY4" fmla="*/ 2697975 h 2698065"/>
              <a:gd name="connsiteX5" fmla="*/ 0 w 4035853"/>
              <a:gd name="connsiteY5" fmla="*/ 2697096 h 2698065"/>
              <a:gd name="connsiteX6" fmla="*/ 0 w 4035853"/>
              <a:gd name="connsiteY6" fmla="*/ 0 h 2698065"/>
              <a:gd name="connsiteX0" fmla="*/ 0 w 4035853"/>
              <a:gd name="connsiteY0" fmla="*/ 0 h 2697975"/>
              <a:gd name="connsiteX1" fmla="*/ 4035853 w 4035853"/>
              <a:gd name="connsiteY1" fmla="*/ 0 h 2697975"/>
              <a:gd name="connsiteX2" fmla="*/ 4035853 w 4035853"/>
              <a:gd name="connsiteY2" fmla="*/ 2697096 h 2697975"/>
              <a:gd name="connsiteX3" fmla="*/ 581867 w 4035853"/>
              <a:gd name="connsiteY3" fmla="*/ 2696556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7975"/>
              <a:gd name="connsiteX1" fmla="*/ 4035853 w 4035853"/>
              <a:gd name="connsiteY1" fmla="*/ 0 h 2697975"/>
              <a:gd name="connsiteX2" fmla="*/ 4035853 w 4035853"/>
              <a:gd name="connsiteY2" fmla="*/ 2697096 h 2697975"/>
              <a:gd name="connsiteX3" fmla="*/ 581867 w 4035853"/>
              <a:gd name="connsiteY3" fmla="*/ 2696556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8071"/>
              <a:gd name="connsiteX1" fmla="*/ 4035853 w 4035853"/>
              <a:gd name="connsiteY1" fmla="*/ 0 h 2698071"/>
              <a:gd name="connsiteX2" fmla="*/ 4035853 w 4035853"/>
              <a:gd name="connsiteY2" fmla="*/ 2697096 h 2698071"/>
              <a:gd name="connsiteX3" fmla="*/ 438992 w 4035853"/>
              <a:gd name="connsiteY3" fmla="*/ 2696556 h 2698071"/>
              <a:gd name="connsiteX4" fmla="*/ 171423 w 4035853"/>
              <a:gd name="connsiteY4" fmla="*/ 2697975 h 2698071"/>
              <a:gd name="connsiteX5" fmla="*/ 0 w 4035853"/>
              <a:gd name="connsiteY5" fmla="*/ 2697096 h 2698071"/>
              <a:gd name="connsiteX6" fmla="*/ 0 w 4035853"/>
              <a:gd name="connsiteY6" fmla="*/ 0 h 2698071"/>
              <a:gd name="connsiteX0" fmla="*/ 0 w 4035853"/>
              <a:gd name="connsiteY0" fmla="*/ 0 h 2698071"/>
              <a:gd name="connsiteX1" fmla="*/ 4035853 w 4035853"/>
              <a:gd name="connsiteY1" fmla="*/ 0 h 2698071"/>
              <a:gd name="connsiteX2" fmla="*/ 4035853 w 4035853"/>
              <a:gd name="connsiteY2" fmla="*/ 2697096 h 2698071"/>
              <a:gd name="connsiteX3" fmla="*/ 441373 w 4035853"/>
              <a:gd name="connsiteY3" fmla="*/ 2696556 h 2698071"/>
              <a:gd name="connsiteX4" fmla="*/ 171423 w 4035853"/>
              <a:gd name="connsiteY4" fmla="*/ 2697975 h 2698071"/>
              <a:gd name="connsiteX5" fmla="*/ 0 w 4035853"/>
              <a:gd name="connsiteY5" fmla="*/ 2697096 h 2698071"/>
              <a:gd name="connsiteX6" fmla="*/ 0 w 4035853"/>
              <a:gd name="connsiteY6" fmla="*/ 0 h 2698071"/>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64279 w 4035853"/>
              <a:gd name="connsiteY4" fmla="*/ 2700356 h 2700356"/>
              <a:gd name="connsiteX5" fmla="*/ 0 w 4035853"/>
              <a:gd name="connsiteY5" fmla="*/ 2697096 h 2700356"/>
              <a:gd name="connsiteX6" fmla="*/ 0 w 4035853"/>
              <a:gd name="connsiteY6" fmla="*/ 0 h 2700356"/>
              <a:gd name="connsiteX0" fmla="*/ 0 w 4035853"/>
              <a:gd name="connsiteY0" fmla="*/ 0 h 2700357"/>
              <a:gd name="connsiteX1" fmla="*/ 4035853 w 4035853"/>
              <a:gd name="connsiteY1" fmla="*/ 0 h 2700357"/>
              <a:gd name="connsiteX2" fmla="*/ 4035853 w 4035853"/>
              <a:gd name="connsiteY2" fmla="*/ 2697096 h 2700357"/>
              <a:gd name="connsiteX3" fmla="*/ 434229 w 4035853"/>
              <a:gd name="connsiteY3" fmla="*/ 2696556 h 2700357"/>
              <a:gd name="connsiteX4" fmla="*/ 164279 w 4035853"/>
              <a:gd name="connsiteY4" fmla="*/ 2700356 h 2700357"/>
              <a:gd name="connsiteX5" fmla="*/ 0 w 4035853"/>
              <a:gd name="connsiteY5" fmla="*/ 2697096 h 2700357"/>
              <a:gd name="connsiteX6" fmla="*/ 0 w 4035853"/>
              <a:gd name="connsiteY6" fmla="*/ 0 h 2700357"/>
              <a:gd name="connsiteX0" fmla="*/ 0 w 4035853"/>
              <a:gd name="connsiteY0" fmla="*/ 0 h 2701319"/>
              <a:gd name="connsiteX1" fmla="*/ 4035853 w 4035853"/>
              <a:gd name="connsiteY1" fmla="*/ 0 h 2701319"/>
              <a:gd name="connsiteX2" fmla="*/ 4035853 w 4035853"/>
              <a:gd name="connsiteY2" fmla="*/ 2697096 h 2701319"/>
              <a:gd name="connsiteX3" fmla="*/ 431848 w 4035853"/>
              <a:gd name="connsiteY3" fmla="*/ 2701319 h 2701319"/>
              <a:gd name="connsiteX4" fmla="*/ 164279 w 4035853"/>
              <a:gd name="connsiteY4" fmla="*/ 2700356 h 2701319"/>
              <a:gd name="connsiteX5" fmla="*/ 0 w 4035853"/>
              <a:gd name="connsiteY5" fmla="*/ 2697096 h 2701319"/>
              <a:gd name="connsiteX6" fmla="*/ 0 w 4035853"/>
              <a:gd name="connsiteY6" fmla="*/ 0 h 2701319"/>
              <a:gd name="connsiteX0" fmla="*/ 0 w 4035853"/>
              <a:gd name="connsiteY0" fmla="*/ 0 h 2701319"/>
              <a:gd name="connsiteX1" fmla="*/ 4035853 w 4035853"/>
              <a:gd name="connsiteY1" fmla="*/ 0 h 2701319"/>
              <a:gd name="connsiteX2" fmla="*/ 4035853 w 4035853"/>
              <a:gd name="connsiteY2" fmla="*/ 2697096 h 2701319"/>
              <a:gd name="connsiteX3" fmla="*/ 431848 w 4035853"/>
              <a:gd name="connsiteY3" fmla="*/ 2701319 h 2701319"/>
              <a:gd name="connsiteX4" fmla="*/ 311945 w 4035853"/>
              <a:gd name="connsiteY4" fmla="*/ 2697956 h 2701319"/>
              <a:gd name="connsiteX5" fmla="*/ 164279 w 4035853"/>
              <a:gd name="connsiteY5" fmla="*/ 2700356 h 2701319"/>
              <a:gd name="connsiteX6" fmla="*/ 0 w 4035853"/>
              <a:gd name="connsiteY6" fmla="*/ 2697096 h 2701319"/>
              <a:gd name="connsiteX7" fmla="*/ 0 w 4035853"/>
              <a:gd name="connsiteY7" fmla="*/ 0 h 2701319"/>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90"/>
              <a:gd name="connsiteX1" fmla="*/ 4035853 w 4035853"/>
              <a:gd name="connsiteY1" fmla="*/ 0 h 2936090"/>
              <a:gd name="connsiteX2" fmla="*/ 4035853 w 4035853"/>
              <a:gd name="connsiteY2" fmla="*/ 2697096 h 2936090"/>
              <a:gd name="connsiteX3" fmla="*/ 431848 w 4035853"/>
              <a:gd name="connsiteY3" fmla="*/ 2701319 h 2936090"/>
              <a:gd name="connsiteX4" fmla="*/ 302420 w 4035853"/>
              <a:gd name="connsiteY4" fmla="*/ 2936082 h 2936090"/>
              <a:gd name="connsiteX5" fmla="*/ 166660 w 4035853"/>
              <a:gd name="connsiteY5" fmla="*/ 2695594 h 2936090"/>
              <a:gd name="connsiteX6" fmla="*/ 0 w 4035853"/>
              <a:gd name="connsiteY6" fmla="*/ 2697096 h 2936090"/>
              <a:gd name="connsiteX7" fmla="*/ 0 w 4035853"/>
              <a:gd name="connsiteY7" fmla="*/ 0 h 2936090"/>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696556 h 2936082"/>
              <a:gd name="connsiteX4" fmla="*/ 302420 w 4035853"/>
              <a:gd name="connsiteY4" fmla="*/ 2936082 h 2936082"/>
              <a:gd name="connsiteX5" fmla="*/ 166660 w 4035853"/>
              <a:gd name="connsiteY5" fmla="*/ 2695594 h 2936082"/>
              <a:gd name="connsiteX6" fmla="*/ 0 w 4035853"/>
              <a:gd name="connsiteY6" fmla="*/ 2697096 h 2936082"/>
              <a:gd name="connsiteX7" fmla="*/ 0 w 4035853"/>
              <a:gd name="connsiteY7" fmla="*/ 0 h 2936082"/>
              <a:gd name="connsiteX0" fmla="*/ 0 w 4035853"/>
              <a:gd name="connsiteY0" fmla="*/ 0 h 2967038"/>
              <a:gd name="connsiteX1" fmla="*/ 4035853 w 4035853"/>
              <a:gd name="connsiteY1" fmla="*/ 0 h 2967038"/>
              <a:gd name="connsiteX2" fmla="*/ 4035853 w 4035853"/>
              <a:gd name="connsiteY2" fmla="*/ 2697096 h 2967038"/>
              <a:gd name="connsiteX3" fmla="*/ 431848 w 4035853"/>
              <a:gd name="connsiteY3" fmla="*/ 2696556 h 2967038"/>
              <a:gd name="connsiteX4" fmla="*/ 300039 w 4035853"/>
              <a:gd name="connsiteY4" fmla="*/ 2967038 h 2967038"/>
              <a:gd name="connsiteX5" fmla="*/ 166660 w 4035853"/>
              <a:gd name="connsiteY5" fmla="*/ 2695594 h 2967038"/>
              <a:gd name="connsiteX6" fmla="*/ 0 w 4035853"/>
              <a:gd name="connsiteY6" fmla="*/ 2697096 h 2967038"/>
              <a:gd name="connsiteX7" fmla="*/ 0 w 4035853"/>
              <a:gd name="connsiteY7" fmla="*/ 0 h 2967038"/>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66660 w 4035853"/>
              <a:gd name="connsiteY5" fmla="*/ 2695594 h 2933700"/>
              <a:gd name="connsiteX6" fmla="*/ 0 w 4035853"/>
              <a:gd name="connsiteY6" fmla="*/ 2697096 h 2933700"/>
              <a:gd name="connsiteX7" fmla="*/ 0 w 4035853"/>
              <a:gd name="connsiteY7" fmla="*/ 0 h 2933700"/>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66660 w 4035853"/>
              <a:gd name="connsiteY5" fmla="*/ 2695594 h 2933700"/>
              <a:gd name="connsiteX6" fmla="*/ 0 w 4035853"/>
              <a:gd name="connsiteY6" fmla="*/ 2697096 h 2933700"/>
              <a:gd name="connsiteX7" fmla="*/ 0 w 4035853"/>
              <a:gd name="connsiteY7" fmla="*/ 0 h 2933700"/>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54811 w 4035853"/>
              <a:gd name="connsiteY5" fmla="*/ 2695594 h 2933700"/>
              <a:gd name="connsiteX6" fmla="*/ 0 w 4035853"/>
              <a:gd name="connsiteY6" fmla="*/ 2697096 h 2933700"/>
              <a:gd name="connsiteX7" fmla="*/ 0 w 4035853"/>
              <a:gd name="connsiteY7" fmla="*/ 0 h 2933700"/>
              <a:gd name="connsiteX0" fmla="*/ 0 w 4035853"/>
              <a:gd name="connsiteY0" fmla="*/ 0 h 2947646"/>
              <a:gd name="connsiteX1" fmla="*/ 4035853 w 4035853"/>
              <a:gd name="connsiteY1" fmla="*/ 0 h 2947646"/>
              <a:gd name="connsiteX2" fmla="*/ 4035853 w 4035853"/>
              <a:gd name="connsiteY2" fmla="*/ 2697096 h 2947646"/>
              <a:gd name="connsiteX3" fmla="*/ 431848 w 4035853"/>
              <a:gd name="connsiteY3" fmla="*/ 2696556 h 2947646"/>
              <a:gd name="connsiteX4" fmla="*/ 341259 w 4035853"/>
              <a:gd name="connsiteY4" fmla="*/ 2895599 h 2947646"/>
              <a:gd name="connsiteX5" fmla="*/ 302420 w 4035853"/>
              <a:gd name="connsiteY5" fmla="*/ 2933700 h 2947646"/>
              <a:gd name="connsiteX6" fmla="*/ 154811 w 4035853"/>
              <a:gd name="connsiteY6" fmla="*/ 2695594 h 2947646"/>
              <a:gd name="connsiteX7" fmla="*/ 0 w 4035853"/>
              <a:gd name="connsiteY7" fmla="*/ 2697096 h 2947646"/>
              <a:gd name="connsiteX8" fmla="*/ 0 w 4035853"/>
              <a:gd name="connsiteY8" fmla="*/ 0 h 2947646"/>
              <a:gd name="connsiteX0" fmla="*/ 0 w 4035853"/>
              <a:gd name="connsiteY0" fmla="*/ 0 h 2947646"/>
              <a:gd name="connsiteX1" fmla="*/ 4035853 w 4035853"/>
              <a:gd name="connsiteY1" fmla="*/ 0 h 2947646"/>
              <a:gd name="connsiteX2" fmla="*/ 4035853 w 4035853"/>
              <a:gd name="connsiteY2" fmla="*/ 2697096 h 2947646"/>
              <a:gd name="connsiteX3" fmla="*/ 431848 w 4035853"/>
              <a:gd name="connsiteY3" fmla="*/ 2696556 h 2947646"/>
              <a:gd name="connsiteX4" fmla="*/ 341259 w 4035853"/>
              <a:gd name="connsiteY4" fmla="*/ 2895599 h 2947646"/>
              <a:gd name="connsiteX5" fmla="*/ 302420 w 4035853"/>
              <a:gd name="connsiteY5" fmla="*/ 2933700 h 2947646"/>
              <a:gd name="connsiteX6" fmla="*/ 154811 w 4035853"/>
              <a:gd name="connsiteY6" fmla="*/ 2695594 h 2947646"/>
              <a:gd name="connsiteX7" fmla="*/ 0 w 4035853"/>
              <a:gd name="connsiteY7" fmla="*/ 2697096 h 2947646"/>
              <a:gd name="connsiteX8" fmla="*/ 0 w 4035853"/>
              <a:gd name="connsiteY8" fmla="*/ 0 h 2947646"/>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7253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6068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6068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4125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1325"/>
              <a:gd name="connsiteX1" fmla="*/ 4035853 w 4035853"/>
              <a:gd name="connsiteY1" fmla="*/ 0 h 2941325"/>
              <a:gd name="connsiteX2" fmla="*/ 4035853 w 4035853"/>
              <a:gd name="connsiteY2" fmla="*/ 2697096 h 2941325"/>
              <a:gd name="connsiteX3" fmla="*/ 431848 w 4035853"/>
              <a:gd name="connsiteY3" fmla="*/ 2696556 h 2941325"/>
              <a:gd name="connsiteX4" fmla="*/ 334149 w 4035853"/>
              <a:gd name="connsiteY4" fmla="*/ 2895599 h 2941325"/>
              <a:gd name="connsiteX5" fmla="*/ 295311 w 4035853"/>
              <a:gd name="connsiteY5" fmla="*/ 2940844 h 2941325"/>
              <a:gd name="connsiteX6" fmla="*/ 260684 w 4035853"/>
              <a:gd name="connsiteY6" fmla="*/ 2893218 h 2941325"/>
              <a:gd name="connsiteX7" fmla="*/ 154811 w 4035853"/>
              <a:gd name="connsiteY7" fmla="*/ 2695594 h 2941325"/>
              <a:gd name="connsiteX8" fmla="*/ 0 w 4035853"/>
              <a:gd name="connsiteY8" fmla="*/ 2697096 h 2941325"/>
              <a:gd name="connsiteX9" fmla="*/ 0 w 4035853"/>
              <a:gd name="connsiteY9" fmla="*/ 0 h 2941325"/>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4811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30005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48969"/>
              <a:gd name="connsiteX1" fmla="*/ 4035853 w 4035853"/>
              <a:gd name="connsiteY1" fmla="*/ 0 h 2948969"/>
              <a:gd name="connsiteX2" fmla="*/ 4035853 w 4035853"/>
              <a:gd name="connsiteY2" fmla="*/ 2697096 h 2948969"/>
              <a:gd name="connsiteX3" fmla="*/ 431848 w 4035853"/>
              <a:gd name="connsiteY3" fmla="*/ 2696556 h 2948969"/>
              <a:gd name="connsiteX4" fmla="*/ 334149 w 4035853"/>
              <a:gd name="connsiteY4" fmla="*/ 2895599 h 2948969"/>
              <a:gd name="connsiteX5" fmla="*/ 300051 w 4035853"/>
              <a:gd name="connsiteY5" fmla="*/ 2938463 h 2948969"/>
              <a:gd name="connsiteX6" fmla="*/ 260684 w 4035853"/>
              <a:gd name="connsiteY6" fmla="*/ 2893218 h 2948969"/>
              <a:gd name="connsiteX7" fmla="*/ 159550 w 4035853"/>
              <a:gd name="connsiteY7" fmla="*/ 2695594 h 2948969"/>
              <a:gd name="connsiteX8" fmla="*/ 0 w 4035853"/>
              <a:gd name="connsiteY8" fmla="*/ 2697096 h 2948969"/>
              <a:gd name="connsiteX9" fmla="*/ 0 w 4035853"/>
              <a:gd name="connsiteY9" fmla="*/ 0 h 2948969"/>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602"/>
              <a:gd name="connsiteX1" fmla="*/ 4035853 w 4035853"/>
              <a:gd name="connsiteY1" fmla="*/ 0 h 2938602"/>
              <a:gd name="connsiteX2" fmla="*/ 4035853 w 4035853"/>
              <a:gd name="connsiteY2" fmla="*/ 2697096 h 2938602"/>
              <a:gd name="connsiteX3" fmla="*/ 431848 w 4035853"/>
              <a:gd name="connsiteY3" fmla="*/ 2696556 h 2938602"/>
              <a:gd name="connsiteX4" fmla="*/ 334149 w 4035853"/>
              <a:gd name="connsiteY4" fmla="*/ 2895599 h 2938602"/>
              <a:gd name="connsiteX5" fmla="*/ 300051 w 4035853"/>
              <a:gd name="connsiteY5" fmla="*/ 2938463 h 2938602"/>
              <a:gd name="connsiteX6" fmla="*/ 260684 w 4035853"/>
              <a:gd name="connsiteY6" fmla="*/ 2893218 h 2938602"/>
              <a:gd name="connsiteX7" fmla="*/ 159550 w 4035853"/>
              <a:gd name="connsiteY7" fmla="*/ 2695594 h 2938602"/>
              <a:gd name="connsiteX8" fmla="*/ 0 w 4035853"/>
              <a:gd name="connsiteY8" fmla="*/ 2697096 h 2938602"/>
              <a:gd name="connsiteX9" fmla="*/ 0 w 4035853"/>
              <a:gd name="connsiteY9" fmla="*/ 0 h 2938602"/>
              <a:gd name="connsiteX0" fmla="*/ 0 w 4063711"/>
              <a:gd name="connsiteY0" fmla="*/ 0 h 3787688"/>
              <a:gd name="connsiteX1" fmla="*/ 4063711 w 4063711"/>
              <a:gd name="connsiteY1" fmla="*/ 849086 h 3787688"/>
              <a:gd name="connsiteX2" fmla="*/ 4063711 w 4063711"/>
              <a:gd name="connsiteY2" fmla="*/ 3546182 h 3787688"/>
              <a:gd name="connsiteX3" fmla="*/ 459706 w 4063711"/>
              <a:gd name="connsiteY3" fmla="*/ 3545642 h 3787688"/>
              <a:gd name="connsiteX4" fmla="*/ 362007 w 4063711"/>
              <a:gd name="connsiteY4" fmla="*/ 3744685 h 3787688"/>
              <a:gd name="connsiteX5" fmla="*/ 327909 w 4063711"/>
              <a:gd name="connsiteY5" fmla="*/ 3787549 h 3787688"/>
              <a:gd name="connsiteX6" fmla="*/ 288542 w 4063711"/>
              <a:gd name="connsiteY6" fmla="*/ 3742304 h 3787688"/>
              <a:gd name="connsiteX7" fmla="*/ 187408 w 4063711"/>
              <a:gd name="connsiteY7" fmla="*/ 3544680 h 3787688"/>
              <a:gd name="connsiteX8" fmla="*/ 27858 w 4063711"/>
              <a:gd name="connsiteY8" fmla="*/ 3546182 h 3787688"/>
              <a:gd name="connsiteX9" fmla="*/ 0 w 4063711"/>
              <a:gd name="connsiteY9" fmla="*/ 0 h 3787688"/>
              <a:gd name="connsiteX0" fmla="*/ 0 w 4063711"/>
              <a:gd name="connsiteY0" fmla="*/ 0 h 3787688"/>
              <a:gd name="connsiteX1" fmla="*/ 4063711 w 4063711"/>
              <a:gd name="connsiteY1" fmla="*/ 37323 h 3787688"/>
              <a:gd name="connsiteX2" fmla="*/ 4063711 w 4063711"/>
              <a:gd name="connsiteY2" fmla="*/ 3546182 h 3787688"/>
              <a:gd name="connsiteX3" fmla="*/ 459706 w 4063711"/>
              <a:gd name="connsiteY3" fmla="*/ 3545642 h 3787688"/>
              <a:gd name="connsiteX4" fmla="*/ 362007 w 4063711"/>
              <a:gd name="connsiteY4" fmla="*/ 3744685 h 3787688"/>
              <a:gd name="connsiteX5" fmla="*/ 327909 w 4063711"/>
              <a:gd name="connsiteY5" fmla="*/ 3787549 h 3787688"/>
              <a:gd name="connsiteX6" fmla="*/ 288542 w 4063711"/>
              <a:gd name="connsiteY6" fmla="*/ 3742304 h 3787688"/>
              <a:gd name="connsiteX7" fmla="*/ 187408 w 4063711"/>
              <a:gd name="connsiteY7" fmla="*/ 3544680 h 3787688"/>
              <a:gd name="connsiteX8" fmla="*/ 27858 w 4063711"/>
              <a:gd name="connsiteY8" fmla="*/ 3546182 h 3787688"/>
              <a:gd name="connsiteX9" fmla="*/ 0 w 4063711"/>
              <a:gd name="connsiteY9" fmla="*/ 0 h 3787688"/>
              <a:gd name="connsiteX0" fmla="*/ 0 w 4045138"/>
              <a:gd name="connsiteY0" fmla="*/ 0 h 3759696"/>
              <a:gd name="connsiteX1" fmla="*/ 4045138 w 4045138"/>
              <a:gd name="connsiteY1" fmla="*/ 9331 h 3759696"/>
              <a:gd name="connsiteX2" fmla="*/ 4045138 w 4045138"/>
              <a:gd name="connsiteY2" fmla="*/ 3518190 h 3759696"/>
              <a:gd name="connsiteX3" fmla="*/ 441133 w 4045138"/>
              <a:gd name="connsiteY3" fmla="*/ 3517650 h 3759696"/>
              <a:gd name="connsiteX4" fmla="*/ 343434 w 4045138"/>
              <a:gd name="connsiteY4" fmla="*/ 3716693 h 3759696"/>
              <a:gd name="connsiteX5" fmla="*/ 309336 w 4045138"/>
              <a:gd name="connsiteY5" fmla="*/ 3759557 h 3759696"/>
              <a:gd name="connsiteX6" fmla="*/ 269969 w 4045138"/>
              <a:gd name="connsiteY6" fmla="*/ 3714312 h 3759696"/>
              <a:gd name="connsiteX7" fmla="*/ 168835 w 4045138"/>
              <a:gd name="connsiteY7" fmla="*/ 3516688 h 3759696"/>
              <a:gd name="connsiteX8" fmla="*/ 9285 w 4045138"/>
              <a:gd name="connsiteY8" fmla="*/ 3518190 h 3759696"/>
              <a:gd name="connsiteX9" fmla="*/ 0 w 4045138"/>
              <a:gd name="connsiteY9" fmla="*/ 0 h 375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5138" h="3759696">
                <a:moveTo>
                  <a:pt x="0" y="0"/>
                </a:moveTo>
                <a:lnTo>
                  <a:pt x="4045138" y="9331"/>
                </a:lnTo>
                <a:lnTo>
                  <a:pt x="4045138" y="3518190"/>
                </a:lnTo>
                <a:lnTo>
                  <a:pt x="441133" y="3517650"/>
                </a:lnTo>
                <a:cubicBezTo>
                  <a:pt x="407164" y="3591215"/>
                  <a:pt x="353155" y="3696220"/>
                  <a:pt x="343434" y="3716693"/>
                </a:cubicBezTo>
                <a:cubicBezTo>
                  <a:pt x="333713" y="3737166"/>
                  <a:pt x="331059" y="3757573"/>
                  <a:pt x="309336" y="3759557"/>
                </a:cubicBezTo>
                <a:cubicBezTo>
                  <a:pt x="287613" y="3761541"/>
                  <a:pt x="285091" y="3742090"/>
                  <a:pt x="269969" y="3714312"/>
                </a:cubicBezTo>
                <a:cubicBezTo>
                  <a:pt x="254847" y="3686534"/>
                  <a:pt x="195297" y="3573188"/>
                  <a:pt x="168835" y="3516688"/>
                </a:cubicBezTo>
                <a:lnTo>
                  <a:pt x="9285" y="3518190"/>
                </a:lnTo>
                <a:lnTo>
                  <a:pt x="0" y="0"/>
                </a:lnTo>
                <a:close/>
              </a:path>
            </a:pathLst>
          </a:custGeom>
        </p:spPr>
        <p:txBody>
          <a:bodyPr anchor="ctr" anchorCtr="1"/>
          <a:lstStyle>
            <a:lvl1pPr marL="0" indent="0">
              <a:buNone/>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4813155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Full Page Photo">
    <p:spTree>
      <p:nvGrpSpPr>
        <p:cNvPr id="1" name=""/>
        <p:cNvGrpSpPr/>
        <p:nvPr/>
      </p:nvGrpSpPr>
      <p:grpSpPr>
        <a:xfrm>
          <a:off x="0" y="0"/>
          <a:ext cx="0" cy="0"/>
          <a:chOff x="0" y="0"/>
          <a:chExt cx="0" cy="0"/>
        </a:xfrm>
      </p:grpSpPr>
      <p:sp>
        <p:nvSpPr>
          <p:cNvPr id="10" name="Title 1"/>
          <p:cNvSpPr>
            <a:spLocks noGrp="1"/>
          </p:cNvSpPr>
          <p:nvPr>
            <p:ph type="title"/>
          </p:nvPr>
        </p:nvSpPr>
        <p:spPr>
          <a:xfrm>
            <a:off x="609600" y="5768443"/>
            <a:ext cx="10972800" cy="313932"/>
          </a:xfrm>
        </p:spPr>
        <p:txBody>
          <a:bodyPr vert="horz" lIns="0" tIns="0" rIns="0" bIns="0" rtlCol="0" anchor="b" anchorCtr="0">
            <a:noAutofit/>
          </a:bodyPr>
          <a:lstStyle>
            <a:lvl1pPr>
              <a:defRPr lang="en-US" sz="2400" b="1" i="0" kern="1200" cap="none" dirty="0">
                <a:solidFill>
                  <a:schemeClr val="tx2"/>
                </a:solidFill>
                <a:latin typeface="+mj-lt"/>
                <a:ea typeface="+mj-ea"/>
                <a:cs typeface="+mj-cs"/>
              </a:defRPr>
            </a:lvl1pPr>
          </a:lstStyle>
          <a:p>
            <a:pPr lvl="0" algn="l" defTabSz="342874" rtl="0" eaLnBrk="1" latinLnBrk="0" hangingPunct="1">
              <a:lnSpc>
                <a:spcPct val="85000"/>
              </a:lnSpc>
              <a:spcBef>
                <a:spcPct val="0"/>
              </a:spcBef>
              <a:buNone/>
            </a:pPr>
            <a:r>
              <a:rPr lang="en-US"/>
              <a:t>Click to edit Master title style</a:t>
            </a:r>
            <a:endParaRPr lang="en-US" dirty="0"/>
          </a:p>
        </p:txBody>
      </p:sp>
      <p:sp>
        <p:nvSpPr>
          <p:cNvPr id="4" name="Picture Placeholder 3"/>
          <p:cNvSpPr>
            <a:spLocks noGrp="1"/>
          </p:cNvSpPr>
          <p:nvPr>
            <p:ph type="pic" sz="quarter" idx="10" hasCustomPrompt="1"/>
          </p:nvPr>
        </p:nvSpPr>
        <p:spPr>
          <a:xfrm>
            <a:off x="2121" y="6"/>
            <a:ext cx="12189883" cy="5072879"/>
          </a:xfrm>
          <a:solidFill>
            <a:schemeClr val="bg2">
              <a:lumMod val="50000"/>
            </a:schemeClr>
          </a:solidFill>
        </p:spPr>
        <p:txBody>
          <a:bodyPr/>
          <a:lstStyle>
            <a:lvl1pPr marL="0" indent="0" algn="ctr">
              <a:buNone/>
              <a:defRPr>
                <a:solidFill>
                  <a:schemeClr val="bg1"/>
                </a:solidFill>
              </a:defRPr>
            </a:lvl1pPr>
          </a:lstStyle>
          <a:p>
            <a:br>
              <a:rPr lang="en-US" dirty="0"/>
            </a:br>
            <a:br>
              <a:rPr lang="en-US" dirty="0"/>
            </a:br>
            <a:br>
              <a:rPr lang="en-US" dirty="0"/>
            </a:br>
            <a:br>
              <a:rPr lang="en-US" dirty="0"/>
            </a:br>
            <a:br>
              <a:rPr lang="en-US" dirty="0"/>
            </a:br>
            <a:r>
              <a:rPr lang="en-US" dirty="0"/>
              <a:t>Click on icon to insert picture</a:t>
            </a:r>
          </a:p>
        </p:txBody>
      </p:sp>
      <p:sp>
        <p:nvSpPr>
          <p:cNvPr id="6"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7"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1564361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4" name="TextBox 3"/>
          <p:cNvSpPr txBox="1"/>
          <p:nvPr userDrawn="1"/>
        </p:nvSpPr>
        <p:spPr>
          <a:xfrm>
            <a:off x="796875" y="5455427"/>
            <a:ext cx="4365508" cy="553998"/>
          </a:xfrm>
          <a:prstGeom prst="rect">
            <a:avLst/>
          </a:prstGeom>
          <a:noFill/>
        </p:spPr>
        <p:txBody>
          <a:bodyPr wrap="square" rtlCol="0">
            <a:spAutoFit/>
          </a:bodyPr>
          <a:lstStyle/>
          <a:p>
            <a:r>
              <a:rPr lang="en-US" sz="3000" b="1" dirty="0">
                <a:solidFill>
                  <a:srgbClr val="FFFFFF"/>
                </a:solidFill>
                <a:latin typeface="+mj-lt"/>
              </a:rPr>
              <a:t>THANK</a:t>
            </a:r>
            <a:r>
              <a:rPr lang="en-US" sz="3000" b="1" baseline="0" dirty="0">
                <a:solidFill>
                  <a:srgbClr val="FFFFFF"/>
                </a:solidFill>
                <a:latin typeface="+mj-lt"/>
              </a:rPr>
              <a:t> YOU</a:t>
            </a:r>
            <a:endParaRPr lang="en-US" sz="3000" b="1" dirty="0">
              <a:solidFill>
                <a:srgbClr val="FFFFFF"/>
              </a:solidFill>
              <a:latin typeface="+mj-lt"/>
            </a:endParaRPr>
          </a:p>
        </p:txBody>
      </p:sp>
      <p:sp>
        <p:nvSpPr>
          <p:cNvPr id="5" name="Freeform 5"/>
          <p:cNvSpPr>
            <a:spLocks noEditPoints="1"/>
          </p:cNvSpPr>
          <p:nvPr userDrawn="1"/>
        </p:nvSpPr>
        <p:spPr bwMode="auto">
          <a:xfrm>
            <a:off x="9565381" y="5810281"/>
            <a:ext cx="2013840" cy="659561"/>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Picture Placeholder 2"/>
          <p:cNvSpPr>
            <a:spLocks noGrp="1"/>
          </p:cNvSpPr>
          <p:nvPr>
            <p:ph type="pic" sz="quarter" idx="11"/>
          </p:nvPr>
        </p:nvSpPr>
        <p:spPr>
          <a:xfrm>
            <a:off x="0" y="-2765"/>
            <a:ext cx="12192000" cy="5377641"/>
          </a:xfrm>
          <a:custGeom>
            <a:avLst/>
            <a:gdLst>
              <a:gd name="connsiteX0" fmla="*/ 0 w 9144000"/>
              <a:gd name="connsiteY0" fmla="*/ 0 h 3783806"/>
              <a:gd name="connsiteX1" fmla="*/ 9144000 w 9144000"/>
              <a:gd name="connsiteY1" fmla="*/ 0 h 3783806"/>
              <a:gd name="connsiteX2" fmla="*/ 9144000 w 9144000"/>
              <a:gd name="connsiteY2" fmla="*/ 3783806 h 3783806"/>
              <a:gd name="connsiteX3" fmla="*/ 0 w 9144000"/>
              <a:gd name="connsiteY3" fmla="*/ 3783806 h 3783806"/>
              <a:gd name="connsiteX4" fmla="*/ 0 w 9144000"/>
              <a:gd name="connsiteY4" fmla="*/ 0 h 3783806"/>
              <a:gd name="connsiteX0" fmla="*/ 0 w 9144000"/>
              <a:gd name="connsiteY0" fmla="*/ 0 h 3783806"/>
              <a:gd name="connsiteX1" fmla="*/ 9144000 w 9144000"/>
              <a:gd name="connsiteY1" fmla="*/ 0 h 3783806"/>
              <a:gd name="connsiteX2" fmla="*/ 9144000 w 9144000"/>
              <a:gd name="connsiteY2" fmla="*/ 3783806 h 3783806"/>
              <a:gd name="connsiteX3" fmla="*/ 723900 w 9144000"/>
              <a:gd name="connsiteY3" fmla="*/ 3781425 h 3783806"/>
              <a:gd name="connsiteX4" fmla="*/ 0 w 9144000"/>
              <a:gd name="connsiteY4" fmla="*/ 3783806 h 3783806"/>
              <a:gd name="connsiteX5" fmla="*/ 0 w 9144000"/>
              <a:gd name="connsiteY5" fmla="*/ 0 h 3783806"/>
              <a:gd name="connsiteX0" fmla="*/ 0 w 9144000"/>
              <a:gd name="connsiteY0" fmla="*/ 0 h 3783806"/>
              <a:gd name="connsiteX1" fmla="*/ 9144000 w 9144000"/>
              <a:gd name="connsiteY1" fmla="*/ 0 h 3783806"/>
              <a:gd name="connsiteX2" fmla="*/ 9144000 w 9144000"/>
              <a:gd name="connsiteY2" fmla="*/ 3783806 h 3783806"/>
              <a:gd name="connsiteX3" fmla="*/ 692944 w 9144000"/>
              <a:gd name="connsiteY3" fmla="*/ 3781425 h 3783806"/>
              <a:gd name="connsiteX4" fmla="*/ 0 w 9144000"/>
              <a:gd name="connsiteY4" fmla="*/ 3783806 h 3783806"/>
              <a:gd name="connsiteX5" fmla="*/ 0 w 9144000"/>
              <a:gd name="connsiteY5" fmla="*/ 0 h 3783806"/>
              <a:gd name="connsiteX0" fmla="*/ 0 w 9144000"/>
              <a:gd name="connsiteY0" fmla="*/ 0 h 3783806"/>
              <a:gd name="connsiteX1" fmla="*/ 9144000 w 9144000"/>
              <a:gd name="connsiteY1" fmla="*/ 0 h 3783806"/>
              <a:gd name="connsiteX2" fmla="*/ 9144000 w 9144000"/>
              <a:gd name="connsiteY2" fmla="*/ 3783806 h 3783806"/>
              <a:gd name="connsiteX3" fmla="*/ 954881 w 9144000"/>
              <a:gd name="connsiteY3" fmla="*/ 3779044 h 3783806"/>
              <a:gd name="connsiteX4" fmla="*/ 692944 w 9144000"/>
              <a:gd name="connsiteY4" fmla="*/ 3781425 h 3783806"/>
              <a:gd name="connsiteX5" fmla="*/ 0 w 9144000"/>
              <a:gd name="connsiteY5" fmla="*/ 3783806 h 3783806"/>
              <a:gd name="connsiteX6" fmla="*/ 0 w 9144000"/>
              <a:gd name="connsiteY6" fmla="*/ 0 h 3783806"/>
              <a:gd name="connsiteX0" fmla="*/ 0 w 9144000"/>
              <a:gd name="connsiteY0" fmla="*/ 0 h 3783806"/>
              <a:gd name="connsiteX1" fmla="*/ 9144000 w 9144000"/>
              <a:gd name="connsiteY1" fmla="*/ 0 h 3783806"/>
              <a:gd name="connsiteX2" fmla="*/ 9144000 w 9144000"/>
              <a:gd name="connsiteY2" fmla="*/ 3783806 h 3783806"/>
              <a:gd name="connsiteX3" fmla="*/ 954881 w 9144000"/>
              <a:gd name="connsiteY3" fmla="*/ 3779044 h 3783806"/>
              <a:gd name="connsiteX4" fmla="*/ 821531 w 9144000"/>
              <a:gd name="connsiteY4" fmla="*/ 3779044 h 3783806"/>
              <a:gd name="connsiteX5" fmla="*/ 692944 w 9144000"/>
              <a:gd name="connsiteY5" fmla="*/ 3781425 h 3783806"/>
              <a:gd name="connsiteX6" fmla="*/ 0 w 9144000"/>
              <a:gd name="connsiteY6" fmla="*/ 3783806 h 3783806"/>
              <a:gd name="connsiteX7" fmla="*/ 0 w 9144000"/>
              <a:gd name="connsiteY7" fmla="*/ 0 h 3783806"/>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54881 w 9144000"/>
              <a:gd name="connsiteY3" fmla="*/ 3779044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44"/>
              <a:gd name="connsiteX1" fmla="*/ 9144000 w 9144000"/>
              <a:gd name="connsiteY1" fmla="*/ 0 h 4024344"/>
              <a:gd name="connsiteX2" fmla="*/ 9144000 w 9144000"/>
              <a:gd name="connsiteY2" fmla="*/ 3783806 h 4024344"/>
              <a:gd name="connsiteX3" fmla="*/ 954881 w 9144000"/>
              <a:gd name="connsiteY3" fmla="*/ 3779044 h 4024344"/>
              <a:gd name="connsiteX4" fmla="*/ 826293 w 9144000"/>
              <a:gd name="connsiteY4" fmla="*/ 4024313 h 4024344"/>
              <a:gd name="connsiteX5" fmla="*/ 692944 w 9144000"/>
              <a:gd name="connsiteY5" fmla="*/ 3781425 h 4024344"/>
              <a:gd name="connsiteX6" fmla="*/ 0 w 9144000"/>
              <a:gd name="connsiteY6" fmla="*/ 3783806 h 4024344"/>
              <a:gd name="connsiteX7" fmla="*/ 0 w 9144000"/>
              <a:gd name="connsiteY7" fmla="*/ 0 h 4024344"/>
              <a:gd name="connsiteX0" fmla="*/ 0 w 9144000"/>
              <a:gd name="connsiteY0" fmla="*/ 0 h 4024665"/>
              <a:gd name="connsiteX1" fmla="*/ 9144000 w 9144000"/>
              <a:gd name="connsiteY1" fmla="*/ 0 h 4024665"/>
              <a:gd name="connsiteX2" fmla="*/ 9144000 w 9144000"/>
              <a:gd name="connsiteY2" fmla="*/ 3783806 h 4024665"/>
              <a:gd name="connsiteX3" fmla="*/ 954881 w 9144000"/>
              <a:gd name="connsiteY3" fmla="*/ 3779044 h 4024665"/>
              <a:gd name="connsiteX4" fmla="*/ 826293 w 9144000"/>
              <a:gd name="connsiteY4" fmla="*/ 4024313 h 4024665"/>
              <a:gd name="connsiteX5" fmla="*/ 692944 w 9144000"/>
              <a:gd name="connsiteY5" fmla="*/ 3781425 h 4024665"/>
              <a:gd name="connsiteX6" fmla="*/ 0 w 9144000"/>
              <a:gd name="connsiteY6" fmla="*/ 3783806 h 4024665"/>
              <a:gd name="connsiteX7" fmla="*/ 0 w 9144000"/>
              <a:gd name="connsiteY7" fmla="*/ 0 h 4024665"/>
              <a:gd name="connsiteX0" fmla="*/ 0 w 9144000"/>
              <a:gd name="connsiteY0" fmla="*/ 0 h 4024519"/>
              <a:gd name="connsiteX1" fmla="*/ 9144000 w 9144000"/>
              <a:gd name="connsiteY1" fmla="*/ 0 h 4024519"/>
              <a:gd name="connsiteX2" fmla="*/ 9144000 w 9144000"/>
              <a:gd name="connsiteY2" fmla="*/ 3783806 h 4024519"/>
              <a:gd name="connsiteX3" fmla="*/ 954881 w 9144000"/>
              <a:gd name="connsiteY3" fmla="*/ 3779044 h 4024519"/>
              <a:gd name="connsiteX4" fmla="*/ 826293 w 9144000"/>
              <a:gd name="connsiteY4" fmla="*/ 4024313 h 4024519"/>
              <a:gd name="connsiteX5" fmla="*/ 692944 w 9144000"/>
              <a:gd name="connsiteY5" fmla="*/ 3781425 h 4024519"/>
              <a:gd name="connsiteX6" fmla="*/ 0 w 9144000"/>
              <a:gd name="connsiteY6" fmla="*/ 3783806 h 4024519"/>
              <a:gd name="connsiteX7" fmla="*/ 0 w 9144000"/>
              <a:gd name="connsiteY7" fmla="*/ 0 h 4024519"/>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8131"/>
              <a:gd name="connsiteX1" fmla="*/ 9144000 w 9144000"/>
              <a:gd name="connsiteY1" fmla="*/ 0 h 4028131"/>
              <a:gd name="connsiteX2" fmla="*/ 9144000 w 9144000"/>
              <a:gd name="connsiteY2" fmla="*/ 3783806 h 4028131"/>
              <a:gd name="connsiteX3" fmla="*/ 964406 w 9144000"/>
              <a:gd name="connsiteY3" fmla="*/ 3781426 h 4028131"/>
              <a:gd name="connsiteX4" fmla="*/ 826293 w 9144000"/>
              <a:gd name="connsiteY4" fmla="*/ 4024313 h 4028131"/>
              <a:gd name="connsiteX5" fmla="*/ 692944 w 9144000"/>
              <a:gd name="connsiteY5" fmla="*/ 3781425 h 4028131"/>
              <a:gd name="connsiteX6" fmla="*/ 0 w 9144000"/>
              <a:gd name="connsiteY6" fmla="*/ 3783806 h 4028131"/>
              <a:gd name="connsiteX7" fmla="*/ 0 w 9144000"/>
              <a:gd name="connsiteY7" fmla="*/ 0 h 4028131"/>
              <a:gd name="connsiteX0" fmla="*/ 0 w 9144000"/>
              <a:gd name="connsiteY0" fmla="*/ 0 h 4024412"/>
              <a:gd name="connsiteX1" fmla="*/ 9144000 w 9144000"/>
              <a:gd name="connsiteY1" fmla="*/ 0 h 4024412"/>
              <a:gd name="connsiteX2" fmla="*/ 9144000 w 9144000"/>
              <a:gd name="connsiteY2" fmla="*/ 3783806 h 4024412"/>
              <a:gd name="connsiteX3" fmla="*/ 964406 w 9144000"/>
              <a:gd name="connsiteY3" fmla="*/ 3781426 h 4024412"/>
              <a:gd name="connsiteX4" fmla="*/ 826293 w 9144000"/>
              <a:gd name="connsiteY4" fmla="*/ 4024313 h 4024412"/>
              <a:gd name="connsiteX5" fmla="*/ 692944 w 9144000"/>
              <a:gd name="connsiteY5" fmla="*/ 3781425 h 4024412"/>
              <a:gd name="connsiteX6" fmla="*/ 0 w 9144000"/>
              <a:gd name="connsiteY6" fmla="*/ 3783806 h 4024412"/>
              <a:gd name="connsiteX7" fmla="*/ 0 w 9144000"/>
              <a:gd name="connsiteY7" fmla="*/ 0 h 4024412"/>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92944 w 9144000"/>
              <a:gd name="connsiteY5" fmla="*/ 3781425 h 4024313"/>
              <a:gd name="connsiteX6" fmla="*/ 0 w 9144000"/>
              <a:gd name="connsiteY6" fmla="*/ 3783806 h 4024313"/>
              <a:gd name="connsiteX7" fmla="*/ 0 w 9144000"/>
              <a:gd name="connsiteY7" fmla="*/ 0 h 4024313"/>
              <a:gd name="connsiteX0" fmla="*/ 0 w 9144000"/>
              <a:gd name="connsiteY0" fmla="*/ 0 h 4024313"/>
              <a:gd name="connsiteX1" fmla="*/ 9144000 w 9144000"/>
              <a:gd name="connsiteY1" fmla="*/ 0 h 4024313"/>
              <a:gd name="connsiteX2" fmla="*/ 9144000 w 9144000"/>
              <a:gd name="connsiteY2" fmla="*/ 3783806 h 4024313"/>
              <a:gd name="connsiteX3" fmla="*/ 964406 w 9144000"/>
              <a:gd name="connsiteY3" fmla="*/ 3781426 h 4024313"/>
              <a:gd name="connsiteX4" fmla="*/ 826293 w 9144000"/>
              <a:gd name="connsiteY4" fmla="*/ 4024313 h 4024313"/>
              <a:gd name="connsiteX5" fmla="*/ 666750 w 9144000"/>
              <a:gd name="connsiteY5" fmla="*/ 3781425 h 4024313"/>
              <a:gd name="connsiteX6" fmla="*/ 0 w 9144000"/>
              <a:gd name="connsiteY6" fmla="*/ 3783806 h 4024313"/>
              <a:gd name="connsiteX7" fmla="*/ 0 w 9144000"/>
              <a:gd name="connsiteY7" fmla="*/ 0 h 4024313"/>
              <a:gd name="connsiteX0" fmla="*/ 0 w 9144000"/>
              <a:gd name="connsiteY0" fmla="*/ 0 h 4024316"/>
              <a:gd name="connsiteX1" fmla="*/ 9144000 w 9144000"/>
              <a:gd name="connsiteY1" fmla="*/ 0 h 4024316"/>
              <a:gd name="connsiteX2" fmla="*/ 9144000 w 9144000"/>
              <a:gd name="connsiteY2" fmla="*/ 3783806 h 4024316"/>
              <a:gd name="connsiteX3" fmla="*/ 945356 w 9144000"/>
              <a:gd name="connsiteY3" fmla="*/ 3786189 h 4024316"/>
              <a:gd name="connsiteX4" fmla="*/ 826293 w 9144000"/>
              <a:gd name="connsiteY4" fmla="*/ 4024313 h 4024316"/>
              <a:gd name="connsiteX5" fmla="*/ 666750 w 9144000"/>
              <a:gd name="connsiteY5" fmla="*/ 3781425 h 4024316"/>
              <a:gd name="connsiteX6" fmla="*/ 0 w 9144000"/>
              <a:gd name="connsiteY6" fmla="*/ 3783806 h 4024316"/>
              <a:gd name="connsiteX7" fmla="*/ 0 w 9144000"/>
              <a:gd name="connsiteY7" fmla="*/ 0 h 4024316"/>
              <a:gd name="connsiteX0" fmla="*/ 0 w 9144000"/>
              <a:gd name="connsiteY0" fmla="*/ 0 h 4029078"/>
              <a:gd name="connsiteX1" fmla="*/ 9144000 w 9144000"/>
              <a:gd name="connsiteY1" fmla="*/ 0 h 4029078"/>
              <a:gd name="connsiteX2" fmla="*/ 9144000 w 9144000"/>
              <a:gd name="connsiteY2" fmla="*/ 3783806 h 4029078"/>
              <a:gd name="connsiteX3" fmla="*/ 945356 w 9144000"/>
              <a:gd name="connsiteY3" fmla="*/ 3786189 h 4029078"/>
              <a:gd name="connsiteX4" fmla="*/ 809624 w 9144000"/>
              <a:gd name="connsiteY4" fmla="*/ 4029075 h 4029078"/>
              <a:gd name="connsiteX5" fmla="*/ 666750 w 9144000"/>
              <a:gd name="connsiteY5" fmla="*/ 3781425 h 4029078"/>
              <a:gd name="connsiteX6" fmla="*/ 0 w 9144000"/>
              <a:gd name="connsiteY6" fmla="*/ 3783806 h 4029078"/>
              <a:gd name="connsiteX7" fmla="*/ 0 w 9144000"/>
              <a:gd name="connsiteY7" fmla="*/ 0 h 4029078"/>
              <a:gd name="connsiteX0" fmla="*/ 0 w 9144000"/>
              <a:gd name="connsiteY0" fmla="*/ 0 h 4029106"/>
              <a:gd name="connsiteX1" fmla="*/ 9144000 w 9144000"/>
              <a:gd name="connsiteY1" fmla="*/ 0 h 4029106"/>
              <a:gd name="connsiteX2" fmla="*/ 9144000 w 9144000"/>
              <a:gd name="connsiteY2" fmla="*/ 3783806 h 4029106"/>
              <a:gd name="connsiteX3" fmla="*/ 945356 w 9144000"/>
              <a:gd name="connsiteY3" fmla="*/ 3786189 h 4029106"/>
              <a:gd name="connsiteX4" fmla="*/ 809624 w 9144000"/>
              <a:gd name="connsiteY4" fmla="*/ 4029075 h 4029106"/>
              <a:gd name="connsiteX5" fmla="*/ 666750 w 9144000"/>
              <a:gd name="connsiteY5" fmla="*/ 3781425 h 4029106"/>
              <a:gd name="connsiteX6" fmla="*/ 0 w 9144000"/>
              <a:gd name="connsiteY6" fmla="*/ 3783806 h 4029106"/>
              <a:gd name="connsiteX7" fmla="*/ 0 w 9144000"/>
              <a:gd name="connsiteY7" fmla="*/ 0 h 4029106"/>
              <a:gd name="connsiteX0" fmla="*/ 0 w 9144000"/>
              <a:gd name="connsiteY0" fmla="*/ 0 h 4029106"/>
              <a:gd name="connsiteX1" fmla="*/ 9144000 w 9144000"/>
              <a:gd name="connsiteY1" fmla="*/ 0 h 4029106"/>
              <a:gd name="connsiteX2" fmla="*/ 9144000 w 9144000"/>
              <a:gd name="connsiteY2" fmla="*/ 3783806 h 4029106"/>
              <a:gd name="connsiteX3" fmla="*/ 945356 w 9144000"/>
              <a:gd name="connsiteY3" fmla="*/ 3786189 h 4029106"/>
              <a:gd name="connsiteX4" fmla="*/ 809624 w 9144000"/>
              <a:gd name="connsiteY4" fmla="*/ 4029075 h 4029106"/>
              <a:gd name="connsiteX5" fmla="*/ 666750 w 9144000"/>
              <a:gd name="connsiteY5" fmla="*/ 3781425 h 4029106"/>
              <a:gd name="connsiteX6" fmla="*/ 0 w 9144000"/>
              <a:gd name="connsiteY6" fmla="*/ 3783806 h 4029106"/>
              <a:gd name="connsiteX7" fmla="*/ 0 w 9144000"/>
              <a:gd name="connsiteY7" fmla="*/ 0 h 4029106"/>
              <a:gd name="connsiteX0" fmla="*/ 0 w 9144000"/>
              <a:gd name="connsiteY0" fmla="*/ 0 h 4039816"/>
              <a:gd name="connsiteX1" fmla="*/ 9144000 w 9144000"/>
              <a:gd name="connsiteY1" fmla="*/ 0 h 4039816"/>
              <a:gd name="connsiteX2" fmla="*/ 9144000 w 9144000"/>
              <a:gd name="connsiteY2" fmla="*/ 3783806 h 4039816"/>
              <a:gd name="connsiteX3" fmla="*/ 945356 w 9144000"/>
              <a:gd name="connsiteY3" fmla="*/ 3786189 h 4039816"/>
              <a:gd name="connsiteX4" fmla="*/ 854869 w 9144000"/>
              <a:gd name="connsiteY4" fmla="*/ 3974305 h 4039816"/>
              <a:gd name="connsiteX5" fmla="*/ 809624 w 9144000"/>
              <a:gd name="connsiteY5" fmla="*/ 4029075 h 4039816"/>
              <a:gd name="connsiteX6" fmla="*/ 666750 w 9144000"/>
              <a:gd name="connsiteY6" fmla="*/ 3781425 h 4039816"/>
              <a:gd name="connsiteX7" fmla="*/ 0 w 9144000"/>
              <a:gd name="connsiteY7" fmla="*/ 3783806 h 4039816"/>
              <a:gd name="connsiteX8" fmla="*/ 0 w 9144000"/>
              <a:gd name="connsiteY8" fmla="*/ 0 h 4039816"/>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4869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4869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29309"/>
              <a:gd name="connsiteX1" fmla="*/ 9144000 w 9144000"/>
              <a:gd name="connsiteY1" fmla="*/ 0 h 4029309"/>
              <a:gd name="connsiteX2" fmla="*/ 9144000 w 9144000"/>
              <a:gd name="connsiteY2" fmla="*/ 3783806 h 4029309"/>
              <a:gd name="connsiteX3" fmla="*/ 945356 w 9144000"/>
              <a:gd name="connsiteY3" fmla="*/ 3786189 h 4029309"/>
              <a:gd name="connsiteX4" fmla="*/ 850106 w 9144000"/>
              <a:gd name="connsiteY4" fmla="*/ 3974305 h 4029309"/>
              <a:gd name="connsiteX5" fmla="*/ 809624 w 9144000"/>
              <a:gd name="connsiteY5" fmla="*/ 4029075 h 4029309"/>
              <a:gd name="connsiteX6" fmla="*/ 766763 w 9144000"/>
              <a:gd name="connsiteY6" fmla="*/ 3983830 h 4029309"/>
              <a:gd name="connsiteX7" fmla="*/ 666750 w 9144000"/>
              <a:gd name="connsiteY7" fmla="*/ 3781425 h 4029309"/>
              <a:gd name="connsiteX8" fmla="*/ 0 w 9144000"/>
              <a:gd name="connsiteY8" fmla="*/ 3783806 h 4029309"/>
              <a:gd name="connsiteX9" fmla="*/ 0 w 9144000"/>
              <a:gd name="connsiteY9" fmla="*/ 0 h 4029309"/>
              <a:gd name="connsiteX0" fmla="*/ 0 w 9144000"/>
              <a:gd name="connsiteY0" fmla="*/ 0 h 4088634"/>
              <a:gd name="connsiteX1" fmla="*/ 9144000 w 9144000"/>
              <a:gd name="connsiteY1" fmla="*/ 0 h 4088634"/>
              <a:gd name="connsiteX2" fmla="*/ 9144000 w 9144000"/>
              <a:gd name="connsiteY2" fmla="*/ 3783806 h 4088634"/>
              <a:gd name="connsiteX3" fmla="*/ 945356 w 9144000"/>
              <a:gd name="connsiteY3" fmla="*/ 3786189 h 4088634"/>
              <a:gd name="connsiteX4" fmla="*/ 850106 w 9144000"/>
              <a:gd name="connsiteY4" fmla="*/ 3974305 h 4088634"/>
              <a:gd name="connsiteX5" fmla="*/ 809624 w 9144000"/>
              <a:gd name="connsiteY5" fmla="*/ 4088606 h 4088634"/>
              <a:gd name="connsiteX6" fmla="*/ 766763 w 9144000"/>
              <a:gd name="connsiteY6" fmla="*/ 3983830 h 4088634"/>
              <a:gd name="connsiteX7" fmla="*/ 666750 w 9144000"/>
              <a:gd name="connsiteY7" fmla="*/ 3781425 h 4088634"/>
              <a:gd name="connsiteX8" fmla="*/ 0 w 9144000"/>
              <a:gd name="connsiteY8" fmla="*/ 3783806 h 4088634"/>
              <a:gd name="connsiteX9" fmla="*/ 0 w 9144000"/>
              <a:gd name="connsiteY9" fmla="*/ 0 h 4088634"/>
              <a:gd name="connsiteX0" fmla="*/ 0 w 9144000"/>
              <a:gd name="connsiteY0" fmla="*/ 0 h 4098155"/>
              <a:gd name="connsiteX1" fmla="*/ 9144000 w 9144000"/>
              <a:gd name="connsiteY1" fmla="*/ 0 h 4098155"/>
              <a:gd name="connsiteX2" fmla="*/ 9144000 w 9144000"/>
              <a:gd name="connsiteY2" fmla="*/ 3783806 h 4098155"/>
              <a:gd name="connsiteX3" fmla="*/ 945356 w 9144000"/>
              <a:gd name="connsiteY3" fmla="*/ 3786189 h 4098155"/>
              <a:gd name="connsiteX4" fmla="*/ 850106 w 9144000"/>
              <a:gd name="connsiteY4" fmla="*/ 3974305 h 4098155"/>
              <a:gd name="connsiteX5" fmla="*/ 814386 w 9144000"/>
              <a:gd name="connsiteY5" fmla="*/ 4098131 h 4098155"/>
              <a:gd name="connsiteX6" fmla="*/ 766763 w 9144000"/>
              <a:gd name="connsiteY6" fmla="*/ 3983830 h 4098155"/>
              <a:gd name="connsiteX7" fmla="*/ 666750 w 9144000"/>
              <a:gd name="connsiteY7" fmla="*/ 3781425 h 4098155"/>
              <a:gd name="connsiteX8" fmla="*/ 0 w 9144000"/>
              <a:gd name="connsiteY8" fmla="*/ 3783806 h 4098155"/>
              <a:gd name="connsiteX9" fmla="*/ 0 w 9144000"/>
              <a:gd name="connsiteY9" fmla="*/ 0 h 4098155"/>
              <a:gd name="connsiteX0" fmla="*/ 0 w 9144000"/>
              <a:gd name="connsiteY0" fmla="*/ 0 h 4098155"/>
              <a:gd name="connsiteX1" fmla="*/ 9144000 w 9144000"/>
              <a:gd name="connsiteY1" fmla="*/ 0 h 4098155"/>
              <a:gd name="connsiteX2" fmla="*/ 9144000 w 9144000"/>
              <a:gd name="connsiteY2" fmla="*/ 3783806 h 4098155"/>
              <a:gd name="connsiteX3" fmla="*/ 945356 w 9144000"/>
              <a:gd name="connsiteY3" fmla="*/ 3786189 h 4098155"/>
              <a:gd name="connsiteX4" fmla="*/ 850106 w 9144000"/>
              <a:gd name="connsiteY4" fmla="*/ 3974305 h 4098155"/>
              <a:gd name="connsiteX5" fmla="*/ 802480 w 9144000"/>
              <a:gd name="connsiteY5" fmla="*/ 4098131 h 4098155"/>
              <a:gd name="connsiteX6" fmla="*/ 766763 w 9144000"/>
              <a:gd name="connsiteY6" fmla="*/ 3983830 h 4098155"/>
              <a:gd name="connsiteX7" fmla="*/ 666750 w 9144000"/>
              <a:gd name="connsiteY7" fmla="*/ 3781425 h 4098155"/>
              <a:gd name="connsiteX8" fmla="*/ 0 w 9144000"/>
              <a:gd name="connsiteY8" fmla="*/ 3783806 h 4098155"/>
              <a:gd name="connsiteX9" fmla="*/ 0 w 9144000"/>
              <a:gd name="connsiteY9" fmla="*/ 0 h 4098155"/>
              <a:gd name="connsiteX0" fmla="*/ 0 w 9144000"/>
              <a:gd name="connsiteY0" fmla="*/ 0 h 4099570"/>
              <a:gd name="connsiteX1" fmla="*/ 9144000 w 9144000"/>
              <a:gd name="connsiteY1" fmla="*/ 0 h 4099570"/>
              <a:gd name="connsiteX2" fmla="*/ 9144000 w 9144000"/>
              <a:gd name="connsiteY2" fmla="*/ 3783806 h 4099570"/>
              <a:gd name="connsiteX3" fmla="*/ 945356 w 9144000"/>
              <a:gd name="connsiteY3" fmla="*/ 3786189 h 4099570"/>
              <a:gd name="connsiteX4" fmla="*/ 850106 w 9144000"/>
              <a:gd name="connsiteY4" fmla="*/ 3974305 h 4099570"/>
              <a:gd name="connsiteX5" fmla="*/ 802480 w 9144000"/>
              <a:gd name="connsiteY5" fmla="*/ 4098131 h 4099570"/>
              <a:gd name="connsiteX6" fmla="*/ 766763 w 9144000"/>
              <a:gd name="connsiteY6" fmla="*/ 3983830 h 4099570"/>
              <a:gd name="connsiteX7" fmla="*/ 666750 w 9144000"/>
              <a:gd name="connsiteY7" fmla="*/ 3781425 h 4099570"/>
              <a:gd name="connsiteX8" fmla="*/ 0 w 9144000"/>
              <a:gd name="connsiteY8" fmla="*/ 3783806 h 4099570"/>
              <a:gd name="connsiteX9" fmla="*/ 0 w 9144000"/>
              <a:gd name="connsiteY9" fmla="*/ 0 h 4099570"/>
              <a:gd name="connsiteX0" fmla="*/ 0 w 9144000"/>
              <a:gd name="connsiteY0" fmla="*/ 0 h 4098135"/>
              <a:gd name="connsiteX1" fmla="*/ 9144000 w 9144000"/>
              <a:gd name="connsiteY1" fmla="*/ 0 h 4098135"/>
              <a:gd name="connsiteX2" fmla="*/ 9144000 w 9144000"/>
              <a:gd name="connsiteY2" fmla="*/ 3783806 h 4098135"/>
              <a:gd name="connsiteX3" fmla="*/ 945356 w 9144000"/>
              <a:gd name="connsiteY3" fmla="*/ 3786189 h 4098135"/>
              <a:gd name="connsiteX4" fmla="*/ 850106 w 9144000"/>
              <a:gd name="connsiteY4" fmla="*/ 3974305 h 4098135"/>
              <a:gd name="connsiteX5" fmla="*/ 802480 w 9144000"/>
              <a:gd name="connsiteY5" fmla="*/ 4098131 h 4098135"/>
              <a:gd name="connsiteX6" fmla="*/ 766763 w 9144000"/>
              <a:gd name="connsiteY6" fmla="*/ 3983830 h 4098135"/>
              <a:gd name="connsiteX7" fmla="*/ 666750 w 9144000"/>
              <a:gd name="connsiteY7" fmla="*/ 3781425 h 4098135"/>
              <a:gd name="connsiteX8" fmla="*/ 0 w 9144000"/>
              <a:gd name="connsiteY8" fmla="*/ 3783806 h 4098135"/>
              <a:gd name="connsiteX9" fmla="*/ 0 w 9144000"/>
              <a:gd name="connsiteY9" fmla="*/ 0 h 4098135"/>
              <a:gd name="connsiteX0" fmla="*/ 0 w 9144000"/>
              <a:gd name="connsiteY0" fmla="*/ 0 h 4100517"/>
              <a:gd name="connsiteX1" fmla="*/ 9144000 w 9144000"/>
              <a:gd name="connsiteY1" fmla="*/ 0 h 4100517"/>
              <a:gd name="connsiteX2" fmla="*/ 9144000 w 9144000"/>
              <a:gd name="connsiteY2" fmla="*/ 3783806 h 4100517"/>
              <a:gd name="connsiteX3" fmla="*/ 945356 w 9144000"/>
              <a:gd name="connsiteY3" fmla="*/ 3786189 h 4100517"/>
              <a:gd name="connsiteX4" fmla="*/ 850106 w 9144000"/>
              <a:gd name="connsiteY4" fmla="*/ 3974305 h 4100517"/>
              <a:gd name="connsiteX5" fmla="*/ 816767 w 9144000"/>
              <a:gd name="connsiteY5" fmla="*/ 4100513 h 4100517"/>
              <a:gd name="connsiteX6" fmla="*/ 766763 w 9144000"/>
              <a:gd name="connsiteY6" fmla="*/ 3983830 h 4100517"/>
              <a:gd name="connsiteX7" fmla="*/ 666750 w 9144000"/>
              <a:gd name="connsiteY7" fmla="*/ 3781425 h 4100517"/>
              <a:gd name="connsiteX8" fmla="*/ 0 w 9144000"/>
              <a:gd name="connsiteY8" fmla="*/ 3783806 h 4100517"/>
              <a:gd name="connsiteX9" fmla="*/ 0 w 9144000"/>
              <a:gd name="connsiteY9" fmla="*/ 0 h 4100517"/>
              <a:gd name="connsiteX0" fmla="*/ 0 w 9144000"/>
              <a:gd name="connsiteY0" fmla="*/ 0 h 4021977"/>
              <a:gd name="connsiteX1" fmla="*/ 9144000 w 9144000"/>
              <a:gd name="connsiteY1" fmla="*/ 0 h 4021977"/>
              <a:gd name="connsiteX2" fmla="*/ 9144000 w 9144000"/>
              <a:gd name="connsiteY2" fmla="*/ 3783806 h 4021977"/>
              <a:gd name="connsiteX3" fmla="*/ 945356 w 9144000"/>
              <a:gd name="connsiteY3" fmla="*/ 3786189 h 4021977"/>
              <a:gd name="connsiteX4" fmla="*/ 850106 w 9144000"/>
              <a:gd name="connsiteY4" fmla="*/ 3974305 h 4021977"/>
              <a:gd name="connsiteX5" fmla="*/ 807242 w 9144000"/>
              <a:gd name="connsiteY5" fmla="*/ 4021931 h 4021977"/>
              <a:gd name="connsiteX6" fmla="*/ 766763 w 9144000"/>
              <a:gd name="connsiteY6" fmla="*/ 3983830 h 4021977"/>
              <a:gd name="connsiteX7" fmla="*/ 666750 w 9144000"/>
              <a:gd name="connsiteY7" fmla="*/ 3781425 h 4021977"/>
              <a:gd name="connsiteX8" fmla="*/ 0 w 9144000"/>
              <a:gd name="connsiteY8" fmla="*/ 3783806 h 4021977"/>
              <a:gd name="connsiteX9" fmla="*/ 0 w 9144000"/>
              <a:gd name="connsiteY9" fmla="*/ 0 h 4021977"/>
              <a:gd name="connsiteX0" fmla="*/ 0 w 9144000"/>
              <a:gd name="connsiteY0" fmla="*/ 0 h 4022430"/>
              <a:gd name="connsiteX1" fmla="*/ 9144000 w 9144000"/>
              <a:gd name="connsiteY1" fmla="*/ 0 h 4022430"/>
              <a:gd name="connsiteX2" fmla="*/ 9144000 w 9144000"/>
              <a:gd name="connsiteY2" fmla="*/ 3783806 h 4022430"/>
              <a:gd name="connsiteX3" fmla="*/ 945356 w 9144000"/>
              <a:gd name="connsiteY3" fmla="*/ 3786189 h 4022430"/>
              <a:gd name="connsiteX4" fmla="*/ 850106 w 9144000"/>
              <a:gd name="connsiteY4" fmla="*/ 3974305 h 4022430"/>
              <a:gd name="connsiteX5" fmla="*/ 807242 w 9144000"/>
              <a:gd name="connsiteY5" fmla="*/ 4021931 h 4022430"/>
              <a:gd name="connsiteX6" fmla="*/ 766763 w 9144000"/>
              <a:gd name="connsiteY6" fmla="*/ 3983830 h 4022430"/>
              <a:gd name="connsiteX7" fmla="*/ 666750 w 9144000"/>
              <a:gd name="connsiteY7" fmla="*/ 3781425 h 4022430"/>
              <a:gd name="connsiteX8" fmla="*/ 0 w 9144000"/>
              <a:gd name="connsiteY8" fmla="*/ 3783806 h 4022430"/>
              <a:gd name="connsiteX9" fmla="*/ 0 w 9144000"/>
              <a:gd name="connsiteY9" fmla="*/ 0 h 4022430"/>
              <a:gd name="connsiteX0" fmla="*/ 0 w 9144000"/>
              <a:gd name="connsiteY0" fmla="*/ 0 h 4022430"/>
              <a:gd name="connsiteX1" fmla="*/ 9144000 w 9144000"/>
              <a:gd name="connsiteY1" fmla="*/ 0 h 4022430"/>
              <a:gd name="connsiteX2" fmla="*/ 9144000 w 9144000"/>
              <a:gd name="connsiteY2" fmla="*/ 3783806 h 4022430"/>
              <a:gd name="connsiteX3" fmla="*/ 945356 w 9144000"/>
              <a:gd name="connsiteY3" fmla="*/ 3786189 h 4022430"/>
              <a:gd name="connsiteX4" fmla="*/ 850106 w 9144000"/>
              <a:gd name="connsiteY4" fmla="*/ 3974305 h 4022430"/>
              <a:gd name="connsiteX5" fmla="*/ 807242 w 9144000"/>
              <a:gd name="connsiteY5" fmla="*/ 4021931 h 4022430"/>
              <a:gd name="connsiteX6" fmla="*/ 766763 w 9144000"/>
              <a:gd name="connsiteY6" fmla="*/ 3983830 h 4022430"/>
              <a:gd name="connsiteX7" fmla="*/ 666750 w 9144000"/>
              <a:gd name="connsiteY7" fmla="*/ 3781425 h 4022430"/>
              <a:gd name="connsiteX8" fmla="*/ 0 w 9144000"/>
              <a:gd name="connsiteY8" fmla="*/ 3783806 h 4022430"/>
              <a:gd name="connsiteX9" fmla="*/ 0 w 9144000"/>
              <a:gd name="connsiteY9" fmla="*/ 0 h 4022430"/>
              <a:gd name="connsiteX0" fmla="*/ 0 w 9144000"/>
              <a:gd name="connsiteY0" fmla="*/ 0 h 4024744"/>
              <a:gd name="connsiteX1" fmla="*/ 9144000 w 9144000"/>
              <a:gd name="connsiteY1" fmla="*/ 0 h 4024744"/>
              <a:gd name="connsiteX2" fmla="*/ 9144000 w 9144000"/>
              <a:gd name="connsiteY2" fmla="*/ 3783806 h 4024744"/>
              <a:gd name="connsiteX3" fmla="*/ 945356 w 9144000"/>
              <a:gd name="connsiteY3" fmla="*/ 3786189 h 4024744"/>
              <a:gd name="connsiteX4" fmla="*/ 850106 w 9144000"/>
              <a:gd name="connsiteY4" fmla="*/ 3974305 h 4024744"/>
              <a:gd name="connsiteX5" fmla="*/ 804860 w 9144000"/>
              <a:gd name="connsiteY5" fmla="*/ 4024313 h 4024744"/>
              <a:gd name="connsiteX6" fmla="*/ 766763 w 9144000"/>
              <a:gd name="connsiteY6" fmla="*/ 3983830 h 4024744"/>
              <a:gd name="connsiteX7" fmla="*/ 666750 w 9144000"/>
              <a:gd name="connsiteY7" fmla="*/ 3781425 h 4024744"/>
              <a:gd name="connsiteX8" fmla="*/ 0 w 9144000"/>
              <a:gd name="connsiteY8" fmla="*/ 3783806 h 4024744"/>
              <a:gd name="connsiteX9" fmla="*/ 0 w 9144000"/>
              <a:gd name="connsiteY9" fmla="*/ 0 h 4024744"/>
              <a:gd name="connsiteX0" fmla="*/ 0 w 9144000"/>
              <a:gd name="connsiteY0" fmla="*/ 0 h 4024342"/>
              <a:gd name="connsiteX1" fmla="*/ 9144000 w 9144000"/>
              <a:gd name="connsiteY1" fmla="*/ 0 h 4024342"/>
              <a:gd name="connsiteX2" fmla="*/ 9144000 w 9144000"/>
              <a:gd name="connsiteY2" fmla="*/ 3783806 h 4024342"/>
              <a:gd name="connsiteX3" fmla="*/ 945356 w 9144000"/>
              <a:gd name="connsiteY3" fmla="*/ 3786189 h 4024342"/>
              <a:gd name="connsiteX4" fmla="*/ 850106 w 9144000"/>
              <a:gd name="connsiteY4" fmla="*/ 3974305 h 4024342"/>
              <a:gd name="connsiteX5" fmla="*/ 804860 w 9144000"/>
              <a:gd name="connsiteY5" fmla="*/ 4024313 h 4024342"/>
              <a:gd name="connsiteX6" fmla="*/ 766763 w 9144000"/>
              <a:gd name="connsiteY6" fmla="*/ 3983830 h 4024342"/>
              <a:gd name="connsiteX7" fmla="*/ 666750 w 9144000"/>
              <a:gd name="connsiteY7" fmla="*/ 3781425 h 4024342"/>
              <a:gd name="connsiteX8" fmla="*/ 0 w 9144000"/>
              <a:gd name="connsiteY8" fmla="*/ 3783806 h 4024342"/>
              <a:gd name="connsiteX9" fmla="*/ 0 w 9144000"/>
              <a:gd name="connsiteY9" fmla="*/ 0 h 4024342"/>
              <a:gd name="connsiteX0" fmla="*/ 0 w 9144000"/>
              <a:gd name="connsiteY0" fmla="*/ 0 h 4024342"/>
              <a:gd name="connsiteX1" fmla="*/ 9144000 w 9144000"/>
              <a:gd name="connsiteY1" fmla="*/ 0 h 4024342"/>
              <a:gd name="connsiteX2" fmla="*/ 9144000 w 9144000"/>
              <a:gd name="connsiteY2" fmla="*/ 3783806 h 4024342"/>
              <a:gd name="connsiteX3" fmla="*/ 945356 w 9144000"/>
              <a:gd name="connsiteY3" fmla="*/ 3786189 h 4024342"/>
              <a:gd name="connsiteX4" fmla="*/ 850106 w 9144000"/>
              <a:gd name="connsiteY4" fmla="*/ 3974305 h 4024342"/>
              <a:gd name="connsiteX5" fmla="*/ 804860 w 9144000"/>
              <a:gd name="connsiteY5" fmla="*/ 4024313 h 4024342"/>
              <a:gd name="connsiteX6" fmla="*/ 766763 w 9144000"/>
              <a:gd name="connsiteY6" fmla="*/ 3983830 h 4024342"/>
              <a:gd name="connsiteX7" fmla="*/ 666750 w 9144000"/>
              <a:gd name="connsiteY7" fmla="*/ 3781425 h 4024342"/>
              <a:gd name="connsiteX8" fmla="*/ 0 w 9144000"/>
              <a:gd name="connsiteY8" fmla="*/ 3783806 h 4024342"/>
              <a:gd name="connsiteX9" fmla="*/ 0 w 9144000"/>
              <a:gd name="connsiteY9" fmla="*/ 0 h 4024342"/>
              <a:gd name="connsiteX0" fmla="*/ 0 w 9144000"/>
              <a:gd name="connsiteY0" fmla="*/ 0 h 4024784"/>
              <a:gd name="connsiteX1" fmla="*/ 9144000 w 9144000"/>
              <a:gd name="connsiteY1" fmla="*/ 0 h 4024784"/>
              <a:gd name="connsiteX2" fmla="*/ 9144000 w 9144000"/>
              <a:gd name="connsiteY2" fmla="*/ 3783806 h 4024784"/>
              <a:gd name="connsiteX3" fmla="*/ 945356 w 9144000"/>
              <a:gd name="connsiteY3" fmla="*/ 3786189 h 4024784"/>
              <a:gd name="connsiteX4" fmla="*/ 850106 w 9144000"/>
              <a:gd name="connsiteY4" fmla="*/ 3974305 h 4024784"/>
              <a:gd name="connsiteX5" fmla="*/ 804860 w 9144000"/>
              <a:gd name="connsiteY5" fmla="*/ 4024313 h 4024784"/>
              <a:gd name="connsiteX6" fmla="*/ 766763 w 9144000"/>
              <a:gd name="connsiteY6" fmla="*/ 3983830 h 4024784"/>
              <a:gd name="connsiteX7" fmla="*/ 666750 w 9144000"/>
              <a:gd name="connsiteY7" fmla="*/ 3781425 h 4024784"/>
              <a:gd name="connsiteX8" fmla="*/ 0 w 9144000"/>
              <a:gd name="connsiteY8" fmla="*/ 3783806 h 4024784"/>
              <a:gd name="connsiteX9" fmla="*/ 0 w 9144000"/>
              <a:gd name="connsiteY9" fmla="*/ 0 h 4024784"/>
              <a:gd name="connsiteX0" fmla="*/ 0 w 9144000"/>
              <a:gd name="connsiteY0" fmla="*/ 0 h 4024784"/>
              <a:gd name="connsiteX1" fmla="*/ 9144000 w 9144000"/>
              <a:gd name="connsiteY1" fmla="*/ 0 h 4024784"/>
              <a:gd name="connsiteX2" fmla="*/ 9144000 w 9144000"/>
              <a:gd name="connsiteY2" fmla="*/ 3783806 h 4024784"/>
              <a:gd name="connsiteX3" fmla="*/ 942975 w 9144000"/>
              <a:gd name="connsiteY3" fmla="*/ 3788570 h 4024784"/>
              <a:gd name="connsiteX4" fmla="*/ 850106 w 9144000"/>
              <a:gd name="connsiteY4" fmla="*/ 3974305 h 4024784"/>
              <a:gd name="connsiteX5" fmla="*/ 804860 w 9144000"/>
              <a:gd name="connsiteY5" fmla="*/ 4024313 h 4024784"/>
              <a:gd name="connsiteX6" fmla="*/ 766763 w 9144000"/>
              <a:gd name="connsiteY6" fmla="*/ 3983830 h 4024784"/>
              <a:gd name="connsiteX7" fmla="*/ 666750 w 9144000"/>
              <a:gd name="connsiteY7" fmla="*/ 3781425 h 4024784"/>
              <a:gd name="connsiteX8" fmla="*/ 0 w 9144000"/>
              <a:gd name="connsiteY8" fmla="*/ 3783806 h 4024784"/>
              <a:gd name="connsiteX9" fmla="*/ 0 w 9144000"/>
              <a:gd name="connsiteY9" fmla="*/ 0 h 4024784"/>
              <a:gd name="connsiteX0" fmla="*/ 0 w 9144000"/>
              <a:gd name="connsiteY0" fmla="*/ 0 h 4024870"/>
              <a:gd name="connsiteX1" fmla="*/ 9144000 w 9144000"/>
              <a:gd name="connsiteY1" fmla="*/ 0 h 4024870"/>
              <a:gd name="connsiteX2" fmla="*/ 9144000 w 9144000"/>
              <a:gd name="connsiteY2" fmla="*/ 3783806 h 4024870"/>
              <a:gd name="connsiteX3" fmla="*/ 942975 w 9144000"/>
              <a:gd name="connsiteY3" fmla="*/ 3788570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6750 w 9144000"/>
              <a:gd name="connsiteY7" fmla="*/ 3781425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83806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6750 w 9144000"/>
              <a:gd name="connsiteY7" fmla="*/ 3781425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83806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9131 w 9144000"/>
              <a:gd name="connsiteY7" fmla="*/ 3786188 h 4024870"/>
              <a:gd name="connsiteX8" fmla="*/ 0 w 9144000"/>
              <a:gd name="connsiteY8" fmla="*/ 3783806 h 4024870"/>
              <a:gd name="connsiteX9" fmla="*/ 0 w 9144000"/>
              <a:gd name="connsiteY9" fmla="*/ 0 h 4024870"/>
              <a:gd name="connsiteX0" fmla="*/ 0 w 9144000"/>
              <a:gd name="connsiteY0" fmla="*/ 0 h 4024870"/>
              <a:gd name="connsiteX1" fmla="*/ 9144000 w 9144000"/>
              <a:gd name="connsiteY1" fmla="*/ 0 h 4024870"/>
              <a:gd name="connsiteX2" fmla="*/ 9144000 w 9144000"/>
              <a:gd name="connsiteY2" fmla="*/ 3790950 h 4024870"/>
              <a:gd name="connsiteX3" fmla="*/ 940594 w 9144000"/>
              <a:gd name="connsiteY3" fmla="*/ 3786188 h 4024870"/>
              <a:gd name="connsiteX4" fmla="*/ 850106 w 9144000"/>
              <a:gd name="connsiteY4" fmla="*/ 3971924 h 4024870"/>
              <a:gd name="connsiteX5" fmla="*/ 804860 w 9144000"/>
              <a:gd name="connsiteY5" fmla="*/ 4024313 h 4024870"/>
              <a:gd name="connsiteX6" fmla="*/ 766763 w 9144000"/>
              <a:gd name="connsiteY6" fmla="*/ 3983830 h 4024870"/>
              <a:gd name="connsiteX7" fmla="*/ 669131 w 9144000"/>
              <a:gd name="connsiteY7" fmla="*/ 3786188 h 4024870"/>
              <a:gd name="connsiteX8" fmla="*/ 0 w 9144000"/>
              <a:gd name="connsiteY8" fmla="*/ 3783806 h 4024870"/>
              <a:gd name="connsiteX9" fmla="*/ 0 w 9144000"/>
              <a:gd name="connsiteY9" fmla="*/ 0 h 4024870"/>
              <a:gd name="connsiteX0" fmla="*/ 0 w 9144000"/>
              <a:gd name="connsiteY0" fmla="*/ 0 h 4079133"/>
              <a:gd name="connsiteX1" fmla="*/ 9144000 w 9144000"/>
              <a:gd name="connsiteY1" fmla="*/ 0 h 4079133"/>
              <a:gd name="connsiteX2" fmla="*/ 9144000 w 9144000"/>
              <a:gd name="connsiteY2" fmla="*/ 3790950 h 4079133"/>
              <a:gd name="connsiteX3" fmla="*/ 940594 w 9144000"/>
              <a:gd name="connsiteY3" fmla="*/ 3786188 h 4079133"/>
              <a:gd name="connsiteX4" fmla="*/ 850106 w 9144000"/>
              <a:gd name="connsiteY4" fmla="*/ 3971924 h 4079133"/>
              <a:gd name="connsiteX5" fmla="*/ 804860 w 9144000"/>
              <a:gd name="connsiteY5" fmla="*/ 4079082 h 4079133"/>
              <a:gd name="connsiteX6" fmla="*/ 766763 w 9144000"/>
              <a:gd name="connsiteY6" fmla="*/ 3983830 h 4079133"/>
              <a:gd name="connsiteX7" fmla="*/ 669131 w 9144000"/>
              <a:gd name="connsiteY7" fmla="*/ 3786188 h 4079133"/>
              <a:gd name="connsiteX8" fmla="*/ 0 w 9144000"/>
              <a:gd name="connsiteY8" fmla="*/ 3783806 h 4079133"/>
              <a:gd name="connsiteX9" fmla="*/ 0 w 9144000"/>
              <a:gd name="connsiteY9" fmla="*/ 0 h 4079133"/>
              <a:gd name="connsiteX0" fmla="*/ 0 w 9144000"/>
              <a:gd name="connsiteY0" fmla="*/ 0 h 4079133"/>
              <a:gd name="connsiteX1" fmla="*/ 9144000 w 9144000"/>
              <a:gd name="connsiteY1" fmla="*/ 0 h 4079133"/>
              <a:gd name="connsiteX2" fmla="*/ 9144000 w 9144000"/>
              <a:gd name="connsiteY2" fmla="*/ 3790950 h 4079133"/>
              <a:gd name="connsiteX3" fmla="*/ 940594 w 9144000"/>
              <a:gd name="connsiteY3" fmla="*/ 3786188 h 4079133"/>
              <a:gd name="connsiteX4" fmla="*/ 850106 w 9144000"/>
              <a:gd name="connsiteY4" fmla="*/ 3971924 h 4079133"/>
              <a:gd name="connsiteX5" fmla="*/ 804860 w 9144000"/>
              <a:gd name="connsiteY5" fmla="*/ 4079082 h 4079133"/>
              <a:gd name="connsiteX6" fmla="*/ 766763 w 9144000"/>
              <a:gd name="connsiteY6" fmla="*/ 3983830 h 4079133"/>
              <a:gd name="connsiteX7" fmla="*/ 669131 w 9144000"/>
              <a:gd name="connsiteY7" fmla="*/ 3786188 h 4079133"/>
              <a:gd name="connsiteX8" fmla="*/ 0 w 9144000"/>
              <a:gd name="connsiteY8" fmla="*/ 3783806 h 4079133"/>
              <a:gd name="connsiteX9" fmla="*/ 0 w 9144000"/>
              <a:gd name="connsiteY9" fmla="*/ 0 h 407913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0097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2693"/>
              <a:gd name="connsiteX1" fmla="*/ 9144000 w 9144000"/>
              <a:gd name="connsiteY1" fmla="*/ 0 h 4022693"/>
              <a:gd name="connsiteX2" fmla="*/ 9144000 w 9144000"/>
              <a:gd name="connsiteY2" fmla="*/ 3790950 h 4022693"/>
              <a:gd name="connsiteX3" fmla="*/ 940594 w 9144000"/>
              <a:gd name="connsiteY3" fmla="*/ 3786188 h 4022693"/>
              <a:gd name="connsiteX4" fmla="*/ 850106 w 9144000"/>
              <a:gd name="connsiteY4" fmla="*/ 3971924 h 4022693"/>
              <a:gd name="connsiteX5" fmla="*/ 804860 w 9144000"/>
              <a:gd name="connsiteY5" fmla="*/ 4021932 h 4022693"/>
              <a:gd name="connsiteX6" fmla="*/ 766763 w 9144000"/>
              <a:gd name="connsiteY6" fmla="*/ 3983830 h 4022693"/>
              <a:gd name="connsiteX7" fmla="*/ 669131 w 9144000"/>
              <a:gd name="connsiteY7" fmla="*/ 3786188 h 4022693"/>
              <a:gd name="connsiteX8" fmla="*/ 0 w 9144000"/>
              <a:gd name="connsiteY8" fmla="*/ 3783806 h 4022693"/>
              <a:gd name="connsiteX9" fmla="*/ 0 w 9144000"/>
              <a:gd name="connsiteY9" fmla="*/ 0 h 4022693"/>
              <a:gd name="connsiteX0" fmla="*/ 0 w 9144000"/>
              <a:gd name="connsiteY0" fmla="*/ 0 h 4021943"/>
              <a:gd name="connsiteX1" fmla="*/ 9144000 w 9144000"/>
              <a:gd name="connsiteY1" fmla="*/ 0 h 4021943"/>
              <a:gd name="connsiteX2" fmla="*/ 9144000 w 9144000"/>
              <a:gd name="connsiteY2" fmla="*/ 3790950 h 4021943"/>
              <a:gd name="connsiteX3" fmla="*/ 940594 w 9144000"/>
              <a:gd name="connsiteY3" fmla="*/ 3786188 h 4021943"/>
              <a:gd name="connsiteX4" fmla="*/ 850106 w 9144000"/>
              <a:gd name="connsiteY4" fmla="*/ 3971924 h 4021943"/>
              <a:gd name="connsiteX5" fmla="*/ 804860 w 9144000"/>
              <a:gd name="connsiteY5" fmla="*/ 4021932 h 4021943"/>
              <a:gd name="connsiteX6" fmla="*/ 766763 w 9144000"/>
              <a:gd name="connsiteY6" fmla="*/ 3983830 h 4021943"/>
              <a:gd name="connsiteX7" fmla="*/ 669131 w 9144000"/>
              <a:gd name="connsiteY7" fmla="*/ 3786188 h 4021943"/>
              <a:gd name="connsiteX8" fmla="*/ 0 w 9144000"/>
              <a:gd name="connsiteY8" fmla="*/ 3783806 h 4021943"/>
              <a:gd name="connsiteX9" fmla="*/ 0 w 9144000"/>
              <a:gd name="connsiteY9" fmla="*/ 0 h 4021943"/>
              <a:gd name="connsiteX0" fmla="*/ 0 w 9144000"/>
              <a:gd name="connsiteY0" fmla="*/ 0 h 4021943"/>
              <a:gd name="connsiteX1" fmla="*/ 9144000 w 9144000"/>
              <a:gd name="connsiteY1" fmla="*/ 0 h 4021943"/>
              <a:gd name="connsiteX2" fmla="*/ 9144000 w 9144000"/>
              <a:gd name="connsiteY2" fmla="*/ 3790950 h 4021943"/>
              <a:gd name="connsiteX3" fmla="*/ 940594 w 9144000"/>
              <a:gd name="connsiteY3" fmla="*/ 3786188 h 4021943"/>
              <a:gd name="connsiteX4" fmla="*/ 850106 w 9144000"/>
              <a:gd name="connsiteY4" fmla="*/ 3971924 h 4021943"/>
              <a:gd name="connsiteX5" fmla="*/ 804860 w 9144000"/>
              <a:gd name="connsiteY5" fmla="*/ 4021932 h 4021943"/>
              <a:gd name="connsiteX6" fmla="*/ 766763 w 9144000"/>
              <a:gd name="connsiteY6" fmla="*/ 3983830 h 4021943"/>
              <a:gd name="connsiteX7" fmla="*/ 669131 w 9144000"/>
              <a:gd name="connsiteY7" fmla="*/ 3786188 h 4021943"/>
              <a:gd name="connsiteX8" fmla="*/ 0 w 9144000"/>
              <a:gd name="connsiteY8" fmla="*/ 3783806 h 4021943"/>
              <a:gd name="connsiteX9" fmla="*/ 0 w 9144000"/>
              <a:gd name="connsiteY9" fmla="*/ 0 h 4021943"/>
              <a:gd name="connsiteX0" fmla="*/ 0 w 9144000"/>
              <a:gd name="connsiteY0" fmla="*/ 0 h 4021932"/>
              <a:gd name="connsiteX1" fmla="*/ 9144000 w 9144000"/>
              <a:gd name="connsiteY1" fmla="*/ 0 h 4021932"/>
              <a:gd name="connsiteX2" fmla="*/ 9144000 w 9144000"/>
              <a:gd name="connsiteY2" fmla="*/ 3790950 h 4021932"/>
              <a:gd name="connsiteX3" fmla="*/ 940594 w 9144000"/>
              <a:gd name="connsiteY3" fmla="*/ 3786188 h 4021932"/>
              <a:gd name="connsiteX4" fmla="*/ 850106 w 9144000"/>
              <a:gd name="connsiteY4" fmla="*/ 3971924 h 4021932"/>
              <a:gd name="connsiteX5" fmla="*/ 804860 w 9144000"/>
              <a:gd name="connsiteY5" fmla="*/ 4021932 h 4021932"/>
              <a:gd name="connsiteX6" fmla="*/ 762000 w 9144000"/>
              <a:gd name="connsiteY6" fmla="*/ 3971923 h 4021932"/>
              <a:gd name="connsiteX7" fmla="*/ 669131 w 9144000"/>
              <a:gd name="connsiteY7" fmla="*/ 3786188 h 4021932"/>
              <a:gd name="connsiteX8" fmla="*/ 0 w 9144000"/>
              <a:gd name="connsiteY8" fmla="*/ 3783806 h 4021932"/>
              <a:gd name="connsiteX9" fmla="*/ 0 w 9144000"/>
              <a:gd name="connsiteY9" fmla="*/ 0 h 4021932"/>
              <a:gd name="connsiteX0" fmla="*/ 0 w 9144000"/>
              <a:gd name="connsiteY0" fmla="*/ 0 h 4021932"/>
              <a:gd name="connsiteX1" fmla="*/ 9144000 w 9144000"/>
              <a:gd name="connsiteY1" fmla="*/ 0 h 4021932"/>
              <a:gd name="connsiteX2" fmla="*/ 9144000 w 9144000"/>
              <a:gd name="connsiteY2" fmla="*/ 3790950 h 4021932"/>
              <a:gd name="connsiteX3" fmla="*/ 940594 w 9144000"/>
              <a:gd name="connsiteY3" fmla="*/ 3786188 h 4021932"/>
              <a:gd name="connsiteX4" fmla="*/ 850106 w 9144000"/>
              <a:gd name="connsiteY4" fmla="*/ 3971924 h 4021932"/>
              <a:gd name="connsiteX5" fmla="*/ 804860 w 9144000"/>
              <a:gd name="connsiteY5" fmla="*/ 4021932 h 4021932"/>
              <a:gd name="connsiteX6" fmla="*/ 762000 w 9144000"/>
              <a:gd name="connsiteY6" fmla="*/ 3971923 h 4021932"/>
              <a:gd name="connsiteX7" fmla="*/ 669131 w 9144000"/>
              <a:gd name="connsiteY7" fmla="*/ 3786188 h 4021932"/>
              <a:gd name="connsiteX8" fmla="*/ 0 w 9144000"/>
              <a:gd name="connsiteY8" fmla="*/ 3783806 h 4021932"/>
              <a:gd name="connsiteX9" fmla="*/ 0 w 9144000"/>
              <a:gd name="connsiteY9" fmla="*/ 0 h 4021932"/>
              <a:gd name="connsiteX0" fmla="*/ 9330 w 9144000"/>
              <a:gd name="connsiteY0" fmla="*/ 0 h 5365540"/>
              <a:gd name="connsiteX1" fmla="*/ 9144000 w 9144000"/>
              <a:gd name="connsiteY1" fmla="*/ 1343608 h 5365540"/>
              <a:gd name="connsiteX2" fmla="*/ 9144000 w 9144000"/>
              <a:gd name="connsiteY2" fmla="*/ 5134558 h 5365540"/>
              <a:gd name="connsiteX3" fmla="*/ 940594 w 9144000"/>
              <a:gd name="connsiteY3" fmla="*/ 5129796 h 5365540"/>
              <a:gd name="connsiteX4" fmla="*/ 850106 w 9144000"/>
              <a:gd name="connsiteY4" fmla="*/ 5315532 h 5365540"/>
              <a:gd name="connsiteX5" fmla="*/ 804860 w 9144000"/>
              <a:gd name="connsiteY5" fmla="*/ 5365540 h 5365540"/>
              <a:gd name="connsiteX6" fmla="*/ 762000 w 9144000"/>
              <a:gd name="connsiteY6" fmla="*/ 5315531 h 5365540"/>
              <a:gd name="connsiteX7" fmla="*/ 669131 w 9144000"/>
              <a:gd name="connsiteY7" fmla="*/ 5129796 h 5365540"/>
              <a:gd name="connsiteX8" fmla="*/ 0 w 9144000"/>
              <a:gd name="connsiteY8" fmla="*/ 5127414 h 5365540"/>
              <a:gd name="connsiteX9" fmla="*/ 9330 w 9144000"/>
              <a:gd name="connsiteY9" fmla="*/ 0 h 5365540"/>
              <a:gd name="connsiteX0" fmla="*/ 9330 w 9144000"/>
              <a:gd name="connsiteY0" fmla="*/ 0 h 5365540"/>
              <a:gd name="connsiteX1" fmla="*/ 9144000 w 9144000"/>
              <a:gd name="connsiteY1" fmla="*/ 18661 h 5365540"/>
              <a:gd name="connsiteX2" fmla="*/ 9144000 w 9144000"/>
              <a:gd name="connsiteY2" fmla="*/ 5134558 h 5365540"/>
              <a:gd name="connsiteX3" fmla="*/ 940594 w 9144000"/>
              <a:gd name="connsiteY3" fmla="*/ 5129796 h 5365540"/>
              <a:gd name="connsiteX4" fmla="*/ 850106 w 9144000"/>
              <a:gd name="connsiteY4" fmla="*/ 5315532 h 5365540"/>
              <a:gd name="connsiteX5" fmla="*/ 804860 w 9144000"/>
              <a:gd name="connsiteY5" fmla="*/ 5365540 h 5365540"/>
              <a:gd name="connsiteX6" fmla="*/ 762000 w 9144000"/>
              <a:gd name="connsiteY6" fmla="*/ 5315531 h 5365540"/>
              <a:gd name="connsiteX7" fmla="*/ 669131 w 9144000"/>
              <a:gd name="connsiteY7" fmla="*/ 5129796 h 5365540"/>
              <a:gd name="connsiteX8" fmla="*/ 0 w 9144000"/>
              <a:gd name="connsiteY8" fmla="*/ 5127414 h 5365540"/>
              <a:gd name="connsiteX9" fmla="*/ 9330 w 9144000"/>
              <a:gd name="connsiteY9" fmla="*/ 0 h 5365540"/>
              <a:gd name="connsiteX0" fmla="*/ 9330 w 9144000"/>
              <a:gd name="connsiteY0" fmla="*/ 0 h 5365540"/>
              <a:gd name="connsiteX1" fmla="*/ 9144000 w 9144000"/>
              <a:gd name="connsiteY1" fmla="*/ 9331 h 5365540"/>
              <a:gd name="connsiteX2" fmla="*/ 9144000 w 9144000"/>
              <a:gd name="connsiteY2" fmla="*/ 5134558 h 5365540"/>
              <a:gd name="connsiteX3" fmla="*/ 940594 w 9144000"/>
              <a:gd name="connsiteY3" fmla="*/ 5129796 h 5365540"/>
              <a:gd name="connsiteX4" fmla="*/ 850106 w 9144000"/>
              <a:gd name="connsiteY4" fmla="*/ 5315532 h 5365540"/>
              <a:gd name="connsiteX5" fmla="*/ 804860 w 9144000"/>
              <a:gd name="connsiteY5" fmla="*/ 5365540 h 5365540"/>
              <a:gd name="connsiteX6" fmla="*/ 762000 w 9144000"/>
              <a:gd name="connsiteY6" fmla="*/ 5315531 h 5365540"/>
              <a:gd name="connsiteX7" fmla="*/ 669131 w 9144000"/>
              <a:gd name="connsiteY7" fmla="*/ 5129796 h 5365540"/>
              <a:gd name="connsiteX8" fmla="*/ 0 w 9144000"/>
              <a:gd name="connsiteY8" fmla="*/ 5127414 h 5365540"/>
              <a:gd name="connsiteX9" fmla="*/ 9330 w 9144000"/>
              <a:gd name="connsiteY9" fmla="*/ 0 h 5365540"/>
              <a:gd name="connsiteX0" fmla="*/ 9330 w 9144000"/>
              <a:gd name="connsiteY0" fmla="*/ 18661 h 5384201"/>
              <a:gd name="connsiteX1" fmla="*/ 9144000 w 9144000"/>
              <a:gd name="connsiteY1" fmla="*/ 0 h 5384201"/>
              <a:gd name="connsiteX2" fmla="*/ 9144000 w 9144000"/>
              <a:gd name="connsiteY2" fmla="*/ 5153219 h 5384201"/>
              <a:gd name="connsiteX3" fmla="*/ 940594 w 9144000"/>
              <a:gd name="connsiteY3" fmla="*/ 5148457 h 5384201"/>
              <a:gd name="connsiteX4" fmla="*/ 850106 w 9144000"/>
              <a:gd name="connsiteY4" fmla="*/ 5334193 h 5384201"/>
              <a:gd name="connsiteX5" fmla="*/ 804860 w 9144000"/>
              <a:gd name="connsiteY5" fmla="*/ 5384201 h 5384201"/>
              <a:gd name="connsiteX6" fmla="*/ 762000 w 9144000"/>
              <a:gd name="connsiteY6" fmla="*/ 5334192 h 5384201"/>
              <a:gd name="connsiteX7" fmla="*/ 669131 w 9144000"/>
              <a:gd name="connsiteY7" fmla="*/ 5148457 h 5384201"/>
              <a:gd name="connsiteX8" fmla="*/ 0 w 9144000"/>
              <a:gd name="connsiteY8" fmla="*/ 5146075 h 5384201"/>
              <a:gd name="connsiteX9" fmla="*/ 9330 w 9144000"/>
              <a:gd name="connsiteY9" fmla="*/ 18661 h 5384201"/>
              <a:gd name="connsiteX0" fmla="*/ 9330 w 9144000"/>
              <a:gd name="connsiteY0" fmla="*/ 18661 h 5384201"/>
              <a:gd name="connsiteX1" fmla="*/ 9144000 w 9144000"/>
              <a:gd name="connsiteY1" fmla="*/ 0 h 5384201"/>
              <a:gd name="connsiteX2" fmla="*/ 9144000 w 9144000"/>
              <a:gd name="connsiteY2" fmla="*/ 5153219 h 5384201"/>
              <a:gd name="connsiteX3" fmla="*/ 940594 w 9144000"/>
              <a:gd name="connsiteY3" fmla="*/ 5148457 h 5384201"/>
              <a:gd name="connsiteX4" fmla="*/ 850106 w 9144000"/>
              <a:gd name="connsiteY4" fmla="*/ 5334193 h 5384201"/>
              <a:gd name="connsiteX5" fmla="*/ 804860 w 9144000"/>
              <a:gd name="connsiteY5" fmla="*/ 5384201 h 5384201"/>
              <a:gd name="connsiteX6" fmla="*/ 762000 w 9144000"/>
              <a:gd name="connsiteY6" fmla="*/ 5334192 h 5384201"/>
              <a:gd name="connsiteX7" fmla="*/ 669131 w 9144000"/>
              <a:gd name="connsiteY7" fmla="*/ 5148457 h 5384201"/>
              <a:gd name="connsiteX8" fmla="*/ 0 w 9144000"/>
              <a:gd name="connsiteY8" fmla="*/ 5146075 h 5384201"/>
              <a:gd name="connsiteX9" fmla="*/ 9330 w 9144000"/>
              <a:gd name="connsiteY9" fmla="*/ 18661 h 5384201"/>
              <a:gd name="connsiteX0" fmla="*/ 9330 w 9144000"/>
              <a:gd name="connsiteY0" fmla="*/ 27992 h 5384201"/>
              <a:gd name="connsiteX1" fmla="*/ 9144000 w 9144000"/>
              <a:gd name="connsiteY1" fmla="*/ 0 h 5384201"/>
              <a:gd name="connsiteX2" fmla="*/ 9144000 w 9144000"/>
              <a:gd name="connsiteY2" fmla="*/ 5153219 h 5384201"/>
              <a:gd name="connsiteX3" fmla="*/ 940594 w 9144000"/>
              <a:gd name="connsiteY3" fmla="*/ 5148457 h 5384201"/>
              <a:gd name="connsiteX4" fmla="*/ 850106 w 9144000"/>
              <a:gd name="connsiteY4" fmla="*/ 5334193 h 5384201"/>
              <a:gd name="connsiteX5" fmla="*/ 804860 w 9144000"/>
              <a:gd name="connsiteY5" fmla="*/ 5384201 h 5384201"/>
              <a:gd name="connsiteX6" fmla="*/ 762000 w 9144000"/>
              <a:gd name="connsiteY6" fmla="*/ 5334192 h 5384201"/>
              <a:gd name="connsiteX7" fmla="*/ 669131 w 9144000"/>
              <a:gd name="connsiteY7" fmla="*/ 5148457 h 5384201"/>
              <a:gd name="connsiteX8" fmla="*/ 0 w 9144000"/>
              <a:gd name="connsiteY8" fmla="*/ 5146075 h 5384201"/>
              <a:gd name="connsiteX9" fmla="*/ 9330 w 9144000"/>
              <a:gd name="connsiteY9" fmla="*/ 27992 h 5384201"/>
              <a:gd name="connsiteX0" fmla="*/ 6949 w 9144000"/>
              <a:gd name="connsiteY0" fmla="*/ 8941 h 5384201"/>
              <a:gd name="connsiteX1" fmla="*/ 9144000 w 9144000"/>
              <a:gd name="connsiteY1" fmla="*/ 0 h 5384201"/>
              <a:gd name="connsiteX2" fmla="*/ 9144000 w 9144000"/>
              <a:gd name="connsiteY2" fmla="*/ 5153219 h 5384201"/>
              <a:gd name="connsiteX3" fmla="*/ 940594 w 9144000"/>
              <a:gd name="connsiteY3" fmla="*/ 5148457 h 5384201"/>
              <a:gd name="connsiteX4" fmla="*/ 850106 w 9144000"/>
              <a:gd name="connsiteY4" fmla="*/ 5334193 h 5384201"/>
              <a:gd name="connsiteX5" fmla="*/ 804860 w 9144000"/>
              <a:gd name="connsiteY5" fmla="*/ 5384201 h 5384201"/>
              <a:gd name="connsiteX6" fmla="*/ 762000 w 9144000"/>
              <a:gd name="connsiteY6" fmla="*/ 5334192 h 5384201"/>
              <a:gd name="connsiteX7" fmla="*/ 669131 w 9144000"/>
              <a:gd name="connsiteY7" fmla="*/ 5148457 h 5384201"/>
              <a:gd name="connsiteX8" fmla="*/ 0 w 9144000"/>
              <a:gd name="connsiteY8" fmla="*/ 5146075 h 5384201"/>
              <a:gd name="connsiteX9" fmla="*/ 6949 w 9144000"/>
              <a:gd name="connsiteY9" fmla="*/ 8941 h 5384201"/>
              <a:gd name="connsiteX0" fmla="*/ 6949 w 9144000"/>
              <a:gd name="connsiteY0" fmla="*/ 0 h 5375260"/>
              <a:gd name="connsiteX1" fmla="*/ 9144000 w 9144000"/>
              <a:gd name="connsiteY1" fmla="*/ 584 h 5375260"/>
              <a:gd name="connsiteX2" fmla="*/ 9144000 w 9144000"/>
              <a:gd name="connsiteY2" fmla="*/ 5144278 h 5375260"/>
              <a:gd name="connsiteX3" fmla="*/ 940594 w 9144000"/>
              <a:gd name="connsiteY3" fmla="*/ 5139516 h 5375260"/>
              <a:gd name="connsiteX4" fmla="*/ 850106 w 9144000"/>
              <a:gd name="connsiteY4" fmla="*/ 5325252 h 5375260"/>
              <a:gd name="connsiteX5" fmla="*/ 804860 w 9144000"/>
              <a:gd name="connsiteY5" fmla="*/ 5375260 h 5375260"/>
              <a:gd name="connsiteX6" fmla="*/ 762000 w 9144000"/>
              <a:gd name="connsiteY6" fmla="*/ 5325251 h 5375260"/>
              <a:gd name="connsiteX7" fmla="*/ 669131 w 9144000"/>
              <a:gd name="connsiteY7" fmla="*/ 5139516 h 5375260"/>
              <a:gd name="connsiteX8" fmla="*/ 0 w 9144000"/>
              <a:gd name="connsiteY8" fmla="*/ 5137134 h 5375260"/>
              <a:gd name="connsiteX9" fmla="*/ 6949 w 9144000"/>
              <a:gd name="connsiteY9" fmla="*/ 0 h 5375260"/>
              <a:gd name="connsiteX0" fmla="*/ 2186 w 9144000"/>
              <a:gd name="connsiteY0" fmla="*/ 0 h 5377641"/>
              <a:gd name="connsiteX1" fmla="*/ 9144000 w 9144000"/>
              <a:gd name="connsiteY1" fmla="*/ 2965 h 5377641"/>
              <a:gd name="connsiteX2" fmla="*/ 9144000 w 9144000"/>
              <a:gd name="connsiteY2" fmla="*/ 5146659 h 5377641"/>
              <a:gd name="connsiteX3" fmla="*/ 940594 w 9144000"/>
              <a:gd name="connsiteY3" fmla="*/ 5141897 h 5377641"/>
              <a:gd name="connsiteX4" fmla="*/ 850106 w 9144000"/>
              <a:gd name="connsiteY4" fmla="*/ 5327633 h 5377641"/>
              <a:gd name="connsiteX5" fmla="*/ 804860 w 9144000"/>
              <a:gd name="connsiteY5" fmla="*/ 5377641 h 5377641"/>
              <a:gd name="connsiteX6" fmla="*/ 762000 w 9144000"/>
              <a:gd name="connsiteY6" fmla="*/ 5327632 h 5377641"/>
              <a:gd name="connsiteX7" fmla="*/ 669131 w 9144000"/>
              <a:gd name="connsiteY7" fmla="*/ 5141897 h 5377641"/>
              <a:gd name="connsiteX8" fmla="*/ 0 w 9144000"/>
              <a:gd name="connsiteY8" fmla="*/ 5139515 h 5377641"/>
              <a:gd name="connsiteX9" fmla="*/ 2186 w 9144000"/>
              <a:gd name="connsiteY9" fmla="*/ 0 h 53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377641">
                <a:moveTo>
                  <a:pt x="2186" y="0"/>
                </a:moveTo>
                <a:lnTo>
                  <a:pt x="9144000" y="2965"/>
                </a:lnTo>
                <a:lnTo>
                  <a:pt x="9144000" y="5146659"/>
                </a:lnTo>
                <a:lnTo>
                  <a:pt x="940594" y="5141897"/>
                </a:lnTo>
                <a:cubicBezTo>
                  <a:pt x="897334" y="5226035"/>
                  <a:pt x="872728" y="5287152"/>
                  <a:pt x="850106" y="5327633"/>
                </a:cubicBezTo>
                <a:cubicBezTo>
                  <a:pt x="827484" y="5368114"/>
                  <a:pt x="819544" y="5377641"/>
                  <a:pt x="804860" y="5377641"/>
                </a:cubicBezTo>
                <a:cubicBezTo>
                  <a:pt x="790176" y="5377641"/>
                  <a:pt x="778668" y="5357001"/>
                  <a:pt x="762000" y="5327632"/>
                </a:cubicBezTo>
                <a:cubicBezTo>
                  <a:pt x="738188" y="5286357"/>
                  <a:pt x="711200" y="5232384"/>
                  <a:pt x="669131" y="5141897"/>
                </a:cubicBezTo>
                <a:lnTo>
                  <a:pt x="0" y="5139515"/>
                </a:lnTo>
                <a:cubicBezTo>
                  <a:pt x="2316" y="3427137"/>
                  <a:pt x="-130" y="1712378"/>
                  <a:pt x="2186" y="0"/>
                </a:cubicBezTo>
                <a:close/>
              </a:path>
            </a:pathLst>
          </a:custGeom>
        </p:spPr>
        <p:txBody>
          <a:bodyPr anchor="ctr" anchorCtr="0"/>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613206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ank You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81050"/>
            <a:ext cx="3308096" cy="4276852"/>
          </a:xfrm>
        </p:spPr>
        <p:txBody>
          <a:bodyPr vert="horz" lIns="0" tIns="0" rIns="0" bIns="0" rtlCol="0">
            <a:noAutofit/>
          </a:bodyPr>
          <a:lstStyle>
            <a:lvl1pPr marL="0" indent="0">
              <a:spcBef>
                <a:spcPts val="1500"/>
              </a:spcBef>
              <a:buNone/>
              <a:defRPr lang="en-US" sz="1200" b="1" dirty="0">
                <a:solidFill>
                  <a:schemeClr val="accent1"/>
                </a:solidFill>
              </a:defRPr>
            </a:lvl1pPr>
            <a:lvl2pPr marL="341297" indent="-341297">
              <a:spcBef>
                <a:spcPts val="0"/>
              </a:spcBef>
              <a:buNone/>
              <a:defRPr lang="en-US" sz="12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5" name="Text Placeholder 4"/>
          <p:cNvSpPr>
            <a:spLocks noGrp="1"/>
          </p:cNvSpPr>
          <p:nvPr>
            <p:ph type="body" sz="quarter" idx="20"/>
          </p:nvPr>
        </p:nvSpPr>
        <p:spPr>
          <a:xfrm>
            <a:off x="609600" y="1268985"/>
            <a:ext cx="10972800" cy="291592"/>
          </a:xfrm>
        </p:spPr>
        <p:txBody>
          <a:bodyPr/>
          <a:lstStyle>
            <a:lvl1pPr marL="0" indent="0">
              <a:buNone/>
              <a:defRPr sz="1400"/>
            </a:lvl1pPr>
            <a:lvl2pPr marL="230177" indent="0">
              <a:buNone/>
              <a:defRPr/>
            </a:lvl2pPr>
          </a:lstStyle>
          <a:p>
            <a:pPr lvl="0"/>
            <a:r>
              <a:rPr lang="en-US"/>
              <a:t>Edit Master text styles</a:t>
            </a:r>
          </a:p>
        </p:txBody>
      </p:sp>
      <p:sp>
        <p:nvSpPr>
          <p:cNvPr id="15" name="Content Placeholder 2"/>
          <p:cNvSpPr>
            <a:spLocks noGrp="1"/>
          </p:cNvSpPr>
          <p:nvPr>
            <p:ph sz="half" idx="21"/>
          </p:nvPr>
        </p:nvSpPr>
        <p:spPr>
          <a:xfrm>
            <a:off x="4267200" y="1781050"/>
            <a:ext cx="3308096" cy="4276852"/>
          </a:xfrm>
        </p:spPr>
        <p:txBody>
          <a:bodyPr vert="horz" lIns="0" tIns="0" rIns="0" bIns="0" rtlCol="0">
            <a:noAutofit/>
          </a:bodyPr>
          <a:lstStyle>
            <a:lvl1pPr marL="0" indent="0">
              <a:spcBef>
                <a:spcPts val="1500"/>
              </a:spcBef>
              <a:buNone/>
              <a:defRPr lang="en-US" sz="1200" b="1" dirty="0">
                <a:solidFill>
                  <a:schemeClr val="accent1"/>
                </a:solidFill>
              </a:defRPr>
            </a:lvl1pPr>
            <a:lvl2pPr marL="341297" indent="-341297">
              <a:spcBef>
                <a:spcPts val="0"/>
              </a:spcBef>
              <a:buNone/>
              <a:defRPr lang="en-US" sz="12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16" name="Content Placeholder 2"/>
          <p:cNvSpPr>
            <a:spLocks noGrp="1"/>
          </p:cNvSpPr>
          <p:nvPr>
            <p:ph sz="half" idx="22"/>
          </p:nvPr>
        </p:nvSpPr>
        <p:spPr>
          <a:xfrm>
            <a:off x="7924800" y="1781050"/>
            <a:ext cx="3308096" cy="4276852"/>
          </a:xfrm>
        </p:spPr>
        <p:txBody>
          <a:bodyPr vert="horz" lIns="0" tIns="0" rIns="0" bIns="0" rtlCol="0">
            <a:noAutofit/>
          </a:bodyPr>
          <a:lstStyle>
            <a:lvl1pPr marL="0" indent="0">
              <a:spcBef>
                <a:spcPts val="1500"/>
              </a:spcBef>
              <a:buNone/>
              <a:defRPr lang="en-US" sz="1200" b="1" dirty="0">
                <a:solidFill>
                  <a:schemeClr val="accent1"/>
                </a:solidFill>
              </a:defRPr>
            </a:lvl1pPr>
            <a:lvl2pPr marL="341297" indent="-341297">
              <a:spcBef>
                <a:spcPts val="0"/>
              </a:spcBef>
              <a:buNone/>
              <a:defRPr lang="en-US" sz="1200" dirty="0"/>
            </a:lvl2pPr>
            <a:lvl3pPr>
              <a:defRPr lang="en-US" dirty="0"/>
            </a:lvl3pPr>
            <a:lvl4pPr>
              <a:defRPr lang="en-US" dirty="0"/>
            </a:lvl4pPr>
            <a:lvl5pPr>
              <a:defRPr lang="en-US" dirty="0"/>
            </a:lvl5pPr>
          </a:lstStyle>
          <a:p>
            <a:pPr lvl="0"/>
            <a:r>
              <a:rPr lang="en-US"/>
              <a:t>Edit Master text styles</a:t>
            </a:r>
          </a:p>
          <a:p>
            <a:pPr lvl="1"/>
            <a:r>
              <a:rPr lang="en-US"/>
              <a:t>Second level</a:t>
            </a:r>
          </a:p>
        </p:txBody>
      </p:sp>
      <p:sp>
        <p:nvSpPr>
          <p:cNvPr id="9" name="Title Placeholder 1"/>
          <p:cNvSpPr>
            <a:spLocks noGrp="1"/>
          </p:cNvSpPr>
          <p:nvPr>
            <p:ph type="title"/>
          </p:nvPr>
        </p:nvSpPr>
        <p:spPr>
          <a:xfrm>
            <a:off x="609599" y="761455"/>
            <a:ext cx="10972800" cy="313932"/>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10"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1"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18276365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chemeClr val="dk2"/>
        </a:solidFill>
        <a:effectLst/>
      </p:bgPr>
    </p:bg>
    <p:spTree>
      <p:nvGrpSpPr>
        <p:cNvPr id="1" name="Shape 39"/>
        <p:cNvGrpSpPr/>
        <p:nvPr/>
      </p:nvGrpSpPr>
      <p:grpSpPr>
        <a:xfrm>
          <a:off x="0" y="0"/>
          <a:ext cx="0" cy="0"/>
          <a:chOff x="0" y="0"/>
          <a:chExt cx="0" cy="0"/>
        </a:xfrm>
      </p:grpSpPr>
      <p:sp>
        <p:nvSpPr>
          <p:cNvPr id="40" name="Google Shape;40;p30"/>
          <p:cNvSpPr txBox="1">
            <a:spLocks noGrp="1"/>
          </p:cNvSpPr>
          <p:nvPr>
            <p:ph type="title"/>
          </p:nvPr>
        </p:nvSpPr>
        <p:spPr>
          <a:xfrm>
            <a:off x="917367" y="2150435"/>
            <a:ext cx="10685412" cy="4088141"/>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rgbClr val="FFFFFF"/>
              </a:buClr>
              <a:buSzPts val="5400"/>
              <a:buFont typeface="Arial"/>
              <a:buNone/>
              <a:defRPr sz="54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0"/>
          <p:cNvSpPr/>
          <p:nvPr/>
        </p:nvSpPr>
        <p:spPr>
          <a:xfrm>
            <a:off x="10559823" y="6350477"/>
            <a:ext cx="1022352" cy="334835"/>
          </a:xfrm>
          <a:custGeom>
            <a:avLst/>
            <a:gdLst/>
            <a:ahLst/>
            <a:cxnLst/>
            <a:rect l="l" t="t" r="r" b="b"/>
            <a:pathLst>
              <a:path w="511" h="221" extrusionOk="0">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srgbClr val="53565A"/>
              </a:solidFill>
              <a:effectLst/>
              <a:uLnTx/>
              <a:uFillTx/>
              <a:latin typeface="Arial"/>
              <a:ea typeface="Arial"/>
              <a:cs typeface="Arial"/>
              <a:sym typeface="Arial"/>
            </a:endParaRPr>
          </a:p>
        </p:txBody>
      </p:sp>
    </p:spTree>
    <p:extLst>
      <p:ext uri="{BB962C8B-B14F-4D97-AF65-F5344CB8AC3E}">
        <p14:creationId xmlns:p14="http://schemas.microsoft.com/office/powerpoint/2010/main" val="7509638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7010400" y="6504348"/>
            <a:ext cx="3860800" cy="123111"/>
          </a:xfrm>
          <a:prstGeom prst="rect">
            <a:avLst/>
          </a:prstGeom>
          <a:ln/>
        </p:spPr>
        <p:txBody>
          <a:bodyPr/>
          <a:lstStyle>
            <a:lvl1pPr>
              <a:defRPr/>
            </a:lvl1pPr>
          </a:lstStyle>
          <a:p>
            <a:pPr defTabSz="914354">
              <a:defRPr/>
            </a:pPr>
            <a:endParaRPr lang="en-US">
              <a:solidFill>
                <a:srgbClr val="63666A"/>
              </a:solidFill>
            </a:endParaRPr>
          </a:p>
        </p:txBody>
      </p:sp>
      <p:sp>
        <p:nvSpPr>
          <p:cNvPr id="5" name="Rectangle 6"/>
          <p:cNvSpPr>
            <a:spLocks noGrp="1" noChangeArrowheads="1"/>
          </p:cNvSpPr>
          <p:nvPr>
            <p:ph type="sldNum" sz="quarter" idx="11"/>
          </p:nvPr>
        </p:nvSpPr>
        <p:spPr>
          <a:ln/>
        </p:spPr>
        <p:txBody>
          <a:bodyPr/>
          <a:lstStyle>
            <a:lvl1pPr>
              <a:defRPr/>
            </a:lvl1pPr>
          </a:lstStyle>
          <a:p>
            <a:pPr defTabSz="914354"/>
            <a:fld id="{884091DF-83C0-4A2C-AA8B-B1B5232AC0F2}" type="slidenum">
              <a:rPr lang="en-US" smtClean="0">
                <a:solidFill>
                  <a:srgbClr val="63666A"/>
                </a:solidFill>
              </a:rPr>
              <a:pPr defTabSz="914354"/>
              <a:t>‹#›</a:t>
            </a:fld>
            <a:endParaRPr lang="en-US">
              <a:solidFill>
                <a:srgbClr val="63666A"/>
              </a:solidFill>
            </a:endParaRPr>
          </a:p>
        </p:txBody>
      </p:sp>
    </p:spTree>
    <p:extLst>
      <p:ext uri="{BB962C8B-B14F-4D97-AF65-F5344CB8AC3E}">
        <p14:creationId xmlns:p14="http://schemas.microsoft.com/office/powerpoint/2010/main" val="19718790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2505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2789922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855667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335044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805660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93569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3/21/2023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1877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3/21/2023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76318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5250856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343558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31915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51380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918" y="273220"/>
            <a:ext cx="10969487" cy="1114517"/>
          </a:xfrm>
          <a:prstGeom prst="rect">
            <a:avLst/>
          </a:prstGeom>
        </p:spPr>
        <p:txBody>
          <a:bodyPr/>
          <a:lstStyle>
            <a:lvl1pPr>
              <a:defRPr sz="4000">
                <a:latin typeface="Arial" panose="020B0604020202020204" pitchFamily="34" charset="0"/>
                <a:cs typeface="Arial" panose="020B0604020202020204" pitchFamily="34" charset="0"/>
              </a:defRPr>
            </a:lvl1pPr>
          </a:lstStyle>
          <a:p>
            <a:r>
              <a:rPr lang="en-US" dirty="0"/>
              <a:t>Slide Title</a:t>
            </a:r>
          </a:p>
        </p:txBody>
      </p:sp>
      <p:sp>
        <p:nvSpPr>
          <p:cNvPr id="4" name="Text Placeholder 3"/>
          <p:cNvSpPr>
            <a:spLocks noGrp="1"/>
          </p:cNvSpPr>
          <p:nvPr>
            <p:ph type="body" sz="quarter" idx="10" hasCustomPrompt="1"/>
          </p:nvPr>
        </p:nvSpPr>
        <p:spPr>
          <a:xfrm>
            <a:off x="613835" y="1495313"/>
            <a:ext cx="10968567" cy="4744123"/>
          </a:xfrm>
          <a:prstGeom prst="rect">
            <a:avLst/>
          </a:prstGeom>
        </p:spPr>
        <p:txBody>
          <a:bodyPr/>
          <a:lstStyle>
            <a:lvl1pPr marL="290506" indent="-290506">
              <a:buClr>
                <a:srgbClr val="A4D55D"/>
              </a:buClr>
              <a:buSzPct val="120000"/>
              <a:buFont typeface="Arial" panose="020B0604020202020204" pitchFamily="34" charset="0"/>
              <a:buChar char="•"/>
              <a:defRPr>
                <a:latin typeface="Arial" panose="020B0604020202020204" pitchFamily="34" charset="0"/>
                <a:cs typeface="Arial" panose="020B0604020202020204" pitchFamily="34" charset="0"/>
              </a:defRPr>
            </a:lvl1pPr>
            <a:lvl2pPr marL="623872" indent="-280981">
              <a:buClr>
                <a:srgbClr val="003DA6"/>
              </a:buClr>
              <a:buSzPct val="80000"/>
              <a:buFont typeface="Wingdings" panose="05000000000000000000" pitchFamily="2" charset="2"/>
              <a:buChar char="Ø"/>
              <a:defRPr sz="2000">
                <a:latin typeface="Arial" panose="020B0604020202020204" pitchFamily="34" charset="0"/>
                <a:cs typeface="Arial" panose="020B0604020202020204" pitchFamily="34" charset="0"/>
              </a:defRPr>
            </a:lvl2pPr>
            <a:lvl3pPr marL="914377" indent="-236533">
              <a:buClr>
                <a:srgbClr val="F5BD47"/>
              </a:buClr>
              <a:buSzPct val="100000"/>
              <a:buFont typeface="Gill Sans MT" panose="020B0502020104020203" pitchFamily="34" charset="0"/>
              <a:buChar char="–"/>
              <a:defRPr sz="1600">
                <a:latin typeface="Arial" panose="020B0604020202020204" pitchFamily="34" charset="0"/>
                <a:cs typeface="Arial" panose="020B0604020202020204" pitchFamily="34" charset="0"/>
              </a:defRPr>
            </a:lvl3pPr>
          </a:lstStyle>
          <a:p>
            <a:pPr lvl="0"/>
            <a:r>
              <a:rPr lang="en-US" dirty="0"/>
              <a:t>First level text</a:t>
            </a:r>
          </a:p>
          <a:p>
            <a:pPr lvl="1"/>
            <a:r>
              <a:rPr lang="en-US" dirty="0"/>
              <a:t>Second level text</a:t>
            </a:r>
          </a:p>
          <a:p>
            <a:pPr lvl="2"/>
            <a:r>
              <a:rPr lang="en-US" dirty="0"/>
              <a:t>Third level text</a:t>
            </a:r>
          </a:p>
        </p:txBody>
      </p:sp>
    </p:spTree>
    <p:extLst>
      <p:ext uri="{BB962C8B-B14F-4D97-AF65-F5344CB8AC3E}">
        <p14:creationId xmlns:p14="http://schemas.microsoft.com/office/powerpoint/2010/main" val="30825704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236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Screen shot 2013-06-03 at 4.27.31 PM.png"/>
          <p:cNvPicPr>
            <a:picLocks noChangeAspect="1"/>
          </p:cNvPicPr>
          <p:nvPr userDrawn="1"/>
        </p:nvPicPr>
        <p:blipFill>
          <a:blip r:embed="rId2" cstate="print"/>
          <a:stretch>
            <a:fillRect/>
          </a:stretch>
        </p:blipFill>
        <p:spPr>
          <a:xfrm>
            <a:off x="-711200" y="-1213851"/>
            <a:ext cx="13632464" cy="8071852"/>
          </a:xfrm>
          <a:prstGeom prst="rect">
            <a:avLst/>
          </a:prstGeom>
        </p:spPr>
      </p:pic>
      <p:sp>
        <p:nvSpPr>
          <p:cNvPr id="9" name="TextBox 8"/>
          <p:cNvSpPr txBox="1"/>
          <p:nvPr userDrawn="1"/>
        </p:nvSpPr>
        <p:spPr>
          <a:xfrm rot="10800000" flipV="1">
            <a:off x="0" y="6368438"/>
            <a:ext cx="12192000" cy="369332"/>
          </a:xfrm>
          <a:prstGeom prst="rect">
            <a:avLst/>
          </a:prstGeom>
          <a:noFill/>
        </p:spPr>
        <p:txBody>
          <a:bodyPr wrap="square" rtlCol="0">
            <a:spAutoFit/>
          </a:bodyPr>
          <a:lstStyle/>
          <a:p>
            <a:pPr algn="ctr"/>
            <a:r>
              <a:rPr lang="en-US" sz="1800" b="1" spc="300" baseline="30000" dirty="0">
                <a:solidFill>
                  <a:srgbClr val="96C32D"/>
                </a:solidFill>
                <a:latin typeface="Arial Black"/>
                <a:cs typeface="Arial Black"/>
              </a:rPr>
              <a:t>National Institute for Children’s Health</a:t>
            </a:r>
            <a:r>
              <a:rPr lang="en-US" sz="1800" b="1" spc="300" dirty="0">
                <a:solidFill>
                  <a:srgbClr val="96C32D"/>
                </a:solidFill>
                <a:latin typeface="Arial Black"/>
                <a:cs typeface="Arial Black"/>
              </a:rPr>
              <a:t> </a:t>
            </a:r>
            <a:r>
              <a:rPr lang="en-US" sz="1800" b="1" spc="300" baseline="30000" dirty="0">
                <a:solidFill>
                  <a:srgbClr val="96C32D"/>
                </a:solidFill>
                <a:latin typeface="Arial Black"/>
                <a:cs typeface="Arial Black"/>
              </a:rPr>
              <a:t>Quality </a:t>
            </a:r>
          </a:p>
        </p:txBody>
      </p:sp>
      <p:sp>
        <p:nvSpPr>
          <p:cNvPr id="3" name="Text Placeholder 2"/>
          <p:cNvSpPr>
            <a:spLocks noGrp="1"/>
          </p:cNvSpPr>
          <p:nvPr>
            <p:ph type="body" sz="quarter" idx="10" hasCustomPrompt="1"/>
          </p:nvPr>
        </p:nvSpPr>
        <p:spPr>
          <a:xfrm>
            <a:off x="9032" y="2314001"/>
            <a:ext cx="12192000" cy="1182217"/>
          </a:xfrm>
          <a:prstGeom prst="rect">
            <a:avLst/>
          </a:prstGeom>
        </p:spPr>
        <p:txBody>
          <a:bodyPr anchor="ctr"/>
          <a:lstStyle>
            <a:lvl1pPr marL="0" indent="0" algn="ctr">
              <a:buNone/>
              <a:defRPr sz="4800" baseline="0">
                <a:solidFill>
                  <a:schemeClr val="bg1"/>
                </a:solidFill>
                <a:latin typeface="Arial" panose="020B0604020202020204" pitchFamily="34" charset="0"/>
                <a:cs typeface="Arial" panose="020B0604020202020204" pitchFamily="34" charset="0"/>
              </a:defRPr>
            </a:lvl1pPr>
          </a:lstStyle>
          <a:p>
            <a:pPr lvl="0"/>
            <a:r>
              <a:rPr lang="en-US" dirty="0"/>
              <a:t>Presentation Title</a:t>
            </a:r>
          </a:p>
        </p:txBody>
      </p:sp>
      <p:sp>
        <p:nvSpPr>
          <p:cNvPr id="6" name="Text Placeholder 5"/>
          <p:cNvSpPr>
            <a:spLocks noGrp="1"/>
          </p:cNvSpPr>
          <p:nvPr>
            <p:ph type="body" sz="quarter" idx="11" hasCustomPrompt="1"/>
          </p:nvPr>
        </p:nvSpPr>
        <p:spPr>
          <a:xfrm>
            <a:off x="1" y="3496216"/>
            <a:ext cx="12200467" cy="782637"/>
          </a:xfrm>
          <a:prstGeom prst="rect">
            <a:avLst/>
          </a:prstGeom>
        </p:spPr>
        <p:txBody>
          <a:bodyPr anchor="ctr"/>
          <a:lstStyle>
            <a:lvl1pPr marL="0" indent="0" algn="ctr">
              <a:buNone/>
              <a:defRPr sz="2400" baseline="0">
                <a:solidFill>
                  <a:schemeClr val="bg1"/>
                </a:solidFill>
                <a:latin typeface="Arial" panose="020B0604020202020204" pitchFamily="34" charset="0"/>
                <a:cs typeface="Arial" panose="020B0604020202020204" pitchFamily="34" charset="0"/>
              </a:defRPr>
            </a:lvl1pPr>
          </a:lstStyle>
          <a:p>
            <a:pPr lvl="0"/>
            <a:r>
              <a:rPr lang="en-US" dirty="0"/>
              <a:t>Subtitle, if needed</a:t>
            </a:r>
          </a:p>
        </p:txBody>
      </p:sp>
      <p:sp>
        <p:nvSpPr>
          <p:cNvPr id="8" name="Text Placeholder 7"/>
          <p:cNvSpPr>
            <a:spLocks noGrp="1"/>
          </p:cNvSpPr>
          <p:nvPr>
            <p:ph type="body" sz="quarter" idx="12" hasCustomPrompt="1"/>
          </p:nvPr>
        </p:nvSpPr>
        <p:spPr>
          <a:xfrm>
            <a:off x="1" y="4809024"/>
            <a:ext cx="12200467" cy="1000125"/>
          </a:xfrm>
          <a:prstGeom prst="rect">
            <a:avLst/>
          </a:prstGeom>
        </p:spPr>
        <p:txBody>
          <a:bodyPr anchor="ctr"/>
          <a:lstStyle>
            <a:lvl1pPr marL="0" indent="0" algn="ctr">
              <a:buNone/>
              <a:defRPr sz="1400" spc="600" baseline="0">
                <a:solidFill>
                  <a:schemeClr val="bg1"/>
                </a:solidFill>
                <a:latin typeface="Arial" panose="020B0604020202020204" pitchFamily="34" charset="0"/>
                <a:cs typeface="Arial" panose="020B0604020202020204" pitchFamily="34" charset="0"/>
              </a:defRPr>
            </a:lvl1pPr>
          </a:lstStyle>
          <a:p>
            <a:pPr lvl="0"/>
            <a:r>
              <a:rPr lang="en-US" dirty="0"/>
              <a:t>Presenter Name</a:t>
            </a:r>
          </a:p>
          <a:p>
            <a:pPr lvl="0"/>
            <a:r>
              <a:rPr lang="en-US" dirty="0"/>
              <a:t>Date</a:t>
            </a:r>
          </a:p>
          <a:p>
            <a:pPr lvl="0"/>
            <a:r>
              <a:rPr lang="en-US" dirty="0"/>
              <a:t>Location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9013" y="476094"/>
            <a:ext cx="5628091" cy="1055267"/>
          </a:xfrm>
          <a:prstGeom prst="rect">
            <a:avLst/>
          </a:prstGeom>
        </p:spPr>
      </p:pic>
    </p:spTree>
    <p:extLst>
      <p:ext uri="{BB962C8B-B14F-4D97-AF65-F5344CB8AC3E}">
        <p14:creationId xmlns:p14="http://schemas.microsoft.com/office/powerpoint/2010/main" val="33856895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3" descr="Screen shot 2013-06-03 at 4.27.31 PM.png"/>
          <p:cNvPicPr>
            <a:picLocks noChangeAspect="1"/>
          </p:cNvPicPr>
          <p:nvPr userDrawn="1"/>
        </p:nvPicPr>
        <p:blipFill>
          <a:blip r:embed="rId2" cstate="print"/>
          <a:stretch>
            <a:fillRect/>
          </a:stretch>
        </p:blipFill>
        <p:spPr>
          <a:xfrm>
            <a:off x="-711200" y="-1213851"/>
            <a:ext cx="13632464" cy="8071852"/>
          </a:xfrm>
          <a:prstGeom prst="rect">
            <a:avLst/>
          </a:prstGeom>
        </p:spPr>
      </p:pic>
      <p:sp>
        <p:nvSpPr>
          <p:cNvPr id="3" name="Text Placeholder 2"/>
          <p:cNvSpPr>
            <a:spLocks noGrp="1"/>
          </p:cNvSpPr>
          <p:nvPr>
            <p:ph type="body" sz="quarter" idx="10" hasCustomPrompt="1"/>
          </p:nvPr>
        </p:nvSpPr>
        <p:spPr>
          <a:xfrm>
            <a:off x="1075269" y="2646365"/>
            <a:ext cx="10140951" cy="1709737"/>
          </a:xfrm>
          <a:prstGeom prst="rect">
            <a:avLst/>
          </a:prstGeom>
        </p:spPr>
        <p:txBody>
          <a:bodyPr/>
          <a:lstStyle>
            <a:lvl1pPr marL="0" indent="0" algn="ctr">
              <a:buNone/>
              <a:defRPr sz="4400">
                <a:solidFill>
                  <a:schemeClr val="bg1"/>
                </a:solidFill>
                <a:latin typeface="Arial" panose="020B0604020202020204" pitchFamily="34" charset="0"/>
                <a:cs typeface="Arial" panose="020B0604020202020204" pitchFamily="34" charset="0"/>
              </a:defRPr>
            </a:lvl1pPr>
          </a:lstStyle>
          <a:p>
            <a:pPr lvl="0"/>
            <a:r>
              <a:rPr lang="en-US" dirty="0"/>
              <a:t>Transition Slide</a:t>
            </a:r>
          </a:p>
        </p:txBody>
      </p:sp>
    </p:spTree>
    <p:extLst>
      <p:ext uri="{BB962C8B-B14F-4D97-AF65-F5344CB8AC3E}">
        <p14:creationId xmlns:p14="http://schemas.microsoft.com/office/powerpoint/2010/main" val="22279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lternative Format for Callouts">
    <p:spTree>
      <p:nvGrpSpPr>
        <p:cNvPr id="1" name=""/>
        <p:cNvGrpSpPr/>
        <p:nvPr/>
      </p:nvGrpSpPr>
      <p:grpSpPr>
        <a:xfrm>
          <a:off x="0" y="0"/>
          <a:ext cx="0" cy="0"/>
          <a:chOff x="0" y="0"/>
          <a:chExt cx="0" cy="0"/>
        </a:xfrm>
      </p:grpSpPr>
      <p:sp>
        <p:nvSpPr>
          <p:cNvPr id="4" name="Rectangle 3"/>
          <p:cNvSpPr/>
          <p:nvPr userDrawn="1"/>
        </p:nvSpPr>
        <p:spPr>
          <a:xfrm>
            <a:off x="0" y="1"/>
            <a:ext cx="12192000" cy="6088828"/>
          </a:xfrm>
          <a:prstGeom prst="rect">
            <a:avLst/>
          </a:prstGeom>
          <a:solidFill>
            <a:srgbClr val="5CACA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3" name="Text Placeholder 2"/>
          <p:cNvSpPr>
            <a:spLocks noGrp="1"/>
          </p:cNvSpPr>
          <p:nvPr>
            <p:ph type="body" sz="quarter" idx="10" hasCustomPrompt="1"/>
          </p:nvPr>
        </p:nvSpPr>
        <p:spPr>
          <a:xfrm>
            <a:off x="1240717" y="1786284"/>
            <a:ext cx="9710569" cy="1646237"/>
          </a:xfrm>
          <a:prstGeom prst="rect">
            <a:avLst/>
          </a:prstGeom>
        </p:spPr>
        <p:txBody>
          <a:bodyPr/>
          <a:lstStyle>
            <a:lvl1pPr marL="0" indent="0" algn="ctr">
              <a:buNone/>
              <a:defRPr sz="4000" baseline="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“Alternative Format could be used for a Quote or a Callout”</a:t>
            </a:r>
          </a:p>
        </p:txBody>
      </p:sp>
      <p:sp>
        <p:nvSpPr>
          <p:cNvPr id="11" name="Text Placeholder 10"/>
          <p:cNvSpPr>
            <a:spLocks noGrp="1"/>
          </p:cNvSpPr>
          <p:nvPr>
            <p:ph type="body" sz="quarter" idx="11" hasCustomPrompt="1"/>
          </p:nvPr>
        </p:nvSpPr>
        <p:spPr>
          <a:xfrm>
            <a:off x="3449296" y="3984388"/>
            <a:ext cx="5293409" cy="517525"/>
          </a:xfrm>
          <a:prstGeom prst="rect">
            <a:avLst/>
          </a:prstGeom>
        </p:spPr>
        <p:txBody>
          <a:bodyPr/>
          <a:lstStyle>
            <a:lvl1pPr marL="0" indent="0" algn="ctr">
              <a:buNone/>
              <a:defRPr sz="1800" spc="600">
                <a:solidFill>
                  <a:srgbClr val="003DA6"/>
                </a:solidFill>
                <a:latin typeface="Arial" panose="020B0604020202020204" pitchFamily="34" charset="0"/>
                <a:cs typeface="Arial" panose="020B0604020202020204" pitchFamily="34" charset="0"/>
              </a:defRPr>
            </a:lvl1pPr>
          </a:lstStyle>
          <a:p>
            <a:pPr lvl="0"/>
            <a:r>
              <a:rPr lang="en-US" dirty="0"/>
              <a:t>Anonymous</a:t>
            </a:r>
          </a:p>
        </p:txBody>
      </p:sp>
    </p:spTree>
    <p:extLst>
      <p:ext uri="{BB962C8B-B14F-4D97-AF65-F5344CB8AC3E}">
        <p14:creationId xmlns:p14="http://schemas.microsoft.com/office/powerpoint/2010/main" val="30650785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ig Q Backgroun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1512" y="-544287"/>
            <a:ext cx="9698920" cy="6959016"/>
          </a:xfrm>
          <a:prstGeom prst="rect">
            <a:avLst/>
          </a:prstGeom>
        </p:spPr>
      </p:pic>
    </p:spTree>
    <p:extLst>
      <p:ext uri="{BB962C8B-B14F-4D97-AF65-F5344CB8AC3E}">
        <p14:creationId xmlns:p14="http://schemas.microsoft.com/office/powerpoint/2010/main" val="190141931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Screen shot 2013-06-03 at 4.27.31 PM.png"/>
          <p:cNvPicPr>
            <a:picLocks noChangeAspect="1"/>
          </p:cNvPicPr>
          <p:nvPr userDrawn="1"/>
        </p:nvPicPr>
        <p:blipFill>
          <a:blip r:embed="rId2" cstate="print"/>
          <a:stretch>
            <a:fillRect/>
          </a:stretch>
        </p:blipFill>
        <p:spPr>
          <a:xfrm>
            <a:off x="-711200" y="-1213851"/>
            <a:ext cx="13632464" cy="8071852"/>
          </a:xfrm>
          <a:prstGeom prst="rect">
            <a:avLst/>
          </a:prstGeom>
        </p:spPr>
      </p:pic>
      <p:sp>
        <p:nvSpPr>
          <p:cNvPr id="9" name="TextBox 8"/>
          <p:cNvSpPr txBox="1"/>
          <p:nvPr userDrawn="1"/>
        </p:nvSpPr>
        <p:spPr>
          <a:xfrm rot="10800000" flipV="1">
            <a:off x="0" y="6368438"/>
            <a:ext cx="12192000" cy="369332"/>
          </a:xfrm>
          <a:prstGeom prst="rect">
            <a:avLst/>
          </a:prstGeom>
          <a:noFill/>
        </p:spPr>
        <p:txBody>
          <a:bodyPr wrap="square" rtlCol="0">
            <a:spAutoFit/>
          </a:bodyPr>
          <a:lstStyle/>
          <a:p>
            <a:pPr algn="ctr"/>
            <a:r>
              <a:rPr lang="en-US" sz="1800" b="1" spc="300" baseline="30000" dirty="0">
                <a:solidFill>
                  <a:srgbClr val="96C32D"/>
                </a:solidFill>
                <a:latin typeface="Arial Black"/>
                <a:cs typeface="Arial Black"/>
              </a:rPr>
              <a:t>National Institute for Children’s Health</a:t>
            </a:r>
            <a:r>
              <a:rPr lang="en-US" sz="1800" b="1" spc="300" dirty="0">
                <a:solidFill>
                  <a:srgbClr val="96C32D"/>
                </a:solidFill>
                <a:latin typeface="Arial Black"/>
                <a:cs typeface="Arial Black"/>
              </a:rPr>
              <a:t> </a:t>
            </a:r>
            <a:r>
              <a:rPr lang="en-US" sz="1800" b="1" spc="300" baseline="30000" dirty="0">
                <a:solidFill>
                  <a:srgbClr val="96C32D"/>
                </a:solidFill>
                <a:latin typeface="Arial Black"/>
                <a:cs typeface="Arial Black"/>
              </a:rPr>
              <a:t>Quality </a:t>
            </a:r>
          </a:p>
        </p:txBody>
      </p:sp>
      <p:sp>
        <p:nvSpPr>
          <p:cNvPr id="3" name="Text Placeholder 2"/>
          <p:cNvSpPr>
            <a:spLocks noGrp="1"/>
          </p:cNvSpPr>
          <p:nvPr>
            <p:ph type="body" sz="quarter" idx="10" hasCustomPrompt="1"/>
          </p:nvPr>
        </p:nvSpPr>
        <p:spPr>
          <a:xfrm>
            <a:off x="9032" y="2314000"/>
            <a:ext cx="12192000" cy="1182217"/>
          </a:xfrm>
          <a:prstGeom prst="rect">
            <a:avLst/>
          </a:prstGeom>
        </p:spPr>
        <p:txBody>
          <a:bodyPr anchor="ctr"/>
          <a:lstStyle>
            <a:lvl1pPr marL="0" indent="0" algn="ctr">
              <a:buNone/>
              <a:defRPr sz="4800" baseline="0">
                <a:solidFill>
                  <a:schemeClr val="bg1"/>
                </a:solidFill>
                <a:latin typeface="Arial" panose="020B0604020202020204" pitchFamily="34" charset="0"/>
                <a:cs typeface="Arial" panose="020B0604020202020204" pitchFamily="34" charset="0"/>
              </a:defRPr>
            </a:lvl1pPr>
          </a:lstStyle>
          <a:p>
            <a:pPr lvl="0"/>
            <a:r>
              <a:rPr lang="en-US" dirty="0"/>
              <a:t>Presentation Title</a:t>
            </a:r>
          </a:p>
        </p:txBody>
      </p:sp>
      <p:sp>
        <p:nvSpPr>
          <p:cNvPr id="6" name="Text Placeholder 5"/>
          <p:cNvSpPr>
            <a:spLocks noGrp="1"/>
          </p:cNvSpPr>
          <p:nvPr>
            <p:ph type="body" sz="quarter" idx="11" hasCustomPrompt="1"/>
          </p:nvPr>
        </p:nvSpPr>
        <p:spPr>
          <a:xfrm>
            <a:off x="0" y="3496216"/>
            <a:ext cx="12200467" cy="782637"/>
          </a:xfrm>
          <a:prstGeom prst="rect">
            <a:avLst/>
          </a:prstGeom>
        </p:spPr>
        <p:txBody>
          <a:bodyPr anchor="ctr"/>
          <a:lstStyle>
            <a:lvl1pPr marL="0" indent="0" algn="ctr">
              <a:buNone/>
              <a:defRPr sz="2400" baseline="0">
                <a:solidFill>
                  <a:schemeClr val="bg1"/>
                </a:solidFill>
                <a:latin typeface="Arial" panose="020B0604020202020204" pitchFamily="34" charset="0"/>
                <a:cs typeface="Arial" panose="020B0604020202020204" pitchFamily="34" charset="0"/>
              </a:defRPr>
            </a:lvl1pPr>
          </a:lstStyle>
          <a:p>
            <a:pPr lvl="0"/>
            <a:r>
              <a:rPr lang="en-US" dirty="0"/>
              <a:t>Subtitle, if needed</a:t>
            </a:r>
          </a:p>
        </p:txBody>
      </p:sp>
      <p:sp>
        <p:nvSpPr>
          <p:cNvPr id="8" name="Text Placeholder 7"/>
          <p:cNvSpPr>
            <a:spLocks noGrp="1"/>
          </p:cNvSpPr>
          <p:nvPr>
            <p:ph type="body" sz="quarter" idx="12" hasCustomPrompt="1"/>
          </p:nvPr>
        </p:nvSpPr>
        <p:spPr>
          <a:xfrm>
            <a:off x="0" y="4809023"/>
            <a:ext cx="12200467" cy="1000125"/>
          </a:xfrm>
          <a:prstGeom prst="rect">
            <a:avLst/>
          </a:prstGeom>
        </p:spPr>
        <p:txBody>
          <a:bodyPr anchor="ctr"/>
          <a:lstStyle>
            <a:lvl1pPr marL="0" indent="0" algn="ctr">
              <a:buNone/>
              <a:defRPr sz="1400" spc="600" baseline="0">
                <a:solidFill>
                  <a:schemeClr val="bg1"/>
                </a:solidFill>
                <a:latin typeface="Arial" panose="020B0604020202020204" pitchFamily="34" charset="0"/>
                <a:cs typeface="Arial" panose="020B0604020202020204" pitchFamily="34" charset="0"/>
              </a:defRPr>
            </a:lvl1pPr>
          </a:lstStyle>
          <a:p>
            <a:pPr lvl="0"/>
            <a:r>
              <a:rPr lang="en-US" dirty="0"/>
              <a:t>Presenter Name</a:t>
            </a:r>
          </a:p>
          <a:p>
            <a:pPr lvl="0"/>
            <a:r>
              <a:rPr lang="en-US" dirty="0"/>
              <a:t>Date</a:t>
            </a:r>
          </a:p>
          <a:p>
            <a:pPr lvl="0"/>
            <a:r>
              <a:rPr lang="en-US" dirty="0"/>
              <a:t>Location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9012" y="476094"/>
            <a:ext cx="5628091" cy="1055267"/>
          </a:xfrm>
          <a:prstGeom prst="rect">
            <a:avLst/>
          </a:prstGeom>
        </p:spPr>
      </p:pic>
    </p:spTree>
    <p:extLst>
      <p:ext uri="{BB962C8B-B14F-4D97-AF65-F5344CB8AC3E}">
        <p14:creationId xmlns:p14="http://schemas.microsoft.com/office/powerpoint/2010/main" val="6772906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918" y="273220"/>
            <a:ext cx="10969487" cy="1114517"/>
          </a:xfrm>
          <a:prstGeom prst="rect">
            <a:avLst/>
          </a:prstGeom>
        </p:spPr>
        <p:txBody>
          <a:bodyPr/>
          <a:lstStyle>
            <a:lvl1pPr>
              <a:defRPr sz="4000">
                <a:latin typeface="Arial" panose="020B0604020202020204" pitchFamily="34" charset="0"/>
                <a:cs typeface="Arial" panose="020B0604020202020204" pitchFamily="34" charset="0"/>
              </a:defRPr>
            </a:lvl1pPr>
          </a:lstStyle>
          <a:p>
            <a:r>
              <a:rPr lang="en-US" dirty="0"/>
              <a:t>Slide Title</a:t>
            </a:r>
          </a:p>
        </p:txBody>
      </p:sp>
      <p:sp>
        <p:nvSpPr>
          <p:cNvPr id="4" name="Text Placeholder 3"/>
          <p:cNvSpPr>
            <a:spLocks noGrp="1"/>
          </p:cNvSpPr>
          <p:nvPr>
            <p:ph type="body" sz="quarter" idx="10" hasCustomPrompt="1"/>
          </p:nvPr>
        </p:nvSpPr>
        <p:spPr>
          <a:xfrm>
            <a:off x="613835" y="1495313"/>
            <a:ext cx="10968567" cy="4744123"/>
          </a:xfrm>
          <a:prstGeom prst="rect">
            <a:avLst/>
          </a:prstGeom>
        </p:spPr>
        <p:txBody>
          <a:bodyPr/>
          <a:lstStyle>
            <a:lvl1pPr marL="290506" indent="-290506">
              <a:buClr>
                <a:srgbClr val="A4D55D"/>
              </a:buClr>
              <a:buSzPct val="120000"/>
              <a:buFont typeface="Arial" panose="020B0604020202020204" pitchFamily="34" charset="0"/>
              <a:buChar char="•"/>
              <a:defRPr>
                <a:latin typeface="Arial" panose="020B0604020202020204" pitchFamily="34" charset="0"/>
                <a:cs typeface="Arial" panose="020B0604020202020204" pitchFamily="34" charset="0"/>
              </a:defRPr>
            </a:lvl1pPr>
            <a:lvl2pPr marL="623872" indent="-280981">
              <a:buClr>
                <a:srgbClr val="003DA6"/>
              </a:buClr>
              <a:buSzPct val="80000"/>
              <a:buFont typeface="Wingdings" panose="05000000000000000000" pitchFamily="2" charset="2"/>
              <a:buChar char="Ø"/>
              <a:defRPr sz="2000">
                <a:latin typeface="Arial" panose="020B0604020202020204" pitchFamily="34" charset="0"/>
                <a:cs typeface="Arial" panose="020B0604020202020204" pitchFamily="34" charset="0"/>
              </a:defRPr>
            </a:lvl2pPr>
            <a:lvl3pPr marL="914377" indent="-236533">
              <a:buClr>
                <a:srgbClr val="F5BD47"/>
              </a:buClr>
              <a:buSzPct val="100000"/>
              <a:buFont typeface="Gill Sans MT" panose="020B0502020104020203" pitchFamily="34" charset="0"/>
              <a:buChar char="–"/>
              <a:defRPr sz="1600">
                <a:latin typeface="Arial" panose="020B0604020202020204" pitchFamily="34" charset="0"/>
                <a:cs typeface="Arial" panose="020B0604020202020204" pitchFamily="34" charset="0"/>
              </a:defRPr>
            </a:lvl3pPr>
          </a:lstStyle>
          <a:p>
            <a:pPr lvl="0"/>
            <a:r>
              <a:rPr lang="en-US" dirty="0"/>
              <a:t>First level text</a:t>
            </a:r>
          </a:p>
          <a:p>
            <a:pPr lvl="1"/>
            <a:r>
              <a:rPr lang="en-US" dirty="0"/>
              <a:t>Second level text</a:t>
            </a:r>
          </a:p>
          <a:p>
            <a:pPr lvl="2"/>
            <a:r>
              <a:rPr lang="en-US" dirty="0"/>
              <a:t>Third level text</a:t>
            </a:r>
          </a:p>
        </p:txBody>
      </p:sp>
    </p:spTree>
    <p:extLst>
      <p:ext uri="{BB962C8B-B14F-4D97-AF65-F5344CB8AC3E}">
        <p14:creationId xmlns:p14="http://schemas.microsoft.com/office/powerpoint/2010/main" val="40900168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3" descr="Screen shot 2013-06-03 at 4.27.31 PM.png"/>
          <p:cNvPicPr>
            <a:picLocks noChangeAspect="1"/>
          </p:cNvPicPr>
          <p:nvPr userDrawn="1"/>
        </p:nvPicPr>
        <p:blipFill>
          <a:blip r:embed="rId2" cstate="print"/>
          <a:stretch>
            <a:fillRect/>
          </a:stretch>
        </p:blipFill>
        <p:spPr>
          <a:xfrm>
            <a:off x="-711200" y="-1213851"/>
            <a:ext cx="13632464" cy="8071852"/>
          </a:xfrm>
          <a:prstGeom prst="rect">
            <a:avLst/>
          </a:prstGeom>
        </p:spPr>
      </p:pic>
      <p:sp>
        <p:nvSpPr>
          <p:cNvPr id="3" name="Text Placeholder 2"/>
          <p:cNvSpPr>
            <a:spLocks noGrp="1"/>
          </p:cNvSpPr>
          <p:nvPr>
            <p:ph type="body" sz="quarter" idx="10" hasCustomPrompt="1"/>
          </p:nvPr>
        </p:nvSpPr>
        <p:spPr>
          <a:xfrm>
            <a:off x="1075269" y="2646365"/>
            <a:ext cx="10140951" cy="1709737"/>
          </a:xfrm>
          <a:prstGeom prst="rect">
            <a:avLst/>
          </a:prstGeom>
        </p:spPr>
        <p:txBody>
          <a:bodyPr/>
          <a:lstStyle>
            <a:lvl1pPr marL="0" indent="0" algn="ctr">
              <a:buNone/>
              <a:defRPr sz="4400">
                <a:solidFill>
                  <a:schemeClr val="bg1"/>
                </a:solidFill>
                <a:latin typeface="Arial" panose="020B0604020202020204" pitchFamily="34" charset="0"/>
                <a:cs typeface="Arial" panose="020B0604020202020204" pitchFamily="34" charset="0"/>
              </a:defRPr>
            </a:lvl1pPr>
          </a:lstStyle>
          <a:p>
            <a:pPr lvl="0"/>
            <a:r>
              <a:rPr lang="en-US" dirty="0"/>
              <a:t>Transition Slide</a:t>
            </a:r>
          </a:p>
        </p:txBody>
      </p:sp>
    </p:spTree>
    <p:extLst>
      <p:ext uri="{BB962C8B-B14F-4D97-AF65-F5344CB8AC3E}">
        <p14:creationId xmlns:p14="http://schemas.microsoft.com/office/powerpoint/2010/main" val="344846772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lternative Format for Callouts">
    <p:spTree>
      <p:nvGrpSpPr>
        <p:cNvPr id="1" name=""/>
        <p:cNvGrpSpPr/>
        <p:nvPr/>
      </p:nvGrpSpPr>
      <p:grpSpPr>
        <a:xfrm>
          <a:off x="0" y="0"/>
          <a:ext cx="0" cy="0"/>
          <a:chOff x="0" y="0"/>
          <a:chExt cx="0" cy="0"/>
        </a:xfrm>
      </p:grpSpPr>
      <p:sp>
        <p:nvSpPr>
          <p:cNvPr id="4" name="Rectangle 3"/>
          <p:cNvSpPr/>
          <p:nvPr userDrawn="1"/>
        </p:nvSpPr>
        <p:spPr>
          <a:xfrm>
            <a:off x="0" y="1"/>
            <a:ext cx="12192000" cy="6088828"/>
          </a:xfrm>
          <a:prstGeom prst="rect">
            <a:avLst/>
          </a:prstGeom>
          <a:solidFill>
            <a:srgbClr val="5CACA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3" name="Text Placeholder 2"/>
          <p:cNvSpPr>
            <a:spLocks noGrp="1"/>
          </p:cNvSpPr>
          <p:nvPr>
            <p:ph type="body" sz="quarter" idx="10" hasCustomPrompt="1"/>
          </p:nvPr>
        </p:nvSpPr>
        <p:spPr>
          <a:xfrm>
            <a:off x="1240717" y="1786284"/>
            <a:ext cx="9710569" cy="1646237"/>
          </a:xfrm>
          <a:prstGeom prst="rect">
            <a:avLst/>
          </a:prstGeom>
        </p:spPr>
        <p:txBody>
          <a:bodyPr/>
          <a:lstStyle>
            <a:lvl1pPr marL="0" indent="0" algn="ctr">
              <a:buNone/>
              <a:defRPr sz="4000" baseline="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“Alternative Format could be used for a Quote or a Callout”</a:t>
            </a:r>
          </a:p>
        </p:txBody>
      </p:sp>
      <p:sp>
        <p:nvSpPr>
          <p:cNvPr id="11" name="Text Placeholder 10"/>
          <p:cNvSpPr>
            <a:spLocks noGrp="1"/>
          </p:cNvSpPr>
          <p:nvPr>
            <p:ph type="body" sz="quarter" idx="11" hasCustomPrompt="1"/>
          </p:nvPr>
        </p:nvSpPr>
        <p:spPr>
          <a:xfrm>
            <a:off x="3449296" y="3984387"/>
            <a:ext cx="5293409" cy="517525"/>
          </a:xfrm>
          <a:prstGeom prst="rect">
            <a:avLst/>
          </a:prstGeom>
        </p:spPr>
        <p:txBody>
          <a:bodyPr/>
          <a:lstStyle>
            <a:lvl1pPr marL="0" indent="0" algn="ctr">
              <a:buNone/>
              <a:defRPr sz="1800" spc="600">
                <a:solidFill>
                  <a:srgbClr val="003DA6"/>
                </a:solidFill>
                <a:latin typeface="Arial" panose="020B0604020202020204" pitchFamily="34" charset="0"/>
                <a:cs typeface="Arial" panose="020B0604020202020204" pitchFamily="34" charset="0"/>
              </a:defRPr>
            </a:lvl1pPr>
          </a:lstStyle>
          <a:p>
            <a:pPr lvl="0"/>
            <a:r>
              <a:rPr lang="en-US" dirty="0"/>
              <a:t>Anonymous</a:t>
            </a:r>
          </a:p>
        </p:txBody>
      </p:sp>
    </p:spTree>
    <p:extLst>
      <p:ext uri="{BB962C8B-B14F-4D97-AF65-F5344CB8AC3E}">
        <p14:creationId xmlns:p14="http://schemas.microsoft.com/office/powerpoint/2010/main" val="23333686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487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ig Q Backgroun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1512" y="-544287"/>
            <a:ext cx="9698920" cy="6959016"/>
          </a:xfrm>
          <a:prstGeom prst="rect">
            <a:avLst/>
          </a:prstGeom>
        </p:spPr>
      </p:pic>
    </p:spTree>
    <p:extLst>
      <p:ext uri="{BB962C8B-B14F-4D97-AF65-F5344CB8AC3E}">
        <p14:creationId xmlns:p14="http://schemas.microsoft.com/office/powerpoint/2010/main" val="16720663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600" cap="all">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8"/>
            <a:ext cx="2844800" cy="365125"/>
          </a:xfrm>
        </p:spPr>
        <p:txBody>
          <a:bodyPr/>
          <a:lstStyle>
            <a:lvl1pPr>
              <a:defRPr>
                <a:solidFill>
                  <a:schemeClr val="accent1">
                    <a:lumMod val="75000"/>
                    <a:lumOff val="25000"/>
                  </a:schemeClr>
                </a:solidFill>
              </a:defRPr>
            </a:lvl1pPr>
          </a:lstStyle>
          <a:p>
            <a:fld id="{3852909B-09F8-4BD5-AF55-A665955BBD60}" type="datetimeFigureOut">
              <a:rPr lang="en-US" smtClean="0"/>
              <a:t>3/21/2023</a:t>
            </a:fld>
            <a:endParaRPr lang="en-US"/>
          </a:p>
        </p:txBody>
      </p:sp>
      <p:sp>
        <p:nvSpPr>
          <p:cNvPr id="5" name="Footer Placeholder 4"/>
          <p:cNvSpPr>
            <a:spLocks noGrp="1"/>
          </p:cNvSpPr>
          <p:nvPr>
            <p:ph type="ftr" sz="quarter" idx="11"/>
          </p:nvPr>
        </p:nvSpPr>
        <p:spPr>
          <a:xfrm>
            <a:off x="581192" y="5951812"/>
            <a:ext cx="6917211"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8"/>
            <a:ext cx="1016440" cy="365125"/>
          </a:xfrm>
        </p:spPr>
        <p:txBody>
          <a:bodyPr/>
          <a:lstStyle>
            <a:lvl1pPr>
              <a:defRPr>
                <a:solidFill>
                  <a:schemeClr val="accent1">
                    <a:lumMod val="75000"/>
                    <a:lumOff val="25000"/>
                  </a:schemeClr>
                </a:solidFill>
              </a:defRPr>
            </a:lvl1pPr>
          </a:lstStyle>
          <a:p>
            <a:fld id="{6D22F896-40B5-4ADD-8801-0D06FADFA095}" type="slidenum">
              <a:rPr lang="en-US" smtClean="0"/>
              <a:t>‹#›</a:t>
            </a:fld>
            <a:endParaRPr lang="en-US"/>
          </a:p>
        </p:txBody>
      </p:sp>
    </p:spTree>
    <p:extLst>
      <p:ext uri="{BB962C8B-B14F-4D97-AF65-F5344CB8AC3E}">
        <p14:creationId xmlns:p14="http://schemas.microsoft.com/office/powerpoint/2010/main" val="26528081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4" y="2180498"/>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B6A65E-2E7B-45D1-A4B9-0680C068B11A}"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1" y="5956138"/>
            <a:ext cx="1052508"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23222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8"/>
            <a:ext cx="11029615" cy="600556"/>
          </a:xfrm>
        </p:spPr>
        <p:txBody>
          <a:bodyPr anchor="t">
            <a:normAutofit/>
          </a:bodyPr>
          <a:lstStyle>
            <a:lvl1pPr marL="0" indent="0" algn="l">
              <a:buNone/>
              <a:defRPr sz="1800" cap="all">
                <a:solidFill>
                  <a:schemeClr val="accent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C75D96E-8D7E-422E-A2A8-D28C1B4E7B86}" type="datetimeFigureOut">
              <a:rPr lang="en-US" smtClean="0"/>
              <a:t>3/21/2023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a:p>
        </p:txBody>
      </p:sp>
    </p:spTree>
    <p:extLst>
      <p:ext uri="{BB962C8B-B14F-4D97-AF65-F5344CB8AC3E}">
        <p14:creationId xmlns:p14="http://schemas.microsoft.com/office/powerpoint/2010/main" val="13473059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A3118-2D63-46DE-A5FD-62B7769B1823}"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227368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0" y="2250892"/>
            <a:ext cx="5087075" cy="536005"/>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2"/>
            <a:ext cx="5087073" cy="553373"/>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CA95C9-E353-4D5F-9DEE-820E2A1F9C49}"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3088970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055670-3E6A-43D3-8215-C1C48E0C9650}"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016101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34154-F461-49B9-A649-5772D9210BB9}"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4177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4CA1323-B5E5-4968-904B-943CFA4A926F}" type="datetimeFigureOut">
              <a:rPr lang="en-US" smtClean="0"/>
              <a:t>3/21/2023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a:p>
        </p:txBody>
      </p:sp>
    </p:spTree>
    <p:extLst>
      <p:ext uri="{BB962C8B-B14F-4D97-AF65-F5344CB8AC3E}">
        <p14:creationId xmlns:p14="http://schemas.microsoft.com/office/powerpoint/2010/main" val="6754033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9"/>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6"/>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842EE3-1862-478D-ABFA-CE4447D28533}"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267711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8D82FE-38CB-4EF0-933A-9DB1E0083DE7}"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417602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8"/>
            <a:ext cx="1328141" cy="365125"/>
          </a:xfrm>
        </p:spPr>
        <p:txBody>
          <a:bodyPr/>
          <a:lstStyle>
            <a:lvl1pPr>
              <a:defRPr>
                <a:solidFill>
                  <a:schemeClr val="accent1">
                    <a:lumMod val="75000"/>
                    <a:lumOff val="25000"/>
                  </a:schemeClr>
                </a:solidFill>
              </a:defRPr>
            </a:lvl1pPr>
          </a:lstStyle>
          <a:p>
            <a:fld id="{C8C4D7EC-FC7F-48C5-AE2E-706146BC4953}" type="datetimeFigureOut">
              <a:rPr lang="en-US" smtClean="0"/>
              <a:t>3/21/2023</a:t>
            </a:fld>
            <a:endParaRPr lang="en-US"/>
          </a:p>
        </p:txBody>
      </p:sp>
      <p:sp>
        <p:nvSpPr>
          <p:cNvPr id="5" name="Footer Placeholder 4"/>
          <p:cNvSpPr>
            <a:spLocks noGrp="1"/>
          </p:cNvSpPr>
          <p:nvPr>
            <p:ph type="ftr" sz="quarter" idx="11"/>
          </p:nvPr>
        </p:nvSpPr>
        <p:spPr>
          <a:xfrm>
            <a:off x="774925" y="5951812"/>
            <a:ext cx="7896279" cy="365125"/>
          </a:xfrm>
        </p:spPr>
        <p:txBody>
          <a:bodyPr/>
          <a:lstStyle/>
          <a:p>
            <a:endParaRPr lang="en-US"/>
          </a:p>
        </p:txBody>
      </p:sp>
      <p:sp>
        <p:nvSpPr>
          <p:cNvPr id="6" name="Slide Number Placeholder 5"/>
          <p:cNvSpPr>
            <a:spLocks noGrp="1"/>
          </p:cNvSpPr>
          <p:nvPr>
            <p:ph type="sldNum" sz="quarter" idx="12"/>
          </p:nvPr>
        </p:nvSpPr>
        <p:spPr>
          <a:xfrm>
            <a:off x="10446616" y="5956138"/>
            <a:ext cx="1164195" cy="365125"/>
          </a:xfrm>
        </p:spPr>
        <p:txBody>
          <a:bodyPr/>
          <a:lstStyle>
            <a:lvl1pPr>
              <a:defRPr>
                <a:solidFill>
                  <a:schemeClr val="accent1">
                    <a:lumMod val="75000"/>
                    <a:lumOff val="2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886166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918" y="273220"/>
            <a:ext cx="10969487" cy="1114517"/>
          </a:xfrm>
          <a:prstGeom prst="rect">
            <a:avLst/>
          </a:prstGeom>
        </p:spPr>
        <p:txBody>
          <a:bodyPr/>
          <a:lstStyle>
            <a:lvl1pPr>
              <a:defRPr sz="4000">
                <a:latin typeface="Arial" panose="020B0604020202020204" pitchFamily="34" charset="0"/>
                <a:cs typeface="Arial" panose="020B0604020202020204" pitchFamily="34" charset="0"/>
              </a:defRPr>
            </a:lvl1pPr>
          </a:lstStyle>
          <a:p>
            <a:r>
              <a:rPr lang="en-US"/>
              <a:t>Slide Title</a:t>
            </a:r>
          </a:p>
        </p:txBody>
      </p:sp>
      <p:sp>
        <p:nvSpPr>
          <p:cNvPr id="4" name="Text Placeholder 3"/>
          <p:cNvSpPr>
            <a:spLocks noGrp="1"/>
          </p:cNvSpPr>
          <p:nvPr>
            <p:ph type="body" sz="quarter" idx="10" hasCustomPrompt="1"/>
          </p:nvPr>
        </p:nvSpPr>
        <p:spPr>
          <a:xfrm>
            <a:off x="613835" y="1495313"/>
            <a:ext cx="10968567" cy="4744123"/>
          </a:xfrm>
          <a:prstGeom prst="rect">
            <a:avLst/>
          </a:prstGeom>
        </p:spPr>
        <p:txBody>
          <a:bodyPr/>
          <a:lstStyle>
            <a:lvl1pPr marL="290506" indent="-290506">
              <a:buClr>
                <a:srgbClr val="A4D55D"/>
              </a:buClr>
              <a:buSzPct val="120000"/>
              <a:buFont typeface="Arial" panose="020B0604020202020204" pitchFamily="34" charset="0"/>
              <a:buChar char="•"/>
              <a:defRPr>
                <a:latin typeface="Arial" panose="020B0604020202020204" pitchFamily="34" charset="0"/>
                <a:cs typeface="Arial" panose="020B0604020202020204" pitchFamily="34" charset="0"/>
              </a:defRPr>
            </a:lvl1pPr>
            <a:lvl2pPr marL="623872" indent="-280981">
              <a:buClr>
                <a:srgbClr val="003DA6"/>
              </a:buClr>
              <a:buSzPct val="80000"/>
              <a:buFont typeface="Wingdings" panose="05000000000000000000" pitchFamily="2" charset="2"/>
              <a:buChar char="Ø"/>
              <a:defRPr sz="2000">
                <a:latin typeface="Arial" panose="020B0604020202020204" pitchFamily="34" charset="0"/>
                <a:cs typeface="Arial" panose="020B0604020202020204" pitchFamily="34" charset="0"/>
              </a:defRPr>
            </a:lvl2pPr>
            <a:lvl3pPr marL="914377" indent="-236533">
              <a:buClr>
                <a:srgbClr val="F5BD47"/>
              </a:buClr>
              <a:buSzPct val="100000"/>
              <a:buFont typeface="Gill Sans MT" panose="020B0502020104020203" pitchFamily="34" charset="0"/>
              <a:buChar char="–"/>
              <a:defRPr sz="1600">
                <a:latin typeface="Arial" panose="020B0604020202020204" pitchFamily="34" charset="0"/>
                <a:cs typeface="Arial" panose="020B0604020202020204" pitchFamily="34" charset="0"/>
              </a:defRPr>
            </a:lvl3pPr>
          </a:lstStyle>
          <a:p>
            <a:pPr lvl="0"/>
            <a:r>
              <a:rPr lang="en-US"/>
              <a:t>First level text</a:t>
            </a:r>
          </a:p>
          <a:p>
            <a:pPr lvl="1"/>
            <a:r>
              <a:rPr lang="en-US"/>
              <a:t>Second level text</a:t>
            </a:r>
          </a:p>
          <a:p>
            <a:pPr lvl="2"/>
            <a:r>
              <a:rPr lang="en-US"/>
              <a:t>Third level text</a:t>
            </a:r>
          </a:p>
        </p:txBody>
      </p:sp>
    </p:spTree>
    <p:extLst>
      <p:ext uri="{BB962C8B-B14F-4D97-AF65-F5344CB8AC3E}">
        <p14:creationId xmlns:p14="http://schemas.microsoft.com/office/powerpoint/2010/main" val="1185770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Screen shot 2013-06-03 at 4.27.31 PM.png"/>
          <p:cNvPicPr>
            <a:picLocks noChangeAspect="1"/>
          </p:cNvPicPr>
          <p:nvPr userDrawn="1"/>
        </p:nvPicPr>
        <p:blipFill>
          <a:blip r:embed="rId2" cstate="print"/>
          <a:stretch>
            <a:fillRect/>
          </a:stretch>
        </p:blipFill>
        <p:spPr>
          <a:xfrm>
            <a:off x="-711200" y="-1213851"/>
            <a:ext cx="13632464" cy="8071852"/>
          </a:xfrm>
          <a:prstGeom prst="rect">
            <a:avLst/>
          </a:prstGeom>
        </p:spPr>
      </p:pic>
      <p:sp>
        <p:nvSpPr>
          <p:cNvPr id="9" name="TextBox 8"/>
          <p:cNvSpPr txBox="1"/>
          <p:nvPr userDrawn="1"/>
        </p:nvSpPr>
        <p:spPr>
          <a:xfrm rot="10800000" flipV="1">
            <a:off x="0" y="6368438"/>
            <a:ext cx="12192000" cy="369332"/>
          </a:xfrm>
          <a:prstGeom prst="rect">
            <a:avLst/>
          </a:prstGeom>
          <a:noFill/>
        </p:spPr>
        <p:txBody>
          <a:bodyPr wrap="square" rtlCol="0">
            <a:spAutoFit/>
          </a:bodyPr>
          <a:lstStyle/>
          <a:p>
            <a:pPr algn="ctr"/>
            <a:r>
              <a:rPr lang="en-US" sz="1800" b="1" spc="300" baseline="30000">
                <a:solidFill>
                  <a:srgbClr val="96C32D"/>
                </a:solidFill>
                <a:latin typeface="Arial Black"/>
                <a:cs typeface="Arial Black"/>
              </a:rPr>
              <a:t>National Institute for Children’s Health</a:t>
            </a:r>
            <a:r>
              <a:rPr lang="en-US" sz="1800" b="1" spc="300">
                <a:solidFill>
                  <a:srgbClr val="96C32D"/>
                </a:solidFill>
                <a:latin typeface="Arial Black"/>
                <a:cs typeface="Arial Black"/>
              </a:rPr>
              <a:t> </a:t>
            </a:r>
            <a:r>
              <a:rPr lang="en-US" sz="1800" b="1" spc="300" baseline="30000">
                <a:solidFill>
                  <a:srgbClr val="96C32D"/>
                </a:solidFill>
                <a:latin typeface="Arial Black"/>
                <a:cs typeface="Arial Black"/>
              </a:rPr>
              <a:t>Quality </a:t>
            </a:r>
          </a:p>
        </p:txBody>
      </p:sp>
      <p:sp>
        <p:nvSpPr>
          <p:cNvPr id="3" name="Text Placeholder 2"/>
          <p:cNvSpPr>
            <a:spLocks noGrp="1"/>
          </p:cNvSpPr>
          <p:nvPr>
            <p:ph type="body" sz="quarter" idx="10" hasCustomPrompt="1"/>
          </p:nvPr>
        </p:nvSpPr>
        <p:spPr>
          <a:xfrm>
            <a:off x="9032" y="2314001"/>
            <a:ext cx="12192000" cy="1182217"/>
          </a:xfrm>
          <a:prstGeom prst="rect">
            <a:avLst/>
          </a:prstGeom>
        </p:spPr>
        <p:txBody>
          <a:bodyPr anchor="ctr"/>
          <a:lstStyle>
            <a:lvl1pPr marL="0" indent="0" algn="ctr">
              <a:buNone/>
              <a:defRPr sz="4800" baseline="0">
                <a:solidFill>
                  <a:schemeClr val="bg1"/>
                </a:solidFill>
                <a:latin typeface="Arial" panose="020B0604020202020204" pitchFamily="34" charset="0"/>
                <a:cs typeface="Arial" panose="020B0604020202020204" pitchFamily="34" charset="0"/>
              </a:defRPr>
            </a:lvl1pPr>
          </a:lstStyle>
          <a:p>
            <a:pPr lvl="0"/>
            <a:r>
              <a:rPr lang="en-US"/>
              <a:t>Presentation Title</a:t>
            </a:r>
          </a:p>
        </p:txBody>
      </p:sp>
      <p:sp>
        <p:nvSpPr>
          <p:cNvPr id="6" name="Text Placeholder 5"/>
          <p:cNvSpPr>
            <a:spLocks noGrp="1"/>
          </p:cNvSpPr>
          <p:nvPr>
            <p:ph type="body" sz="quarter" idx="11" hasCustomPrompt="1"/>
          </p:nvPr>
        </p:nvSpPr>
        <p:spPr>
          <a:xfrm>
            <a:off x="1" y="3496216"/>
            <a:ext cx="12200467" cy="782637"/>
          </a:xfrm>
          <a:prstGeom prst="rect">
            <a:avLst/>
          </a:prstGeom>
        </p:spPr>
        <p:txBody>
          <a:bodyPr anchor="ctr"/>
          <a:lstStyle>
            <a:lvl1pPr marL="0" indent="0" algn="ctr">
              <a:buNone/>
              <a:defRPr sz="2400" baseline="0">
                <a:solidFill>
                  <a:schemeClr val="bg1"/>
                </a:solidFill>
                <a:latin typeface="Arial" panose="020B0604020202020204" pitchFamily="34" charset="0"/>
                <a:cs typeface="Arial" panose="020B0604020202020204" pitchFamily="34" charset="0"/>
              </a:defRPr>
            </a:lvl1pPr>
          </a:lstStyle>
          <a:p>
            <a:pPr lvl="0"/>
            <a:r>
              <a:rPr lang="en-US"/>
              <a:t>Subtitle, if needed</a:t>
            </a:r>
          </a:p>
        </p:txBody>
      </p:sp>
      <p:sp>
        <p:nvSpPr>
          <p:cNvPr id="8" name="Text Placeholder 7"/>
          <p:cNvSpPr>
            <a:spLocks noGrp="1"/>
          </p:cNvSpPr>
          <p:nvPr>
            <p:ph type="body" sz="quarter" idx="12" hasCustomPrompt="1"/>
          </p:nvPr>
        </p:nvSpPr>
        <p:spPr>
          <a:xfrm>
            <a:off x="1" y="4809024"/>
            <a:ext cx="12200467" cy="1000125"/>
          </a:xfrm>
          <a:prstGeom prst="rect">
            <a:avLst/>
          </a:prstGeom>
        </p:spPr>
        <p:txBody>
          <a:bodyPr anchor="ctr"/>
          <a:lstStyle>
            <a:lvl1pPr marL="0" indent="0" algn="ctr">
              <a:buNone/>
              <a:defRPr sz="1400" spc="600" baseline="0">
                <a:solidFill>
                  <a:schemeClr val="bg1"/>
                </a:solidFill>
                <a:latin typeface="Arial" panose="020B0604020202020204" pitchFamily="34" charset="0"/>
                <a:cs typeface="Arial" panose="020B0604020202020204" pitchFamily="34" charset="0"/>
              </a:defRPr>
            </a:lvl1pPr>
          </a:lstStyle>
          <a:p>
            <a:pPr lvl="0"/>
            <a:r>
              <a:rPr lang="en-US"/>
              <a:t>Presenter Name</a:t>
            </a:r>
          </a:p>
          <a:p>
            <a:pPr lvl="0"/>
            <a:r>
              <a:rPr lang="en-US"/>
              <a:t>Date</a:t>
            </a:r>
          </a:p>
          <a:p>
            <a:pPr lvl="0"/>
            <a:r>
              <a:rPr lang="en-US"/>
              <a:t>Location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9013" y="476094"/>
            <a:ext cx="5628091" cy="1055267"/>
          </a:xfrm>
          <a:prstGeom prst="rect">
            <a:avLst/>
          </a:prstGeom>
        </p:spPr>
      </p:pic>
    </p:spTree>
    <p:extLst>
      <p:ext uri="{BB962C8B-B14F-4D97-AF65-F5344CB8AC3E}">
        <p14:creationId xmlns:p14="http://schemas.microsoft.com/office/powerpoint/2010/main" val="22813547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3" descr="Screen shot 2013-06-03 at 4.27.31 PM.png"/>
          <p:cNvPicPr>
            <a:picLocks noChangeAspect="1"/>
          </p:cNvPicPr>
          <p:nvPr userDrawn="1"/>
        </p:nvPicPr>
        <p:blipFill>
          <a:blip r:embed="rId2" cstate="print"/>
          <a:stretch>
            <a:fillRect/>
          </a:stretch>
        </p:blipFill>
        <p:spPr>
          <a:xfrm>
            <a:off x="-711200" y="-1213851"/>
            <a:ext cx="13632464" cy="8071852"/>
          </a:xfrm>
          <a:prstGeom prst="rect">
            <a:avLst/>
          </a:prstGeom>
        </p:spPr>
      </p:pic>
      <p:sp>
        <p:nvSpPr>
          <p:cNvPr id="3" name="Text Placeholder 2"/>
          <p:cNvSpPr>
            <a:spLocks noGrp="1"/>
          </p:cNvSpPr>
          <p:nvPr>
            <p:ph type="body" sz="quarter" idx="10" hasCustomPrompt="1"/>
          </p:nvPr>
        </p:nvSpPr>
        <p:spPr>
          <a:xfrm>
            <a:off x="1075269" y="2646365"/>
            <a:ext cx="10140951" cy="1709737"/>
          </a:xfrm>
          <a:prstGeom prst="rect">
            <a:avLst/>
          </a:prstGeom>
        </p:spPr>
        <p:txBody>
          <a:bodyPr/>
          <a:lstStyle>
            <a:lvl1pPr marL="0" indent="0" algn="ctr">
              <a:buNone/>
              <a:defRPr sz="4400">
                <a:solidFill>
                  <a:schemeClr val="bg1"/>
                </a:solidFill>
                <a:latin typeface="Arial" panose="020B0604020202020204" pitchFamily="34" charset="0"/>
                <a:cs typeface="Arial" panose="020B0604020202020204" pitchFamily="34" charset="0"/>
              </a:defRPr>
            </a:lvl1pPr>
          </a:lstStyle>
          <a:p>
            <a:pPr lvl="0"/>
            <a:r>
              <a:rPr lang="en-US"/>
              <a:t>Transition Slide</a:t>
            </a:r>
          </a:p>
        </p:txBody>
      </p:sp>
    </p:spTree>
    <p:extLst>
      <p:ext uri="{BB962C8B-B14F-4D97-AF65-F5344CB8AC3E}">
        <p14:creationId xmlns:p14="http://schemas.microsoft.com/office/powerpoint/2010/main" val="649963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Alternative Format for Callouts">
    <p:spTree>
      <p:nvGrpSpPr>
        <p:cNvPr id="1" name=""/>
        <p:cNvGrpSpPr/>
        <p:nvPr/>
      </p:nvGrpSpPr>
      <p:grpSpPr>
        <a:xfrm>
          <a:off x="0" y="0"/>
          <a:ext cx="0" cy="0"/>
          <a:chOff x="0" y="0"/>
          <a:chExt cx="0" cy="0"/>
        </a:xfrm>
      </p:grpSpPr>
      <p:sp>
        <p:nvSpPr>
          <p:cNvPr id="4" name="Rectangle 3"/>
          <p:cNvSpPr/>
          <p:nvPr userDrawn="1"/>
        </p:nvSpPr>
        <p:spPr>
          <a:xfrm>
            <a:off x="0" y="1"/>
            <a:ext cx="12192000" cy="6088828"/>
          </a:xfrm>
          <a:prstGeom prst="rect">
            <a:avLst/>
          </a:prstGeom>
          <a:solidFill>
            <a:srgbClr val="5CACA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3" name="Text Placeholder 2"/>
          <p:cNvSpPr>
            <a:spLocks noGrp="1"/>
          </p:cNvSpPr>
          <p:nvPr>
            <p:ph type="body" sz="quarter" idx="10" hasCustomPrompt="1"/>
          </p:nvPr>
        </p:nvSpPr>
        <p:spPr>
          <a:xfrm>
            <a:off x="1240717" y="1786284"/>
            <a:ext cx="9710569" cy="1646237"/>
          </a:xfrm>
          <a:prstGeom prst="rect">
            <a:avLst/>
          </a:prstGeom>
        </p:spPr>
        <p:txBody>
          <a:bodyPr/>
          <a:lstStyle>
            <a:lvl1pPr marL="0" indent="0" algn="ctr">
              <a:buNone/>
              <a:defRPr sz="4000" baseline="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“Alternative Format could be used for a Quote or a Callout”</a:t>
            </a:r>
          </a:p>
        </p:txBody>
      </p:sp>
      <p:sp>
        <p:nvSpPr>
          <p:cNvPr id="11" name="Text Placeholder 10"/>
          <p:cNvSpPr>
            <a:spLocks noGrp="1"/>
          </p:cNvSpPr>
          <p:nvPr>
            <p:ph type="body" sz="quarter" idx="11" hasCustomPrompt="1"/>
          </p:nvPr>
        </p:nvSpPr>
        <p:spPr>
          <a:xfrm>
            <a:off x="3449296" y="3984388"/>
            <a:ext cx="5293409" cy="517525"/>
          </a:xfrm>
          <a:prstGeom prst="rect">
            <a:avLst/>
          </a:prstGeom>
        </p:spPr>
        <p:txBody>
          <a:bodyPr/>
          <a:lstStyle>
            <a:lvl1pPr marL="0" indent="0" algn="ctr">
              <a:buNone/>
              <a:defRPr sz="1800" spc="600">
                <a:solidFill>
                  <a:srgbClr val="003DA6"/>
                </a:solidFill>
                <a:latin typeface="Arial" panose="020B0604020202020204" pitchFamily="34" charset="0"/>
                <a:cs typeface="Arial" panose="020B0604020202020204" pitchFamily="34" charset="0"/>
              </a:defRPr>
            </a:lvl1pPr>
          </a:lstStyle>
          <a:p>
            <a:pPr lvl="0"/>
            <a:r>
              <a:rPr lang="en-US"/>
              <a:t>Anonymous</a:t>
            </a:r>
          </a:p>
        </p:txBody>
      </p:sp>
    </p:spTree>
    <p:extLst>
      <p:ext uri="{BB962C8B-B14F-4D97-AF65-F5344CB8AC3E}">
        <p14:creationId xmlns:p14="http://schemas.microsoft.com/office/powerpoint/2010/main" val="22065417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8628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ig Q Backgroun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1512" y="-544287"/>
            <a:ext cx="9698920" cy="6959016"/>
          </a:xfrm>
          <a:prstGeom prst="rect">
            <a:avLst/>
          </a:prstGeom>
        </p:spPr>
      </p:pic>
    </p:spTree>
    <p:extLst>
      <p:ext uri="{BB962C8B-B14F-4D97-AF65-F5344CB8AC3E}">
        <p14:creationId xmlns:p14="http://schemas.microsoft.com/office/powerpoint/2010/main" val="179243436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94"/>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3570767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6868870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94"/>
            <a:ext cx="10363200" cy="1500716"/>
          </a:xfrm>
        </p:spPr>
        <p:txBody>
          <a:bodyPr anchor="b"/>
          <a:lstStyle>
            <a:lvl1pPr marL="0" indent="0">
              <a:buNone/>
              <a:defRPr sz="2667">
                <a:solidFill>
                  <a:schemeClr val="tx1">
                    <a:tint val="75000"/>
                  </a:schemeClr>
                </a:solidFill>
              </a:defRPr>
            </a:lvl1pPr>
            <a:lvl2pPr marL="609539" indent="0">
              <a:buNone/>
              <a:defRPr sz="2400">
                <a:solidFill>
                  <a:schemeClr val="tx1">
                    <a:tint val="75000"/>
                  </a:schemeClr>
                </a:solidFill>
              </a:defRPr>
            </a:lvl2pPr>
            <a:lvl3pPr marL="1219078" indent="0">
              <a:buNone/>
              <a:defRPr sz="2133">
                <a:solidFill>
                  <a:schemeClr val="tx1">
                    <a:tint val="75000"/>
                  </a:schemeClr>
                </a:solidFill>
              </a:defRPr>
            </a:lvl3pPr>
            <a:lvl4pPr marL="1828618" indent="0">
              <a:buNone/>
              <a:defRPr sz="1867">
                <a:solidFill>
                  <a:schemeClr val="tx1">
                    <a:tint val="75000"/>
                  </a:schemeClr>
                </a:solidFill>
              </a:defRPr>
            </a:lvl4pPr>
            <a:lvl5pPr marL="2438158" indent="0">
              <a:buNone/>
              <a:defRPr sz="1867">
                <a:solidFill>
                  <a:schemeClr val="tx1">
                    <a:tint val="75000"/>
                  </a:schemeClr>
                </a:solidFill>
              </a:defRPr>
            </a:lvl5pPr>
            <a:lvl6pPr marL="3047696" indent="0">
              <a:buNone/>
              <a:defRPr sz="1867">
                <a:solidFill>
                  <a:schemeClr val="tx1">
                    <a:tint val="75000"/>
                  </a:schemeClr>
                </a:solidFill>
              </a:defRPr>
            </a:lvl6pPr>
            <a:lvl7pPr marL="3657234" indent="0">
              <a:buNone/>
              <a:defRPr sz="1867">
                <a:solidFill>
                  <a:schemeClr val="tx1">
                    <a:tint val="75000"/>
                  </a:schemeClr>
                </a:solidFill>
              </a:defRPr>
            </a:lvl7pPr>
            <a:lvl8pPr marL="4266773" indent="0">
              <a:buNone/>
              <a:defRPr sz="1867">
                <a:solidFill>
                  <a:schemeClr val="tx1">
                    <a:tint val="75000"/>
                  </a:schemeClr>
                </a:solidFill>
              </a:defRPr>
            </a:lvl8pPr>
            <a:lvl9pPr marL="487631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9921921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0"/>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0"/>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1081320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4584"/>
            <a:ext cx="5386917" cy="641349"/>
          </a:xfrm>
        </p:spPr>
        <p:txBody>
          <a:bodyPr anchor="b"/>
          <a:lstStyle>
            <a:lvl1pPr marL="0" indent="0">
              <a:buNone/>
              <a:defRPr sz="3200" b="1"/>
            </a:lvl1pPr>
            <a:lvl2pPr marL="609539" indent="0">
              <a:buNone/>
              <a:defRPr sz="2667" b="1"/>
            </a:lvl2pPr>
            <a:lvl3pPr marL="1219078" indent="0">
              <a:buNone/>
              <a:defRPr sz="2400" b="1"/>
            </a:lvl3pPr>
            <a:lvl4pPr marL="1828618" indent="0">
              <a:buNone/>
              <a:defRPr sz="2133" b="1"/>
            </a:lvl4pPr>
            <a:lvl5pPr marL="2438158" indent="0">
              <a:buNone/>
              <a:defRPr sz="2133" b="1"/>
            </a:lvl5pPr>
            <a:lvl6pPr marL="3047696" indent="0">
              <a:buNone/>
              <a:defRPr sz="2133" b="1"/>
            </a:lvl6pPr>
            <a:lvl7pPr marL="3657234" indent="0">
              <a:buNone/>
              <a:defRPr sz="2133" b="1"/>
            </a:lvl7pPr>
            <a:lvl8pPr marL="4266773" indent="0">
              <a:buNone/>
              <a:defRPr sz="2133" b="1"/>
            </a:lvl8pPr>
            <a:lvl9pPr marL="4876313"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4" y="2175943"/>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4584"/>
            <a:ext cx="5389033" cy="641349"/>
          </a:xfrm>
        </p:spPr>
        <p:txBody>
          <a:bodyPr anchor="b"/>
          <a:lstStyle>
            <a:lvl1pPr marL="0" indent="0">
              <a:buNone/>
              <a:defRPr sz="3200" b="1"/>
            </a:lvl1pPr>
            <a:lvl2pPr marL="609539" indent="0">
              <a:buNone/>
              <a:defRPr sz="2667" b="1"/>
            </a:lvl2pPr>
            <a:lvl3pPr marL="1219078" indent="0">
              <a:buNone/>
              <a:defRPr sz="2400" b="1"/>
            </a:lvl3pPr>
            <a:lvl4pPr marL="1828618" indent="0">
              <a:buNone/>
              <a:defRPr sz="2133" b="1"/>
            </a:lvl4pPr>
            <a:lvl5pPr marL="2438158" indent="0">
              <a:buNone/>
              <a:defRPr sz="2133" b="1"/>
            </a:lvl5pPr>
            <a:lvl6pPr marL="3047696" indent="0">
              <a:buNone/>
              <a:defRPr sz="2133" b="1"/>
            </a:lvl6pPr>
            <a:lvl7pPr marL="3657234" indent="0">
              <a:buNone/>
              <a:defRPr sz="2133" b="1"/>
            </a:lvl7pPr>
            <a:lvl8pPr marL="4266773" indent="0">
              <a:buNone/>
              <a:defRPr sz="2133" b="1"/>
            </a:lvl8pPr>
            <a:lvl9pPr marL="4876313"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5943"/>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40043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8518680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31686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61"/>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9" y="273061"/>
            <a:ext cx="6815668"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0"/>
            <a:ext cx="4011084" cy="4690533"/>
          </a:xfrm>
        </p:spPr>
        <p:txBody>
          <a:bodyPr/>
          <a:lstStyle>
            <a:lvl1pPr marL="0" indent="0">
              <a:buNone/>
              <a:defRPr sz="1867"/>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4" indent="0">
              <a:buNone/>
              <a:defRPr sz="1200"/>
            </a:lvl7pPr>
            <a:lvl8pPr marL="4266773" indent="0">
              <a:buNone/>
              <a:defRPr sz="1200"/>
            </a:lvl8pPr>
            <a:lvl9pPr marL="487631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817589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39" indent="0">
              <a:buNone/>
              <a:defRPr sz="3733"/>
            </a:lvl2pPr>
            <a:lvl3pPr marL="1219078" indent="0">
              <a:buNone/>
              <a:defRPr sz="3200"/>
            </a:lvl3pPr>
            <a:lvl4pPr marL="1828618" indent="0">
              <a:buNone/>
              <a:defRPr sz="2667"/>
            </a:lvl4pPr>
            <a:lvl5pPr marL="2438158" indent="0">
              <a:buNone/>
              <a:defRPr sz="2667"/>
            </a:lvl5pPr>
            <a:lvl6pPr marL="3047696" indent="0">
              <a:buNone/>
              <a:defRPr sz="2667"/>
            </a:lvl6pPr>
            <a:lvl7pPr marL="3657234" indent="0">
              <a:buNone/>
              <a:defRPr sz="2667"/>
            </a:lvl7pPr>
            <a:lvl8pPr marL="4266773" indent="0">
              <a:buNone/>
              <a:defRPr sz="2667"/>
            </a:lvl8pPr>
            <a:lvl9pPr marL="4876313" indent="0">
              <a:buNone/>
              <a:defRPr sz="2667"/>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867"/>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4" indent="0">
              <a:buNone/>
              <a:defRPr sz="1200"/>
            </a:lvl7pPr>
            <a:lvl8pPr marL="4266773" indent="0">
              <a:buNone/>
              <a:defRPr sz="1200"/>
            </a:lvl8pPr>
            <a:lvl9pPr marL="487631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89587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7985760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8"/>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8"/>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2907716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CONFIDENTIAL: NYSBEIP EXPERT PANEL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2414793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CONFIDENTIAL: NYSBEIP EXPERT PANEL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289081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CONFIDENTIAL: NYSBEIP EXPERT PANEL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71054115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CONFIDENTIAL: NYSBEIP EXPERT PANEL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63739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CONFIDENTIAL: NYSBEIP EXPERT PANEL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59540051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CONFIDENTIAL: NYSBEIP EXPERT PANEL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4526247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CONFIDENTIAL: NYSBEIP EXPERT PANEL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707675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CONFIDENTIAL: NYSBEIP EXPERT PANEL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5344978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CONFIDENTIAL: NYSBEIP EXPERT PANEL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52596999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CONFIDENTIAL: NYSBEIP EXPERT PANEL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5181880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CONFIDENTIAL: NYSBEIP EXPERT PANEL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092840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6"/>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576B2D-D169-46FA-B648-666C613BA572}"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2755142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2907F-D418-463E-BF10-B29A5629C6C3}"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7038895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6"/>
            <a:ext cx="10363200" cy="1500716"/>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EEA823-F18A-4EA1-A16F-13AE828506B1}"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34954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AABFB7-3C33-467E-859D-EAC9A7C3BB7F}"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1029922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5"/>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4584"/>
            <a:ext cx="5389033" cy="6413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5935"/>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39DC00-C61D-4415-8C06-298F52D546C5}" type="datetime1">
              <a:rPr lang="en-US" smtClean="0"/>
              <a:t>3/21/2023</a:t>
            </a:fld>
            <a:endParaRPr lang="en-US"/>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781318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6D0774-9679-4615-8C45-0D898D4FC240}" type="datetime1">
              <a:rPr lang="en-US" smtClean="0"/>
              <a:t>3/21/2023</a:t>
            </a:fld>
            <a:endParaRPr lang="en-US"/>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3448371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754C1-59A8-4AD3-A34E-EFDEB5BC5CFD}" type="datetime1">
              <a:rPr lang="en-US" smtClean="0"/>
              <a:t>3/21/2023</a:t>
            </a:fld>
            <a:endParaRPr lang="en-US"/>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719570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3"/>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053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6634B0F-650F-4E7C-93EA-63FE4206ADBB}"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20585962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31C457F-227C-42A3-9A11-6C800A63A45A}"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388154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374FB-0273-49B2-806C-A66573BBD1EB}"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971347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8"/>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8"/>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ED01B-4ABB-4898-96D1-2B1C61E69073}"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12607891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C48C62-C3E0-4779-A1BA-3753C7A78F55}"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26171301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B5682-C18A-4AF5-AEA0-0B3AF5998B83}"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80862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186"/>
            <a:ext cx="10363200" cy="1500716"/>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C634E2-6322-45F9-AB7F-A21DD9FD0250}"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4407657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C1BB8-79CB-4B31-B1C3-855E02C6D138}"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64717082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5"/>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5935"/>
            <a:ext cx="538691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4585"/>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5935"/>
            <a:ext cx="5389033"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36E99-A762-4AC1-9EC6-54E59BEE8347}" type="datetime1">
              <a:rPr lang="en-US" smtClean="0"/>
              <a:t>3/21/2023</a:t>
            </a:fld>
            <a:endParaRPr lang="en-US"/>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5912574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289533-57F2-4967-ACCC-C9755C981E92}" type="datetime1">
              <a:rPr lang="en-US" smtClean="0"/>
              <a:t>3/21/2023</a:t>
            </a:fld>
            <a:endParaRPr lang="en-US"/>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9707486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A0657-451F-4A1D-AB0B-E276FA4613B6}" type="datetime1">
              <a:rPr lang="en-US" smtClean="0"/>
              <a:t>3/21/2023</a:t>
            </a:fld>
            <a:endParaRPr lang="en-US"/>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3102457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05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C3069-D129-4249-8867-1C9B5141F586}"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4318869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2A74C-C2C7-4659-B356-7AC813AC23F7}" type="datetime1">
              <a:rPr lang="en-US" smtClean="0"/>
              <a:t>3/21/2023</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2493810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0B49B-2A9B-4B91-BF58-9ECCA201C17D}"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97351492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9"/>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9"/>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F4994-C0BA-4140-8BBB-F7CD719B62CF}"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2760529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634756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57031456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4404213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9209118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45084459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34166436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563289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2979775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8544264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5100256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322738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876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394D2-3012-4749-8DF6-B6E0C71D678A}" type="datetime1">
              <a:rPr lang="en-US" smtClean="0"/>
              <a:t>3/21/2023</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9227644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8134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92407723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700644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306178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2699216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5813098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645271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08017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583931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6935179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345406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86287347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8248456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6646693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4741890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6403279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689050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419838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2298532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3922316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14237780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685997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68691804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014274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4708125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1669524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77870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29757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58600507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814189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2925606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513466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6689678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5697823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3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25465453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9854744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34566008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22000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8175110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000154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8836364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08856584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43658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4073098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5968077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825388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5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1368708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00260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827387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359272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808406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4930925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5411384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7634602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34124300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557349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80334475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9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3361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8909671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0539402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88102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856489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6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65232148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4858922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1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96678480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1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3502198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21659356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7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7089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7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9406333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1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321413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6304758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8851322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7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7569704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4921989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7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6332518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8909023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32205972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8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6433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8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60865340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1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3262851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4435775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0770498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8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0203400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97412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8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0422092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7919989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1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521980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_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585346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1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7534876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96134237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400617470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2970215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4563638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293365262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1074871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5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42889088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2202498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2853298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41672500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6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78315498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7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a:srcRect/>
          <a:stretch/>
        </p:blipFill>
        <p:spPr>
          <a:xfrm>
            <a:off x="2829834" y="4178329"/>
            <a:ext cx="4395959" cy="1140163"/>
          </a:xfrm>
          <a:prstGeom prst="rect">
            <a:avLst/>
          </a:prstGeom>
        </p:spPr>
      </p:pic>
    </p:spTree>
    <p:extLst>
      <p:ext uri="{BB962C8B-B14F-4D97-AF65-F5344CB8AC3E}">
        <p14:creationId xmlns:p14="http://schemas.microsoft.com/office/powerpoint/2010/main" val="218219127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2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153858721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22692874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cSld name="2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17332231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8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212297080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3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36740483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85103072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cSld name="3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30369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4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2835237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37954419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cSld name="4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20804240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5129642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9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937231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9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5159970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1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85559337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39223263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2815920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9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80952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57221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2286286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9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87072319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8821310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0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83154019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0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971567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0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57923662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1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29701957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4743303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9168239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10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52797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40254907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696495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0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596333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169517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a:extLst>
                <a:ext uri="{28A0092B-C50C-407E-A947-70E740481C1C}">
                  <a14:useLocalDpi xmlns:a14="http://schemas.microsoft.com/office/drawing/2010/main" val="0"/>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4644693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1458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9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5216882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5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79641939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50387754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cSld name="5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67545334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754246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3929533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4960630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0131409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1321140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1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2277866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4077677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1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047519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1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67841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8655348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0993196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898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854280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19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19422789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_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61593831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2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1809065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2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395240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2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48461579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2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6836169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2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48575207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800413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0058427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12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98629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4214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120540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2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3734698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699709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obj" preserve="1">
  <p:cSld name="2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43076601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2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09020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3143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6905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03572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572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402549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39295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8542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421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3143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03572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690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162186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3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9558344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164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14852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206374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889493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71445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543225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04637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053627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81767583"/>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theme" Target="../theme/theme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theme" Target="../theme/theme10.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74.xml"/><Relationship Id="rId7" Type="http://schemas.openxmlformats.org/officeDocument/2006/relationships/theme" Target="../theme/theme11.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5" Type="http://schemas.openxmlformats.org/officeDocument/2006/relationships/slideLayout" Target="../slideLayouts/slideLayout276.xml"/><Relationship Id="rId4" Type="http://schemas.openxmlformats.org/officeDocument/2006/relationships/slideLayout" Target="../slideLayouts/slideLayout2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theme" Target="../theme/theme12.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41.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13.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image" Target="../media/image4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41.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14.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image" Target="../media/image4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41.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15.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image" Target="../media/image4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image" Target="../media/image41.jpeg"/><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16.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42.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image" Target="../media/image41.jpeg"/><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17.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image" Target="../media/image42.jpe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5" Type="http://schemas.openxmlformats.org/officeDocument/2006/relationships/image" Target="../media/image41.jpeg"/><Relationship Id="rId4" Type="http://schemas.openxmlformats.org/officeDocument/2006/relationships/image" Target="../media/image42.jpe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theme" Target="../theme/theme19.xml"/><Relationship Id="rId1" Type="http://schemas.openxmlformats.org/officeDocument/2006/relationships/slideLayout" Target="../slideLayouts/slideLayout352.xml"/><Relationship Id="rId4" Type="http://schemas.openxmlformats.org/officeDocument/2006/relationships/image" Target="../media/image4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theme" Target="../theme/theme2.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s>
</file>

<file path=ppt/slideMasters/_rels/slideMaster20.xml.rels><?xml version="1.0" encoding="UTF-8" standalone="yes"?>
<Relationships xmlns="http://schemas.openxmlformats.org/package/2006/relationships"><Relationship Id="rId117" Type="http://schemas.openxmlformats.org/officeDocument/2006/relationships/slideLayout" Target="../slideLayouts/slideLayout469.xml"/><Relationship Id="rId21" Type="http://schemas.openxmlformats.org/officeDocument/2006/relationships/slideLayout" Target="../slideLayouts/slideLayout373.xml"/><Relationship Id="rId42" Type="http://schemas.openxmlformats.org/officeDocument/2006/relationships/slideLayout" Target="../slideLayouts/slideLayout394.xml"/><Relationship Id="rId63" Type="http://schemas.openxmlformats.org/officeDocument/2006/relationships/slideLayout" Target="../slideLayouts/slideLayout415.xml"/><Relationship Id="rId84" Type="http://schemas.openxmlformats.org/officeDocument/2006/relationships/slideLayout" Target="../slideLayouts/slideLayout436.xml"/><Relationship Id="rId138" Type="http://schemas.openxmlformats.org/officeDocument/2006/relationships/slideLayout" Target="../slideLayouts/slideLayout490.xml"/><Relationship Id="rId159" Type="http://schemas.openxmlformats.org/officeDocument/2006/relationships/slideLayout" Target="../slideLayouts/slideLayout511.xml"/><Relationship Id="rId107" Type="http://schemas.openxmlformats.org/officeDocument/2006/relationships/slideLayout" Target="../slideLayouts/slideLayout459.xml"/><Relationship Id="rId11" Type="http://schemas.openxmlformats.org/officeDocument/2006/relationships/slideLayout" Target="../slideLayouts/slideLayout363.xml"/><Relationship Id="rId32" Type="http://schemas.openxmlformats.org/officeDocument/2006/relationships/slideLayout" Target="../slideLayouts/slideLayout384.xml"/><Relationship Id="rId53" Type="http://schemas.openxmlformats.org/officeDocument/2006/relationships/slideLayout" Target="../slideLayouts/slideLayout405.xml"/><Relationship Id="rId74" Type="http://schemas.openxmlformats.org/officeDocument/2006/relationships/slideLayout" Target="../slideLayouts/slideLayout426.xml"/><Relationship Id="rId128" Type="http://schemas.openxmlformats.org/officeDocument/2006/relationships/slideLayout" Target="../slideLayouts/slideLayout480.xml"/><Relationship Id="rId149" Type="http://schemas.openxmlformats.org/officeDocument/2006/relationships/slideLayout" Target="../slideLayouts/slideLayout501.xml"/><Relationship Id="rId5" Type="http://schemas.openxmlformats.org/officeDocument/2006/relationships/slideLayout" Target="../slideLayouts/slideLayout357.xml"/><Relationship Id="rId95" Type="http://schemas.openxmlformats.org/officeDocument/2006/relationships/slideLayout" Target="../slideLayouts/slideLayout447.xml"/><Relationship Id="rId160" Type="http://schemas.openxmlformats.org/officeDocument/2006/relationships/slideLayout" Target="../slideLayouts/slideLayout512.xml"/><Relationship Id="rId22" Type="http://schemas.openxmlformats.org/officeDocument/2006/relationships/slideLayout" Target="../slideLayouts/slideLayout374.xml"/><Relationship Id="rId43" Type="http://schemas.openxmlformats.org/officeDocument/2006/relationships/slideLayout" Target="../slideLayouts/slideLayout395.xml"/><Relationship Id="rId64" Type="http://schemas.openxmlformats.org/officeDocument/2006/relationships/slideLayout" Target="../slideLayouts/slideLayout416.xml"/><Relationship Id="rId118" Type="http://schemas.openxmlformats.org/officeDocument/2006/relationships/slideLayout" Target="../slideLayouts/slideLayout470.xml"/><Relationship Id="rId139" Type="http://schemas.openxmlformats.org/officeDocument/2006/relationships/slideLayout" Target="../slideLayouts/slideLayout491.xml"/><Relationship Id="rId85" Type="http://schemas.openxmlformats.org/officeDocument/2006/relationships/slideLayout" Target="../slideLayouts/slideLayout437.xml"/><Relationship Id="rId150" Type="http://schemas.openxmlformats.org/officeDocument/2006/relationships/slideLayout" Target="../slideLayouts/slideLayout502.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33" Type="http://schemas.openxmlformats.org/officeDocument/2006/relationships/slideLayout" Target="../slideLayouts/slideLayout385.xml"/><Relationship Id="rId38" Type="http://schemas.openxmlformats.org/officeDocument/2006/relationships/slideLayout" Target="../slideLayouts/slideLayout390.xml"/><Relationship Id="rId59" Type="http://schemas.openxmlformats.org/officeDocument/2006/relationships/slideLayout" Target="../slideLayouts/slideLayout411.xml"/><Relationship Id="rId103" Type="http://schemas.openxmlformats.org/officeDocument/2006/relationships/slideLayout" Target="../slideLayouts/slideLayout455.xml"/><Relationship Id="rId108" Type="http://schemas.openxmlformats.org/officeDocument/2006/relationships/slideLayout" Target="../slideLayouts/slideLayout460.xml"/><Relationship Id="rId124" Type="http://schemas.openxmlformats.org/officeDocument/2006/relationships/slideLayout" Target="../slideLayouts/slideLayout476.xml"/><Relationship Id="rId129" Type="http://schemas.openxmlformats.org/officeDocument/2006/relationships/slideLayout" Target="../slideLayouts/slideLayout481.xml"/><Relationship Id="rId54" Type="http://schemas.openxmlformats.org/officeDocument/2006/relationships/slideLayout" Target="../slideLayouts/slideLayout406.xml"/><Relationship Id="rId70" Type="http://schemas.openxmlformats.org/officeDocument/2006/relationships/slideLayout" Target="../slideLayouts/slideLayout422.xml"/><Relationship Id="rId75" Type="http://schemas.openxmlformats.org/officeDocument/2006/relationships/slideLayout" Target="../slideLayouts/slideLayout427.xml"/><Relationship Id="rId91" Type="http://schemas.openxmlformats.org/officeDocument/2006/relationships/slideLayout" Target="../slideLayouts/slideLayout443.xml"/><Relationship Id="rId96" Type="http://schemas.openxmlformats.org/officeDocument/2006/relationships/slideLayout" Target="../slideLayouts/slideLayout448.xml"/><Relationship Id="rId140" Type="http://schemas.openxmlformats.org/officeDocument/2006/relationships/slideLayout" Target="../slideLayouts/slideLayout492.xml"/><Relationship Id="rId145" Type="http://schemas.openxmlformats.org/officeDocument/2006/relationships/slideLayout" Target="../slideLayouts/slideLayout497.xml"/><Relationship Id="rId161" Type="http://schemas.openxmlformats.org/officeDocument/2006/relationships/slideLayout" Target="../slideLayouts/slideLayout513.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49" Type="http://schemas.openxmlformats.org/officeDocument/2006/relationships/slideLayout" Target="../slideLayouts/slideLayout401.xml"/><Relationship Id="rId114" Type="http://schemas.openxmlformats.org/officeDocument/2006/relationships/slideLayout" Target="../slideLayouts/slideLayout466.xml"/><Relationship Id="rId119" Type="http://schemas.openxmlformats.org/officeDocument/2006/relationships/slideLayout" Target="../slideLayouts/slideLayout471.xml"/><Relationship Id="rId44" Type="http://schemas.openxmlformats.org/officeDocument/2006/relationships/slideLayout" Target="../slideLayouts/slideLayout396.xml"/><Relationship Id="rId60" Type="http://schemas.openxmlformats.org/officeDocument/2006/relationships/slideLayout" Target="../slideLayouts/slideLayout412.xml"/><Relationship Id="rId65" Type="http://schemas.openxmlformats.org/officeDocument/2006/relationships/slideLayout" Target="../slideLayouts/slideLayout417.xml"/><Relationship Id="rId81" Type="http://schemas.openxmlformats.org/officeDocument/2006/relationships/slideLayout" Target="../slideLayouts/slideLayout433.xml"/><Relationship Id="rId86" Type="http://schemas.openxmlformats.org/officeDocument/2006/relationships/slideLayout" Target="../slideLayouts/slideLayout438.xml"/><Relationship Id="rId130" Type="http://schemas.openxmlformats.org/officeDocument/2006/relationships/slideLayout" Target="../slideLayouts/slideLayout482.xml"/><Relationship Id="rId135" Type="http://schemas.openxmlformats.org/officeDocument/2006/relationships/slideLayout" Target="../slideLayouts/slideLayout487.xml"/><Relationship Id="rId151" Type="http://schemas.openxmlformats.org/officeDocument/2006/relationships/slideLayout" Target="../slideLayouts/slideLayout503.xml"/><Relationship Id="rId156" Type="http://schemas.openxmlformats.org/officeDocument/2006/relationships/slideLayout" Target="../slideLayouts/slideLayout508.xml"/><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39" Type="http://schemas.openxmlformats.org/officeDocument/2006/relationships/slideLayout" Target="../slideLayouts/slideLayout391.xml"/><Relationship Id="rId109" Type="http://schemas.openxmlformats.org/officeDocument/2006/relationships/slideLayout" Target="../slideLayouts/slideLayout461.xml"/><Relationship Id="rId34" Type="http://schemas.openxmlformats.org/officeDocument/2006/relationships/slideLayout" Target="../slideLayouts/slideLayout386.xml"/><Relationship Id="rId50" Type="http://schemas.openxmlformats.org/officeDocument/2006/relationships/slideLayout" Target="../slideLayouts/slideLayout402.xml"/><Relationship Id="rId55" Type="http://schemas.openxmlformats.org/officeDocument/2006/relationships/slideLayout" Target="../slideLayouts/slideLayout407.xml"/><Relationship Id="rId76" Type="http://schemas.openxmlformats.org/officeDocument/2006/relationships/slideLayout" Target="../slideLayouts/slideLayout428.xml"/><Relationship Id="rId97" Type="http://schemas.openxmlformats.org/officeDocument/2006/relationships/slideLayout" Target="../slideLayouts/slideLayout449.xml"/><Relationship Id="rId104" Type="http://schemas.openxmlformats.org/officeDocument/2006/relationships/slideLayout" Target="../slideLayouts/slideLayout456.xml"/><Relationship Id="rId120" Type="http://schemas.openxmlformats.org/officeDocument/2006/relationships/slideLayout" Target="../slideLayouts/slideLayout472.xml"/><Relationship Id="rId125" Type="http://schemas.openxmlformats.org/officeDocument/2006/relationships/slideLayout" Target="../slideLayouts/slideLayout477.xml"/><Relationship Id="rId141" Type="http://schemas.openxmlformats.org/officeDocument/2006/relationships/slideLayout" Target="../slideLayouts/slideLayout493.xml"/><Relationship Id="rId146" Type="http://schemas.openxmlformats.org/officeDocument/2006/relationships/slideLayout" Target="../slideLayouts/slideLayout498.xml"/><Relationship Id="rId7" Type="http://schemas.openxmlformats.org/officeDocument/2006/relationships/slideLayout" Target="../slideLayouts/slideLayout359.xml"/><Relationship Id="rId71" Type="http://schemas.openxmlformats.org/officeDocument/2006/relationships/slideLayout" Target="../slideLayouts/slideLayout423.xml"/><Relationship Id="rId92" Type="http://schemas.openxmlformats.org/officeDocument/2006/relationships/slideLayout" Target="../slideLayouts/slideLayout444.xml"/><Relationship Id="rId162" Type="http://schemas.openxmlformats.org/officeDocument/2006/relationships/slideLayout" Target="../slideLayouts/slideLayout514.xml"/><Relationship Id="rId2" Type="http://schemas.openxmlformats.org/officeDocument/2006/relationships/slideLayout" Target="../slideLayouts/slideLayout354.xml"/><Relationship Id="rId29" Type="http://schemas.openxmlformats.org/officeDocument/2006/relationships/slideLayout" Target="../slideLayouts/slideLayout381.xml"/><Relationship Id="rId24" Type="http://schemas.openxmlformats.org/officeDocument/2006/relationships/slideLayout" Target="../slideLayouts/slideLayout376.xml"/><Relationship Id="rId40" Type="http://schemas.openxmlformats.org/officeDocument/2006/relationships/slideLayout" Target="../slideLayouts/slideLayout392.xml"/><Relationship Id="rId45" Type="http://schemas.openxmlformats.org/officeDocument/2006/relationships/slideLayout" Target="../slideLayouts/slideLayout397.xml"/><Relationship Id="rId66" Type="http://schemas.openxmlformats.org/officeDocument/2006/relationships/slideLayout" Target="../slideLayouts/slideLayout418.xml"/><Relationship Id="rId87" Type="http://schemas.openxmlformats.org/officeDocument/2006/relationships/slideLayout" Target="../slideLayouts/slideLayout439.xml"/><Relationship Id="rId110" Type="http://schemas.openxmlformats.org/officeDocument/2006/relationships/slideLayout" Target="../slideLayouts/slideLayout462.xml"/><Relationship Id="rId115" Type="http://schemas.openxmlformats.org/officeDocument/2006/relationships/slideLayout" Target="../slideLayouts/slideLayout467.xml"/><Relationship Id="rId131" Type="http://schemas.openxmlformats.org/officeDocument/2006/relationships/slideLayout" Target="../slideLayouts/slideLayout483.xml"/><Relationship Id="rId136" Type="http://schemas.openxmlformats.org/officeDocument/2006/relationships/slideLayout" Target="../slideLayouts/slideLayout488.xml"/><Relationship Id="rId157" Type="http://schemas.openxmlformats.org/officeDocument/2006/relationships/slideLayout" Target="../slideLayouts/slideLayout509.xml"/><Relationship Id="rId61" Type="http://schemas.openxmlformats.org/officeDocument/2006/relationships/slideLayout" Target="../slideLayouts/slideLayout413.xml"/><Relationship Id="rId82" Type="http://schemas.openxmlformats.org/officeDocument/2006/relationships/slideLayout" Target="../slideLayouts/slideLayout434.xml"/><Relationship Id="rId152" Type="http://schemas.openxmlformats.org/officeDocument/2006/relationships/slideLayout" Target="../slideLayouts/slideLayout504.xml"/><Relationship Id="rId19" Type="http://schemas.openxmlformats.org/officeDocument/2006/relationships/slideLayout" Target="../slideLayouts/slideLayout371.xml"/><Relationship Id="rId14" Type="http://schemas.openxmlformats.org/officeDocument/2006/relationships/slideLayout" Target="../slideLayouts/slideLayout366.xml"/><Relationship Id="rId30" Type="http://schemas.openxmlformats.org/officeDocument/2006/relationships/slideLayout" Target="../slideLayouts/slideLayout382.xml"/><Relationship Id="rId35" Type="http://schemas.openxmlformats.org/officeDocument/2006/relationships/slideLayout" Target="../slideLayouts/slideLayout387.xml"/><Relationship Id="rId56" Type="http://schemas.openxmlformats.org/officeDocument/2006/relationships/slideLayout" Target="../slideLayouts/slideLayout408.xml"/><Relationship Id="rId77" Type="http://schemas.openxmlformats.org/officeDocument/2006/relationships/slideLayout" Target="../slideLayouts/slideLayout429.xml"/><Relationship Id="rId100" Type="http://schemas.openxmlformats.org/officeDocument/2006/relationships/slideLayout" Target="../slideLayouts/slideLayout452.xml"/><Relationship Id="rId105" Type="http://schemas.openxmlformats.org/officeDocument/2006/relationships/slideLayout" Target="../slideLayouts/slideLayout457.xml"/><Relationship Id="rId126" Type="http://schemas.openxmlformats.org/officeDocument/2006/relationships/slideLayout" Target="../slideLayouts/slideLayout478.xml"/><Relationship Id="rId147" Type="http://schemas.openxmlformats.org/officeDocument/2006/relationships/slideLayout" Target="../slideLayouts/slideLayout499.xml"/><Relationship Id="rId8" Type="http://schemas.openxmlformats.org/officeDocument/2006/relationships/slideLayout" Target="../slideLayouts/slideLayout360.xml"/><Relationship Id="rId51" Type="http://schemas.openxmlformats.org/officeDocument/2006/relationships/slideLayout" Target="../slideLayouts/slideLayout403.xml"/><Relationship Id="rId72" Type="http://schemas.openxmlformats.org/officeDocument/2006/relationships/slideLayout" Target="../slideLayouts/slideLayout424.xml"/><Relationship Id="rId93" Type="http://schemas.openxmlformats.org/officeDocument/2006/relationships/slideLayout" Target="../slideLayouts/slideLayout445.xml"/><Relationship Id="rId98" Type="http://schemas.openxmlformats.org/officeDocument/2006/relationships/slideLayout" Target="../slideLayouts/slideLayout450.xml"/><Relationship Id="rId121" Type="http://schemas.openxmlformats.org/officeDocument/2006/relationships/slideLayout" Target="../slideLayouts/slideLayout473.xml"/><Relationship Id="rId142" Type="http://schemas.openxmlformats.org/officeDocument/2006/relationships/slideLayout" Target="../slideLayouts/slideLayout494.xml"/><Relationship Id="rId163" Type="http://schemas.openxmlformats.org/officeDocument/2006/relationships/theme" Target="../theme/theme20.xml"/><Relationship Id="rId3" Type="http://schemas.openxmlformats.org/officeDocument/2006/relationships/slideLayout" Target="../slideLayouts/slideLayout355.xml"/><Relationship Id="rId25" Type="http://schemas.openxmlformats.org/officeDocument/2006/relationships/slideLayout" Target="../slideLayouts/slideLayout377.xml"/><Relationship Id="rId46" Type="http://schemas.openxmlformats.org/officeDocument/2006/relationships/slideLayout" Target="../slideLayouts/slideLayout398.xml"/><Relationship Id="rId67" Type="http://schemas.openxmlformats.org/officeDocument/2006/relationships/slideLayout" Target="../slideLayouts/slideLayout419.xml"/><Relationship Id="rId116" Type="http://schemas.openxmlformats.org/officeDocument/2006/relationships/slideLayout" Target="../slideLayouts/slideLayout468.xml"/><Relationship Id="rId137" Type="http://schemas.openxmlformats.org/officeDocument/2006/relationships/slideLayout" Target="../slideLayouts/slideLayout489.xml"/><Relationship Id="rId158" Type="http://schemas.openxmlformats.org/officeDocument/2006/relationships/slideLayout" Target="../slideLayouts/slideLayout510.xml"/><Relationship Id="rId20" Type="http://schemas.openxmlformats.org/officeDocument/2006/relationships/slideLayout" Target="../slideLayouts/slideLayout372.xml"/><Relationship Id="rId41" Type="http://schemas.openxmlformats.org/officeDocument/2006/relationships/slideLayout" Target="../slideLayouts/slideLayout393.xml"/><Relationship Id="rId62" Type="http://schemas.openxmlformats.org/officeDocument/2006/relationships/slideLayout" Target="../slideLayouts/slideLayout414.xml"/><Relationship Id="rId83" Type="http://schemas.openxmlformats.org/officeDocument/2006/relationships/slideLayout" Target="../slideLayouts/slideLayout435.xml"/><Relationship Id="rId88" Type="http://schemas.openxmlformats.org/officeDocument/2006/relationships/slideLayout" Target="../slideLayouts/slideLayout440.xml"/><Relationship Id="rId111" Type="http://schemas.openxmlformats.org/officeDocument/2006/relationships/slideLayout" Target="../slideLayouts/slideLayout463.xml"/><Relationship Id="rId132" Type="http://schemas.openxmlformats.org/officeDocument/2006/relationships/slideLayout" Target="../slideLayouts/slideLayout484.xml"/><Relationship Id="rId153" Type="http://schemas.openxmlformats.org/officeDocument/2006/relationships/slideLayout" Target="../slideLayouts/slideLayout505.xml"/><Relationship Id="rId15" Type="http://schemas.openxmlformats.org/officeDocument/2006/relationships/slideLayout" Target="../slideLayouts/slideLayout367.xml"/><Relationship Id="rId36" Type="http://schemas.openxmlformats.org/officeDocument/2006/relationships/slideLayout" Target="../slideLayouts/slideLayout388.xml"/><Relationship Id="rId57" Type="http://schemas.openxmlformats.org/officeDocument/2006/relationships/slideLayout" Target="../slideLayouts/slideLayout409.xml"/><Relationship Id="rId106" Type="http://schemas.openxmlformats.org/officeDocument/2006/relationships/slideLayout" Target="../slideLayouts/slideLayout458.xml"/><Relationship Id="rId127" Type="http://schemas.openxmlformats.org/officeDocument/2006/relationships/slideLayout" Target="../slideLayouts/slideLayout479.xml"/><Relationship Id="rId10" Type="http://schemas.openxmlformats.org/officeDocument/2006/relationships/slideLayout" Target="../slideLayouts/slideLayout362.xml"/><Relationship Id="rId31" Type="http://schemas.openxmlformats.org/officeDocument/2006/relationships/slideLayout" Target="../slideLayouts/slideLayout383.xml"/><Relationship Id="rId52" Type="http://schemas.openxmlformats.org/officeDocument/2006/relationships/slideLayout" Target="../slideLayouts/slideLayout404.xml"/><Relationship Id="rId73" Type="http://schemas.openxmlformats.org/officeDocument/2006/relationships/slideLayout" Target="../slideLayouts/slideLayout425.xml"/><Relationship Id="rId78" Type="http://schemas.openxmlformats.org/officeDocument/2006/relationships/slideLayout" Target="../slideLayouts/slideLayout430.xml"/><Relationship Id="rId94" Type="http://schemas.openxmlformats.org/officeDocument/2006/relationships/slideLayout" Target="../slideLayouts/slideLayout446.xml"/><Relationship Id="rId99" Type="http://schemas.openxmlformats.org/officeDocument/2006/relationships/slideLayout" Target="../slideLayouts/slideLayout451.xml"/><Relationship Id="rId101" Type="http://schemas.openxmlformats.org/officeDocument/2006/relationships/slideLayout" Target="../slideLayouts/slideLayout453.xml"/><Relationship Id="rId122" Type="http://schemas.openxmlformats.org/officeDocument/2006/relationships/slideLayout" Target="../slideLayouts/slideLayout474.xml"/><Relationship Id="rId143" Type="http://schemas.openxmlformats.org/officeDocument/2006/relationships/slideLayout" Target="../slideLayouts/slideLayout495.xml"/><Relationship Id="rId148" Type="http://schemas.openxmlformats.org/officeDocument/2006/relationships/slideLayout" Target="../slideLayouts/slideLayout500.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26" Type="http://schemas.openxmlformats.org/officeDocument/2006/relationships/slideLayout" Target="../slideLayouts/slideLayout378.xml"/><Relationship Id="rId47" Type="http://schemas.openxmlformats.org/officeDocument/2006/relationships/slideLayout" Target="../slideLayouts/slideLayout399.xml"/><Relationship Id="rId68" Type="http://schemas.openxmlformats.org/officeDocument/2006/relationships/slideLayout" Target="../slideLayouts/slideLayout420.xml"/><Relationship Id="rId89" Type="http://schemas.openxmlformats.org/officeDocument/2006/relationships/slideLayout" Target="../slideLayouts/slideLayout441.xml"/><Relationship Id="rId112" Type="http://schemas.openxmlformats.org/officeDocument/2006/relationships/slideLayout" Target="../slideLayouts/slideLayout464.xml"/><Relationship Id="rId133" Type="http://schemas.openxmlformats.org/officeDocument/2006/relationships/slideLayout" Target="../slideLayouts/slideLayout485.xml"/><Relationship Id="rId154" Type="http://schemas.openxmlformats.org/officeDocument/2006/relationships/slideLayout" Target="../slideLayouts/slideLayout506.xml"/><Relationship Id="rId16" Type="http://schemas.openxmlformats.org/officeDocument/2006/relationships/slideLayout" Target="../slideLayouts/slideLayout368.xml"/><Relationship Id="rId37" Type="http://schemas.openxmlformats.org/officeDocument/2006/relationships/slideLayout" Target="../slideLayouts/slideLayout389.xml"/><Relationship Id="rId58" Type="http://schemas.openxmlformats.org/officeDocument/2006/relationships/slideLayout" Target="../slideLayouts/slideLayout410.xml"/><Relationship Id="rId79" Type="http://schemas.openxmlformats.org/officeDocument/2006/relationships/slideLayout" Target="../slideLayouts/slideLayout431.xml"/><Relationship Id="rId102" Type="http://schemas.openxmlformats.org/officeDocument/2006/relationships/slideLayout" Target="../slideLayouts/slideLayout454.xml"/><Relationship Id="rId123" Type="http://schemas.openxmlformats.org/officeDocument/2006/relationships/slideLayout" Target="../slideLayouts/slideLayout475.xml"/><Relationship Id="rId144" Type="http://schemas.openxmlformats.org/officeDocument/2006/relationships/slideLayout" Target="../slideLayouts/slideLayout496.xml"/><Relationship Id="rId90" Type="http://schemas.openxmlformats.org/officeDocument/2006/relationships/slideLayout" Target="../slideLayouts/slideLayout442.xml"/><Relationship Id="rId27" Type="http://schemas.openxmlformats.org/officeDocument/2006/relationships/slideLayout" Target="../slideLayouts/slideLayout379.xml"/><Relationship Id="rId48" Type="http://schemas.openxmlformats.org/officeDocument/2006/relationships/slideLayout" Target="../slideLayouts/slideLayout400.xml"/><Relationship Id="rId69" Type="http://schemas.openxmlformats.org/officeDocument/2006/relationships/slideLayout" Target="../slideLayouts/slideLayout421.xml"/><Relationship Id="rId113" Type="http://schemas.openxmlformats.org/officeDocument/2006/relationships/slideLayout" Target="../slideLayouts/slideLayout465.xml"/><Relationship Id="rId134" Type="http://schemas.openxmlformats.org/officeDocument/2006/relationships/slideLayout" Target="../slideLayouts/slideLayout486.xml"/><Relationship Id="rId80" Type="http://schemas.openxmlformats.org/officeDocument/2006/relationships/slideLayout" Target="../slideLayouts/slideLayout432.xml"/><Relationship Id="rId155" Type="http://schemas.openxmlformats.org/officeDocument/2006/relationships/slideLayout" Target="../slideLayouts/slideLayout5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3.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image" Target="../media/image42.jpeg"/><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4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4.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theme" Target="../theme/theme5.xml"/><Relationship Id="rId1" Type="http://schemas.openxmlformats.org/officeDocument/2006/relationships/slideLayout" Target="../slideLayouts/slideLayout218.xml"/><Relationship Id="rId4" Type="http://schemas.openxmlformats.org/officeDocument/2006/relationships/image" Target="../media/image4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6.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41.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7.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image" Target="../media/image4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theme" Target="../theme/theme9.xml"/><Relationship Id="rId1" Type="http://schemas.openxmlformats.org/officeDocument/2006/relationships/slideLayout" Target="../slideLayouts/slideLayout254.xml"/><Relationship Id="rId4" Type="http://schemas.openxmlformats.org/officeDocument/2006/relationships/image" Target="../media/image4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943894717"/>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626" r:id="rId4"/>
    <p:sldLayoutId id="2147484599" r:id="rId5"/>
    <p:sldLayoutId id="2147484600" r:id="rId6"/>
    <p:sldLayoutId id="2147484601" r:id="rId7"/>
    <p:sldLayoutId id="2147484602" r:id="rId8"/>
    <p:sldLayoutId id="2147484603" r:id="rId9"/>
    <p:sldLayoutId id="2147484604" r:id="rId10"/>
    <p:sldLayoutId id="2147484624" r:id="rId11"/>
    <p:sldLayoutId id="2147484628" r:id="rId12"/>
    <p:sldLayoutId id="2147484353" r:id="rId13"/>
    <p:sldLayoutId id="2147484627" r:id="rId14"/>
    <p:sldLayoutId id="2147484354" r:id="rId15"/>
    <p:sldLayoutId id="2147484558" r:id="rId16"/>
    <p:sldLayoutId id="2147484559" r:id="rId17"/>
    <p:sldLayoutId id="2147484355" r:id="rId18"/>
    <p:sldLayoutId id="2147484356" r:id="rId19"/>
    <p:sldLayoutId id="2147484357" r:id="rId20"/>
    <p:sldLayoutId id="2147484358" r:id="rId21"/>
    <p:sldLayoutId id="2147484634" r:id="rId22"/>
    <p:sldLayoutId id="2147484635" r:id="rId23"/>
    <p:sldLayoutId id="2147484238" r:id="rId24"/>
    <p:sldLayoutId id="2147484200" r:id="rId25"/>
    <p:sldLayoutId id="2147484560" r:id="rId26"/>
    <p:sldLayoutId id="2147484202" r:id="rId27"/>
    <p:sldLayoutId id="2147484203" r:id="rId28"/>
    <p:sldLayoutId id="2147484204" r:id="rId29"/>
    <p:sldLayoutId id="2147484205" r:id="rId30"/>
    <p:sldLayoutId id="2147484206" r:id="rId31"/>
    <p:sldLayoutId id="2147484237" r:id="rId32"/>
    <p:sldLayoutId id="2147484208" r:id="rId33"/>
    <p:sldLayoutId id="2147484359" r:id="rId34"/>
    <p:sldLayoutId id="2147484360" r:id="rId35"/>
    <p:sldLayoutId id="2147484361" r:id="rId36"/>
    <p:sldLayoutId id="2147484561" r:id="rId37"/>
    <p:sldLayoutId id="2147484562" r:id="rId38"/>
    <p:sldLayoutId id="2147484362" r:id="rId39"/>
    <p:sldLayoutId id="2147484363" r:id="rId40"/>
    <p:sldLayoutId id="2147484364" r:id="rId41"/>
    <p:sldLayoutId id="2147484365" r:id="rId42"/>
    <p:sldLayoutId id="2147484366" r:id="rId43"/>
    <p:sldLayoutId id="2147484367" r:id="rId44"/>
    <p:sldLayoutId id="2147484563" r:id="rId45"/>
    <p:sldLayoutId id="2147484378" r:id="rId46"/>
    <p:sldLayoutId id="2147484351" r:id="rId47"/>
    <p:sldLayoutId id="2147484350" r:id="rId48"/>
    <p:sldLayoutId id="2147484352" r:id="rId49"/>
    <p:sldLayoutId id="2147483764" r:id="rId50"/>
    <p:sldLayoutId id="2147483765" r:id="rId51"/>
    <p:sldLayoutId id="2147483766" r:id="rId52"/>
    <p:sldLayoutId id="2147484564" r:id="rId53"/>
    <p:sldLayoutId id="2147483771" r:id="rId54"/>
    <p:sldLayoutId id="2147483767" r:id="rId55"/>
    <p:sldLayoutId id="2147483722" r:id="rId56"/>
    <p:sldLayoutId id="2147484258" r:id="rId57"/>
    <p:sldLayoutId id="2147484257" r:id="rId58"/>
    <p:sldLayoutId id="2147484254" r:id="rId59"/>
    <p:sldLayoutId id="2147484247" r:id="rId60"/>
    <p:sldLayoutId id="2147484248" r:id="rId61"/>
    <p:sldLayoutId id="2147484249" r:id="rId62"/>
    <p:sldLayoutId id="2147484250" r:id="rId63"/>
    <p:sldLayoutId id="2147484565" r:id="rId64"/>
    <p:sldLayoutId id="2147484251" r:id="rId65"/>
    <p:sldLayoutId id="2147484606" r:id="rId66"/>
    <p:sldLayoutId id="2147484566" r:id="rId67"/>
    <p:sldLayoutId id="2147484567" r:id="rId68"/>
    <p:sldLayoutId id="2147484231" r:id="rId69"/>
    <p:sldLayoutId id="2147484268" r:id="rId70"/>
    <p:sldLayoutId id="2147484235" r:id="rId71"/>
    <p:sldLayoutId id="2147484568" r:id="rId72"/>
    <p:sldLayoutId id="2147484245" r:id="rId73"/>
    <p:sldLayoutId id="2147484262" r:id="rId74"/>
    <p:sldLayoutId id="2147483719" r:id="rId75"/>
    <p:sldLayoutId id="2147483720" r:id="rId76"/>
    <p:sldLayoutId id="2147483721" r:id="rId77"/>
    <p:sldLayoutId id="2147484233" r:id="rId78"/>
    <p:sldLayoutId id="2147483710" r:id="rId79"/>
    <p:sldLayoutId id="2147483716" r:id="rId80"/>
    <p:sldLayoutId id="2147483723" r:id="rId81"/>
    <p:sldLayoutId id="2147484569" r:id="rId82"/>
    <p:sldLayoutId id="2147483717" r:id="rId83"/>
    <p:sldLayoutId id="2147483718" r:id="rId84"/>
    <p:sldLayoutId id="2147484400" r:id="rId85"/>
    <p:sldLayoutId id="2147484401" r:id="rId86"/>
    <p:sldLayoutId id="2147484402" r:id="rId87"/>
    <p:sldLayoutId id="2147483712" r:id="rId88"/>
    <p:sldLayoutId id="2147484570" r:id="rId89"/>
    <p:sldLayoutId id="2147484313" r:id="rId90"/>
    <p:sldLayoutId id="2147484315" r:id="rId91"/>
    <p:sldLayoutId id="2147483737" r:id="rId92"/>
    <p:sldLayoutId id="2147483772" r:id="rId93"/>
    <p:sldLayoutId id="2147484571" r:id="rId94"/>
    <p:sldLayoutId id="2147483742" r:id="rId95"/>
    <p:sldLayoutId id="2147483743" r:id="rId96"/>
    <p:sldLayoutId id="2147483744" r:id="rId97"/>
    <p:sldLayoutId id="2147484488" r:id="rId98"/>
    <p:sldLayoutId id="2147483746" r:id="rId99"/>
    <p:sldLayoutId id="2147483747" r:id="rId100"/>
    <p:sldLayoutId id="2147484572" r:id="rId101"/>
    <p:sldLayoutId id="2147483748" r:id="rId102"/>
    <p:sldLayoutId id="2147484335" r:id="rId103"/>
    <p:sldLayoutId id="2147484336" r:id="rId104"/>
    <p:sldLayoutId id="2147484337" r:id="rId105"/>
    <p:sldLayoutId id="2147484573" r:id="rId106"/>
    <p:sldLayoutId id="2147484574" r:id="rId107"/>
    <p:sldLayoutId id="2147484339" r:id="rId108"/>
    <p:sldLayoutId id="2147484340" r:id="rId109"/>
    <p:sldLayoutId id="2147484341" r:id="rId110"/>
    <p:sldLayoutId id="2147484342" r:id="rId111"/>
    <p:sldLayoutId id="2147484343" r:id="rId112"/>
    <p:sldLayoutId id="2147484344" r:id="rId113"/>
    <p:sldLayoutId id="2147484222" r:id="rId114"/>
    <p:sldLayoutId id="2147484575" r:id="rId115"/>
    <p:sldLayoutId id="2147484576" r:id="rId116"/>
    <p:sldLayoutId id="2147484584" r:id="rId117"/>
    <p:sldLayoutId id="2147483868" r:id="rId118"/>
    <p:sldLayoutId id="2147484585" r:id="rId119"/>
    <p:sldLayoutId id="2147484586" r:id="rId120"/>
    <p:sldLayoutId id="2147484587" r:id="rId121"/>
    <p:sldLayoutId id="2147484588" r:id="rId122"/>
    <p:sldLayoutId id="2147484592" r:id="rId123"/>
    <p:sldLayoutId id="2147484593" r:id="rId124"/>
    <p:sldLayoutId id="2147484594" r:id="rId125"/>
    <p:sldLayoutId id="2147484595" r:id="rId126"/>
    <p:sldLayoutId id="2147484385" r:id="rId127"/>
    <p:sldLayoutId id="2147484386" r:id="rId128"/>
    <p:sldLayoutId id="2147484387" r:id="rId129"/>
    <p:sldLayoutId id="2147484388" r:id="rId130"/>
    <p:sldLayoutId id="2147484389" r:id="rId131"/>
    <p:sldLayoutId id="2147484329" r:id="rId132"/>
    <p:sldLayoutId id="2147484330" r:id="rId133"/>
    <p:sldLayoutId id="2147484331" r:id="rId134"/>
    <p:sldLayoutId id="2147484332" r:id="rId135"/>
    <p:sldLayoutId id="2147484485" r:id="rId136"/>
    <p:sldLayoutId id="2147484486" r:id="rId137"/>
    <p:sldLayoutId id="2147484609" r:id="rId138"/>
    <p:sldLayoutId id="2147484477" r:id="rId139"/>
    <p:sldLayoutId id="2147484478" r:id="rId140"/>
    <p:sldLayoutId id="2147484260" r:id="rId141"/>
    <p:sldLayoutId id="2147484577" r:id="rId142"/>
    <p:sldLayoutId id="2147484480" r:id="rId143"/>
    <p:sldLayoutId id="2147484267" r:id="rId144"/>
    <p:sldLayoutId id="2147484481" r:id="rId145"/>
    <p:sldLayoutId id="2147484482" r:id="rId146"/>
    <p:sldLayoutId id="2147484483" r:id="rId147"/>
    <p:sldLayoutId id="2147484484" r:id="rId148"/>
    <p:sldLayoutId id="2147483792" r:id="rId149"/>
    <p:sldLayoutId id="2147483793" r:id="rId150"/>
    <p:sldLayoutId id="2147483794" r:id="rId151"/>
    <p:sldLayoutId id="2147484578" r:id="rId152"/>
    <p:sldLayoutId id="2147483796" r:id="rId153"/>
    <p:sldLayoutId id="2147483797" r:id="rId154"/>
    <p:sldLayoutId id="2147483798" r:id="rId155"/>
    <p:sldLayoutId id="2147483799" r:id="rId156"/>
    <p:sldLayoutId id="2147483800" r:id="rId157"/>
    <p:sldLayoutId id="2147483801" r:id="rId158"/>
    <p:sldLayoutId id="2147484607" r:id="rId159"/>
    <p:sldLayoutId id="2147484608" r:id="rId160"/>
    <p:sldLayoutId id="2147484605" r:id="rId161"/>
    <p:sldLayoutId id="2147483773" r:id="rId162"/>
    <p:sldLayoutId id="2147483774" r:id="rId163"/>
    <p:sldLayoutId id="2147484349" r:id="rId164"/>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3/21/2023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91186416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8155539"/>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Lst>
  <p:txStyles>
    <p:titleStyle>
      <a:lvl1pPr algn="l" defTabSz="685783"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p:titleStyle>
    <p:bodyStyle>
      <a:lvl1pPr marL="225420" indent="-225420" algn="l" defTabSz="685783" rtl="0" eaLnBrk="1" latinLnBrk="0" hangingPunct="1">
        <a:lnSpc>
          <a:spcPct val="90000"/>
        </a:lnSpc>
        <a:spcBef>
          <a:spcPts val="1051"/>
        </a:spcBef>
        <a:buClr>
          <a:srgbClr val="92D050"/>
        </a:buClr>
        <a:buSzPct val="100000"/>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461951" indent="-236533" algn="l" defTabSz="685783" rtl="0" eaLnBrk="1" latinLnBrk="0" hangingPunct="1">
        <a:lnSpc>
          <a:spcPct val="90000"/>
        </a:lnSpc>
        <a:spcBef>
          <a:spcPts val="151"/>
        </a:spcBef>
        <a:spcAft>
          <a:spcPts val="300"/>
        </a:spcAft>
        <a:buClr>
          <a:schemeClr val="tx2"/>
        </a:buClr>
        <a:buSzPct val="80000"/>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688957" indent="-233357" algn="l" defTabSz="685783" rtl="0" eaLnBrk="1" latinLnBrk="0" hangingPunct="1">
        <a:lnSpc>
          <a:spcPct val="90000"/>
        </a:lnSpc>
        <a:spcBef>
          <a:spcPts val="151"/>
        </a:spcBef>
        <a:spcAft>
          <a:spcPts val="300"/>
        </a:spcAft>
        <a:buClr>
          <a:srgbClr val="F5BD47"/>
        </a:buClr>
        <a:buSzPct val="80000"/>
        <a:buFont typeface="Trebuchet MS" panose="020B0603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685783" indent="-169065" algn="l" defTabSz="685783" rtl="0" eaLnBrk="1" latinLnBrk="0" hangingPunct="1">
        <a:lnSpc>
          <a:spcPct val="90000"/>
        </a:lnSpc>
        <a:spcBef>
          <a:spcPts val="151"/>
        </a:spcBef>
        <a:spcAft>
          <a:spcPts val="300"/>
        </a:spcAft>
        <a:buClr>
          <a:schemeClr val="tx2"/>
        </a:buClr>
        <a:buSzPct val="80000"/>
        <a:buFont typeface="Corbel" pitchFamily="34" charset="0"/>
        <a:buChar char="•"/>
        <a:defRPr sz="1351" kern="1200">
          <a:solidFill>
            <a:schemeClr val="tx1"/>
          </a:solidFill>
          <a:latin typeface="Arial" panose="020B0604020202020204" pitchFamily="34" charset="0"/>
          <a:ea typeface="+mn-ea"/>
          <a:cs typeface="Arial" panose="020B0604020202020204" pitchFamily="34" charset="0"/>
        </a:defRPr>
      </a:lvl4pPr>
      <a:lvl5pPr marL="960096" indent="-137157" algn="l" defTabSz="685783" rtl="0" eaLnBrk="1" latinLnBrk="0" hangingPunct="1">
        <a:lnSpc>
          <a:spcPct val="90000"/>
        </a:lnSpc>
        <a:spcBef>
          <a:spcPts val="151"/>
        </a:spcBef>
        <a:spcAft>
          <a:spcPts val="300"/>
        </a:spcAft>
        <a:buClr>
          <a:schemeClr val="tx2"/>
        </a:buClr>
        <a:buSzPct val="80000"/>
        <a:buFont typeface="Corbel" pitchFamily="34" charset="0"/>
        <a:buChar char="•"/>
        <a:defRPr sz="1200" kern="1200">
          <a:solidFill>
            <a:schemeClr val="tx1"/>
          </a:solidFill>
          <a:latin typeface="+mn-lt"/>
          <a:ea typeface="+mn-ea"/>
          <a:cs typeface="+mn-cs"/>
        </a:defRPr>
      </a:lvl5pPr>
      <a:lvl6pPr marL="1199970" indent="-171446" algn="l" defTabSz="685783" rtl="0" eaLnBrk="1" latinLnBrk="0" hangingPunct="1">
        <a:lnSpc>
          <a:spcPct val="90000"/>
        </a:lnSpc>
        <a:spcBef>
          <a:spcPts val="151"/>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64" indent="-171446" algn="l" defTabSz="685783" rtl="0" eaLnBrk="1" latinLnBrk="0" hangingPunct="1">
        <a:lnSpc>
          <a:spcPct val="90000"/>
        </a:lnSpc>
        <a:spcBef>
          <a:spcPts val="151"/>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59" indent="-171446" algn="l" defTabSz="685783" rtl="0" eaLnBrk="1" latinLnBrk="0" hangingPunct="1">
        <a:lnSpc>
          <a:spcPct val="90000"/>
        </a:lnSpc>
        <a:spcBef>
          <a:spcPts val="151"/>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53" indent="-171446" algn="l" defTabSz="685783" rtl="0" eaLnBrk="1" latinLnBrk="0" hangingPunct="1">
        <a:lnSpc>
          <a:spcPct val="90000"/>
        </a:lnSpc>
        <a:spcBef>
          <a:spcPts val="151"/>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3" y="5956138"/>
            <a:ext cx="2844799" cy="365125"/>
          </a:xfrm>
          <a:prstGeom prst="rect">
            <a:avLst/>
          </a:prstGeom>
        </p:spPr>
        <p:txBody>
          <a:bodyPr vert="horz" lIns="91440" tIns="45720" rIns="91440" bIns="45720" rtlCol="0" anchor="ctr"/>
          <a:lstStyle>
            <a:lvl1pPr algn="r">
              <a:defRPr sz="900">
                <a:solidFill>
                  <a:schemeClr val="accent2"/>
                </a:solidFill>
              </a:defRPr>
            </a:lvl1pPr>
          </a:lstStyle>
          <a:p>
            <a:fld id="{EA08669C-2AEC-4447-8C4F-AF10C406320C}" type="datetimeFigureOut">
              <a:rPr lang="en-US" smtClean="0"/>
              <a:t>3/21/2023</a:t>
            </a:fld>
            <a:endParaRPr lang="en-US"/>
          </a:p>
        </p:txBody>
      </p:sp>
      <p:sp>
        <p:nvSpPr>
          <p:cNvPr id="5" name="Footer Placeholder 4"/>
          <p:cNvSpPr>
            <a:spLocks noGrp="1"/>
          </p:cNvSpPr>
          <p:nvPr>
            <p:ph type="ftr" sz="quarter" idx="3"/>
          </p:nvPr>
        </p:nvSpPr>
        <p:spPr>
          <a:xfrm>
            <a:off x="581192" y="5951812"/>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1" y="5956138"/>
            <a:ext cx="1052511" cy="365125"/>
          </a:xfrm>
          <a:prstGeom prst="rect">
            <a:avLst/>
          </a:prstGeom>
        </p:spPr>
        <p:txBody>
          <a:bodyPr vert="horz" lIns="91440" tIns="45720" rIns="91440" bIns="45720" rtlCol="0" anchor="ctr"/>
          <a:lstStyle>
            <a:lvl1pPr algn="r">
              <a:defRPr sz="900">
                <a:solidFill>
                  <a:schemeClr val="accent2"/>
                </a:solidFill>
              </a:defRPr>
            </a:lvl1pPr>
          </a:lstStyle>
          <a:p>
            <a:fld id="{645EE8DD-1D63-4AAB-A704-48D21620184C}" type="slidenum">
              <a:rPr lang="en-US" smtClean="0"/>
              <a:t>‹#›</a:t>
            </a:fld>
            <a:endParaRPr lang="en-US"/>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07225548"/>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Lst>
  <p:txStyles>
    <p:titleStyle>
      <a:lvl1pPr algn="l" defTabSz="45718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10"/>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6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3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5"/>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4"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74" y="5969000"/>
            <a:ext cx="1122633" cy="512064"/>
          </a:xfrm>
          <a:prstGeom prst="rect">
            <a:avLst/>
          </a:prstGeom>
        </p:spPr>
      </p:pic>
    </p:spTree>
    <p:extLst>
      <p:ext uri="{BB962C8B-B14F-4D97-AF65-F5344CB8AC3E}">
        <p14:creationId xmlns:p14="http://schemas.microsoft.com/office/powerpoint/2010/main" val="88538942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sldNum="0" hdr="0" ftr="0" dt="0"/>
  <p:txStyles>
    <p:titleStyle>
      <a:lvl1pPr algn="ctr" defTabSz="1219078"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54" indent="-457154" algn="l" defTabSz="1219078"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02" indent="-380964" algn="l" defTabSz="1219078"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847" indent="-304771" algn="l" defTabSz="1219078"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387" indent="-304771" algn="l" defTabSz="1219078"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2926" indent="-304771" algn="l" defTabSz="1219078"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464" indent="-304771" algn="l" defTabSz="121907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71" algn="l" defTabSz="121907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71" algn="l" defTabSz="121907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71" algn="l" defTabSz="121907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8" algn="l" defTabSz="1219078" rtl="0" eaLnBrk="1" latinLnBrk="0" hangingPunct="1">
        <a:defRPr sz="2400" kern="1200">
          <a:solidFill>
            <a:schemeClr val="tx1"/>
          </a:solidFill>
          <a:latin typeface="+mn-lt"/>
          <a:ea typeface="+mn-ea"/>
          <a:cs typeface="+mn-cs"/>
        </a:defRPr>
      </a:lvl4pPr>
      <a:lvl5pPr marL="2438158" algn="l" defTabSz="1219078" rtl="0" eaLnBrk="1" latinLnBrk="0" hangingPunct="1">
        <a:defRPr sz="2400" kern="1200">
          <a:solidFill>
            <a:schemeClr val="tx1"/>
          </a:solidFill>
          <a:latin typeface="+mn-lt"/>
          <a:ea typeface="+mn-ea"/>
          <a:cs typeface="+mn-cs"/>
        </a:defRPr>
      </a:lvl5pPr>
      <a:lvl6pPr marL="3047696"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3" algn="l" defTabSz="1219078"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CONFIDENTIAL: NYSBEIP EXPERT PANEL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1" name="Picture 10">
            <a:extLst>
              <a:ext uri="{FF2B5EF4-FFF2-40B4-BE49-F238E27FC236}">
                <a16:creationId xmlns:a16="http://schemas.microsoft.com/office/drawing/2014/main" id="{6F032D57-A2E1-45E1-A59E-37FAEBA832E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32800" y="6004047"/>
            <a:ext cx="2011408" cy="5120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44AC7DB-05B3-472F-93EF-44EC73CBD7C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561368" y="6004047"/>
            <a:ext cx="1122633" cy="512064"/>
          </a:xfrm>
          <a:prstGeom prst="rect">
            <a:avLst/>
          </a:prstGeom>
        </p:spPr>
      </p:pic>
    </p:spTree>
    <p:extLst>
      <p:ext uri="{BB962C8B-B14F-4D97-AF65-F5344CB8AC3E}">
        <p14:creationId xmlns:p14="http://schemas.microsoft.com/office/powerpoint/2010/main" val="204563549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7386BDC2-3C97-42B9-9AF0-122889C3C263}" type="datetime1">
              <a:rPr lang="en-US" smtClean="0"/>
              <a:t>3/21/2023</a:t>
            </a:fld>
            <a:endParaRPr lang="en-US"/>
          </a:p>
        </p:txBody>
      </p:sp>
      <p:sp>
        <p:nvSpPr>
          <p:cNvPr id="5" name="Footer Placeholder 4"/>
          <p:cNvSpPr>
            <a:spLocks noGrp="1"/>
          </p:cNvSpPr>
          <p:nvPr>
            <p:ph type="ftr" sz="quarter" idx="3"/>
          </p:nvPr>
        </p:nvSpPr>
        <p:spPr>
          <a:xfrm>
            <a:off x="4165600" y="6356353"/>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3"/>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8"/>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5"/>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69" y="5969000"/>
            <a:ext cx="1122633" cy="512064"/>
          </a:xfrm>
          <a:prstGeom prst="rect">
            <a:avLst/>
          </a:prstGeom>
        </p:spPr>
      </p:pic>
    </p:spTree>
    <p:extLst>
      <p:ext uri="{BB962C8B-B14F-4D97-AF65-F5344CB8AC3E}">
        <p14:creationId xmlns:p14="http://schemas.microsoft.com/office/powerpoint/2010/main" val="325169276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sldNum="0" hdr="0" ftr="0" dt="0"/>
  <p:txStyles>
    <p:titleStyle>
      <a:lvl1pPr algn="ctr" defTabSz="121914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83CABE15-44AF-4AC9-972E-389AF041679F}" type="datetime1">
              <a:rPr lang="en-US" smtClean="0"/>
              <a:t>3/21/2023</a:t>
            </a:fld>
            <a:endParaRPr lang="en-US"/>
          </a:p>
        </p:txBody>
      </p:sp>
      <p:sp>
        <p:nvSpPr>
          <p:cNvPr id="5" name="Footer Placeholder 4"/>
          <p:cNvSpPr>
            <a:spLocks noGrp="1"/>
          </p:cNvSpPr>
          <p:nvPr>
            <p:ph type="ftr" sz="quarter" idx="3"/>
          </p:nvPr>
        </p:nvSpPr>
        <p:spPr>
          <a:xfrm>
            <a:off x="4165600" y="6356354"/>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4"/>
            <a:ext cx="28448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9"/>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3"/>
          <p:cNvSpPr txBox="1">
            <a:spLocks/>
          </p:cNvSpPr>
          <p:nvPr userDrawn="1"/>
        </p:nvSpPr>
        <p:spPr>
          <a:xfrm>
            <a:off x="11074400" y="117476"/>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a:p>
        </p:txBody>
      </p:sp>
      <p:sp>
        <p:nvSpPr>
          <p:cNvPr id="10" name="Rectangle 9"/>
          <p:cNvSpPr/>
          <p:nvPr userDrawn="1"/>
        </p:nvSpPr>
        <p:spPr>
          <a:xfrm>
            <a:off x="0" y="-25398"/>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70" y="5969000"/>
            <a:ext cx="1122633" cy="512064"/>
          </a:xfrm>
          <a:prstGeom prst="rect">
            <a:avLst/>
          </a:prstGeom>
        </p:spPr>
      </p:pic>
    </p:spTree>
    <p:extLst>
      <p:ext uri="{BB962C8B-B14F-4D97-AF65-F5344CB8AC3E}">
        <p14:creationId xmlns:p14="http://schemas.microsoft.com/office/powerpoint/2010/main" val="295850791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sldNum="0" hdr="0" ftr="0" dt="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384117487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83129"/>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Slide Number Placeholder 3"/>
          <p:cNvSpPr txBox="1">
            <a:spLocks/>
          </p:cNvSpPr>
          <p:nvPr userDrawn="1"/>
        </p:nvSpPr>
        <p:spPr>
          <a:xfrm>
            <a:off x="11074400" y="117476"/>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25" name="Rectangle 24"/>
          <p:cNvSpPr/>
          <p:nvPr userDrawn="1"/>
        </p:nvSpPr>
        <p:spPr>
          <a:xfrm>
            <a:off x="0" y="-25398"/>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picture containing drawing&#10;&#10;Description automatically generated">
            <a:extLst>
              <a:ext uri="{FF2B5EF4-FFF2-40B4-BE49-F238E27FC236}">
                <a16:creationId xmlns:a16="http://schemas.microsoft.com/office/drawing/2014/main" id="{654A90A9-728F-4146-A5FA-AFCA7127AB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1370" y="6004047"/>
            <a:ext cx="1122633" cy="512064"/>
          </a:xfrm>
          <a:prstGeom prst="rect">
            <a:avLst/>
          </a:prstGeom>
        </p:spPr>
      </p:pic>
      <p:pic>
        <p:nvPicPr>
          <p:cNvPr id="9" name="Picture 8">
            <a:extLst>
              <a:ext uri="{FF2B5EF4-FFF2-40B4-BE49-F238E27FC236}">
                <a16:creationId xmlns:a16="http://schemas.microsoft.com/office/drawing/2014/main" id="{2FB242C8-0CCF-42DB-B54C-6A43BA4F67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32800" y="6004047"/>
            <a:ext cx="2011408" cy="512064"/>
          </a:xfrm>
          <a:prstGeom prst="rect">
            <a:avLst/>
          </a:prstGeom>
        </p:spPr>
      </p:pic>
    </p:spTree>
    <p:extLst>
      <p:ext uri="{BB962C8B-B14F-4D97-AF65-F5344CB8AC3E}">
        <p14:creationId xmlns:p14="http://schemas.microsoft.com/office/powerpoint/2010/main" val="26247467"/>
      </p:ext>
    </p:extLst>
  </p:cSld>
  <p:clrMap bg1="lt1" tx1="dk1" bg2="lt2" tx2="dk2" accent1="accent1" accent2="accent2" accent3="accent3" accent4="accent4" accent5="accent5" accent6="accent6" hlink="hlink" folHlink="folHlink"/>
  <p:sldLayoutIdLst>
    <p:sldLayoutId id="2147483831" r:id="rId1"/>
    <p:sldLayoutId id="2147483832" r:id="rId2"/>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9935575-F01E-4978-86AA-DFBB7878EE96}" type="datetime1">
              <a:rPr lang="en-US" smtClean="0"/>
              <a:t>3/21/2023</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BACAC6D-BD82-4571-9E34-C1EFF11A946D}" type="slidenum">
              <a:rPr lang="en-US" smtClean="0"/>
              <a:t>‹#›</a:t>
            </a:fld>
            <a:endParaRPr lang="en-US"/>
          </a:p>
        </p:txBody>
      </p:sp>
      <p:sp>
        <p:nvSpPr>
          <p:cNvPr id="7" name="Rectangle 6"/>
          <p:cNvSpPr/>
          <p:nvPr userDrawn="1"/>
        </p:nvSpPr>
        <p:spPr>
          <a:xfrm>
            <a:off x="0" y="4953000"/>
            <a:ext cx="12192000" cy="1981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7"/>
          <p:cNvSpPr/>
          <p:nvPr userDrawn="1"/>
        </p:nvSpPr>
        <p:spPr>
          <a:xfrm>
            <a:off x="0" y="4953000"/>
            <a:ext cx="12192000" cy="1016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Date Placeholder 1"/>
          <p:cNvSpPr txBox="1">
            <a:spLocks/>
          </p:cNvSpPr>
          <p:nvPr userDrawn="1"/>
        </p:nvSpPr>
        <p:spPr>
          <a:xfrm>
            <a:off x="609600" y="5257800"/>
            <a:ext cx="2844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solidFill>
                <a:schemeClr val="bg1"/>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482600"/>
            <a:ext cx="4262269" cy="108508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8485A8FB-E1AF-4596-AF39-6BC7AEF6EE1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39201" y="482600"/>
            <a:ext cx="2378913" cy="1085088"/>
          </a:xfrm>
          <a:prstGeom prst="rect">
            <a:avLst/>
          </a:prstGeom>
        </p:spPr>
      </p:pic>
    </p:spTree>
    <p:extLst>
      <p:ext uri="{BB962C8B-B14F-4D97-AF65-F5344CB8AC3E}">
        <p14:creationId xmlns:p14="http://schemas.microsoft.com/office/powerpoint/2010/main" val="4023744030"/>
      </p:ext>
    </p:extLst>
  </p:cSld>
  <p:clrMap bg1="lt1" tx1="dk1" bg2="lt2" tx2="dk2" accent1="accent1" accent2="accent2" accent3="accent3" accent4="accent4" accent5="accent5" accent6="accent6" hlink="hlink" folHlink="folHlink"/>
  <p:sldLayoutIdLst>
    <p:sldLayoutId id="2147483686"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7"/>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95823186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4591" r:id="rId4"/>
    <p:sldLayoutId id="2147483671" r:id="rId5"/>
    <p:sldLayoutId id="2147483672" r:id="rId6"/>
    <p:sldLayoutId id="2147484636" r:id="rId7"/>
    <p:sldLayoutId id="2147484610" r:id="rId8"/>
    <p:sldLayoutId id="2147484611" r:id="rId9"/>
    <p:sldLayoutId id="2147484612" r:id="rId10"/>
    <p:sldLayoutId id="2147484613" r:id="rId11"/>
    <p:sldLayoutId id="2147484614" r:id="rId12"/>
    <p:sldLayoutId id="2147484615" r:id="rId13"/>
    <p:sldLayoutId id="2147484616" r:id="rId14"/>
    <p:sldLayoutId id="2147484617" r:id="rId15"/>
    <p:sldLayoutId id="2147484618" r:id="rId16"/>
    <p:sldLayoutId id="2147484619" r:id="rId17"/>
    <p:sldLayoutId id="2147483728" r:id="rId18"/>
    <p:sldLayoutId id="2147484621" r:id="rId19"/>
    <p:sldLayoutId id="2147484637"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463512966"/>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 id="2147484652" r:id="rId14"/>
    <p:sldLayoutId id="2147484653" r:id="rId15"/>
    <p:sldLayoutId id="2147484654" r:id="rId16"/>
    <p:sldLayoutId id="2147484655" r:id="rId17"/>
    <p:sldLayoutId id="2147484656" r:id="rId18"/>
    <p:sldLayoutId id="2147484657" r:id="rId19"/>
    <p:sldLayoutId id="2147484658" r:id="rId20"/>
    <p:sldLayoutId id="2147484659" r:id="rId21"/>
    <p:sldLayoutId id="2147484660" r:id="rId22"/>
    <p:sldLayoutId id="2147484661" r:id="rId23"/>
    <p:sldLayoutId id="2147484662" r:id="rId24"/>
    <p:sldLayoutId id="2147484663" r:id="rId25"/>
    <p:sldLayoutId id="2147484664" r:id="rId26"/>
    <p:sldLayoutId id="2147484665" r:id="rId27"/>
    <p:sldLayoutId id="2147484666" r:id="rId28"/>
    <p:sldLayoutId id="2147484667" r:id="rId29"/>
    <p:sldLayoutId id="2147484668" r:id="rId30"/>
    <p:sldLayoutId id="2147484669" r:id="rId31"/>
    <p:sldLayoutId id="2147484670" r:id="rId32"/>
    <p:sldLayoutId id="2147484671" r:id="rId33"/>
    <p:sldLayoutId id="2147484672" r:id="rId34"/>
    <p:sldLayoutId id="2147484673" r:id="rId35"/>
    <p:sldLayoutId id="2147484674" r:id="rId36"/>
    <p:sldLayoutId id="2147484675" r:id="rId37"/>
    <p:sldLayoutId id="2147484676" r:id="rId38"/>
    <p:sldLayoutId id="2147484677" r:id="rId39"/>
    <p:sldLayoutId id="2147484678" r:id="rId40"/>
    <p:sldLayoutId id="2147484679" r:id="rId41"/>
    <p:sldLayoutId id="2147484680" r:id="rId42"/>
    <p:sldLayoutId id="2147484684" r:id="rId43"/>
    <p:sldLayoutId id="2147484692" r:id="rId44"/>
    <p:sldLayoutId id="2147484693" r:id="rId45"/>
    <p:sldLayoutId id="2147484694" r:id="rId46"/>
    <p:sldLayoutId id="2147484695" r:id="rId47"/>
    <p:sldLayoutId id="2147484696" r:id="rId48"/>
    <p:sldLayoutId id="2147484697" r:id="rId49"/>
    <p:sldLayoutId id="2147484698" r:id="rId50"/>
    <p:sldLayoutId id="2147484699" r:id="rId51"/>
    <p:sldLayoutId id="2147484700" r:id="rId52"/>
    <p:sldLayoutId id="2147484701" r:id="rId53"/>
    <p:sldLayoutId id="2147484702" r:id="rId54"/>
    <p:sldLayoutId id="2147484703" r:id="rId55"/>
    <p:sldLayoutId id="2147484704" r:id="rId56"/>
    <p:sldLayoutId id="2147484705" r:id="rId57"/>
    <p:sldLayoutId id="2147484706" r:id="rId58"/>
    <p:sldLayoutId id="2147484707" r:id="rId59"/>
    <p:sldLayoutId id="2147484708" r:id="rId60"/>
    <p:sldLayoutId id="2147484709" r:id="rId61"/>
    <p:sldLayoutId id="2147484710" r:id="rId62"/>
    <p:sldLayoutId id="2147484711" r:id="rId63"/>
    <p:sldLayoutId id="2147484712" r:id="rId64"/>
    <p:sldLayoutId id="2147484713" r:id="rId65"/>
    <p:sldLayoutId id="2147484714" r:id="rId66"/>
    <p:sldLayoutId id="2147484715" r:id="rId67"/>
    <p:sldLayoutId id="2147484716" r:id="rId68"/>
    <p:sldLayoutId id="2147484717" r:id="rId69"/>
    <p:sldLayoutId id="2147484718" r:id="rId70"/>
    <p:sldLayoutId id="2147484719" r:id="rId71"/>
    <p:sldLayoutId id="2147484720" r:id="rId72"/>
    <p:sldLayoutId id="2147484721" r:id="rId73"/>
    <p:sldLayoutId id="2147484722" r:id="rId74"/>
    <p:sldLayoutId id="2147484723" r:id="rId75"/>
    <p:sldLayoutId id="2147484724" r:id="rId76"/>
    <p:sldLayoutId id="2147484725" r:id="rId77"/>
    <p:sldLayoutId id="2147484726" r:id="rId78"/>
    <p:sldLayoutId id="2147484727" r:id="rId79"/>
    <p:sldLayoutId id="2147484728" r:id="rId80"/>
    <p:sldLayoutId id="2147484729" r:id="rId81"/>
    <p:sldLayoutId id="2147484730" r:id="rId82"/>
    <p:sldLayoutId id="2147484731" r:id="rId83"/>
    <p:sldLayoutId id="2147484732" r:id="rId84"/>
    <p:sldLayoutId id="2147484733" r:id="rId85"/>
    <p:sldLayoutId id="2147484734" r:id="rId86"/>
    <p:sldLayoutId id="2147484735" r:id="rId87"/>
    <p:sldLayoutId id="2147484736" r:id="rId88"/>
    <p:sldLayoutId id="2147484737" r:id="rId89"/>
    <p:sldLayoutId id="2147484738" r:id="rId90"/>
    <p:sldLayoutId id="2147484739" r:id="rId91"/>
    <p:sldLayoutId id="2147484740" r:id="rId92"/>
    <p:sldLayoutId id="2147484741" r:id="rId93"/>
    <p:sldLayoutId id="2147484742" r:id="rId94"/>
    <p:sldLayoutId id="2147484743" r:id="rId95"/>
    <p:sldLayoutId id="2147484744" r:id="rId96"/>
    <p:sldLayoutId id="2147484745" r:id="rId97"/>
    <p:sldLayoutId id="2147484746" r:id="rId98"/>
    <p:sldLayoutId id="2147484747" r:id="rId99"/>
    <p:sldLayoutId id="2147484748" r:id="rId100"/>
    <p:sldLayoutId id="2147484749" r:id="rId101"/>
    <p:sldLayoutId id="2147484750" r:id="rId102"/>
    <p:sldLayoutId id="2147484751" r:id="rId103"/>
    <p:sldLayoutId id="2147484752" r:id="rId104"/>
    <p:sldLayoutId id="2147484753" r:id="rId105"/>
    <p:sldLayoutId id="2147484754" r:id="rId106"/>
    <p:sldLayoutId id="2147484755" r:id="rId107"/>
    <p:sldLayoutId id="2147484756" r:id="rId108"/>
    <p:sldLayoutId id="2147484757" r:id="rId109"/>
    <p:sldLayoutId id="2147484758" r:id="rId110"/>
    <p:sldLayoutId id="2147484759" r:id="rId111"/>
    <p:sldLayoutId id="2147484760" r:id="rId112"/>
    <p:sldLayoutId id="2147484761" r:id="rId113"/>
    <p:sldLayoutId id="2147484762" r:id="rId114"/>
    <p:sldLayoutId id="2147484763" r:id="rId115"/>
    <p:sldLayoutId id="2147484764" r:id="rId116"/>
    <p:sldLayoutId id="2147484765" r:id="rId117"/>
    <p:sldLayoutId id="2147484766" r:id="rId118"/>
    <p:sldLayoutId id="2147484767" r:id="rId119"/>
    <p:sldLayoutId id="2147484768" r:id="rId120"/>
    <p:sldLayoutId id="2147484769" r:id="rId121"/>
    <p:sldLayoutId id="2147484770" r:id="rId122"/>
    <p:sldLayoutId id="2147484771" r:id="rId123"/>
    <p:sldLayoutId id="2147484772" r:id="rId124"/>
    <p:sldLayoutId id="2147484773" r:id="rId125"/>
    <p:sldLayoutId id="2147484774" r:id="rId126"/>
    <p:sldLayoutId id="2147484775" r:id="rId127"/>
    <p:sldLayoutId id="2147484776" r:id="rId128"/>
    <p:sldLayoutId id="2147484777" r:id="rId129"/>
    <p:sldLayoutId id="2147484778" r:id="rId130"/>
    <p:sldLayoutId id="2147484779" r:id="rId131"/>
    <p:sldLayoutId id="2147484780" r:id="rId132"/>
    <p:sldLayoutId id="2147484781" r:id="rId133"/>
    <p:sldLayoutId id="2147484782" r:id="rId134"/>
    <p:sldLayoutId id="2147484783" r:id="rId135"/>
    <p:sldLayoutId id="2147484784" r:id="rId136"/>
    <p:sldLayoutId id="2147484785" r:id="rId137"/>
    <p:sldLayoutId id="2147484786" r:id="rId138"/>
    <p:sldLayoutId id="2147484787" r:id="rId139"/>
    <p:sldLayoutId id="2147484788" r:id="rId140"/>
    <p:sldLayoutId id="2147484789" r:id="rId141"/>
    <p:sldLayoutId id="2147484790" r:id="rId142"/>
    <p:sldLayoutId id="2147484791" r:id="rId143"/>
    <p:sldLayoutId id="2147484792" r:id="rId144"/>
    <p:sldLayoutId id="2147484793" r:id="rId145"/>
    <p:sldLayoutId id="2147484794" r:id="rId146"/>
    <p:sldLayoutId id="2147484795" r:id="rId147"/>
    <p:sldLayoutId id="2147484796" r:id="rId148"/>
    <p:sldLayoutId id="2147484797" r:id="rId149"/>
    <p:sldLayoutId id="2147484798" r:id="rId150"/>
    <p:sldLayoutId id="2147484799" r:id="rId151"/>
    <p:sldLayoutId id="2147484800" r:id="rId152"/>
    <p:sldLayoutId id="2147484801" r:id="rId153"/>
    <p:sldLayoutId id="2147484802" r:id="rId154"/>
    <p:sldLayoutId id="2147484803" r:id="rId155"/>
    <p:sldLayoutId id="2147484804" r:id="rId156"/>
    <p:sldLayoutId id="2147484805" r:id="rId157"/>
    <p:sldLayoutId id="2147484806" r:id="rId158"/>
    <p:sldLayoutId id="2147484807" r:id="rId159"/>
    <p:sldLayoutId id="2147484808" r:id="rId160"/>
    <p:sldLayoutId id="2147484809" r:id="rId161"/>
    <p:sldLayoutId id="2147484810" r:id="rId162"/>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June 22, 2021</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284403105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4622" r:id="rId11"/>
    <p:sldLayoutId id="2147484623" r:id="rId12"/>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880CFC-3614-458D-ADDD-C87C25F4ABD7}" type="datetimeFigureOut">
              <a:rPr lang="en-US" smtClean="0"/>
              <a:t>3/21/2023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9ECC7C7-EBC0-4845-A377-676DDC7A0A2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8246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4"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25" name="Rectangle 24"/>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7" name="Picture 6" descr="A picture containing drawing&#10;&#10;Description automatically generated">
            <a:extLst>
              <a:ext uri="{FF2B5EF4-FFF2-40B4-BE49-F238E27FC236}">
                <a16:creationId xmlns:a16="http://schemas.microsoft.com/office/drawing/2014/main" id="{654A90A9-728F-4146-A5FA-AFCA7127AB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1368" y="6004047"/>
            <a:ext cx="1122633" cy="512064"/>
          </a:xfrm>
          <a:prstGeom prst="rect">
            <a:avLst/>
          </a:prstGeom>
        </p:spPr>
      </p:pic>
      <p:pic>
        <p:nvPicPr>
          <p:cNvPr id="9" name="Picture 8">
            <a:extLst>
              <a:ext uri="{FF2B5EF4-FFF2-40B4-BE49-F238E27FC236}">
                <a16:creationId xmlns:a16="http://schemas.microsoft.com/office/drawing/2014/main" id="{2FB242C8-0CCF-42DB-B54C-6A43BA4F67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32800" y="6004047"/>
            <a:ext cx="2011408" cy="512064"/>
          </a:xfrm>
          <a:prstGeom prst="rect">
            <a:avLst/>
          </a:prstGeom>
        </p:spPr>
      </p:pic>
    </p:spTree>
    <p:extLst>
      <p:ext uri="{BB962C8B-B14F-4D97-AF65-F5344CB8AC3E}">
        <p14:creationId xmlns:p14="http://schemas.microsoft.com/office/powerpoint/2010/main" val="1774077609"/>
      </p:ext>
    </p:extLst>
  </p:cSld>
  <p:clrMap bg1="lt1" tx1="dk1" bg2="lt2" tx2="dk2" accent1="accent1" accent2="accent2" accent3="accent3" accent4="accent4" accent5="accent5" accent6="accent6" hlink="hlink" folHlink="folHlink"/>
  <p:sldLayoutIdLst>
    <p:sldLayoutId id="2147483704"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6181D-7A53-A040-AC97-3632FA07C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E8F12-FCC8-CF42-9605-87FE694A1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91A0F-F7BF-CB44-B2D8-7032671DDD2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72525-9746-764B-B206-8261061D1924}" type="datetime1">
              <a:rPr lang="en-US" smtClean="0"/>
              <a:t>3/21/2023</a:t>
            </a:fld>
            <a:endParaRPr lang="en-US"/>
          </a:p>
        </p:txBody>
      </p:sp>
      <p:sp>
        <p:nvSpPr>
          <p:cNvPr id="5" name="Footer Placeholder 4">
            <a:extLst>
              <a:ext uri="{FF2B5EF4-FFF2-40B4-BE49-F238E27FC236}">
                <a16:creationId xmlns:a16="http://schemas.microsoft.com/office/drawing/2014/main" id="{252A5F28-FEAB-BF4B-BF90-03BBF3A9ED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NYS Birth Equity Improvement Project | Engaging Dads</a:t>
            </a:r>
          </a:p>
        </p:txBody>
      </p:sp>
      <p:sp>
        <p:nvSpPr>
          <p:cNvPr id="6" name="Slide Number Placeholder 5">
            <a:extLst>
              <a:ext uri="{FF2B5EF4-FFF2-40B4-BE49-F238E27FC236}">
                <a16:creationId xmlns:a16="http://schemas.microsoft.com/office/drawing/2014/main" id="{2E4AD70C-DF0D-7643-BC73-06E34FB79F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5E954-4927-3B4A-BC1B-F769BDBB90E5}" type="slidenum">
              <a:rPr lang="en-US" smtClean="0"/>
              <a:t>‹#›</a:t>
            </a:fld>
            <a:endParaRPr lang="en-US"/>
          </a:p>
        </p:txBody>
      </p:sp>
    </p:spTree>
    <p:extLst>
      <p:ext uri="{BB962C8B-B14F-4D97-AF65-F5344CB8AC3E}">
        <p14:creationId xmlns:p14="http://schemas.microsoft.com/office/powerpoint/2010/main" val="224314934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3CABE15-44AF-4AC9-972E-389AF041679F}" type="datetime1">
              <a:rPr lang="en-US" smtClean="0"/>
              <a:t>3/21/2023</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3043379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2560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599" y="761455"/>
            <a:ext cx="10972800" cy="313932"/>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3" name="Text Placeholder 2"/>
          <p:cNvSpPr>
            <a:spLocks noGrp="1"/>
          </p:cNvSpPr>
          <p:nvPr>
            <p:ph type="body" idx="1"/>
          </p:nvPr>
        </p:nvSpPr>
        <p:spPr>
          <a:xfrm>
            <a:off x="609606" y="1561715"/>
            <a:ext cx="10972799" cy="449618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reeform 5"/>
          <p:cNvSpPr>
            <a:spLocks noEditPoints="1"/>
          </p:cNvSpPr>
          <p:nvPr userDrawn="1"/>
        </p:nvSpPr>
        <p:spPr bwMode="auto">
          <a:xfrm>
            <a:off x="10559823" y="6350477"/>
            <a:ext cx="1022352" cy="33483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13" name="Footer Placeholder 4"/>
          <p:cNvSpPr>
            <a:spLocks noGrp="1"/>
          </p:cNvSpPr>
          <p:nvPr>
            <p:ph type="ftr" sz="quarter" idx="3"/>
          </p:nvPr>
        </p:nvSpPr>
        <p:spPr>
          <a:xfrm>
            <a:off x="1026602" y="6551763"/>
            <a:ext cx="4517089"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4" name="Slide Number Placeholder 5"/>
          <p:cNvSpPr>
            <a:spLocks noGrp="1"/>
          </p:cNvSpPr>
          <p:nvPr>
            <p:ph type="sldNum" sz="quarter" idx="4"/>
          </p:nvPr>
        </p:nvSpPr>
        <p:spPr>
          <a:xfrm>
            <a:off x="609606" y="6544231"/>
            <a:ext cx="339625" cy="123111"/>
          </a:xfrm>
          <a:prstGeom prst="rect">
            <a:avLst/>
          </a:prstGeom>
        </p:spPr>
        <p:txBody>
          <a:bodyPr vert="horz" wrap="square" lIns="0" tIns="0" rIns="0" bIns="0" rtlCol="0" anchor="ctr">
            <a:spAutoFit/>
          </a:bodyPr>
          <a:lstStyle>
            <a:lvl1pPr algn="l">
              <a:defRPr sz="800">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849829351"/>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Lst>
  <p:hf hdr="0" dt="0"/>
  <p:txStyles>
    <p:titleStyle>
      <a:lvl1pPr algn="l" defTabSz="342874" rtl="0" eaLnBrk="1" latinLnBrk="0" hangingPunct="1">
        <a:lnSpc>
          <a:spcPct val="85000"/>
        </a:lnSpc>
        <a:spcBef>
          <a:spcPct val="0"/>
        </a:spcBef>
        <a:buNone/>
        <a:defRPr lang="en-US" sz="2400" b="1" i="0" kern="1200" cap="none" dirty="0">
          <a:solidFill>
            <a:schemeClr val="tx2"/>
          </a:solidFill>
          <a:latin typeface="+mj-lt"/>
          <a:ea typeface="+mj-ea"/>
          <a:cs typeface="+mj-cs"/>
        </a:defRPr>
      </a:lvl1pPr>
    </p:titleStyle>
    <p:bodyStyle>
      <a:lvl1pPr marL="230172" indent="-230172" algn="l" defTabSz="342874" rtl="0" eaLnBrk="1" latinLnBrk="0" hangingPunct="1">
        <a:lnSpc>
          <a:spcPct val="100000"/>
        </a:lnSpc>
        <a:spcBef>
          <a:spcPts val="800"/>
        </a:spcBef>
        <a:buClr>
          <a:schemeClr val="tx2"/>
        </a:buClr>
        <a:buFont typeface="Arial"/>
        <a:buChar char="•"/>
        <a:defRPr sz="1600" kern="1200">
          <a:solidFill>
            <a:schemeClr val="tx1"/>
          </a:solidFill>
          <a:latin typeface="+mn-lt"/>
          <a:ea typeface="+mn-ea"/>
          <a:cs typeface="+mn-cs"/>
        </a:defRPr>
      </a:lvl1pPr>
      <a:lvl2pPr marL="457178" indent="-231758" algn="l" defTabSz="342874" rtl="0" eaLnBrk="1" latinLnBrk="0" hangingPunct="1">
        <a:lnSpc>
          <a:spcPct val="100000"/>
        </a:lnSpc>
        <a:spcBef>
          <a:spcPts val="800"/>
        </a:spcBef>
        <a:buClr>
          <a:schemeClr val="tx2"/>
        </a:buClr>
        <a:buFont typeface="Arial"/>
        <a:buChar char="–"/>
        <a:defRPr sz="1400" kern="1200">
          <a:solidFill>
            <a:schemeClr val="tx1"/>
          </a:solidFill>
          <a:latin typeface="+mn-lt"/>
          <a:ea typeface="+mn-ea"/>
          <a:cs typeface="+mn-cs"/>
        </a:defRPr>
      </a:lvl2pPr>
      <a:lvl3pPr marL="684162" indent="-228584" algn="l" defTabSz="342874" rtl="0" eaLnBrk="1" latinLnBrk="0" hangingPunct="1">
        <a:lnSpc>
          <a:spcPct val="100000"/>
        </a:lnSpc>
        <a:spcBef>
          <a:spcPts val="800"/>
        </a:spcBef>
        <a:buClr>
          <a:schemeClr val="tx2"/>
        </a:buClr>
        <a:buFont typeface="Arial"/>
        <a:buChar char="•"/>
        <a:defRPr sz="1200" kern="1200">
          <a:solidFill>
            <a:schemeClr val="tx1"/>
          </a:solidFill>
          <a:latin typeface="+mn-lt"/>
          <a:ea typeface="+mn-ea"/>
          <a:cs typeface="+mn-cs"/>
        </a:defRPr>
      </a:lvl3pPr>
      <a:lvl4pPr marL="914332" indent="-230172" algn="l" defTabSz="342874" rtl="0" eaLnBrk="1" latinLnBrk="0" hangingPunct="1">
        <a:lnSpc>
          <a:spcPct val="100000"/>
        </a:lnSpc>
        <a:spcBef>
          <a:spcPts val="800"/>
        </a:spcBef>
        <a:buClr>
          <a:schemeClr val="tx2"/>
        </a:buClr>
        <a:buFont typeface="Arial"/>
        <a:buChar char="–"/>
        <a:defRPr sz="1200" kern="1200">
          <a:solidFill>
            <a:schemeClr val="tx1"/>
          </a:solidFill>
          <a:latin typeface="+mn-lt"/>
          <a:ea typeface="+mn-ea"/>
          <a:cs typeface="+mn-cs"/>
        </a:defRPr>
      </a:lvl4pPr>
      <a:lvl5pPr marL="1144502" indent="-230172" algn="l" defTabSz="342874" rtl="0" eaLnBrk="1" latinLnBrk="0" hangingPunct="1">
        <a:lnSpc>
          <a:spcPct val="100000"/>
        </a:lnSpc>
        <a:spcBef>
          <a:spcPts val="800"/>
        </a:spcBef>
        <a:buClr>
          <a:schemeClr val="tx2"/>
        </a:buClr>
        <a:buFont typeface="Arial" panose="020B0604020202020204" pitchFamily="34" charset="0"/>
        <a:buChar char="•"/>
        <a:defRPr sz="1200" kern="1200">
          <a:solidFill>
            <a:schemeClr val="tx1"/>
          </a:solidFill>
          <a:latin typeface="+mn-lt"/>
          <a:ea typeface="+mn-ea"/>
          <a:cs typeface="+mn-cs"/>
        </a:defRPr>
      </a:lvl5pPr>
      <a:lvl6pPr marL="1885810" indent="-171438" algn="l" defTabSz="342874" rtl="0" eaLnBrk="1" latinLnBrk="0" hangingPunct="1">
        <a:spcBef>
          <a:spcPct val="20000"/>
        </a:spcBef>
        <a:buFont typeface="Arial"/>
        <a:buChar char="•"/>
        <a:defRPr sz="1500" kern="1200">
          <a:solidFill>
            <a:schemeClr val="tx1"/>
          </a:solidFill>
          <a:latin typeface="+mn-lt"/>
          <a:ea typeface="+mn-ea"/>
          <a:cs typeface="+mn-cs"/>
        </a:defRPr>
      </a:lvl6pPr>
      <a:lvl7pPr marL="2228683" indent="-171438" algn="l" defTabSz="342874"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4" rtl="0" eaLnBrk="1" latinLnBrk="0" hangingPunct="1">
        <a:spcBef>
          <a:spcPct val="20000"/>
        </a:spcBef>
        <a:buFont typeface="Arial"/>
        <a:buChar char="•"/>
        <a:defRPr sz="1500" kern="1200">
          <a:solidFill>
            <a:schemeClr val="tx1"/>
          </a:solidFill>
          <a:latin typeface="+mn-lt"/>
          <a:ea typeface="+mn-ea"/>
          <a:cs typeface="+mn-cs"/>
        </a:defRPr>
      </a:lvl8pPr>
      <a:lvl9pPr marL="2914434" indent="-171438" algn="l" defTabSz="34287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74" rtl="0" eaLnBrk="1" latinLnBrk="0" hangingPunct="1">
        <a:defRPr sz="1351" kern="1200">
          <a:solidFill>
            <a:schemeClr val="tx1"/>
          </a:solidFill>
          <a:latin typeface="+mn-lt"/>
          <a:ea typeface="+mn-ea"/>
          <a:cs typeface="+mn-cs"/>
        </a:defRPr>
      </a:lvl1pPr>
      <a:lvl2pPr marL="342874" algn="l" defTabSz="342874" rtl="0" eaLnBrk="1" latinLnBrk="0" hangingPunct="1">
        <a:defRPr sz="1351" kern="1200">
          <a:solidFill>
            <a:schemeClr val="tx1"/>
          </a:solidFill>
          <a:latin typeface="+mn-lt"/>
          <a:ea typeface="+mn-ea"/>
          <a:cs typeface="+mn-cs"/>
        </a:defRPr>
      </a:lvl2pPr>
      <a:lvl3pPr marL="685750" algn="l" defTabSz="342874" rtl="0" eaLnBrk="1" latinLnBrk="0" hangingPunct="1">
        <a:defRPr sz="1351" kern="1200">
          <a:solidFill>
            <a:schemeClr val="tx1"/>
          </a:solidFill>
          <a:latin typeface="+mn-lt"/>
          <a:ea typeface="+mn-ea"/>
          <a:cs typeface="+mn-cs"/>
        </a:defRPr>
      </a:lvl3pPr>
      <a:lvl4pPr marL="1028624" algn="l" defTabSz="342874" rtl="0" eaLnBrk="1" latinLnBrk="0" hangingPunct="1">
        <a:defRPr sz="1351" kern="1200">
          <a:solidFill>
            <a:schemeClr val="tx1"/>
          </a:solidFill>
          <a:latin typeface="+mn-lt"/>
          <a:ea typeface="+mn-ea"/>
          <a:cs typeface="+mn-cs"/>
        </a:defRPr>
      </a:lvl4pPr>
      <a:lvl5pPr marL="1371498" algn="l" defTabSz="342874" rtl="0" eaLnBrk="1" latinLnBrk="0" hangingPunct="1">
        <a:defRPr sz="1351" kern="1200">
          <a:solidFill>
            <a:schemeClr val="tx1"/>
          </a:solidFill>
          <a:latin typeface="+mn-lt"/>
          <a:ea typeface="+mn-ea"/>
          <a:cs typeface="+mn-cs"/>
        </a:defRPr>
      </a:lvl5pPr>
      <a:lvl6pPr marL="1714372" algn="l" defTabSz="342874" rtl="0" eaLnBrk="1" latinLnBrk="0" hangingPunct="1">
        <a:defRPr sz="1351" kern="1200">
          <a:solidFill>
            <a:schemeClr val="tx1"/>
          </a:solidFill>
          <a:latin typeface="+mn-lt"/>
          <a:ea typeface="+mn-ea"/>
          <a:cs typeface="+mn-cs"/>
        </a:defRPr>
      </a:lvl6pPr>
      <a:lvl7pPr marL="2057247" algn="l" defTabSz="342874" rtl="0" eaLnBrk="1" latinLnBrk="0" hangingPunct="1">
        <a:defRPr sz="1351" kern="1200">
          <a:solidFill>
            <a:schemeClr val="tx1"/>
          </a:solidFill>
          <a:latin typeface="+mn-lt"/>
          <a:ea typeface="+mn-ea"/>
          <a:cs typeface="+mn-cs"/>
        </a:defRPr>
      </a:lvl7pPr>
      <a:lvl8pPr marL="2400120" algn="l" defTabSz="342874" rtl="0" eaLnBrk="1" latinLnBrk="0" hangingPunct="1">
        <a:defRPr sz="1351" kern="1200">
          <a:solidFill>
            <a:schemeClr val="tx1"/>
          </a:solidFill>
          <a:latin typeface="+mn-lt"/>
          <a:ea typeface="+mn-ea"/>
          <a:cs typeface="+mn-cs"/>
        </a:defRPr>
      </a:lvl8pPr>
      <a:lvl9pPr marL="2742994" algn="l" defTabSz="342874"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72" userDrawn="1">
          <p15:clr>
            <a:srgbClr val="F26B43"/>
          </p15:clr>
        </p15:guide>
        <p15:guide id="2" pos="7296" userDrawn="1">
          <p15:clr>
            <a:srgbClr val="F26B43"/>
          </p15:clr>
        </p15:guide>
        <p15:guide id="3" orient="horz" pos="640" userDrawn="1">
          <p15:clr>
            <a:srgbClr val="F26B43"/>
          </p15:clr>
        </p15:guide>
        <p15:guide id="4" pos="384" userDrawn="1">
          <p15:clr>
            <a:srgbClr val="F26B43"/>
          </p15:clr>
        </p15:guide>
        <p15:guide id="6" orient="horz" pos="5088" userDrawn="1">
          <p15:clr>
            <a:srgbClr val="F26B43"/>
          </p15:clr>
        </p15:guide>
        <p15:guide id="7" orient="horz" pos="2880" userDrawn="1">
          <p15:clr>
            <a:srgbClr val="F26B43"/>
          </p15:clr>
        </p15:guide>
        <p15:guide id="8" orient="horz" pos="1312"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2108200"/>
            <a:ext cx="7112000" cy="36576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userDrawn="1"/>
        </p:nvSpPr>
        <p:spPr>
          <a:xfrm>
            <a:off x="0" y="2053939"/>
            <a:ext cx="711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Slide Number Placeholder 3"/>
          <p:cNvSpPr txBox="1">
            <a:spLocks/>
          </p:cNvSpPr>
          <p:nvPr userDrawn="1"/>
        </p:nvSpPr>
        <p:spPr>
          <a:xfrm>
            <a:off x="11074400" y="117475"/>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solidFill>
                  <a:srgbClr val="002D73"/>
                </a:solidFill>
              </a:rPr>
              <a:pPr/>
              <a:t>‹#›</a:t>
            </a:fld>
            <a:endParaRPr lang="en-US" sz="1600">
              <a:solidFill>
                <a:srgbClr val="002D73"/>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7600" y="6070600"/>
            <a:ext cx="2011408" cy="512064"/>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E9E2B910-904B-4A74-B5B9-F94C78A10F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66169" y="6070600"/>
            <a:ext cx="1122633" cy="512064"/>
          </a:xfrm>
          <a:prstGeom prst="rect">
            <a:avLst/>
          </a:prstGeom>
        </p:spPr>
      </p:pic>
    </p:spTree>
    <p:extLst>
      <p:ext uri="{BB962C8B-B14F-4D97-AF65-F5344CB8AC3E}">
        <p14:creationId xmlns:p14="http://schemas.microsoft.com/office/powerpoint/2010/main" val="1824967908"/>
      </p:ext>
    </p:extLst>
  </p:cSld>
  <p:clrMap bg1="lt1" tx1="dk1" bg2="lt2" tx2="dk2" accent1="accent1" accent2="accent2" accent3="accent3" accent4="accent4" accent5="accent5" accent6="accent6" hlink="hlink" folHlink="folHlink"/>
  <p:sldLayoutIdLst>
    <p:sldLayoutId id="2147483964" r:id="rId1"/>
  </p:sldLayoutIdLst>
  <p:hf sldNum="0"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svg"/><Relationship Id="rId2" Type="http://schemas.openxmlformats.org/officeDocument/2006/relationships/image" Target="../media/image61.jpe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3.xml"/><Relationship Id="rId16" Type="http://schemas.openxmlformats.org/officeDocument/2006/relationships/image" Target="../media/image79.svg"/><Relationship Id="rId1" Type="http://schemas.openxmlformats.org/officeDocument/2006/relationships/slideLayout" Target="../slideLayouts/slideLayout143.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43.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43.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0E_D4919EC8.xml"/><Relationship Id="rId1" Type="http://schemas.openxmlformats.org/officeDocument/2006/relationships/slideLayout" Target="../slideLayouts/slideLayout1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8.pn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8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hyperlink" Target="https://ilpqc.org/ILPQC%202020%2B/Birth%20Equity/ILPQC%20Respectful%20Care%20Breakfast%20Strategy%20Planning%20Guide_FINAL.docx"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diagramLayout" Target="../diagrams/layout2.xml"/><Relationship Id="rId7" Type="http://schemas.openxmlformats.org/officeDocument/2006/relationships/image" Target="../media/image84.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5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87.png"/><Relationship Id="rId7" Type="http://schemas.openxmlformats.org/officeDocument/2006/relationships/image" Target="../media/image91.png"/><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48.xml"/><Relationship Id="rId6" Type="http://schemas.openxmlformats.org/officeDocument/2006/relationships/image" Target="../media/image90.png"/><Relationship Id="rId11" Type="http://schemas.openxmlformats.org/officeDocument/2006/relationships/diagramColors" Target="../diagrams/colors3.xml"/><Relationship Id="rId5" Type="http://schemas.openxmlformats.org/officeDocument/2006/relationships/image" Target="../media/image89.png"/><Relationship Id="rId10" Type="http://schemas.openxmlformats.org/officeDocument/2006/relationships/diagramQuickStyle" Target="../diagrams/quickStyle3.xml"/><Relationship Id="rId4" Type="http://schemas.openxmlformats.org/officeDocument/2006/relationships/image" Target="../media/image88.png"/><Relationship Id="rId9"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7.xml"/></Relationships>
</file>

<file path=ppt/slides/_rels/slide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8.xml"/></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4.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8.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0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4.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2.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35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40.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320.xml"/></Relationships>
</file>

<file path=ppt/slides/_rels/slide5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2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3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0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307.xml"/></Relationships>
</file>

<file path=ppt/slides/_rels/slide58.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chart" Target="../charts/chart15.xml"/><Relationship Id="rId2" Type="http://schemas.openxmlformats.org/officeDocument/2006/relationships/chart" Target="../charts/chart10.xml"/><Relationship Id="rId1" Type="http://schemas.openxmlformats.org/officeDocument/2006/relationships/slideLayout" Target="../slideLayouts/slideLayout30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2.xml"/><Relationship Id="rId1" Type="http://schemas.openxmlformats.org/officeDocument/2006/relationships/slideLayout" Target="../slideLayouts/slideLayout29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4.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3.xml"/><Relationship Id="rId1" Type="http://schemas.openxmlformats.org/officeDocument/2006/relationships/slideLayout" Target="../slideLayouts/slideLayout289.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6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54.xml"/></Relationships>
</file>

<file path=ppt/slides/_rels/slide6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58.xml"/></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4.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42.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54.xml"/></Relationships>
</file>

<file path=ppt/slides/_rels/slide6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4.xml"/><Relationship Id="rId1" Type="http://schemas.openxmlformats.org/officeDocument/2006/relationships/slideLayout" Target="../slideLayouts/slideLayout233.xml"/></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3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1.xml"/></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7.xml"/><Relationship Id="rId1" Type="http://schemas.openxmlformats.org/officeDocument/2006/relationships/slideLayout" Target="../slideLayouts/slideLayout225.xml"/><Relationship Id="rId4" Type="http://schemas.openxmlformats.org/officeDocument/2006/relationships/hyperlink" Target="https://www.sarahprall.com/newborns-babies-and-toddlers/children-family-newborn-infant/vgl1op9khqdev95cy9e6rxdiuvtyfw"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218.xml"/><Relationship Id="rId5" Type="http://schemas.openxmlformats.org/officeDocument/2006/relationships/hyperlink" Target="http://www.nyspqc.org/" TargetMode="External"/><Relationship Id="rId4" Type="http://schemas.openxmlformats.org/officeDocument/2006/relationships/hyperlink" Target="mailto:NYSBEIP@health.ny.gov"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60.xml"/><Relationship Id="rId4" Type="http://schemas.openxmlformats.org/officeDocument/2006/relationships/image" Target="../media/image125.svg"/></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2" Type="http://schemas.openxmlformats.org/officeDocument/2006/relationships/hyperlink" Target="mailto:info@ilpqc.org"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341423" y="2268697"/>
            <a:ext cx="5130670" cy="1850151"/>
          </a:xfrm>
        </p:spPr>
        <p:txBody>
          <a:bodyPr>
            <a:normAutofit fontScale="90000"/>
          </a:bodyPr>
          <a:lstStyle/>
          <a:p>
            <a:r>
              <a:rPr lang="en-US">
                <a:ea typeface="Lato Medium"/>
                <a:cs typeface="Lato Medium"/>
              </a:rPr>
              <a:t>BE Teams Call: Strategies to Increase PREM Survey Completion</a:t>
            </a:r>
            <a:endParaRPr lang="en-US">
              <a:cs typeface="Calibri"/>
            </a:endParaRP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a:xfrm>
            <a:off x="1341423" y="4198183"/>
            <a:ext cx="5194433" cy="986569"/>
          </a:xfrm>
        </p:spPr>
        <p:txBody>
          <a:bodyPr vert="horz" lIns="91440" tIns="45720" rIns="91440" bIns="45720" rtlCol="0" anchor="t">
            <a:normAutofit/>
          </a:bodyPr>
          <a:lstStyle/>
          <a:p>
            <a:r>
              <a:rPr lang="en-US">
                <a:ea typeface="Lato"/>
                <a:cs typeface="Lato"/>
              </a:rPr>
              <a:t>Monday, March 20th, 2023</a:t>
            </a:r>
          </a:p>
        </p:txBody>
      </p:sp>
      <p:pic>
        <p:nvPicPr>
          <p:cNvPr id="5" name="object 10" descr="Woman kissing newborn baby"/>
          <p:cNvPicPr/>
          <p:nvPr/>
        </p:nvPicPr>
        <p:blipFill>
          <a:blip r:embed="rId2" cstate="email">
            <a:extLst>
              <a:ext uri="{28A0092B-C50C-407E-A947-70E740481C1C}">
                <a14:useLocalDpi xmlns:a14="http://schemas.microsoft.com/office/drawing/2010/main"/>
              </a:ext>
            </a:extLst>
          </a:blip>
          <a:stretch>
            <a:fillRect/>
          </a:stretch>
        </p:blipFill>
        <p:spPr>
          <a:xfrm>
            <a:off x="6709082" y="1267275"/>
            <a:ext cx="5589946" cy="3837481"/>
          </a:xfrm>
          <a:prstGeom prst="ellipse">
            <a:avLst/>
          </a:prstGeom>
          <a:ln>
            <a:noFill/>
          </a:ln>
          <a:effectLst>
            <a:softEdge rad="112500"/>
          </a:effectLst>
        </p:spPr>
      </p:pic>
    </p:spTree>
    <p:extLst>
      <p:ext uri="{BB962C8B-B14F-4D97-AF65-F5344CB8AC3E}">
        <p14:creationId xmlns:p14="http://schemas.microsoft.com/office/powerpoint/2010/main" val="258396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8258-4476-FB52-B86E-CCE0E47DBB67}"/>
              </a:ext>
            </a:extLst>
          </p:cNvPr>
          <p:cNvSpPr>
            <a:spLocks noGrp="1"/>
          </p:cNvSpPr>
          <p:nvPr>
            <p:ph type="title"/>
          </p:nvPr>
        </p:nvSpPr>
        <p:spPr>
          <a:noFill/>
        </p:spPr>
        <p:txBody>
          <a:bodyPr/>
          <a:lstStyle/>
          <a:p>
            <a:r>
              <a:rPr lang="en-US" dirty="0">
                <a:ea typeface="Lato Medium"/>
                <a:cs typeface="Lato Medium"/>
              </a:rPr>
              <a:t>Congrats to Edward Hospital!!!</a:t>
            </a:r>
            <a:endParaRPr lang="en-US" dirty="0"/>
          </a:p>
        </p:txBody>
      </p:sp>
      <p:pic>
        <p:nvPicPr>
          <p:cNvPr id="5" name="Graphic 5" descr="Fireworks with solid fill">
            <a:extLst>
              <a:ext uri="{FF2B5EF4-FFF2-40B4-BE49-F238E27FC236}">
                <a16:creationId xmlns:a16="http://schemas.microsoft.com/office/drawing/2014/main" id="{83336567-2E29-6BE5-AA6C-B66323B1DD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2940" y="428846"/>
            <a:ext cx="1215655" cy="1197934"/>
          </a:xfrm>
          <a:prstGeom prst="rect">
            <a:avLst/>
          </a:prstGeom>
        </p:spPr>
      </p:pic>
      <p:pic>
        <p:nvPicPr>
          <p:cNvPr id="7" name="Graphic 7" descr="Latte Cup with solid fill">
            <a:extLst>
              <a:ext uri="{FF2B5EF4-FFF2-40B4-BE49-F238E27FC236}">
                <a16:creationId xmlns:a16="http://schemas.microsoft.com/office/drawing/2014/main" id="{54E26A3F-DF2E-F728-DB10-581C43E146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70336" y="3388242"/>
            <a:ext cx="1747283" cy="1747283"/>
          </a:xfrm>
          <a:prstGeom prst="rect">
            <a:avLst/>
          </a:prstGeom>
        </p:spPr>
      </p:pic>
      <p:pic>
        <p:nvPicPr>
          <p:cNvPr id="8" name="Graphic 8" descr="Donut with solid fill">
            <a:extLst>
              <a:ext uri="{FF2B5EF4-FFF2-40B4-BE49-F238E27FC236}">
                <a16:creationId xmlns:a16="http://schemas.microsoft.com/office/drawing/2014/main" id="{6AC34896-8948-34C5-CE88-5C07DDF288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17125" y="4336313"/>
            <a:ext cx="1702981" cy="1702981"/>
          </a:xfrm>
          <a:prstGeom prst="rect">
            <a:avLst/>
          </a:prstGeom>
        </p:spPr>
      </p:pic>
      <p:sp>
        <p:nvSpPr>
          <p:cNvPr id="9" name="TextBox 8">
            <a:extLst>
              <a:ext uri="{FF2B5EF4-FFF2-40B4-BE49-F238E27FC236}">
                <a16:creationId xmlns:a16="http://schemas.microsoft.com/office/drawing/2014/main" id="{A4878D50-FBA7-BEBF-C865-5AFCB6BCC552}"/>
              </a:ext>
            </a:extLst>
          </p:cNvPr>
          <p:cNvSpPr txBox="1"/>
          <p:nvPr/>
        </p:nvSpPr>
        <p:spPr>
          <a:xfrm>
            <a:off x="9232604" y="2188535"/>
            <a:ext cx="27910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cs typeface="Calibri"/>
              </a:rPr>
              <a:t>Enjoy the coffee and donuts for your team!!</a:t>
            </a:r>
            <a:endParaRPr lang="en-US" dirty="0"/>
          </a:p>
        </p:txBody>
      </p:sp>
      <p:pic>
        <p:nvPicPr>
          <p:cNvPr id="4" name="Picture 7">
            <a:extLst>
              <a:ext uri="{FF2B5EF4-FFF2-40B4-BE49-F238E27FC236}">
                <a16:creationId xmlns:a16="http://schemas.microsoft.com/office/drawing/2014/main" id="{21C673B6-F610-EAFF-0921-0FA4FBA601C9}"/>
              </a:ext>
            </a:extLst>
          </p:cNvPr>
          <p:cNvPicPr>
            <a:picLocks noChangeAspect="1"/>
          </p:cNvPicPr>
          <p:nvPr/>
        </p:nvPicPr>
        <p:blipFill>
          <a:blip r:embed="rId8"/>
          <a:stretch>
            <a:fillRect/>
          </a:stretch>
        </p:blipFill>
        <p:spPr>
          <a:xfrm>
            <a:off x="613993" y="1711810"/>
            <a:ext cx="7822202" cy="4355299"/>
          </a:xfrm>
          <a:prstGeom prst="rect">
            <a:avLst/>
          </a:prstGeom>
        </p:spPr>
      </p:pic>
    </p:spTree>
    <p:extLst>
      <p:ext uri="{BB962C8B-B14F-4D97-AF65-F5344CB8AC3E}">
        <p14:creationId xmlns:p14="http://schemas.microsoft.com/office/powerpoint/2010/main" val="1014292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70E4-F103-15D2-E227-799665AA7C9E}"/>
              </a:ext>
            </a:extLst>
          </p:cNvPr>
          <p:cNvSpPr>
            <a:spLocks noGrp="1"/>
          </p:cNvSpPr>
          <p:nvPr>
            <p:ph type="title"/>
          </p:nvPr>
        </p:nvSpPr>
        <p:spPr>
          <a:xfrm>
            <a:off x="609600" y="365125"/>
            <a:ext cx="6481520" cy="1807409"/>
          </a:xfrm>
        </p:spPr>
        <p:txBody>
          <a:bodyPr/>
          <a:lstStyle/>
          <a:p>
            <a:r>
              <a:rPr lang="en-US">
                <a:ea typeface="Lato Medium"/>
                <a:cs typeface="Lato Medium"/>
              </a:rPr>
              <a:t>Keep submitting photos! </a:t>
            </a:r>
            <a:br>
              <a:rPr lang="en-US">
                <a:ea typeface="Lato Medium"/>
                <a:cs typeface="Lato Medium"/>
              </a:rPr>
            </a:br>
            <a:r>
              <a:rPr lang="en-US">
                <a:ea typeface="Lato Medium"/>
                <a:cs typeface="Lato Medium"/>
              </a:rPr>
              <a:t>Your team will be featured at Face-to-Face!</a:t>
            </a:r>
            <a:endParaRPr lang="en-US"/>
          </a:p>
        </p:txBody>
      </p:sp>
      <p:sp>
        <p:nvSpPr>
          <p:cNvPr id="4" name="Slide Number Placeholder 3">
            <a:extLst>
              <a:ext uri="{FF2B5EF4-FFF2-40B4-BE49-F238E27FC236}">
                <a16:creationId xmlns:a16="http://schemas.microsoft.com/office/drawing/2014/main" id="{88AB2270-77B6-84FC-5824-AEA8900EDC91}"/>
              </a:ext>
            </a:extLst>
          </p:cNvPr>
          <p:cNvSpPr>
            <a:spLocks noGrp="1"/>
          </p:cNvSpPr>
          <p:nvPr>
            <p:ph type="sldNum" sz="quarter" idx="10"/>
          </p:nvPr>
        </p:nvSpPr>
        <p:spPr/>
        <p:txBody>
          <a:bodyPr/>
          <a:lstStyle/>
          <a:p>
            <a:fld id="{97033E4B-E3EB-3D46-B2D8-3159663620FA}" type="slidenum">
              <a:rPr lang="en-US" smtClean="0"/>
              <a:pPr/>
              <a:t>11</a:t>
            </a:fld>
            <a:endParaRPr lang="en-US"/>
          </a:p>
        </p:txBody>
      </p:sp>
      <p:sp>
        <p:nvSpPr>
          <p:cNvPr id="5" name="Footer Placeholder 4">
            <a:extLst>
              <a:ext uri="{FF2B5EF4-FFF2-40B4-BE49-F238E27FC236}">
                <a16:creationId xmlns:a16="http://schemas.microsoft.com/office/drawing/2014/main" id="{35801CA5-3822-6D2F-274B-4160DE25B394}"/>
              </a:ext>
            </a:extLst>
          </p:cNvPr>
          <p:cNvSpPr>
            <a:spLocks noGrp="1"/>
          </p:cNvSpPr>
          <p:nvPr>
            <p:ph type="ftr" sz="quarter" idx="11"/>
          </p:nvPr>
        </p:nvSpPr>
        <p:spPr/>
        <p:txBody>
          <a:bodyPr/>
          <a:lstStyle/>
          <a:p>
            <a:pPr algn="l"/>
            <a:r>
              <a:rPr lang="en-US"/>
              <a:t>Illinois Perinatal Quality Collaborative</a:t>
            </a:r>
          </a:p>
        </p:txBody>
      </p:sp>
      <p:pic>
        <p:nvPicPr>
          <p:cNvPr id="6" name="Picture 6">
            <a:extLst>
              <a:ext uri="{FF2B5EF4-FFF2-40B4-BE49-F238E27FC236}">
                <a16:creationId xmlns:a16="http://schemas.microsoft.com/office/drawing/2014/main" id="{FB0832FE-3011-1072-8F17-2556CB09DAAF}"/>
              </a:ext>
            </a:extLst>
          </p:cNvPr>
          <p:cNvPicPr>
            <a:picLocks noChangeAspect="1"/>
          </p:cNvPicPr>
          <p:nvPr/>
        </p:nvPicPr>
        <p:blipFill>
          <a:blip r:embed="rId2"/>
          <a:stretch>
            <a:fillRect/>
          </a:stretch>
        </p:blipFill>
        <p:spPr>
          <a:xfrm rot="5400000">
            <a:off x="3798661" y="2632864"/>
            <a:ext cx="3657600" cy="2743200"/>
          </a:xfrm>
          <a:prstGeom prst="rect">
            <a:avLst/>
          </a:prstGeom>
        </p:spPr>
      </p:pic>
      <p:pic>
        <p:nvPicPr>
          <p:cNvPr id="7" name="Picture 7">
            <a:extLst>
              <a:ext uri="{FF2B5EF4-FFF2-40B4-BE49-F238E27FC236}">
                <a16:creationId xmlns:a16="http://schemas.microsoft.com/office/drawing/2014/main" id="{034D0538-47C8-3CBC-BCF6-96C9BD479D25}"/>
              </a:ext>
            </a:extLst>
          </p:cNvPr>
          <p:cNvPicPr>
            <a:picLocks noChangeAspect="1"/>
          </p:cNvPicPr>
          <p:nvPr/>
        </p:nvPicPr>
        <p:blipFill>
          <a:blip r:embed="rId3"/>
          <a:stretch>
            <a:fillRect/>
          </a:stretch>
        </p:blipFill>
        <p:spPr>
          <a:xfrm>
            <a:off x="7174375" y="3210080"/>
            <a:ext cx="4720541" cy="2627384"/>
          </a:xfrm>
          <a:prstGeom prst="rect">
            <a:avLst/>
          </a:prstGeom>
        </p:spPr>
      </p:pic>
      <p:pic>
        <p:nvPicPr>
          <p:cNvPr id="8" name="Picture 8">
            <a:extLst>
              <a:ext uri="{FF2B5EF4-FFF2-40B4-BE49-F238E27FC236}">
                <a16:creationId xmlns:a16="http://schemas.microsoft.com/office/drawing/2014/main" id="{D9D3317F-B870-507E-DF4A-336A5AD5FBD2}"/>
              </a:ext>
            </a:extLst>
          </p:cNvPr>
          <p:cNvPicPr>
            <a:picLocks noChangeAspect="1"/>
          </p:cNvPicPr>
          <p:nvPr/>
        </p:nvPicPr>
        <p:blipFill>
          <a:blip r:embed="rId4"/>
          <a:stretch>
            <a:fillRect/>
          </a:stretch>
        </p:blipFill>
        <p:spPr>
          <a:xfrm>
            <a:off x="7174375" y="159556"/>
            <a:ext cx="4720541" cy="2970029"/>
          </a:xfrm>
          <a:prstGeom prst="rect">
            <a:avLst/>
          </a:prstGeom>
        </p:spPr>
      </p:pic>
      <p:pic>
        <p:nvPicPr>
          <p:cNvPr id="10" name="Picture 10" descr="A group of people holding signs&#10;&#10;Description automatically generated">
            <a:extLst>
              <a:ext uri="{FF2B5EF4-FFF2-40B4-BE49-F238E27FC236}">
                <a16:creationId xmlns:a16="http://schemas.microsoft.com/office/drawing/2014/main" id="{8E314C7A-3E16-3F05-9756-7B64DDE72FAF}"/>
              </a:ext>
            </a:extLst>
          </p:cNvPr>
          <p:cNvPicPr>
            <a:picLocks noChangeAspect="1"/>
          </p:cNvPicPr>
          <p:nvPr/>
        </p:nvPicPr>
        <p:blipFill>
          <a:blip r:embed="rId5"/>
          <a:stretch>
            <a:fillRect/>
          </a:stretch>
        </p:blipFill>
        <p:spPr>
          <a:xfrm>
            <a:off x="55945" y="2487110"/>
            <a:ext cx="4074287" cy="3050892"/>
          </a:xfrm>
          <a:prstGeom prst="rect">
            <a:avLst/>
          </a:prstGeom>
        </p:spPr>
      </p:pic>
      <p:pic>
        <p:nvPicPr>
          <p:cNvPr id="3" name="Graphic 8" descr="Camera outline">
            <a:extLst>
              <a:ext uri="{FF2B5EF4-FFF2-40B4-BE49-F238E27FC236}">
                <a16:creationId xmlns:a16="http://schemas.microsoft.com/office/drawing/2014/main" id="{ED408700-EB9B-22BD-FB35-AD5D2B8270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38159" y="240102"/>
            <a:ext cx="914400" cy="914400"/>
          </a:xfrm>
          <a:prstGeom prst="rect">
            <a:avLst/>
          </a:prstGeom>
        </p:spPr>
      </p:pic>
    </p:spTree>
    <p:extLst>
      <p:ext uri="{BB962C8B-B14F-4D97-AF65-F5344CB8AC3E}">
        <p14:creationId xmlns:p14="http://schemas.microsoft.com/office/powerpoint/2010/main" val="2876561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Birth Equity Data Review</a:t>
            </a:r>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92973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774646-0504-7B93-5FEA-4004F77D1BD6}"/>
              </a:ext>
            </a:extLst>
          </p:cNvPr>
          <p:cNvSpPr>
            <a:spLocks noGrp="1"/>
          </p:cNvSpPr>
          <p:nvPr>
            <p:ph idx="1"/>
          </p:nvPr>
        </p:nvSpPr>
        <p:spPr>
          <a:xfrm>
            <a:off x="221412" y="42387"/>
            <a:ext cx="7114019" cy="857640"/>
          </a:xfrm>
          <a:noFill/>
        </p:spPr>
        <p:txBody>
          <a:bodyPr vert="horz" lIns="91440" tIns="45720" rIns="91440" bIns="45720" rtlCol="0" anchor="t">
            <a:noAutofit/>
          </a:bodyPr>
          <a:lstStyle/>
          <a:p>
            <a:pPr marL="0" indent="0">
              <a:buNone/>
            </a:pPr>
            <a:r>
              <a:rPr lang="en-US" sz="3600" b="1">
                <a:solidFill>
                  <a:schemeClr val="accent1"/>
                </a:solidFill>
                <a:latin typeface="+mj-lt"/>
              </a:rPr>
              <a:t>BE Aim: By December 2023, ≥75% will have all key strategies in place</a:t>
            </a:r>
          </a:p>
        </p:txBody>
      </p:sp>
      <p:sp>
        <p:nvSpPr>
          <p:cNvPr id="4" name="Slide Number Placeholder 3">
            <a:extLst>
              <a:ext uri="{FF2B5EF4-FFF2-40B4-BE49-F238E27FC236}">
                <a16:creationId xmlns:a16="http://schemas.microsoft.com/office/drawing/2014/main" id="{C4CEE450-F382-85B8-1007-AE56BB298F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8FCC0D-964B-6184-D355-259732ED254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Graphic 6" descr="Clipboard Checked with solid fill">
            <a:extLst>
              <a:ext uri="{FF2B5EF4-FFF2-40B4-BE49-F238E27FC236}">
                <a16:creationId xmlns:a16="http://schemas.microsoft.com/office/drawing/2014/main" id="{5264C555-4B46-61FD-2256-BB7DC1C6F59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7855" y="1411405"/>
            <a:ext cx="1323036" cy="1331503"/>
          </a:xfrm>
          <a:prstGeom prst="rect">
            <a:avLst/>
          </a:prstGeom>
        </p:spPr>
      </p:pic>
      <p:pic>
        <p:nvPicPr>
          <p:cNvPr id="8" name="Graphic 8" descr="Comment Heart with solid fill">
            <a:extLst>
              <a:ext uri="{FF2B5EF4-FFF2-40B4-BE49-F238E27FC236}">
                <a16:creationId xmlns:a16="http://schemas.microsoft.com/office/drawing/2014/main" id="{F21F8065-B1B2-7498-A802-AD81E21A48D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20714" y="4253888"/>
            <a:ext cx="1187570" cy="1173192"/>
          </a:xfrm>
          <a:prstGeom prst="rect">
            <a:avLst/>
          </a:prstGeom>
        </p:spPr>
      </p:pic>
      <p:pic>
        <p:nvPicPr>
          <p:cNvPr id="9" name="Graphic 9" descr="Chat bubble with solid fill">
            <a:extLst>
              <a:ext uri="{FF2B5EF4-FFF2-40B4-BE49-F238E27FC236}">
                <a16:creationId xmlns:a16="http://schemas.microsoft.com/office/drawing/2014/main" id="{D8E2CED8-91D7-213D-0F3E-CBBD4E04B79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113806" y="3578473"/>
            <a:ext cx="1227199" cy="1238671"/>
          </a:xfrm>
          <a:prstGeom prst="rect">
            <a:avLst/>
          </a:prstGeom>
        </p:spPr>
      </p:pic>
      <p:pic>
        <p:nvPicPr>
          <p:cNvPr id="10" name="Graphic 10" descr="Group success outline">
            <a:extLst>
              <a:ext uri="{FF2B5EF4-FFF2-40B4-BE49-F238E27FC236}">
                <a16:creationId xmlns:a16="http://schemas.microsoft.com/office/drawing/2014/main" id="{B2278330-1C43-F44E-C839-70D3EB85D9D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89448" y="3665090"/>
            <a:ext cx="1641415" cy="1643971"/>
          </a:xfrm>
          <a:prstGeom prst="rect">
            <a:avLst/>
          </a:prstGeom>
        </p:spPr>
      </p:pic>
      <p:pic>
        <p:nvPicPr>
          <p:cNvPr id="11" name="Graphic 11" descr="Medical with solid fill">
            <a:extLst>
              <a:ext uri="{FF2B5EF4-FFF2-40B4-BE49-F238E27FC236}">
                <a16:creationId xmlns:a16="http://schemas.microsoft.com/office/drawing/2014/main" id="{20646311-9E47-F7C1-97B6-A728DEC698A0}"/>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57225" y="1199599"/>
            <a:ext cx="1284537" cy="1324315"/>
          </a:xfrm>
          <a:prstGeom prst="rect">
            <a:avLst/>
          </a:prstGeom>
        </p:spPr>
      </p:pic>
      <p:sp>
        <p:nvSpPr>
          <p:cNvPr id="14" name="TextBox 13">
            <a:extLst>
              <a:ext uri="{FF2B5EF4-FFF2-40B4-BE49-F238E27FC236}">
                <a16:creationId xmlns:a16="http://schemas.microsoft.com/office/drawing/2014/main" id="{4F5DD18C-AEEF-A91D-F944-EFB3D51F6676}"/>
              </a:ext>
            </a:extLst>
          </p:cNvPr>
          <p:cNvSpPr txBox="1"/>
          <p:nvPr/>
        </p:nvSpPr>
        <p:spPr>
          <a:xfrm>
            <a:off x="102810" y="2624016"/>
            <a:ext cx="313312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ea"/>
                <a:cs typeface="Calibri"/>
              </a:rPr>
              <a:t>Optimize race and ethnicity data</a:t>
            </a:r>
            <a:r>
              <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a:rPr>
              <a:t> collection and review  stratified data </a:t>
            </a:r>
          </a:p>
        </p:txBody>
      </p:sp>
      <p:sp>
        <p:nvSpPr>
          <p:cNvPr id="15" name="TextBox 14">
            <a:extLst>
              <a:ext uri="{FF2B5EF4-FFF2-40B4-BE49-F238E27FC236}">
                <a16:creationId xmlns:a16="http://schemas.microsoft.com/office/drawing/2014/main" id="{CD007E9D-884C-1223-C8D4-6AB0F1D8DC96}"/>
              </a:ext>
            </a:extLst>
          </p:cNvPr>
          <p:cNvSpPr txBox="1"/>
          <p:nvPr/>
        </p:nvSpPr>
        <p:spPr>
          <a:xfrm>
            <a:off x="3481719" y="2144675"/>
            <a:ext cx="33152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a:rPr>
              <a:t>Screen all patients for </a:t>
            </a:r>
            <a:r>
              <a:rPr kumimoji="0" lang="en-US" sz="2000" b="1" i="0" u="none" strike="noStrike" kern="1200" cap="none" spc="0" normalizeH="0" baseline="0" noProof="0">
                <a:ln>
                  <a:noFill/>
                </a:ln>
                <a:solidFill>
                  <a:srgbClr val="444C55"/>
                </a:solidFill>
                <a:effectLst/>
                <a:uLnTx/>
                <a:uFillTx/>
                <a:latin typeface="Calibri" panose="020F0502020204030204"/>
                <a:ea typeface="+mn-ea"/>
                <a:cs typeface="Calibri"/>
              </a:rPr>
              <a:t>social</a:t>
            </a: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determinants of health</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and link to needed services</a:t>
            </a:r>
            <a:endPar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16" name="TextBox 15">
            <a:extLst>
              <a:ext uri="{FF2B5EF4-FFF2-40B4-BE49-F238E27FC236}">
                <a16:creationId xmlns:a16="http://schemas.microsoft.com/office/drawing/2014/main" id="{AEC5972B-AF20-C29A-CE1B-C351309FD7A2}"/>
              </a:ext>
            </a:extLst>
          </p:cNvPr>
          <p:cNvSpPr txBox="1"/>
          <p:nvPr/>
        </p:nvSpPr>
        <p:spPr>
          <a:xfrm>
            <a:off x="7613503" y="4801229"/>
            <a:ext cx="36890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Share </a:t>
            </a: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respectful care practices</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and survey patients on their care experience</a:t>
            </a: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Calibri" panose="020F0502020204030204"/>
            </a:endParaRPr>
          </a:p>
        </p:txBody>
      </p:sp>
      <p:sp>
        <p:nvSpPr>
          <p:cNvPr id="17" name="TextBox 16">
            <a:extLst>
              <a:ext uri="{FF2B5EF4-FFF2-40B4-BE49-F238E27FC236}">
                <a16:creationId xmlns:a16="http://schemas.microsoft.com/office/drawing/2014/main" id="{94EB2478-35E0-6A5E-B79A-A003F9ECC2E1}"/>
              </a:ext>
            </a:extLst>
          </p:cNvPr>
          <p:cNvSpPr txBox="1"/>
          <p:nvPr/>
        </p:nvSpPr>
        <p:spPr>
          <a:xfrm>
            <a:off x="483716" y="5094131"/>
            <a:ext cx="245405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Engage patients and community members</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for input </a:t>
            </a:r>
            <a:endPar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18" name="TextBox 17">
            <a:extLst>
              <a:ext uri="{FF2B5EF4-FFF2-40B4-BE49-F238E27FC236}">
                <a16:creationId xmlns:a16="http://schemas.microsoft.com/office/drawing/2014/main" id="{47AB0B86-EBEE-C230-4BDA-88B5732F1224}"/>
              </a:ext>
            </a:extLst>
          </p:cNvPr>
          <p:cNvSpPr txBox="1"/>
          <p:nvPr/>
        </p:nvSpPr>
        <p:spPr>
          <a:xfrm>
            <a:off x="6985474" y="2523914"/>
            <a:ext cx="312833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Standardize postpartum safety</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education and schedule early postpartum visit</a:t>
            </a:r>
            <a:endPar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E41F52BD-C74C-DEEE-C183-1407526ECEBE}"/>
              </a:ext>
            </a:extLst>
          </p:cNvPr>
          <p:cNvSpPr txBox="1"/>
          <p:nvPr/>
        </p:nvSpPr>
        <p:spPr>
          <a:xfrm>
            <a:off x="3948584" y="5290809"/>
            <a:ext cx="322590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Implicit bias, respectful care</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training for providers, nurses, other staff</a:t>
            </a: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Calibri" panose="020F0502020204030204"/>
            </a:endParaRPr>
          </a:p>
        </p:txBody>
      </p:sp>
      <p:pic>
        <p:nvPicPr>
          <p:cNvPr id="21" name="Graphic 21" descr="Handshake with solid fill">
            <a:extLst>
              <a:ext uri="{FF2B5EF4-FFF2-40B4-BE49-F238E27FC236}">
                <a16:creationId xmlns:a16="http://schemas.microsoft.com/office/drawing/2014/main" id="{FEC17EF0-A364-AF01-13B3-F498D1F994D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23578" y="1154894"/>
            <a:ext cx="1280352" cy="1241438"/>
          </a:xfrm>
          <a:prstGeom prst="rect">
            <a:avLst/>
          </a:prstGeom>
        </p:spPr>
      </p:pic>
      <p:pic>
        <p:nvPicPr>
          <p:cNvPr id="22" name="Graphic 22" descr="Cheers with solid fill">
            <a:extLst>
              <a:ext uri="{FF2B5EF4-FFF2-40B4-BE49-F238E27FC236}">
                <a16:creationId xmlns:a16="http://schemas.microsoft.com/office/drawing/2014/main" id="{A6185990-6D95-94BA-599F-7425B56B89D2}"/>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536370" y="3717120"/>
            <a:ext cx="1588985" cy="1539910"/>
          </a:xfrm>
          <a:prstGeom prst="rect">
            <a:avLst/>
          </a:prstGeom>
        </p:spPr>
      </p:pic>
    </p:spTree>
    <p:extLst>
      <p:ext uri="{BB962C8B-B14F-4D97-AF65-F5344CB8AC3E}">
        <p14:creationId xmlns:p14="http://schemas.microsoft.com/office/powerpoint/2010/main" val="268440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a:t>Structure Measures:</a:t>
            </a:r>
            <a:br>
              <a:rPr lang="en-US"/>
            </a:br>
            <a:r>
              <a:rPr lang="en-US"/>
              <a:t>Implementing Systems Changes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C45D326-A9A4-8362-0541-6821A9F4E461}"/>
              </a:ext>
            </a:extLst>
          </p:cNvPr>
          <p:cNvSpPr txBox="1"/>
          <p:nvPr/>
        </p:nvSpPr>
        <p:spPr>
          <a:xfrm>
            <a:off x="656166" y="5566832"/>
            <a:ext cx="5270500" cy="804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7A76B2F3-8F0A-482B-BE58-8837ED312EBC}"/>
              </a:ext>
            </a:extLst>
          </p:cNvPr>
          <p:cNvSpPr txBox="1"/>
          <p:nvPr/>
        </p:nvSpPr>
        <p:spPr>
          <a:xfrm>
            <a:off x="471184" y="1639309"/>
            <a:ext cx="5638800" cy="406266"/>
          </a:xfrm>
          <a:prstGeom prst="rect">
            <a:avLst/>
          </a:prstGeom>
          <a:noFill/>
        </p:spPr>
        <p:txBody>
          <a:bodyPr wrap="square" rtlCol="0">
            <a:spAutoFit/>
          </a:bodyPr>
          <a:lstStyle/>
          <a:p>
            <a:pPr algn="ctr"/>
            <a:r>
              <a:rPr lang="en-US"/>
              <a:t>SDOH Screening</a:t>
            </a:r>
          </a:p>
        </p:txBody>
      </p:sp>
      <p:sp>
        <p:nvSpPr>
          <p:cNvPr id="14" name="TextBox 13">
            <a:extLst>
              <a:ext uri="{FF2B5EF4-FFF2-40B4-BE49-F238E27FC236}">
                <a16:creationId xmlns:a16="http://schemas.microsoft.com/office/drawing/2014/main" id="{270E1FC9-7B2B-4BD5-8703-283D59388063}"/>
              </a:ext>
            </a:extLst>
          </p:cNvPr>
          <p:cNvSpPr txBox="1"/>
          <p:nvPr/>
        </p:nvSpPr>
        <p:spPr>
          <a:xfrm>
            <a:off x="6167430" y="1639309"/>
            <a:ext cx="5638800" cy="406266"/>
          </a:xfrm>
          <a:prstGeom prst="rect">
            <a:avLst/>
          </a:prstGeom>
          <a:noFill/>
        </p:spPr>
        <p:txBody>
          <a:bodyPr wrap="square" rtlCol="0">
            <a:spAutoFit/>
          </a:bodyPr>
          <a:lstStyle/>
          <a:p>
            <a:pPr algn="ctr"/>
            <a:r>
              <a:rPr lang="en-US"/>
              <a:t>Linkage to Community Resources</a:t>
            </a:r>
          </a:p>
        </p:txBody>
      </p:sp>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597961146"/>
              </p:ext>
            </p:extLst>
          </p:nvPr>
        </p:nvGraphicFramePr>
        <p:xfrm>
          <a:off x="46182" y="2312940"/>
          <a:ext cx="6067386" cy="363851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F6DFEC0-8D4D-2584-DB64-5E642DC1047C}"/>
              </a:ext>
            </a:extLst>
          </p:cNvPr>
          <p:cNvSpPr txBox="1"/>
          <p:nvPr/>
        </p:nvSpPr>
        <p:spPr>
          <a:xfrm>
            <a:off x="5563827" y="3159563"/>
            <a:ext cx="6423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80%</a:t>
            </a:r>
          </a:p>
        </p:txBody>
      </p:sp>
      <p:graphicFrame>
        <p:nvGraphicFramePr>
          <p:cNvPr id="8" name="Chart 7">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245906337"/>
              </p:ext>
            </p:extLst>
          </p:nvPr>
        </p:nvGraphicFramePr>
        <p:xfrm>
          <a:off x="6143383" y="2268200"/>
          <a:ext cx="5876327" cy="348407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AB7F855-E95F-0138-1B8F-A8A476CBF3B3}"/>
              </a:ext>
            </a:extLst>
          </p:cNvPr>
          <p:cNvSpPr txBox="1"/>
          <p:nvPr/>
        </p:nvSpPr>
        <p:spPr>
          <a:xfrm>
            <a:off x="11447421" y="3033701"/>
            <a:ext cx="586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54%</a:t>
            </a:r>
          </a:p>
        </p:txBody>
      </p:sp>
      <p:sp>
        <p:nvSpPr>
          <p:cNvPr id="9" name="TextBox 8">
            <a:extLst>
              <a:ext uri="{FF2B5EF4-FFF2-40B4-BE49-F238E27FC236}">
                <a16:creationId xmlns:a16="http://schemas.microsoft.com/office/drawing/2014/main" id="{C40D3AB7-1D59-20CF-E455-9896C90FF243}"/>
              </a:ext>
            </a:extLst>
          </p:cNvPr>
          <p:cNvSpPr txBox="1"/>
          <p:nvPr/>
        </p:nvSpPr>
        <p:spPr>
          <a:xfrm>
            <a:off x="506917" y="3159563"/>
            <a:ext cx="6423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17%</a:t>
            </a:r>
          </a:p>
        </p:txBody>
      </p:sp>
      <p:sp>
        <p:nvSpPr>
          <p:cNvPr id="12" name="TextBox 11">
            <a:extLst>
              <a:ext uri="{FF2B5EF4-FFF2-40B4-BE49-F238E27FC236}">
                <a16:creationId xmlns:a16="http://schemas.microsoft.com/office/drawing/2014/main" id="{5D9299F1-C6BE-B095-C5EE-161C6B3295F5}"/>
              </a:ext>
            </a:extLst>
          </p:cNvPr>
          <p:cNvSpPr txBox="1"/>
          <p:nvPr/>
        </p:nvSpPr>
        <p:spPr>
          <a:xfrm>
            <a:off x="6529057" y="3033701"/>
            <a:ext cx="586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3%</a:t>
            </a:r>
          </a:p>
        </p:txBody>
      </p:sp>
    </p:spTree>
    <p:extLst>
      <p:ext uri="{BB962C8B-B14F-4D97-AF65-F5344CB8AC3E}">
        <p14:creationId xmlns:p14="http://schemas.microsoft.com/office/powerpoint/2010/main" val="25149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a:t>Structure Measures:</a:t>
            </a:r>
            <a:br>
              <a:rPr lang="en-US"/>
            </a:br>
            <a:r>
              <a:rPr lang="en-US"/>
              <a:t>Implementing Systems Changes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7AC2B7D-891A-4961-B16E-77A561015C66}"/>
              </a:ext>
            </a:extLst>
          </p:cNvPr>
          <p:cNvSpPr txBox="1"/>
          <p:nvPr/>
        </p:nvSpPr>
        <p:spPr>
          <a:xfrm>
            <a:off x="220305" y="1508501"/>
            <a:ext cx="5638800" cy="369332"/>
          </a:xfrm>
          <a:prstGeom prst="rect">
            <a:avLst/>
          </a:prstGeom>
          <a:noFill/>
        </p:spPr>
        <p:txBody>
          <a:bodyPr wrap="square" rtlCol="0">
            <a:spAutoFit/>
          </a:bodyPr>
          <a:lstStyle/>
          <a:p>
            <a:pPr algn="ctr"/>
            <a:r>
              <a:rPr lang="en-US"/>
              <a:t>Stratify Maternal Health QI  Data</a:t>
            </a:r>
          </a:p>
        </p:txBody>
      </p:sp>
      <p:sp>
        <p:nvSpPr>
          <p:cNvPr id="12" name="TextBox 11">
            <a:extLst>
              <a:ext uri="{FF2B5EF4-FFF2-40B4-BE49-F238E27FC236}">
                <a16:creationId xmlns:a16="http://schemas.microsoft.com/office/drawing/2014/main" id="{F5350BDE-5F4B-4205-B7C9-5373EEBCA6DB}"/>
              </a:ext>
            </a:extLst>
          </p:cNvPr>
          <p:cNvSpPr txBox="1"/>
          <p:nvPr/>
        </p:nvSpPr>
        <p:spPr>
          <a:xfrm>
            <a:off x="6226078" y="1508501"/>
            <a:ext cx="5638800" cy="369332"/>
          </a:xfrm>
          <a:prstGeom prst="rect">
            <a:avLst/>
          </a:prstGeom>
          <a:noFill/>
        </p:spPr>
        <p:txBody>
          <a:bodyPr wrap="square" rtlCol="0">
            <a:spAutoFit/>
          </a:bodyPr>
          <a:lstStyle/>
          <a:p>
            <a:pPr algn="ctr"/>
            <a:r>
              <a:rPr lang="en-US"/>
              <a:t>Patient / Community Engagement</a:t>
            </a:r>
          </a:p>
        </p:txBody>
      </p:sp>
      <p:graphicFrame>
        <p:nvGraphicFramePr>
          <p:cNvPr id="6" name="Chart 5">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551734456"/>
              </p:ext>
            </p:extLst>
          </p:nvPr>
        </p:nvGraphicFramePr>
        <p:xfrm>
          <a:off x="76970" y="1989666"/>
          <a:ext cx="5657272" cy="372292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773DADF-4432-CC4B-43F7-48665AFE8AEF}"/>
              </a:ext>
            </a:extLst>
          </p:cNvPr>
          <p:cNvSpPr txBox="1"/>
          <p:nvPr/>
        </p:nvSpPr>
        <p:spPr>
          <a:xfrm>
            <a:off x="5220276" y="2572933"/>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74%</a:t>
            </a:r>
          </a:p>
        </p:txBody>
      </p:sp>
      <p:graphicFrame>
        <p:nvGraphicFramePr>
          <p:cNvPr id="7" name="Chart 6">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184856463"/>
              </p:ext>
            </p:extLst>
          </p:nvPr>
        </p:nvGraphicFramePr>
        <p:xfrm>
          <a:off x="5972848" y="2028151"/>
          <a:ext cx="6137717" cy="343034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B70E8C8B-434F-3DCD-099B-8FFA49D8BECC}"/>
              </a:ext>
            </a:extLst>
          </p:cNvPr>
          <p:cNvSpPr txBox="1"/>
          <p:nvPr/>
        </p:nvSpPr>
        <p:spPr>
          <a:xfrm>
            <a:off x="11513615" y="2598585"/>
            <a:ext cx="7815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30%</a:t>
            </a:r>
          </a:p>
        </p:txBody>
      </p:sp>
      <p:sp>
        <p:nvSpPr>
          <p:cNvPr id="8" name="TextBox 7">
            <a:extLst>
              <a:ext uri="{FF2B5EF4-FFF2-40B4-BE49-F238E27FC236}">
                <a16:creationId xmlns:a16="http://schemas.microsoft.com/office/drawing/2014/main" id="{BD2E3E5F-717E-392F-00F0-7AD92657A30F}"/>
              </a:ext>
            </a:extLst>
          </p:cNvPr>
          <p:cNvSpPr txBox="1"/>
          <p:nvPr/>
        </p:nvSpPr>
        <p:spPr>
          <a:xfrm>
            <a:off x="602094" y="2572933"/>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7%</a:t>
            </a:r>
          </a:p>
        </p:txBody>
      </p:sp>
      <p:sp>
        <p:nvSpPr>
          <p:cNvPr id="9" name="TextBox 8">
            <a:extLst>
              <a:ext uri="{FF2B5EF4-FFF2-40B4-BE49-F238E27FC236}">
                <a16:creationId xmlns:a16="http://schemas.microsoft.com/office/drawing/2014/main" id="{DBEBA346-B7D7-50A0-BB7D-01C17BB33C37}"/>
              </a:ext>
            </a:extLst>
          </p:cNvPr>
          <p:cNvSpPr txBox="1"/>
          <p:nvPr/>
        </p:nvSpPr>
        <p:spPr>
          <a:xfrm>
            <a:off x="6387433" y="2598585"/>
            <a:ext cx="7815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4%</a:t>
            </a:r>
          </a:p>
        </p:txBody>
      </p:sp>
    </p:spTree>
    <p:extLst>
      <p:ext uri="{BB962C8B-B14F-4D97-AF65-F5344CB8AC3E}">
        <p14:creationId xmlns:p14="http://schemas.microsoft.com/office/powerpoint/2010/main" val="3704414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a:t>Structure Measures:</a:t>
            </a:r>
            <a:br>
              <a:rPr lang="en-US"/>
            </a:br>
            <a:r>
              <a:rPr lang="en-US"/>
              <a:t>Implementing Systems Changes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2463AAA-078E-4C07-9526-8F5AA7E398C7}"/>
              </a:ext>
            </a:extLst>
          </p:cNvPr>
          <p:cNvSpPr txBox="1"/>
          <p:nvPr/>
        </p:nvSpPr>
        <p:spPr>
          <a:xfrm>
            <a:off x="76200" y="1399478"/>
            <a:ext cx="5638800" cy="369332"/>
          </a:xfrm>
          <a:prstGeom prst="rect">
            <a:avLst/>
          </a:prstGeom>
          <a:noFill/>
        </p:spPr>
        <p:txBody>
          <a:bodyPr wrap="square" rtlCol="0">
            <a:spAutoFit/>
          </a:bodyPr>
          <a:lstStyle/>
          <a:p>
            <a:pPr algn="ctr"/>
            <a:r>
              <a:rPr lang="en-US"/>
              <a:t>Promote Respectful Care Practices</a:t>
            </a:r>
          </a:p>
        </p:txBody>
      </p:sp>
      <p:sp>
        <p:nvSpPr>
          <p:cNvPr id="11" name="TextBox 10">
            <a:extLst>
              <a:ext uri="{FF2B5EF4-FFF2-40B4-BE49-F238E27FC236}">
                <a16:creationId xmlns:a16="http://schemas.microsoft.com/office/drawing/2014/main" id="{8595CE22-3DAC-45AD-8B3B-F1AAC39152DA}"/>
              </a:ext>
            </a:extLst>
          </p:cNvPr>
          <p:cNvSpPr txBox="1"/>
          <p:nvPr/>
        </p:nvSpPr>
        <p:spPr>
          <a:xfrm>
            <a:off x="6353531" y="1467749"/>
            <a:ext cx="5638800" cy="369332"/>
          </a:xfrm>
          <a:prstGeom prst="rect">
            <a:avLst/>
          </a:prstGeom>
          <a:noFill/>
        </p:spPr>
        <p:txBody>
          <a:bodyPr wrap="square" rtlCol="0">
            <a:spAutoFit/>
          </a:bodyPr>
          <a:lstStyle/>
          <a:p>
            <a:pPr algn="ctr"/>
            <a:r>
              <a:rPr lang="en-US"/>
              <a:t>Implement PREM Survey</a:t>
            </a:r>
          </a:p>
        </p:txBody>
      </p:sp>
      <p:graphicFrame>
        <p:nvGraphicFramePr>
          <p:cNvPr id="2" name="Chart 1">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912731003"/>
              </p:ext>
            </p:extLst>
          </p:nvPr>
        </p:nvGraphicFramePr>
        <p:xfrm>
          <a:off x="38485" y="1943485"/>
          <a:ext cx="5892722" cy="352413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88C0701-35C5-75C0-776C-BF5169C7EADB}"/>
              </a:ext>
            </a:extLst>
          </p:cNvPr>
          <p:cNvSpPr txBox="1"/>
          <p:nvPr/>
        </p:nvSpPr>
        <p:spPr>
          <a:xfrm>
            <a:off x="5361664" y="2497976"/>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64%</a:t>
            </a:r>
          </a:p>
        </p:txBody>
      </p:sp>
      <p:graphicFrame>
        <p:nvGraphicFramePr>
          <p:cNvPr id="12" name="Chart 11">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3170079612"/>
              </p:ext>
            </p:extLst>
          </p:nvPr>
        </p:nvGraphicFramePr>
        <p:xfrm>
          <a:off x="6034424" y="1981970"/>
          <a:ext cx="6095769" cy="351895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671DDD17-47CC-B4E7-AAEA-F1D96828078F}"/>
              </a:ext>
            </a:extLst>
          </p:cNvPr>
          <p:cNvSpPr txBox="1"/>
          <p:nvPr/>
        </p:nvSpPr>
        <p:spPr>
          <a:xfrm>
            <a:off x="11559797" y="2501057"/>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60%</a:t>
            </a:r>
          </a:p>
        </p:txBody>
      </p:sp>
      <p:sp>
        <p:nvSpPr>
          <p:cNvPr id="7" name="TextBox 6">
            <a:extLst>
              <a:ext uri="{FF2B5EF4-FFF2-40B4-BE49-F238E27FC236}">
                <a16:creationId xmlns:a16="http://schemas.microsoft.com/office/drawing/2014/main" id="{9AF01B19-04B4-5A76-CD57-A1EAD742D78C}"/>
              </a:ext>
            </a:extLst>
          </p:cNvPr>
          <p:cNvSpPr txBox="1"/>
          <p:nvPr/>
        </p:nvSpPr>
        <p:spPr>
          <a:xfrm>
            <a:off x="458694" y="2497975"/>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9%</a:t>
            </a:r>
          </a:p>
        </p:txBody>
      </p:sp>
      <p:sp>
        <p:nvSpPr>
          <p:cNvPr id="8" name="TextBox 7">
            <a:extLst>
              <a:ext uri="{FF2B5EF4-FFF2-40B4-BE49-F238E27FC236}">
                <a16:creationId xmlns:a16="http://schemas.microsoft.com/office/drawing/2014/main" id="{968D3106-5247-1EBE-88FE-F0D599E95362}"/>
              </a:ext>
            </a:extLst>
          </p:cNvPr>
          <p:cNvSpPr txBox="1"/>
          <p:nvPr/>
        </p:nvSpPr>
        <p:spPr>
          <a:xfrm>
            <a:off x="6425918" y="2531845"/>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9%</a:t>
            </a:r>
          </a:p>
        </p:txBody>
      </p:sp>
    </p:spTree>
    <p:extLst>
      <p:ext uri="{BB962C8B-B14F-4D97-AF65-F5344CB8AC3E}">
        <p14:creationId xmlns:p14="http://schemas.microsoft.com/office/powerpoint/2010/main" val="3556419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a:t>Structure Measures:</a:t>
            </a:r>
            <a:br>
              <a:rPr lang="en-US"/>
            </a:br>
            <a:r>
              <a:rPr lang="en-US"/>
              <a:t>Implementing Systems Changes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B1447C71-206E-42C8-82DB-FDC3055719FA}"/>
              </a:ext>
            </a:extLst>
          </p:cNvPr>
          <p:cNvSpPr txBox="1"/>
          <p:nvPr/>
        </p:nvSpPr>
        <p:spPr>
          <a:xfrm>
            <a:off x="3155917" y="1532234"/>
            <a:ext cx="5638800" cy="369332"/>
          </a:xfrm>
          <a:prstGeom prst="rect">
            <a:avLst/>
          </a:prstGeom>
          <a:noFill/>
        </p:spPr>
        <p:txBody>
          <a:bodyPr wrap="square" rtlCol="0">
            <a:spAutoFit/>
          </a:bodyPr>
          <a:lstStyle/>
          <a:p>
            <a:pPr algn="ctr"/>
            <a:r>
              <a:rPr lang="en-US"/>
              <a:t>Postpartum Safety Education</a:t>
            </a:r>
          </a:p>
        </p:txBody>
      </p:sp>
      <p:sp>
        <p:nvSpPr>
          <p:cNvPr id="2" name="TextBox 1">
            <a:extLst>
              <a:ext uri="{FF2B5EF4-FFF2-40B4-BE49-F238E27FC236}">
                <a16:creationId xmlns:a16="http://schemas.microsoft.com/office/drawing/2014/main" id="{AF16F48F-46C4-B26B-491D-5894A660D7D2}"/>
              </a:ext>
            </a:extLst>
          </p:cNvPr>
          <p:cNvSpPr txBox="1"/>
          <p:nvPr/>
        </p:nvSpPr>
        <p:spPr>
          <a:xfrm>
            <a:off x="8773183" y="2921488"/>
            <a:ext cx="7693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88%</a:t>
            </a:r>
            <a:endParaRPr lang="en-US"/>
          </a:p>
        </p:txBody>
      </p:sp>
      <p:sp>
        <p:nvSpPr>
          <p:cNvPr id="8" name="TextBox 7">
            <a:extLst>
              <a:ext uri="{FF2B5EF4-FFF2-40B4-BE49-F238E27FC236}">
                <a16:creationId xmlns:a16="http://schemas.microsoft.com/office/drawing/2014/main" id="{88B8F467-39D5-8251-D68F-6A4554A5CFC8}"/>
              </a:ext>
            </a:extLst>
          </p:cNvPr>
          <p:cNvSpPr txBox="1"/>
          <p:nvPr/>
        </p:nvSpPr>
        <p:spPr>
          <a:xfrm>
            <a:off x="3023546" y="2975366"/>
            <a:ext cx="7693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54%</a:t>
            </a:r>
            <a:endParaRPr lang="en-US"/>
          </a:p>
        </p:txBody>
      </p:sp>
      <p:graphicFrame>
        <p:nvGraphicFramePr>
          <p:cNvPr id="5" name="Chart 4">
            <a:extLst>
              <a:ext uri="{FF2B5EF4-FFF2-40B4-BE49-F238E27FC236}">
                <a16:creationId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1671308028"/>
              </p:ext>
            </p:extLst>
          </p:nvPr>
        </p:nvGraphicFramePr>
        <p:xfrm>
          <a:off x="2460259" y="2447680"/>
          <a:ext cx="7086356" cy="42393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428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2681-9063-A7C6-A7D8-09DD5EF6AD1B}"/>
              </a:ext>
            </a:extLst>
          </p:cNvPr>
          <p:cNvSpPr>
            <a:spLocks noGrp="1"/>
          </p:cNvSpPr>
          <p:nvPr>
            <p:ph type="title"/>
          </p:nvPr>
        </p:nvSpPr>
        <p:spPr>
          <a:xfrm>
            <a:off x="609600" y="228356"/>
            <a:ext cx="10972800" cy="1325563"/>
          </a:xfrm>
          <a:noFill/>
        </p:spPr>
        <p:txBody>
          <a:bodyPr/>
          <a:lstStyle/>
          <a:p>
            <a:r>
              <a:rPr lang="en-US" b="0">
                <a:ea typeface="+mj-lt"/>
                <a:cs typeface="+mj-lt"/>
              </a:rPr>
              <a:t>ILPQC Hospital Team Data Submission </a:t>
            </a:r>
            <a:br>
              <a:rPr lang="en-US" b="0">
                <a:ea typeface="+mj-lt"/>
                <a:cs typeface="+mj-lt"/>
              </a:rPr>
            </a:br>
            <a:r>
              <a:rPr lang="en-US" b="0">
                <a:ea typeface="+mj-lt"/>
                <a:cs typeface="+mj-lt"/>
              </a:rPr>
              <a:t>(86 Teams Total)</a:t>
            </a:r>
            <a:endParaRPr lang="en-US"/>
          </a:p>
        </p:txBody>
      </p:sp>
      <p:sp>
        <p:nvSpPr>
          <p:cNvPr id="4" name="Slide Number Placeholder 3">
            <a:extLst>
              <a:ext uri="{FF2B5EF4-FFF2-40B4-BE49-F238E27FC236}">
                <a16:creationId xmlns:a16="http://schemas.microsoft.com/office/drawing/2014/main" id="{18B86E96-9B0B-0F0B-AB48-115C37C47F4C}"/>
              </a:ext>
            </a:extLst>
          </p:cNvPr>
          <p:cNvSpPr>
            <a:spLocks noGrp="1"/>
          </p:cNvSpPr>
          <p:nvPr>
            <p:ph type="sldNum" sz="quarter" idx="10"/>
          </p:nvPr>
        </p:nvSpPr>
        <p:spPr/>
        <p:txBody>
          <a:bodyPr/>
          <a:lstStyle/>
          <a:p>
            <a:fld id="{97033E4B-E3EB-3D46-B2D8-3159663620FA}" type="slidenum">
              <a:rPr lang="en-US" smtClean="0"/>
              <a:pPr/>
              <a:t>18</a:t>
            </a:fld>
            <a:endParaRPr lang="en-US"/>
          </a:p>
        </p:txBody>
      </p:sp>
      <p:sp>
        <p:nvSpPr>
          <p:cNvPr id="5" name="Footer Placeholder 4">
            <a:extLst>
              <a:ext uri="{FF2B5EF4-FFF2-40B4-BE49-F238E27FC236}">
                <a16:creationId xmlns:a16="http://schemas.microsoft.com/office/drawing/2014/main" id="{3E6E4780-3C75-87BE-8C6A-0B391ACC3985}"/>
              </a:ext>
            </a:extLst>
          </p:cNvPr>
          <p:cNvSpPr>
            <a:spLocks noGrp="1"/>
          </p:cNvSpPr>
          <p:nvPr>
            <p:ph type="ftr" sz="quarter" idx="11"/>
          </p:nvPr>
        </p:nvSpPr>
        <p:spPr/>
        <p:txBody>
          <a:bodyPr/>
          <a:lstStyle/>
          <a:p>
            <a:pPr algn="l"/>
            <a:r>
              <a:rPr lang="en-US"/>
              <a:t>Illinois Perinatal Quality Collaborative</a:t>
            </a:r>
          </a:p>
        </p:txBody>
      </p:sp>
      <p:graphicFrame>
        <p:nvGraphicFramePr>
          <p:cNvPr id="9" name="Table 8">
            <a:extLst>
              <a:ext uri="{FF2B5EF4-FFF2-40B4-BE49-F238E27FC236}">
                <a16:creationId xmlns:a16="http://schemas.microsoft.com/office/drawing/2014/main" id="{F4B98AF5-00D9-2EC8-4FD2-BDE0623C40C2}"/>
              </a:ext>
            </a:extLst>
          </p:cNvPr>
          <p:cNvGraphicFramePr>
            <a:graphicFrameLocks noGrp="1"/>
          </p:cNvGraphicFramePr>
          <p:nvPr>
            <p:extLst>
              <p:ext uri="{D42A27DB-BD31-4B8C-83A1-F6EECF244321}">
                <p14:modId xmlns:p14="http://schemas.microsoft.com/office/powerpoint/2010/main" val="3127872774"/>
              </p:ext>
            </p:extLst>
          </p:nvPr>
        </p:nvGraphicFramePr>
        <p:xfrm>
          <a:off x="366712" y="1616303"/>
          <a:ext cx="11754907" cy="5120640"/>
        </p:xfrm>
        <a:graphic>
          <a:graphicData uri="http://schemas.openxmlformats.org/drawingml/2006/table">
            <a:tbl>
              <a:tblPr firstRow="1" bandRow="1">
                <a:tableStyleId>{5C22544A-7EE6-4342-B048-85BDC9FD1C3A}</a:tableStyleId>
              </a:tblPr>
              <a:tblGrid>
                <a:gridCol w="5774855">
                  <a:extLst>
                    <a:ext uri="{9D8B030D-6E8A-4147-A177-3AD203B41FA5}">
                      <a16:colId xmlns:a16="http://schemas.microsoft.com/office/drawing/2014/main" val="3778819647"/>
                    </a:ext>
                  </a:extLst>
                </a:gridCol>
                <a:gridCol w="2872770">
                  <a:extLst>
                    <a:ext uri="{9D8B030D-6E8A-4147-A177-3AD203B41FA5}">
                      <a16:colId xmlns:a16="http://schemas.microsoft.com/office/drawing/2014/main" val="472563211"/>
                    </a:ext>
                  </a:extLst>
                </a:gridCol>
                <a:gridCol w="3107282">
                  <a:extLst>
                    <a:ext uri="{9D8B030D-6E8A-4147-A177-3AD203B41FA5}">
                      <a16:colId xmlns:a16="http://schemas.microsoft.com/office/drawing/2014/main" val="332343928"/>
                    </a:ext>
                  </a:extLst>
                </a:gridCol>
              </a:tblGrid>
              <a:tr h="361950">
                <a:tc>
                  <a:txBody>
                    <a:bodyPr/>
                    <a:lstStyle/>
                    <a:p>
                      <a:pPr fontAlgn="base"/>
                      <a:r>
                        <a:rPr lang="en-US" sz="2400">
                          <a:effectLst/>
                        </a:rPr>
                        <a:t>Structure Measures​</a:t>
                      </a:r>
                      <a:endParaRPr lang="en-US" b="1">
                        <a:solidFill>
                          <a:srgbClr val="FFFFFF"/>
                        </a:solidFill>
                        <a:effectLst/>
                      </a:endParaRPr>
                    </a:p>
                  </a:txBody>
                  <a:tcPr/>
                </a:tc>
                <a:tc>
                  <a:txBody>
                    <a:bodyPr/>
                    <a:lstStyle/>
                    <a:p>
                      <a:pPr algn="l" fontAlgn="base"/>
                      <a:r>
                        <a:rPr lang="en-US" sz="2400">
                          <a:effectLst/>
                        </a:rPr>
                        <a:t>Baseline </a:t>
                      </a:r>
                      <a:endParaRPr lang="en-US" b="1">
                        <a:solidFill>
                          <a:srgbClr val="FFFFFF"/>
                        </a:solidFill>
                        <a:effectLst/>
                      </a:endParaRPr>
                    </a:p>
                    <a:p>
                      <a:pPr lvl="0" algn="l">
                        <a:buNone/>
                      </a:pPr>
                      <a:r>
                        <a:rPr lang="en-US" sz="2400">
                          <a:effectLst/>
                        </a:rPr>
                        <a:t>(% In Place)​</a:t>
                      </a:r>
                      <a:endParaRPr lang="en-US" b="1">
                        <a:solidFill>
                          <a:srgbClr val="FFFFFF"/>
                        </a:solidFill>
                        <a:effectLst/>
                      </a:endParaRPr>
                    </a:p>
                  </a:txBody>
                  <a:tcPr/>
                </a:tc>
                <a:tc>
                  <a:txBody>
                    <a:bodyPr/>
                    <a:lstStyle/>
                    <a:p>
                      <a:pPr algn="l" fontAlgn="base"/>
                      <a:r>
                        <a:rPr lang="en-US" sz="2400">
                          <a:effectLst/>
                        </a:rPr>
                        <a:t>January 2023</a:t>
                      </a:r>
                      <a:endParaRPr lang="en-US">
                        <a:effectLst/>
                      </a:endParaRPr>
                    </a:p>
                    <a:p>
                      <a:pPr algn="l" fontAlgn="base"/>
                      <a:r>
                        <a:rPr lang="en-US" sz="2400">
                          <a:effectLst/>
                        </a:rPr>
                        <a:t>(% In Place)​</a:t>
                      </a:r>
                      <a:endParaRPr lang="en-US" b="1">
                        <a:solidFill>
                          <a:srgbClr val="FFFFFF"/>
                        </a:solidFill>
                        <a:effectLst/>
                      </a:endParaRPr>
                    </a:p>
                  </a:txBody>
                  <a:tcPr/>
                </a:tc>
                <a:extLst>
                  <a:ext uri="{0D108BD9-81ED-4DB2-BD59-A6C34878D82A}">
                    <a16:rowId xmlns:a16="http://schemas.microsoft.com/office/drawing/2014/main" val="4187057682"/>
                  </a:ext>
                </a:extLst>
              </a:tr>
              <a:tr h="361950">
                <a:tc>
                  <a:txBody>
                    <a:bodyPr/>
                    <a:lstStyle/>
                    <a:p>
                      <a:pPr fontAlgn="base"/>
                      <a:r>
                        <a:rPr lang="en-US" sz="2400">
                          <a:effectLst/>
                        </a:rPr>
                        <a:t>SDOH Screening (L&amp;D)​</a:t>
                      </a:r>
                      <a:endParaRPr lang="en-US">
                        <a:solidFill>
                          <a:srgbClr val="444C55"/>
                        </a:solidFill>
                        <a:effectLst/>
                      </a:endParaRPr>
                    </a:p>
                  </a:txBody>
                  <a:tcPr/>
                </a:tc>
                <a:tc>
                  <a:txBody>
                    <a:bodyPr/>
                    <a:lstStyle/>
                    <a:p>
                      <a:pPr algn="ctr" fontAlgn="base"/>
                      <a:r>
                        <a:rPr lang="en-US" sz="2400">
                          <a:effectLst/>
                        </a:rPr>
                        <a:t>17%​</a:t>
                      </a:r>
                      <a:endParaRPr lang="en-US">
                        <a:solidFill>
                          <a:srgbClr val="444C55"/>
                        </a:solidFill>
                        <a:effectLst/>
                      </a:endParaRPr>
                    </a:p>
                  </a:txBody>
                  <a:tcPr/>
                </a:tc>
                <a:tc>
                  <a:txBody>
                    <a:bodyPr/>
                    <a:lstStyle/>
                    <a:p>
                      <a:pPr algn="ctr" fontAlgn="base"/>
                      <a:r>
                        <a:rPr lang="en-US" sz="2400">
                          <a:effectLst/>
                        </a:rPr>
                        <a:t>80%​</a:t>
                      </a:r>
                      <a:endParaRPr lang="en-US">
                        <a:solidFill>
                          <a:srgbClr val="444C55"/>
                        </a:solidFill>
                        <a:effectLst/>
                      </a:endParaRPr>
                    </a:p>
                  </a:txBody>
                  <a:tcPr/>
                </a:tc>
                <a:extLst>
                  <a:ext uri="{0D108BD9-81ED-4DB2-BD59-A6C34878D82A}">
                    <a16:rowId xmlns:a16="http://schemas.microsoft.com/office/drawing/2014/main" val="653053379"/>
                  </a:ext>
                </a:extLst>
              </a:tr>
              <a:tr h="361950">
                <a:tc>
                  <a:txBody>
                    <a:bodyPr/>
                    <a:lstStyle/>
                    <a:p>
                      <a:pPr fontAlgn="base"/>
                      <a:r>
                        <a:rPr lang="en-US" sz="2400">
                          <a:effectLst/>
                        </a:rPr>
                        <a:t>Identifying local SDOH Resources​</a:t>
                      </a:r>
                      <a:endParaRPr lang="en-US">
                        <a:solidFill>
                          <a:srgbClr val="444C55"/>
                        </a:solidFill>
                        <a:effectLst/>
                      </a:endParaRPr>
                    </a:p>
                  </a:txBody>
                  <a:tcPr/>
                </a:tc>
                <a:tc>
                  <a:txBody>
                    <a:bodyPr/>
                    <a:lstStyle/>
                    <a:p>
                      <a:pPr algn="ctr" fontAlgn="base"/>
                      <a:r>
                        <a:rPr lang="en-US" sz="2400">
                          <a:effectLst/>
                        </a:rPr>
                        <a:t>3%​</a:t>
                      </a:r>
                      <a:endParaRPr lang="en-US">
                        <a:solidFill>
                          <a:srgbClr val="444C55"/>
                        </a:solidFill>
                        <a:effectLst/>
                      </a:endParaRPr>
                    </a:p>
                  </a:txBody>
                  <a:tcPr/>
                </a:tc>
                <a:tc>
                  <a:txBody>
                    <a:bodyPr/>
                    <a:lstStyle/>
                    <a:p>
                      <a:pPr algn="ctr" fontAlgn="base"/>
                      <a:r>
                        <a:rPr lang="en-US" sz="2400">
                          <a:effectLst/>
                        </a:rPr>
                        <a:t>54%​</a:t>
                      </a:r>
                      <a:endParaRPr lang="en-US">
                        <a:solidFill>
                          <a:srgbClr val="444C55"/>
                        </a:solidFill>
                        <a:effectLst/>
                      </a:endParaRPr>
                    </a:p>
                  </a:txBody>
                  <a:tcPr/>
                </a:tc>
                <a:extLst>
                  <a:ext uri="{0D108BD9-81ED-4DB2-BD59-A6C34878D82A}">
                    <a16:rowId xmlns:a16="http://schemas.microsoft.com/office/drawing/2014/main" val="1824170576"/>
                  </a:ext>
                </a:extLst>
              </a:tr>
              <a:tr h="361950">
                <a:tc>
                  <a:txBody>
                    <a:bodyPr/>
                    <a:lstStyle/>
                    <a:p>
                      <a:pPr fontAlgn="base"/>
                      <a:r>
                        <a:rPr lang="en-US" sz="2400">
                          <a:effectLst/>
                        </a:rPr>
                        <a:t>Optimize Self-Reported ​</a:t>
                      </a:r>
                      <a:endParaRPr lang="en-US">
                        <a:effectLst/>
                      </a:endParaRPr>
                    </a:p>
                    <a:p>
                      <a:pPr fontAlgn="base"/>
                      <a:r>
                        <a:rPr lang="en-US" sz="2400">
                          <a:effectLst/>
                        </a:rPr>
                        <a:t>Race and Ethnicity Collection​</a:t>
                      </a:r>
                      <a:endParaRPr lang="en-US">
                        <a:solidFill>
                          <a:srgbClr val="444C55"/>
                        </a:solidFill>
                        <a:effectLst/>
                      </a:endParaRPr>
                    </a:p>
                  </a:txBody>
                  <a:tcPr/>
                </a:tc>
                <a:tc>
                  <a:txBody>
                    <a:bodyPr/>
                    <a:lstStyle/>
                    <a:p>
                      <a:pPr algn="ctr" fontAlgn="base"/>
                      <a:r>
                        <a:rPr lang="en-US" sz="2400">
                          <a:effectLst/>
                        </a:rPr>
                        <a:t>7%​</a:t>
                      </a:r>
                      <a:endParaRPr lang="en-US">
                        <a:solidFill>
                          <a:srgbClr val="444C55"/>
                        </a:solidFill>
                        <a:effectLst/>
                      </a:endParaRPr>
                    </a:p>
                  </a:txBody>
                  <a:tcPr/>
                </a:tc>
                <a:tc>
                  <a:txBody>
                    <a:bodyPr/>
                    <a:lstStyle/>
                    <a:p>
                      <a:pPr algn="ctr" fontAlgn="base"/>
                      <a:r>
                        <a:rPr lang="en-US" sz="2400">
                          <a:effectLst/>
                        </a:rPr>
                        <a:t>74%​</a:t>
                      </a:r>
                      <a:endParaRPr lang="en-US">
                        <a:solidFill>
                          <a:srgbClr val="444C55"/>
                        </a:solidFill>
                        <a:effectLst/>
                      </a:endParaRPr>
                    </a:p>
                  </a:txBody>
                  <a:tcPr/>
                </a:tc>
                <a:extLst>
                  <a:ext uri="{0D108BD9-81ED-4DB2-BD59-A6C34878D82A}">
                    <a16:rowId xmlns:a16="http://schemas.microsoft.com/office/drawing/2014/main" val="1645916442"/>
                  </a:ext>
                </a:extLst>
              </a:tr>
              <a:tr h="361950">
                <a:tc>
                  <a:txBody>
                    <a:bodyPr/>
                    <a:lstStyle/>
                    <a:p>
                      <a:pPr fontAlgn="base"/>
                      <a:r>
                        <a:rPr lang="en-US" sz="2400">
                          <a:effectLst/>
                        </a:rPr>
                        <a:t>Engage Patients and Community ​</a:t>
                      </a:r>
                      <a:endParaRPr lang="en-US">
                        <a:effectLst/>
                      </a:endParaRPr>
                    </a:p>
                    <a:p>
                      <a:pPr fontAlgn="base"/>
                      <a:r>
                        <a:rPr lang="en-US" sz="2400">
                          <a:effectLst/>
                        </a:rPr>
                        <a:t>in QI Work​</a:t>
                      </a:r>
                      <a:endParaRPr lang="en-US">
                        <a:solidFill>
                          <a:srgbClr val="444C55"/>
                        </a:solidFill>
                        <a:effectLst/>
                      </a:endParaRPr>
                    </a:p>
                  </a:txBody>
                  <a:tcPr/>
                </a:tc>
                <a:tc>
                  <a:txBody>
                    <a:bodyPr/>
                    <a:lstStyle/>
                    <a:p>
                      <a:pPr algn="ctr" fontAlgn="base"/>
                      <a:r>
                        <a:rPr lang="en-US" sz="2400">
                          <a:effectLst/>
                        </a:rPr>
                        <a:t>4%​</a:t>
                      </a:r>
                      <a:endParaRPr lang="en-US">
                        <a:solidFill>
                          <a:srgbClr val="444C55"/>
                        </a:solidFill>
                        <a:effectLst/>
                      </a:endParaRPr>
                    </a:p>
                  </a:txBody>
                  <a:tcPr/>
                </a:tc>
                <a:tc>
                  <a:txBody>
                    <a:bodyPr/>
                    <a:lstStyle/>
                    <a:p>
                      <a:pPr algn="ctr" fontAlgn="base"/>
                      <a:r>
                        <a:rPr lang="en-US" sz="2400">
                          <a:effectLst/>
                        </a:rPr>
                        <a:t>30%​</a:t>
                      </a:r>
                      <a:endParaRPr lang="en-US">
                        <a:solidFill>
                          <a:srgbClr val="444C55"/>
                        </a:solidFill>
                        <a:effectLst/>
                      </a:endParaRPr>
                    </a:p>
                  </a:txBody>
                  <a:tcPr/>
                </a:tc>
                <a:extLst>
                  <a:ext uri="{0D108BD9-81ED-4DB2-BD59-A6C34878D82A}">
                    <a16:rowId xmlns:a16="http://schemas.microsoft.com/office/drawing/2014/main" val="330106204"/>
                  </a:ext>
                </a:extLst>
              </a:tr>
              <a:tr h="638175">
                <a:tc>
                  <a:txBody>
                    <a:bodyPr/>
                    <a:lstStyle/>
                    <a:p>
                      <a:pPr fontAlgn="base"/>
                      <a:r>
                        <a:rPr lang="en-US" sz="2400">
                          <a:effectLst/>
                        </a:rPr>
                        <a:t>Sharing Respectful Care Strategies with Healthcare Team and Patients​</a:t>
                      </a:r>
                      <a:endParaRPr lang="en-US">
                        <a:solidFill>
                          <a:srgbClr val="444C55"/>
                        </a:solidFill>
                        <a:effectLst/>
                      </a:endParaRPr>
                    </a:p>
                  </a:txBody>
                  <a:tcPr/>
                </a:tc>
                <a:tc>
                  <a:txBody>
                    <a:bodyPr/>
                    <a:lstStyle/>
                    <a:p>
                      <a:pPr algn="ctr" fontAlgn="base"/>
                      <a:r>
                        <a:rPr lang="en-US" sz="2400">
                          <a:effectLst/>
                        </a:rPr>
                        <a:t>9%​</a:t>
                      </a:r>
                      <a:endParaRPr lang="en-US">
                        <a:solidFill>
                          <a:srgbClr val="444C55"/>
                        </a:solidFill>
                        <a:effectLst/>
                      </a:endParaRPr>
                    </a:p>
                  </a:txBody>
                  <a:tcPr/>
                </a:tc>
                <a:tc>
                  <a:txBody>
                    <a:bodyPr/>
                    <a:lstStyle/>
                    <a:p>
                      <a:pPr algn="ctr" fontAlgn="base"/>
                      <a:r>
                        <a:rPr lang="en-US" sz="2400">
                          <a:effectLst/>
                        </a:rPr>
                        <a:t>64%​</a:t>
                      </a:r>
                      <a:endParaRPr lang="en-US">
                        <a:solidFill>
                          <a:srgbClr val="444C55"/>
                        </a:solidFill>
                        <a:effectLst/>
                      </a:endParaRPr>
                    </a:p>
                  </a:txBody>
                  <a:tcPr/>
                </a:tc>
                <a:extLst>
                  <a:ext uri="{0D108BD9-81ED-4DB2-BD59-A6C34878D82A}">
                    <a16:rowId xmlns:a16="http://schemas.microsoft.com/office/drawing/2014/main" val="2542692599"/>
                  </a:ext>
                </a:extLst>
              </a:tr>
              <a:tr h="361950">
                <a:tc>
                  <a:txBody>
                    <a:bodyPr/>
                    <a:lstStyle/>
                    <a:p>
                      <a:pPr fontAlgn="base"/>
                      <a:r>
                        <a:rPr lang="en-US" sz="2400">
                          <a:effectLst/>
                        </a:rPr>
                        <a:t>PREM Implementation​</a:t>
                      </a:r>
                      <a:endParaRPr lang="en-US">
                        <a:solidFill>
                          <a:srgbClr val="444C55"/>
                        </a:solidFill>
                        <a:effectLst/>
                      </a:endParaRPr>
                    </a:p>
                  </a:txBody>
                  <a:tcPr/>
                </a:tc>
                <a:tc>
                  <a:txBody>
                    <a:bodyPr/>
                    <a:lstStyle/>
                    <a:p>
                      <a:pPr algn="ctr" fontAlgn="base"/>
                      <a:r>
                        <a:rPr lang="en-US" sz="2400">
                          <a:effectLst/>
                        </a:rPr>
                        <a:t>9%​</a:t>
                      </a:r>
                      <a:endParaRPr lang="en-US">
                        <a:solidFill>
                          <a:srgbClr val="444C55"/>
                        </a:solidFill>
                        <a:effectLst/>
                      </a:endParaRPr>
                    </a:p>
                  </a:txBody>
                  <a:tcPr/>
                </a:tc>
                <a:tc>
                  <a:txBody>
                    <a:bodyPr/>
                    <a:lstStyle/>
                    <a:p>
                      <a:pPr algn="ctr" fontAlgn="base"/>
                      <a:r>
                        <a:rPr lang="en-US" sz="2400">
                          <a:effectLst/>
                        </a:rPr>
                        <a:t>60%​</a:t>
                      </a:r>
                      <a:endParaRPr lang="en-US">
                        <a:solidFill>
                          <a:srgbClr val="444C55"/>
                        </a:solidFill>
                        <a:effectLst/>
                      </a:endParaRPr>
                    </a:p>
                  </a:txBody>
                  <a:tcPr/>
                </a:tc>
                <a:extLst>
                  <a:ext uri="{0D108BD9-81ED-4DB2-BD59-A6C34878D82A}">
                    <a16:rowId xmlns:a16="http://schemas.microsoft.com/office/drawing/2014/main" val="977790986"/>
                  </a:ext>
                </a:extLst>
              </a:tr>
              <a:tr h="361950">
                <a:tc>
                  <a:txBody>
                    <a:bodyPr/>
                    <a:lstStyle/>
                    <a:p>
                      <a:pPr fontAlgn="base"/>
                      <a:r>
                        <a:rPr lang="en-US" sz="2400">
                          <a:effectLst/>
                        </a:rPr>
                        <a:t>Postpartum Safety Patient Education​</a:t>
                      </a:r>
                      <a:endParaRPr lang="en-US">
                        <a:solidFill>
                          <a:srgbClr val="444C55"/>
                        </a:solidFill>
                        <a:effectLst/>
                      </a:endParaRPr>
                    </a:p>
                  </a:txBody>
                  <a:tcPr/>
                </a:tc>
                <a:tc>
                  <a:txBody>
                    <a:bodyPr/>
                    <a:lstStyle/>
                    <a:p>
                      <a:pPr algn="ctr" fontAlgn="base"/>
                      <a:r>
                        <a:rPr lang="en-US" sz="2400">
                          <a:effectLst/>
                        </a:rPr>
                        <a:t>54%​</a:t>
                      </a:r>
                      <a:endParaRPr lang="en-US">
                        <a:solidFill>
                          <a:srgbClr val="444C55"/>
                        </a:solidFill>
                        <a:effectLst/>
                      </a:endParaRPr>
                    </a:p>
                  </a:txBody>
                  <a:tcPr/>
                </a:tc>
                <a:tc>
                  <a:txBody>
                    <a:bodyPr/>
                    <a:lstStyle/>
                    <a:p>
                      <a:pPr algn="ctr" fontAlgn="base"/>
                      <a:r>
                        <a:rPr lang="en-US" sz="2400" b="0">
                          <a:effectLst/>
                        </a:rPr>
                        <a:t>88%​</a:t>
                      </a:r>
                      <a:endParaRPr lang="en-US" b="0">
                        <a:solidFill>
                          <a:srgbClr val="444C55"/>
                        </a:solidFill>
                        <a:effectLst/>
                      </a:endParaRPr>
                    </a:p>
                  </a:txBody>
                  <a:tcPr/>
                </a:tc>
                <a:extLst>
                  <a:ext uri="{0D108BD9-81ED-4DB2-BD59-A6C34878D82A}">
                    <a16:rowId xmlns:a16="http://schemas.microsoft.com/office/drawing/2014/main" val="1388057457"/>
                  </a:ext>
                </a:extLst>
              </a:tr>
            </a:tbl>
          </a:graphicData>
        </a:graphic>
      </p:graphicFrame>
    </p:spTree>
    <p:extLst>
      <p:ext uri="{BB962C8B-B14F-4D97-AF65-F5344CB8AC3E}">
        <p14:creationId xmlns:p14="http://schemas.microsoft.com/office/powerpoint/2010/main" val="3566313160"/>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7E90-5216-7B39-A4F5-CE207928746B}"/>
              </a:ext>
            </a:extLst>
          </p:cNvPr>
          <p:cNvSpPr>
            <a:spLocks noGrp="1"/>
          </p:cNvSpPr>
          <p:nvPr>
            <p:ph type="title"/>
          </p:nvPr>
        </p:nvSpPr>
        <p:spPr/>
        <p:txBody>
          <a:bodyPr/>
          <a:lstStyle/>
          <a:p>
            <a:r>
              <a:rPr lang="en-US">
                <a:ea typeface="Lato Medium"/>
                <a:cs typeface="Lato Medium"/>
              </a:rPr>
              <a:t>PREM Data Breakdown</a:t>
            </a:r>
            <a:endParaRPr lang="en-US"/>
          </a:p>
        </p:txBody>
      </p:sp>
    </p:spTree>
    <p:extLst>
      <p:ext uri="{BB962C8B-B14F-4D97-AF65-F5344CB8AC3E}">
        <p14:creationId xmlns:p14="http://schemas.microsoft.com/office/powerpoint/2010/main" val="946547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7A51-E4B7-D6AC-577C-8BEEF42619EC}"/>
              </a:ext>
            </a:extLst>
          </p:cNvPr>
          <p:cNvSpPr>
            <a:spLocks noGrp="1"/>
          </p:cNvSpPr>
          <p:nvPr>
            <p:ph type="title"/>
          </p:nvPr>
        </p:nvSpPr>
        <p:spPr>
          <a:xfrm>
            <a:off x="609600" y="-64721"/>
            <a:ext cx="10972800" cy="1325563"/>
          </a:xfrm>
        </p:spPr>
        <p:txBody>
          <a:bodyPr/>
          <a:lstStyle/>
          <a:p>
            <a:r>
              <a:rPr lang="en-US"/>
              <a:t>Call Overview</a:t>
            </a:r>
          </a:p>
        </p:txBody>
      </p:sp>
      <p:sp>
        <p:nvSpPr>
          <p:cNvPr id="3" name="Content Placeholder 2">
            <a:extLst>
              <a:ext uri="{FF2B5EF4-FFF2-40B4-BE49-F238E27FC236}">
                <a16:creationId xmlns:a16="http://schemas.microsoft.com/office/drawing/2014/main" id="{E7417138-5431-AE2E-19B4-B7DE771BF766}"/>
              </a:ext>
            </a:extLst>
          </p:cNvPr>
          <p:cNvSpPr>
            <a:spLocks noGrp="1"/>
          </p:cNvSpPr>
          <p:nvPr>
            <p:ph idx="1"/>
          </p:nvPr>
        </p:nvSpPr>
        <p:spPr>
          <a:xfrm>
            <a:off x="607129" y="963352"/>
            <a:ext cx="10972800" cy="4708525"/>
          </a:xfrm>
        </p:spPr>
        <p:txBody>
          <a:bodyPr vert="horz" lIns="91440" tIns="45720" rIns="91440" bIns="45720" rtlCol="0" anchor="t">
            <a:noAutofit/>
          </a:bodyPr>
          <a:lstStyle/>
          <a:p>
            <a:r>
              <a:rPr lang="en-US" dirty="0">
                <a:ea typeface="Lato"/>
                <a:cs typeface="Lato"/>
              </a:rPr>
              <a:t>ILPQC Updates</a:t>
            </a:r>
          </a:p>
          <a:p>
            <a:r>
              <a:rPr lang="en-US" dirty="0">
                <a:ea typeface="Lato"/>
                <a:cs typeface="Lato"/>
              </a:rPr>
              <a:t>BE Data Review</a:t>
            </a:r>
          </a:p>
          <a:p>
            <a:r>
              <a:rPr lang="en-US" dirty="0">
                <a:ea typeface="Lato"/>
                <a:cs typeface="Lato"/>
              </a:rPr>
              <a:t>Respectful Care Breakfast Strategy Check-In</a:t>
            </a:r>
            <a:endParaRPr lang="en-US" dirty="0"/>
          </a:p>
          <a:p>
            <a:r>
              <a:rPr lang="en-US" dirty="0">
                <a:ea typeface="Lato"/>
                <a:cs typeface="Lato"/>
              </a:rPr>
              <a:t>Respectful Care Practices and PREM Overview </a:t>
            </a:r>
          </a:p>
          <a:p>
            <a:r>
              <a:rPr lang="en-US" dirty="0">
                <a:ea typeface="Lato"/>
                <a:cs typeface="Lato"/>
              </a:rPr>
              <a:t>Strategies to Increase PREM Survey Completion</a:t>
            </a:r>
            <a:endParaRPr lang="en-US" dirty="0"/>
          </a:p>
          <a:p>
            <a:r>
              <a:rPr lang="en-US" dirty="0">
                <a:ea typeface="Lato"/>
                <a:cs typeface="Lato"/>
              </a:rPr>
              <a:t>Team Talk: </a:t>
            </a:r>
            <a:r>
              <a:rPr lang="en-US" dirty="0" err="1">
                <a:ea typeface="Lato"/>
                <a:cs typeface="Lato"/>
              </a:rPr>
              <a:t>Mercyhealth</a:t>
            </a:r>
            <a:r>
              <a:rPr lang="en-US" dirty="0">
                <a:ea typeface="Lato"/>
                <a:cs typeface="Lato"/>
              </a:rPr>
              <a:t> Javon Bea Hospital</a:t>
            </a:r>
          </a:p>
          <a:p>
            <a:r>
              <a:rPr lang="en-US" dirty="0">
                <a:ea typeface="Lato"/>
                <a:cs typeface="Lato"/>
              </a:rPr>
              <a:t>NYSPQC Presentation</a:t>
            </a:r>
            <a:endParaRPr lang="en-US" dirty="0"/>
          </a:p>
        </p:txBody>
      </p:sp>
      <p:sp>
        <p:nvSpPr>
          <p:cNvPr id="4" name="Slide Number Placeholder 3">
            <a:extLst>
              <a:ext uri="{FF2B5EF4-FFF2-40B4-BE49-F238E27FC236}">
                <a16:creationId xmlns:a16="http://schemas.microsoft.com/office/drawing/2014/main" id="{56D2F46C-925D-2108-E3D5-1C90F84C682B}"/>
              </a:ext>
            </a:extLst>
          </p:cNvPr>
          <p:cNvSpPr>
            <a:spLocks noGrp="1"/>
          </p:cNvSpPr>
          <p:nvPr>
            <p:ph type="sldNum" sz="quarter" idx="10"/>
          </p:nvPr>
        </p:nvSpPr>
        <p:spPr/>
        <p:txBody>
          <a:bodyPr/>
          <a:lstStyle/>
          <a:p>
            <a:fld id="{97033E4B-E3EB-3D46-B2D8-3159663620FA}" type="slidenum">
              <a:rPr lang="en-US" smtClean="0"/>
              <a:pPr/>
              <a:t>2</a:t>
            </a:fld>
            <a:endParaRPr lang="en-US"/>
          </a:p>
        </p:txBody>
      </p:sp>
      <p:sp>
        <p:nvSpPr>
          <p:cNvPr id="5" name="Footer Placeholder 4">
            <a:extLst>
              <a:ext uri="{FF2B5EF4-FFF2-40B4-BE49-F238E27FC236}">
                <a16:creationId xmlns:a16="http://schemas.microsoft.com/office/drawing/2014/main" id="{D5190B3B-9D61-64E7-7C49-030ED072D46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23168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D9D2-FD51-4B03-BD7A-F1350B0E301B}"/>
              </a:ext>
            </a:extLst>
          </p:cNvPr>
          <p:cNvSpPr>
            <a:spLocks noGrp="1"/>
          </p:cNvSpPr>
          <p:nvPr>
            <p:ph type="title"/>
          </p:nvPr>
        </p:nvSpPr>
        <p:spPr>
          <a:xfrm>
            <a:off x="391885" y="46149"/>
            <a:ext cx="6762262" cy="1345101"/>
          </a:xfrm>
          <a:solidFill>
            <a:schemeClr val="bg1"/>
          </a:solidFill>
        </p:spPr>
        <p:txBody>
          <a:bodyPr/>
          <a:lstStyle/>
          <a:p>
            <a:pPr marL="12700" marR="5080">
              <a:spcAft>
                <a:spcPct val="0"/>
              </a:spcAft>
            </a:pPr>
            <a:r>
              <a:rPr lang="en-US">
                <a:ea typeface="Lato Medium"/>
                <a:cs typeface="Lato Medium"/>
              </a:rPr>
              <a:t>PREM Survey Completion</a:t>
            </a:r>
            <a:endParaRPr lang="en-US"/>
          </a:p>
        </p:txBody>
      </p:sp>
      <p:sp>
        <p:nvSpPr>
          <p:cNvPr id="4" name="Slide Number Placeholder 3">
            <a:extLst>
              <a:ext uri="{FF2B5EF4-FFF2-40B4-BE49-F238E27FC236}">
                <a16:creationId xmlns:a16="http://schemas.microsoft.com/office/drawing/2014/main" id="{C4CEE450-F382-85B8-1007-AE56BB298F32}"/>
              </a:ext>
            </a:extLst>
          </p:cNvPr>
          <p:cNvSpPr>
            <a:spLocks noGrp="1"/>
          </p:cNvSpPr>
          <p:nvPr>
            <p:ph type="sldNum" sz="quarter" idx="10"/>
          </p:nvPr>
        </p:nvSpPr>
        <p:spPr/>
        <p:txBody>
          <a:bodyPr/>
          <a:lstStyle/>
          <a:p>
            <a:fld id="{97033E4B-E3EB-3D46-B2D8-3159663620FA}" type="slidenum">
              <a:rPr lang="en-US" dirty="0" smtClean="0"/>
              <a:pPr/>
              <a:t>20</a:t>
            </a:fld>
            <a:endParaRPr lang="en-US"/>
          </a:p>
        </p:txBody>
      </p:sp>
      <p:sp>
        <p:nvSpPr>
          <p:cNvPr id="5" name="Footer Placeholder 4">
            <a:extLst>
              <a:ext uri="{FF2B5EF4-FFF2-40B4-BE49-F238E27FC236}">
                <a16:creationId xmlns:a16="http://schemas.microsoft.com/office/drawing/2014/main" id="{D78FCC0D-964B-6184-D355-259732ED254B}"/>
              </a:ext>
            </a:extLst>
          </p:cNvPr>
          <p:cNvSpPr>
            <a:spLocks noGrp="1"/>
          </p:cNvSpPr>
          <p:nvPr>
            <p:ph type="ftr" sz="quarter" idx="11"/>
          </p:nvPr>
        </p:nvSpPr>
        <p:spPr/>
        <p:txBody>
          <a:bodyPr/>
          <a:lstStyle/>
          <a:p>
            <a:pPr algn="l"/>
            <a:r>
              <a:rPr lang="en-US"/>
              <a:t>Illinois Perinatal Quality Collaborative</a:t>
            </a:r>
          </a:p>
        </p:txBody>
      </p:sp>
      <p:pic>
        <p:nvPicPr>
          <p:cNvPr id="7" name="Graphic 8" descr="Comment Heart with solid fill">
            <a:extLst>
              <a:ext uri="{FF2B5EF4-FFF2-40B4-BE49-F238E27FC236}">
                <a16:creationId xmlns:a16="http://schemas.microsoft.com/office/drawing/2014/main" id="{D87B850A-7D54-E2AE-BDEA-E251864DA8A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9211" y="585366"/>
            <a:ext cx="848990" cy="844123"/>
          </a:xfrm>
          <a:prstGeom prst="rect">
            <a:avLst/>
          </a:prstGeom>
        </p:spPr>
      </p:pic>
      <p:pic>
        <p:nvPicPr>
          <p:cNvPr id="9" name="Graphic 9" descr="Chat bubble with solid fill">
            <a:extLst>
              <a:ext uri="{FF2B5EF4-FFF2-40B4-BE49-F238E27FC236}">
                <a16:creationId xmlns:a16="http://schemas.microsoft.com/office/drawing/2014/main" id="{50CFD431-CB01-C910-AC6D-370A2FB8383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2264" y="50429"/>
            <a:ext cx="908632" cy="893999"/>
          </a:xfrm>
          <a:prstGeom prst="rect">
            <a:avLst/>
          </a:prstGeom>
        </p:spPr>
      </p:pic>
      <p:sp>
        <p:nvSpPr>
          <p:cNvPr id="11" name="TextBox 10">
            <a:extLst>
              <a:ext uri="{FF2B5EF4-FFF2-40B4-BE49-F238E27FC236}">
                <a16:creationId xmlns:a16="http://schemas.microsoft.com/office/drawing/2014/main" id="{8320719F-594E-E227-EE8E-E8A38B7442F7}"/>
              </a:ext>
            </a:extLst>
          </p:cNvPr>
          <p:cNvSpPr txBox="1"/>
          <p:nvPr/>
        </p:nvSpPr>
        <p:spPr>
          <a:xfrm>
            <a:off x="258567" y="1634783"/>
            <a:ext cx="5191157"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rPr>
              <a:t>To date, </a:t>
            </a:r>
            <a:endParaRPr lang="en-US" sz="2400">
              <a:ea typeface="+mn-lt"/>
              <a:cs typeface="+mn-lt"/>
            </a:endParaRPr>
          </a:p>
          <a:p>
            <a:r>
              <a:rPr lang="en-US" sz="2400" b="1">
                <a:cs typeface="Arial"/>
              </a:rPr>
              <a:t>1,948</a:t>
            </a:r>
            <a:r>
              <a:rPr lang="en-US" sz="2400">
                <a:cs typeface="Arial"/>
              </a:rPr>
              <a:t> PREM surveys submitted </a:t>
            </a:r>
            <a:r>
              <a:rPr lang="en-US" sz="2400" b="1">
                <a:cs typeface="Arial"/>
              </a:rPr>
              <a:t>across 49 hospitals </a:t>
            </a:r>
            <a:endParaRPr lang="en-US" sz="2400" b="1">
              <a:ea typeface="+mn-lt"/>
              <a:cs typeface="+mn-lt"/>
            </a:endParaRPr>
          </a:p>
          <a:p>
            <a:endParaRPr lang="en-US" sz="2400">
              <a:ea typeface="+mn-lt"/>
              <a:cs typeface="+mn-lt"/>
            </a:endParaRPr>
          </a:p>
          <a:p>
            <a:r>
              <a:rPr lang="en-US" sz="2400">
                <a:ea typeface="+mn-lt"/>
                <a:cs typeface="+mn-lt"/>
              </a:rPr>
              <a:t>As of January 2023, the statewide </a:t>
            </a:r>
            <a:r>
              <a:rPr lang="en-US" sz="2400" b="1">
                <a:ea typeface="+mn-lt"/>
                <a:cs typeface="+mn-lt"/>
              </a:rPr>
              <a:t>average PREM completion rate is 11.5%</a:t>
            </a:r>
            <a:endParaRPr lang="en-US" sz="2400">
              <a:ea typeface="+mn-lt"/>
              <a:cs typeface="+mn-lt"/>
            </a:endParaRPr>
          </a:p>
          <a:p>
            <a:endParaRPr lang="en-US" sz="2400">
              <a:ea typeface="+mn-lt"/>
              <a:cs typeface="+mn-lt"/>
            </a:endParaRPr>
          </a:p>
          <a:p>
            <a:r>
              <a:rPr lang="en-US" sz="2400">
                <a:ea typeface="+mn-lt"/>
                <a:cs typeface="+mn-lt"/>
              </a:rPr>
              <a:t>A few hospitals have </a:t>
            </a:r>
            <a:r>
              <a:rPr lang="en-US" sz="2400" b="1">
                <a:ea typeface="+mn-lt"/>
                <a:cs typeface="+mn-lt"/>
              </a:rPr>
              <a:t>completion rates ranging from 30-90%</a:t>
            </a:r>
            <a:r>
              <a:rPr lang="en-US" sz="2400">
                <a:ea typeface="+mn-lt"/>
                <a:cs typeface="+mn-lt"/>
              </a:rPr>
              <a:t>. Great work!!</a:t>
            </a:r>
          </a:p>
          <a:p>
            <a:endParaRPr lang="en-US" sz="2800">
              <a:cs typeface="Arial"/>
            </a:endParaRPr>
          </a:p>
        </p:txBody>
      </p:sp>
      <p:pic>
        <p:nvPicPr>
          <p:cNvPr id="10" name="Picture 13" descr="A picture containing text, screenshot, person&#10;&#10;Description automatically generated">
            <a:extLst>
              <a:ext uri="{FF2B5EF4-FFF2-40B4-BE49-F238E27FC236}">
                <a16:creationId xmlns:a16="http://schemas.microsoft.com/office/drawing/2014/main" id="{BA2BBB74-969C-9D8B-3F52-AED0C91089E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26"/>
          <a:stretch/>
        </p:blipFill>
        <p:spPr>
          <a:xfrm>
            <a:off x="5563848" y="1709380"/>
            <a:ext cx="3281428" cy="4554156"/>
          </a:xfrm>
          <a:prstGeom prst="rect">
            <a:avLst/>
          </a:prstGeom>
        </p:spPr>
      </p:pic>
      <p:pic>
        <p:nvPicPr>
          <p:cNvPr id="14" name="Picture 14" descr="Qr code&#10;&#10;Description automatically generated">
            <a:extLst>
              <a:ext uri="{FF2B5EF4-FFF2-40B4-BE49-F238E27FC236}">
                <a16:creationId xmlns:a16="http://schemas.microsoft.com/office/drawing/2014/main" id="{30160C7C-72F1-AEC4-6C68-5824F9BC164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47383" y="1773350"/>
            <a:ext cx="3456353" cy="4283973"/>
          </a:xfrm>
          <a:prstGeom prst="rect">
            <a:avLst/>
          </a:prstGeom>
        </p:spPr>
      </p:pic>
    </p:spTree>
    <p:extLst>
      <p:ext uri="{BB962C8B-B14F-4D97-AF65-F5344CB8AC3E}">
        <p14:creationId xmlns:p14="http://schemas.microsoft.com/office/powerpoint/2010/main" val="3241554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D775-8360-FDA4-8EBB-3A450225E257}"/>
              </a:ext>
            </a:extLst>
          </p:cNvPr>
          <p:cNvSpPr>
            <a:spLocks noGrp="1"/>
          </p:cNvSpPr>
          <p:nvPr>
            <p:ph type="title"/>
          </p:nvPr>
        </p:nvSpPr>
        <p:spPr>
          <a:xfrm>
            <a:off x="599831" y="199048"/>
            <a:ext cx="10972800" cy="1325563"/>
          </a:xfrm>
        </p:spPr>
        <p:txBody>
          <a:bodyPr/>
          <a:lstStyle/>
          <a:p>
            <a:r>
              <a:rPr lang="en-US" dirty="0">
                <a:ea typeface="Lato Medium"/>
                <a:cs typeface="Lato Medium"/>
              </a:rPr>
              <a:t>PREM Survey Completion</a:t>
            </a:r>
            <a:endParaRPr lang="en-US" dirty="0"/>
          </a:p>
        </p:txBody>
      </p:sp>
      <p:graphicFrame>
        <p:nvGraphicFramePr>
          <p:cNvPr id="6" name="Table 6">
            <a:extLst>
              <a:ext uri="{FF2B5EF4-FFF2-40B4-BE49-F238E27FC236}">
                <a16:creationId xmlns:a16="http://schemas.microsoft.com/office/drawing/2014/main" id="{67022685-A57E-5F21-D732-EAE0237C9EE3}"/>
              </a:ext>
            </a:extLst>
          </p:cNvPr>
          <p:cNvGraphicFramePr>
            <a:graphicFrameLocks noGrp="1"/>
          </p:cNvGraphicFramePr>
          <p:nvPr>
            <p:ph idx="1"/>
            <p:extLst>
              <p:ext uri="{D42A27DB-BD31-4B8C-83A1-F6EECF244321}">
                <p14:modId xmlns:p14="http://schemas.microsoft.com/office/powerpoint/2010/main" val="2776868781"/>
              </p:ext>
            </p:extLst>
          </p:nvPr>
        </p:nvGraphicFramePr>
        <p:xfrm>
          <a:off x="609600" y="1473932"/>
          <a:ext cx="10972800" cy="4820911"/>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4104097565"/>
                    </a:ext>
                  </a:extLst>
                </a:gridCol>
                <a:gridCol w="2743200">
                  <a:extLst>
                    <a:ext uri="{9D8B030D-6E8A-4147-A177-3AD203B41FA5}">
                      <a16:colId xmlns:a16="http://schemas.microsoft.com/office/drawing/2014/main" val="4097604143"/>
                    </a:ext>
                  </a:extLst>
                </a:gridCol>
                <a:gridCol w="2743200">
                  <a:extLst>
                    <a:ext uri="{9D8B030D-6E8A-4147-A177-3AD203B41FA5}">
                      <a16:colId xmlns:a16="http://schemas.microsoft.com/office/drawing/2014/main" val="2886475675"/>
                    </a:ext>
                  </a:extLst>
                </a:gridCol>
                <a:gridCol w="2743200">
                  <a:extLst>
                    <a:ext uri="{9D8B030D-6E8A-4147-A177-3AD203B41FA5}">
                      <a16:colId xmlns:a16="http://schemas.microsoft.com/office/drawing/2014/main" val="211565507"/>
                    </a:ext>
                  </a:extLst>
                </a:gridCol>
              </a:tblGrid>
              <a:tr h="370840">
                <a:tc>
                  <a:txBody>
                    <a:bodyPr/>
                    <a:lstStyle/>
                    <a:p>
                      <a:endParaRPr lang="en-US"/>
                    </a:p>
                  </a:txBody>
                  <a:tcPr/>
                </a:tc>
                <a:tc>
                  <a:txBody>
                    <a:bodyPr/>
                    <a:lstStyle/>
                    <a:p>
                      <a:r>
                        <a:rPr lang="en-US" dirty="0"/>
                        <a:t># PREM Surveys Submitted</a:t>
                      </a:r>
                    </a:p>
                  </a:txBody>
                  <a:tcPr/>
                </a:tc>
                <a:tc>
                  <a:txBody>
                    <a:bodyPr/>
                    <a:lstStyle/>
                    <a:p>
                      <a:r>
                        <a:rPr lang="en-US" dirty="0"/>
                        <a:t># Hospitals</a:t>
                      </a:r>
                    </a:p>
                  </a:txBody>
                  <a:tcPr/>
                </a:tc>
                <a:tc>
                  <a:txBody>
                    <a:bodyPr/>
                    <a:lstStyle/>
                    <a:p>
                      <a:r>
                        <a:rPr lang="en-US" dirty="0"/>
                        <a:t>% Completion Rate</a:t>
                      </a:r>
                    </a:p>
                  </a:txBody>
                  <a:tcPr/>
                </a:tc>
                <a:extLst>
                  <a:ext uri="{0D108BD9-81ED-4DB2-BD59-A6C34878D82A}">
                    <a16:rowId xmlns:a16="http://schemas.microsoft.com/office/drawing/2014/main" val="2867820435"/>
                  </a:ext>
                </a:extLst>
              </a:tr>
              <a:tr h="370840">
                <a:tc>
                  <a:txBody>
                    <a:bodyPr/>
                    <a:lstStyle/>
                    <a:p>
                      <a:r>
                        <a:rPr lang="en-US" dirty="0"/>
                        <a:t>February 2022</a:t>
                      </a:r>
                    </a:p>
                  </a:txBody>
                  <a:tcPr/>
                </a:tc>
                <a:tc>
                  <a:txBody>
                    <a:bodyPr/>
                    <a:lstStyle/>
                    <a:p>
                      <a:r>
                        <a:rPr lang="en-US" dirty="0"/>
                        <a:t>3</a:t>
                      </a:r>
                    </a:p>
                  </a:txBody>
                  <a:tcPr/>
                </a:tc>
                <a:tc>
                  <a:txBody>
                    <a:bodyPr/>
                    <a:lstStyle/>
                    <a:p>
                      <a:r>
                        <a:rPr lang="en-US" dirty="0"/>
                        <a:t>1</a:t>
                      </a:r>
                    </a:p>
                  </a:txBody>
                  <a:tcPr/>
                </a:tc>
                <a:tc>
                  <a:txBody>
                    <a:bodyPr/>
                    <a:lstStyle/>
                    <a:p>
                      <a:r>
                        <a:rPr lang="en-US" dirty="0"/>
                        <a:t>10.71%</a:t>
                      </a:r>
                    </a:p>
                  </a:txBody>
                  <a:tcPr/>
                </a:tc>
                <a:extLst>
                  <a:ext uri="{0D108BD9-81ED-4DB2-BD59-A6C34878D82A}">
                    <a16:rowId xmlns:a16="http://schemas.microsoft.com/office/drawing/2014/main" val="1127794042"/>
                  </a:ext>
                </a:extLst>
              </a:tr>
              <a:tr h="370840">
                <a:tc>
                  <a:txBody>
                    <a:bodyPr/>
                    <a:lstStyle/>
                    <a:p>
                      <a:r>
                        <a:rPr lang="en-US" dirty="0"/>
                        <a:t>March 2022</a:t>
                      </a:r>
                    </a:p>
                  </a:txBody>
                  <a:tcPr/>
                </a:tc>
                <a:tc>
                  <a:txBody>
                    <a:bodyPr/>
                    <a:lstStyle/>
                    <a:p>
                      <a:r>
                        <a:rPr lang="en-US" dirty="0"/>
                        <a:t>14</a:t>
                      </a:r>
                    </a:p>
                  </a:txBody>
                  <a:tcPr/>
                </a:tc>
                <a:tc>
                  <a:txBody>
                    <a:bodyPr/>
                    <a:lstStyle/>
                    <a:p>
                      <a:r>
                        <a:rPr lang="en-US" dirty="0"/>
                        <a:t>1</a:t>
                      </a:r>
                    </a:p>
                  </a:txBody>
                  <a:tcPr/>
                </a:tc>
                <a:tc>
                  <a:txBody>
                    <a:bodyPr/>
                    <a:lstStyle/>
                    <a:p>
                      <a:r>
                        <a:rPr lang="en-US" dirty="0"/>
                        <a:t>33.33%</a:t>
                      </a:r>
                    </a:p>
                  </a:txBody>
                  <a:tcPr/>
                </a:tc>
                <a:extLst>
                  <a:ext uri="{0D108BD9-81ED-4DB2-BD59-A6C34878D82A}">
                    <a16:rowId xmlns:a16="http://schemas.microsoft.com/office/drawing/2014/main" val="867957447"/>
                  </a:ext>
                </a:extLst>
              </a:tr>
              <a:tr h="370840">
                <a:tc>
                  <a:txBody>
                    <a:bodyPr/>
                    <a:lstStyle/>
                    <a:p>
                      <a:r>
                        <a:rPr lang="en-US" dirty="0"/>
                        <a:t>April 2022</a:t>
                      </a:r>
                    </a:p>
                  </a:txBody>
                  <a:tcPr/>
                </a:tc>
                <a:tc>
                  <a:txBody>
                    <a:bodyPr/>
                    <a:lstStyle/>
                    <a:p>
                      <a:r>
                        <a:rPr lang="en-US" dirty="0"/>
                        <a:t>53</a:t>
                      </a:r>
                    </a:p>
                  </a:txBody>
                  <a:tcPr/>
                </a:tc>
                <a:tc>
                  <a:txBody>
                    <a:bodyPr/>
                    <a:lstStyle/>
                    <a:p>
                      <a:r>
                        <a:rPr lang="en-US" dirty="0"/>
                        <a:t>5</a:t>
                      </a:r>
                    </a:p>
                  </a:txBody>
                  <a:tcPr/>
                </a:tc>
                <a:tc>
                  <a:txBody>
                    <a:bodyPr/>
                    <a:lstStyle/>
                    <a:p>
                      <a:r>
                        <a:rPr lang="en-US" dirty="0"/>
                        <a:t>9.1%</a:t>
                      </a:r>
                    </a:p>
                  </a:txBody>
                  <a:tcPr/>
                </a:tc>
                <a:extLst>
                  <a:ext uri="{0D108BD9-81ED-4DB2-BD59-A6C34878D82A}">
                    <a16:rowId xmlns:a16="http://schemas.microsoft.com/office/drawing/2014/main" val="2156651373"/>
                  </a:ext>
                </a:extLst>
              </a:tr>
              <a:tr h="370840">
                <a:tc>
                  <a:txBody>
                    <a:bodyPr/>
                    <a:lstStyle/>
                    <a:p>
                      <a:r>
                        <a:rPr lang="en-US" dirty="0"/>
                        <a:t>May 2022</a:t>
                      </a:r>
                    </a:p>
                  </a:txBody>
                  <a:tcPr/>
                </a:tc>
                <a:tc>
                  <a:txBody>
                    <a:bodyPr/>
                    <a:lstStyle/>
                    <a:p>
                      <a:r>
                        <a:rPr lang="en-US" dirty="0"/>
                        <a:t>47</a:t>
                      </a:r>
                    </a:p>
                  </a:txBody>
                  <a:tcPr/>
                </a:tc>
                <a:tc>
                  <a:txBody>
                    <a:bodyPr/>
                    <a:lstStyle/>
                    <a:p>
                      <a:r>
                        <a:rPr lang="en-US" dirty="0"/>
                        <a:t>8</a:t>
                      </a:r>
                    </a:p>
                  </a:txBody>
                  <a:tcPr/>
                </a:tc>
                <a:tc>
                  <a:txBody>
                    <a:bodyPr/>
                    <a:lstStyle/>
                    <a:p>
                      <a:r>
                        <a:rPr lang="en-US" dirty="0"/>
                        <a:t>6.98%</a:t>
                      </a:r>
                    </a:p>
                  </a:txBody>
                  <a:tcPr/>
                </a:tc>
                <a:extLst>
                  <a:ext uri="{0D108BD9-81ED-4DB2-BD59-A6C34878D82A}">
                    <a16:rowId xmlns:a16="http://schemas.microsoft.com/office/drawing/2014/main" val="4179372162"/>
                  </a:ext>
                </a:extLst>
              </a:tr>
              <a:tr h="370840">
                <a:tc>
                  <a:txBody>
                    <a:bodyPr/>
                    <a:lstStyle/>
                    <a:p>
                      <a:r>
                        <a:rPr lang="en-US" dirty="0"/>
                        <a:t>June 2022</a:t>
                      </a:r>
                    </a:p>
                  </a:txBody>
                  <a:tcPr/>
                </a:tc>
                <a:tc>
                  <a:txBody>
                    <a:bodyPr/>
                    <a:lstStyle/>
                    <a:p>
                      <a:r>
                        <a:rPr lang="en-US" dirty="0"/>
                        <a:t>54</a:t>
                      </a:r>
                    </a:p>
                  </a:txBody>
                  <a:tcPr/>
                </a:tc>
                <a:tc>
                  <a:txBody>
                    <a:bodyPr/>
                    <a:lstStyle/>
                    <a:p>
                      <a:r>
                        <a:rPr lang="en-US" dirty="0"/>
                        <a:t>11</a:t>
                      </a:r>
                    </a:p>
                  </a:txBody>
                  <a:tcPr/>
                </a:tc>
                <a:tc>
                  <a:txBody>
                    <a:bodyPr/>
                    <a:lstStyle/>
                    <a:p>
                      <a:r>
                        <a:rPr lang="en-US" dirty="0"/>
                        <a:t>5.49%</a:t>
                      </a:r>
                    </a:p>
                  </a:txBody>
                  <a:tcPr/>
                </a:tc>
                <a:extLst>
                  <a:ext uri="{0D108BD9-81ED-4DB2-BD59-A6C34878D82A}">
                    <a16:rowId xmlns:a16="http://schemas.microsoft.com/office/drawing/2014/main" val="1709026568"/>
                  </a:ext>
                </a:extLst>
              </a:tr>
              <a:tr h="370840">
                <a:tc>
                  <a:txBody>
                    <a:bodyPr/>
                    <a:lstStyle/>
                    <a:p>
                      <a:r>
                        <a:rPr lang="en-US" dirty="0"/>
                        <a:t>July 2022</a:t>
                      </a:r>
                    </a:p>
                  </a:txBody>
                  <a:tcPr/>
                </a:tc>
                <a:tc>
                  <a:txBody>
                    <a:bodyPr/>
                    <a:lstStyle/>
                    <a:p>
                      <a:r>
                        <a:rPr lang="en-US" dirty="0"/>
                        <a:t>85</a:t>
                      </a:r>
                    </a:p>
                  </a:txBody>
                  <a:tcPr/>
                </a:tc>
                <a:tc>
                  <a:txBody>
                    <a:bodyPr/>
                    <a:lstStyle/>
                    <a:p>
                      <a:r>
                        <a:rPr lang="en-US" dirty="0"/>
                        <a:t>18</a:t>
                      </a:r>
                    </a:p>
                  </a:txBody>
                  <a:tcPr/>
                </a:tc>
                <a:tc>
                  <a:txBody>
                    <a:bodyPr/>
                    <a:lstStyle/>
                    <a:p>
                      <a:r>
                        <a:rPr lang="en-US" dirty="0"/>
                        <a:t>4.25%</a:t>
                      </a:r>
                    </a:p>
                  </a:txBody>
                  <a:tcPr/>
                </a:tc>
                <a:extLst>
                  <a:ext uri="{0D108BD9-81ED-4DB2-BD59-A6C34878D82A}">
                    <a16:rowId xmlns:a16="http://schemas.microsoft.com/office/drawing/2014/main" val="1471364599"/>
                  </a:ext>
                </a:extLst>
              </a:tr>
              <a:tr h="370840">
                <a:tc>
                  <a:txBody>
                    <a:bodyPr/>
                    <a:lstStyle/>
                    <a:p>
                      <a:r>
                        <a:rPr lang="en-US" dirty="0"/>
                        <a:t>August 2022</a:t>
                      </a:r>
                    </a:p>
                  </a:txBody>
                  <a:tcPr/>
                </a:tc>
                <a:tc>
                  <a:txBody>
                    <a:bodyPr/>
                    <a:lstStyle/>
                    <a:p>
                      <a:r>
                        <a:rPr lang="en-US" dirty="0"/>
                        <a:t>109</a:t>
                      </a:r>
                    </a:p>
                  </a:txBody>
                  <a:tcPr/>
                </a:tc>
                <a:tc>
                  <a:txBody>
                    <a:bodyPr/>
                    <a:lstStyle/>
                    <a:p>
                      <a:r>
                        <a:rPr lang="en-US" dirty="0"/>
                        <a:t>18</a:t>
                      </a:r>
                    </a:p>
                  </a:txBody>
                  <a:tcPr/>
                </a:tc>
                <a:tc>
                  <a:txBody>
                    <a:bodyPr/>
                    <a:lstStyle/>
                    <a:p>
                      <a:r>
                        <a:rPr lang="en-US" dirty="0"/>
                        <a:t>4.16%</a:t>
                      </a:r>
                    </a:p>
                  </a:txBody>
                  <a:tcPr/>
                </a:tc>
                <a:extLst>
                  <a:ext uri="{0D108BD9-81ED-4DB2-BD59-A6C34878D82A}">
                    <a16:rowId xmlns:a16="http://schemas.microsoft.com/office/drawing/2014/main" val="4073333416"/>
                  </a:ext>
                </a:extLst>
              </a:tr>
              <a:tr h="370839">
                <a:tc>
                  <a:txBody>
                    <a:bodyPr/>
                    <a:lstStyle/>
                    <a:p>
                      <a:pPr lvl="0">
                        <a:buNone/>
                      </a:pPr>
                      <a:r>
                        <a:rPr lang="en-US" dirty="0"/>
                        <a:t>September 2022</a:t>
                      </a:r>
                    </a:p>
                  </a:txBody>
                  <a:tcPr/>
                </a:tc>
                <a:tc>
                  <a:txBody>
                    <a:bodyPr/>
                    <a:lstStyle/>
                    <a:p>
                      <a:pPr lvl="0">
                        <a:buNone/>
                      </a:pPr>
                      <a:r>
                        <a:rPr lang="en-US" dirty="0"/>
                        <a:t>127</a:t>
                      </a:r>
                    </a:p>
                  </a:txBody>
                  <a:tcPr/>
                </a:tc>
                <a:tc>
                  <a:txBody>
                    <a:bodyPr/>
                    <a:lstStyle/>
                    <a:p>
                      <a:pPr lvl="0">
                        <a:buNone/>
                      </a:pPr>
                      <a:r>
                        <a:rPr lang="en-US" dirty="0"/>
                        <a:t>18</a:t>
                      </a:r>
                    </a:p>
                  </a:txBody>
                  <a:tcPr/>
                </a:tc>
                <a:tc>
                  <a:txBody>
                    <a:bodyPr/>
                    <a:lstStyle/>
                    <a:p>
                      <a:pPr lvl="0">
                        <a:buNone/>
                      </a:pPr>
                      <a:r>
                        <a:rPr lang="en-US" dirty="0"/>
                        <a:t>7.05%</a:t>
                      </a:r>
                    </a:p>
                  </a:txBody>
                  <a:tcPr/>
                </a:tc>
                <a:extLst>
                  <a:ext uri="{0D108BD9-81ED-4DB2-BD59-A6C34878D82A}">
                    <a16:rowId xmlns:a16="http://schemas.microsoft.com/office/drawing/2014/main" val="4146944798"/>
                  </a:ext>
                </a:extLst>
              </a:tr>
              <a:tr h="370838">
                <a:tc>
                  <a:txBody>
                    <a:bodyPr/>
                    <a:lstStyle/>
                    <a:p>
                      <a:pPr lvl="0">
                        <a:buNone/>
                      </a:pPr>
                      <a:r>
                        <a:rPr lang="en-US" dirty="0"/>
                        <a:t>October 2022</a:t>
                      </a:r>
                    </a:p>
                  </a:txBody>
                  <a:tcPr/>
                </a:tc>
                <a:tc>
                  <a:txBody>
                    <a:bodyPr/>
                    <a:lstStyle/>
                    <a:p>
                      <a:pPr lvl="0">
                        <a:buNone/>
                      </a:pPr>
                      <a:r>
                        <a:rPr lang="en-US" dirty="0"/>
                        <a:t>175</a:t>
                      </a:r>
                    </a:p>
                  </a:txBody>
                  <a:tcPr/>
                </a:tc>
                <a:tc>
                  <a:txBody>
                    <a:bodyPr/>
                    <a:lstStyle/>
                    <a:p>
                      <a:pPr lvl="0">
                        <a:buNone/>
                      </a:pPr>
                      <a:r>
                        <a:rPr lang="en-US" dirty="0"/>
                        <a:t>25</a:t>
                      </a:r>
                    </a:p>
                  </a:txBody>
                  <a:tcPr/>
                </a:tc>
                <a:tc>
                  <a:txBody>
                    <a:bodyPr/>
                    <a:lstStyle/>
                    <a:p>
                      <a:pPr lvl="0">
                        <a:buNone/>
                      </a:pPr>
                      <a:r>
                        <a:rPr lang="en-US" dirty="0"/>
                        <a:t>4.21%</a:t>
                      </a:r>
                    </a:p>
                  </a:txBody>
                  <a:tcPr/>
                </a:tc>
                <a:extLst>
                  <a:ext uri="{0D108BD9-81ED-4DB2-BD59-A6C34878D82A}">
                    <a16:rowId xmlns:a16="http://schemas.microsoft.com/office/drawing/2014/main" val="4194677444"/>
                  </a:ext>
                </a:extLst>
              </a:tr>
              <a:tr h="370838">
                <a:tc>
                  <a:txBody>
                    <a:bodyPr/>
                    <a:lstStyle/>
                    <a:p>
                      <a:pPr lvl="0">
                        <a:buNone/>
                      </a:pPr>
                      <a:r>
                        <a:rPr lang="en-US" dirty="0"/>
                        <a:t>November 2022</a:t>
                      </a:r>
                    </a:p>
                  </a:txBody>
                  <a:tcPr/>
                </a:tc>
                <a:tc>
                  <a:txBody>
                    <a:bodyPr/>
                    <a:lstStyle/>
                    <a:p>
                      <a:pPr lvl="0">
                        <a:buNone/>
                      </a:pPr>
                      <a:r>
                        <a:rPr lang="en-US" dirty="0"/>
                        <a:t>217</a:t>
                      </a:r>
                    </a:p>
                  </a:txBody>
                  <a:tcPr/>
                </a:tc>
                <a:tc>
                  <a:txBody>
                    <a:bodyPr/>
                    <a:lstStyle/>
                    <a:p>
                      <a:pPr lvl="0">
                        <a:buNone/>
                      </a:pPr>
                      <a:r>
                        <a:rPr lang="en-US" dirty="0"/>
                        <a:t>23</a:t>
                      </a:r>
                    </a:p>
                  </a:txBody>
                  <a:tcPr/>
                </a:tc>
                <a:tc>
                  <a:txBody>
                    <a:bodyPr/>
                    <a:lstStyle/>
                    <a:p>
                      <a:pPr lvl="0">
                        <a:buNone/>
                      </a:pPr>
                      <a:r>
                        <a:rPr lang="en-US" dirty="0"/>
                        <a:t>9.71%</a:t>
                      </a:r>
                    </a:p>
                  </a:txBody>
                  <a:tcPr/>
                </a:tc>
                <a:extLst>
                  <a:ext uri="{0D108BD9-81ED-4DB2-BD59-A6C34878D82A}">
                    <a16:rowId xmlns:a16="http://schemas.microsoft.com/office/drawing/2014/main" val="1108496973"/>
                  </a:ext>
                </a:extLst>
              </a:tr>
              <a:tr h="370838">
                <a:tc>
                  <a:txBody>
                    <a:bodyPr/>
                    <a:lstStyle/>
                    <a:p>
                      <a:pPr lvl="0">
                        <a:buNone/>
                      </a:pPr>
                      <a:r>
                        <a:rPr lang="en-US" dirty="0"/>
                        <a:t>December 2022</a:t>
                      </a:r>
                    </a:p>
                  </a:txBody>
                  <a:tcPr/>
                </a:tc>
                <a:tc>
                  <a:txBody>
                    <a:bodyPr/>
                    <a:lstStyle/>
                    <a:p>
                      <a:pPr lvl="0">
                        <a:buNone/>
                      </a:pPr>
                      <a:r>
                        <a:rPr lang="en-US" dirty="0"/>
                        <a:t>290</a:t>
                      </a:r>
                    </a:p>
                  </a:txBody>
                  <a:tcPr/>
                </a:tc>
                <a:tc>
                  <a:txBody>
                    <a:bodyPr/>
                    <a:lstStyle/>
                    <a:p>
                      <a:pPr lvl="0">
                        <a:buNone/>
                      </a:pPr>
                      <a:r>
                        <a:rPr lang="en-US" dirty="0"/>
                        <a:t>23</a:t>
                      </a:r>
                    </a:p>
                  </a:txBody>
                  <a:tcPr/>
                </a:tc>
                <a:tc>
                  <a:txBody>
                    <a:bodyPr/>
                    <a:lstStyle/>
                    <a:p>
                      <a:pPr lvl="0">
                        <a:buNone/>
                      </a:pPr>
                      <a:r>
                        <a:rPr lang="en-US" dirty="0"/>
                        <a:t>11.07%</a:t>
                      </a:r>
                    </a:p>
                  </a:txBody>
                  <a:tcPr/>
                </a:tc>
                <a:extLst>
                  <a:ext uri="{0D108BD9-81ED-4DB2-BD59-A6C34878D82A}">
                    <a16:rowId xmlns:a16="http://schemas.microsoft.com/office/drawing/2014/main" val="2966849759"/>
                  </a:ext>
                </a:extLst>
              </a:tr>
              <a:tr h="370838">
                <a:tc>
                  <a:txBody>
                    <a:bodyPr/>
                    <a:lstStyle/>
                    <a:p>
                      <a:pPr lvl="0">
                        <a:buNone/>
                      </a:pPr>
                      <a:r>
                        <a:rPr lang="en-US" dirty="0"/>
                        <a:t>January 2023</a:t>
                      </a:r>
                    </a:p>
                  </a:txBody>
                  <a:tcPr/>
                </a:tc>
                <a:tc>
                  <a:txBody>
                    <a:bodyPr/>
                    <a:lstStyle/>
                    <a:p>
                      <a:pPr lvl="0">
                        <a:buNone/>
                      </a:pPr>
                      <a:r>
                        <a:rPr lang="en-US" dirty="0"/>
                        <a:t>284</a:t>
                      </a:r>
                    </a:p>
                  </a:txBody>
                  <a:tcPr/>
                </a:tc>
                <a:tc>
                  <a:txBody>
                    <a:bodyPr/>
                    <a:lstStyle/>
                    <a:p>
                      <a:pPr lvl="0">
                        <a:buNone/>
                      </a:pPr>
                      <a:r>
                        <a:rPr lang="en-US" dirty="0"/>
                        <a:t>27</a:t>
                      </a:r>
                    </a:p>
                  </a:txBody>
                  <a:tcPr/>
                </a:tc>
                <a:tc>
                  <a:txBody>
                    <a:bodyPr/>
                    <a:lstStyle/>
                    <a:p>
                      <a:pPr lvl="0">
                        <a:buNone/>
                      </a:pPr>
                      <a:r>
                        <a:rPr lang="en-US" dirty="0"/>
                        <a:t>11.56%</a:t>
                      </a:r>
                    </a:p>
                  </a:txBody>
                  <a:tcPr/>
                </a:tc>
                <a:extLst>
                  <a:ext uri="{0D108BD9-81ED-4DB2-BD59-A6C34878D82A}">
                    <a16:rowId xmlns:a16="http://schemas.microsoft.com/office/drawing/2014/main" val="403151622"/>
                  </a:ext>
                </a:extLst>
              </a:tr>
            </a:tbl>
          </a:graphicData>
        </a:graphic>
      </p:graphicFrame>
      <p:sp>
        <p:nvSpPr>
          <p:cNvPr id="4" name="Slide Number Placeholder 3">
            <a:extLst>
              <a:ext uri="{FF2B5EF4-FFF2-40B4-BE49-F238E27FC236}">
                <a16:creationId xmlns:a16="http://schemas.microsoft.com/office/drawing/2014/main" id="{5AB893A5-0922-1E26-C876-55F5183AAC85}"/>
              </a:ext>
            </a:extLst>
          </p:cNvPr>
          <p:cNvSpPr>
            <a:spLocks noGrp="1"/>
          </p:cNvSpPr>
          <p:nvPr>
            <p:ph type="sldNum" sz="quarter" idx="10"/>
          </p:nvPr>
        </p:nvSpPr>
        <p:spPr/>
        <p:txBody>
          <a:bodyPr/>
          <a:lstStyle/>
          <a:p>
            <a:fld id="{97033E4B-E3EB-3D46-B2D8-3159663620FA}" type="slidenum">
              <a:rPr lang="en-US" smtClean="0"/>
              <a:pPr/>
              <a:t>21</a:t>
            </a:fld>
            <a:endParaRPr lang="en-US"/>
          </a:p>
        </p:txBody>
      </p:sp>
      <p:sp>
        <p:nvSpPr>
          <p:cNvPr id="5" name="Footer Placeholder 4">
            <a:extLst>
              <a:ext uri="{FF2B5EF4-FFF2-40B4-BE49-F238E27FC236}">
                <a16:creationId xmlns:a16="http://schemas.microsoft.com/office/drawing/2014/main" id="{F3E04709-D66D-F033-2EF1-98247D2230D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23624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F9F6-D31D-0F40-7B9C-9C34C3831A0E}"/>
              </a:ext>
            </a:extLst>
          </p:cNvPr>
          <p:cNvSpPr>
            <a:spLocks noGrp="1"/>
          </p:cNvSpPr>
          <p:nvPr>
            <p:ph type="title"/>
          </p:nvPr>
        </p:nvSpPr>
        <p:spPr>
          <a:xfrm>
            <a:off x="482600" y="179510"/>
            <a:ext cx="6988629" cy="1347334"/>
          </a:xfrm>
          <a:noFill/>
        </p:spPr>
        <p:txBody>
          <a:bodyPr/>
          <a:lstStyle/>
          <a:p>
            <a:r>
              <a:rPr lang="en-US" sz="3200">
                <a:ea typeface="Lato Medium"/>
                <a:cs typeface="Lato Medium"/>
              </a:rPr>
              <a:t>Summary of PREM Survey Completion: Demographic Breakdown </a:t>
            </a:r>
            <a:endParaRPr lang="en-US" sz="3200"/>
          </a:p>
        </p:txBody>
      </p:sp>
      <p:sp>
        <p:nvSpPr>
          <p:cNvPr id="3" name="Content Placeholder 2">
            <a:extLst>
              <a:ext uri="{FF2B5EF4-FFF2-40B4-BE49-F238E27FC236}">
                <a16:creationId xmlns:a16="http://schemas.microsoft.com/office/drawing/2014/main" id="{B8D10F47-C59B-9F2F-B09E-541CEAD0FB91}"/>
              </a:ext>
            </a:extLst>
          </p:cNvPr>
          <p:cNvSpPr>
            <a:spLocks noGrp="1"/>
          </p:cNvSpPr>
          <p:nvPr>
            <p:ph idx="1"/>
          </p:nvPr>
        </p:nvSpPr>
        <p:spPr>
          <a:xfrm>
            <a:off x="609600" y="1629682"/>
            <a:ext cx="10972800" cy="4351338"/>
          </a:xfrm>
        </p:spPr>
        <p:txBody>
          <a:bodyPr vert="horz" lIns="91440" tIns="45720" rIns="91440" bIns="45720" rtlCol="0" anchor="t">
            <a:noAutofit/>
          </a:bodyPr>
          <a:lstStyle/>
          <a:p>
            <a:r>
              <a:rPr lang="en-US">
                <a:ea typeface="Lato"/>
                <a:cs typeface="Lato"/>
              </a:rPr>
              <a:t>Race / Ethnicity</a:t>
            </a:r>
          </a:p>
          <a:p>
            <a:pPr lvl="1"/>
            <a:r>
              <a:rPr lang="en-US" sz="2400">
                <a:ea typeface="Lato"/>
                <a:cs typeface="Calibri"/>
              </a:rPr>
              <a:t>18% of survey respondents reported as </a:t>
            </a:r>
            <a:r>
              <a:rPr lang="en-US" sz="2400" b="1">
                <a:ea typeface="Lato"/>
                <a:cs typeface="Calibri"/>
              </a:rPr>
              <a:t>Hispanic</a:t>
            </a:r>
            <a:endParaRPr lang="en-US" sz="2400">
              <a:ea typeface="Lato"/>
              <a:cs typeface="Lato"/>
            </a:endParaRPr>
          </a:p>
          <a:p>
            <a:pPr lvl="1"/>
            <a:r>
              <a:rPr lang="en-US" sz="2400">
                <a:ea typeface="Lato"/>
                <a:cs typeface="Lato"/>
              </a:rPr>
              <a:t>20% of survey respondents reported  as </a:t>
            </a:r>
            <a:r>
              <a:rPr lang="en-US" sz="2400" b="1">
                <a:ea typeface="Lato"/>
                <a:cs typeface="Lato"/>
              </a:rPr>
              <a:t>Black</a:t>
            </a:r>
          </a:p>
          <a:p>
            <a:pPr lvl="1">
              <a:buClr>
                <a:srgbClr val="1C498B"/>
              </a:buClr>
            </a:pPr>
            <a:r>
              <a:rPr lang="en-US" sz="2400">
                <a:ea typeface="Lato"/>
                <a:cs typeface="Lato"/>
              </a:rPr>
              <a:t>52% of survey respondents reported  as</a:t>
            </a:r>
            <a:r>
              <a:rPr lang="en-US" sz="2400" b="1">
                <a:ea typeface="Lato"/>
                <a:cs typeface="Lato"/>
              </a:rPr>
              <a:t> White</a:t>
            </a:r>
          </a:p>
          <a:p>
            <a:pPr>
              <a:buClr>
                <a:srgbClr val="F5668F"/>
              </a:buClr>
            </a:pPr>
            <a:r>
              <a:rPr lang="en-US">
                <a:ea typeface="Lato"/>
                <a:cs typeface="Lato"/>
              </a:rPr>
              <a:t>Insurance</a:t>
            </a:r>
          </a:p>
          <a:p>
            <a:pPr lvl="1"/>
            <a:r>
              <a:rPr lang="en-US" sz="2400">
                <a:ea typeface="Lato"/>
                <a:cs typeface="Lato"/>
              </a:rPr>
              <a:t>52% of survey respondents have </a:t>
            </a:r>
            <a:r>
              <a:rPr lang="en-US" sz="2400" b="1">
                <a:ea typeface="Lato"/>
                <a:cs typeface="Lato"/>
              </a:rPr>
              <a:t>private insurance</a:t>
            </a:r>
          </a:p>
          <a:p>
            <a:pPr lvl="1"/>
            <a:r>
              <a:rPr lang="en-US" sz="2400">
                <a:ea typeface="Lato"/>
                <a:cs typeface="Lato"/>
              </a:rPr>
              <a:t>41% of survey respondents have </a:t>
            </a:r>
            <a:r>
              <a:rPr lang="en-US" sz="2400" b="1">
                <a:ea typeface="Lato"/>
                <a:cs typeface="Lato"/>
              </a:rPr>
              <a:t>public insurance</a:t>
            </a:r>
            <a:endParaRPr lang="en-US" sz="2400" b="1"/>
          </a:p>
          <a:p>
            <a:pPr lvl="1"/>
            <a:endParaRPr lang="en-US"/>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24D19FD0-829E-DB70-3C52-505DAB630E04}"/>
              </a:ext>
            </a:extLst>
          </p:cNvPr>
          <p:cNvSpPr>
            <a:spLocks noGrp="1"/>
          </p:cNvSpPr>
          <p:nvPr>
            <p:ph type="sldNum" sz="quarter" idx="10"/>
          </p:nvPr>
        </p:nvSpPr>
        <p:spPr/>
        <p:txBody>
          <a:bodyPr/>
          <a:lstStyle/>
          <a:p>
            <a:fld id="{97033E4B-E3EB-3D46-B2D8-3159663620FA}" type="slidenum">
              <a:rPr lang="en-US" smtClean="0"/>
              <a:pPr/>
              <a:t>22</a:t>
            </a:fld>
            <a:endParaRPr lang="en-US"/>
          </a:p>
        </p:txBody>
      </p:sp>
      <p:sp>
        <p:nvSpPr>
          <p:cNvPr id="5" name="Footer Placeholder 4">
            <a:extLst>
              <a:ext uri="{FF2B5EF4-FFF2-40B4-BE49-F238E27FC236}">
                <a16:creationId xmlns:a16="http://schemas.microsoft.com/office/drawing/2014/main" id="{891DDFCF-670D-963D-CF94-DC588E96B1AD}"/>
              </a:ext>
            </a:extLst>
          </p:cNvPr>
          <p:cNvSpPr>
            <a:spLocks noGrp="1"/>
          </p:cNvSpPr>
          <p:nvPr>
            <p:ph type="ftr" sz="quarter" idx="11"/>
          </p:nvPr>
        </p:nvSpPr>
        <p:spPr/>
        <p:txBody>
          <a:bodyPr/>
          <a:lstStyle/>
          <a:p>
            <a:pPr algn="l"/>
            <a:r>
              <a:rPr lang="en-US"/>
              <a:t>Illinois Perinatal Quality Collaborative</a:t>
            </a:r>
          </a:p>
        </p:txBody>
      </p:sp>
      <p:sp>
        <p:nvSpPr>
          <p:cNvPr id="8" name="Rectangle 7">
            <a:extLst>
              <a:ext uri="{FF2B5EF4-FFF2-40B4-BE49-F238E27FC236}">
                <a16:creationId xmlns:a16="http://schemas.microsoft.com/office/drawing/2014/main" id="{5EE105D2-41EF-739F-50F0-5444CAE0C80C}"/>
              </a:ext>
            </a:extLst>
          </p:cNvPr>
          <p:cNvSpPr/>
          <p:nvPr/>
        </p:nvSpPr>
        <p:spPr>
          <a:xfrm>
            <a:off x="8296814" y="1999172"/>
            <a:ext cx="3464943" cy="3349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200000"/>
              </a:lnSpc>
            </a:pPr>
            <a:r>
              <a:rPr lang="en-US" sz="3000">
                <a:cs typeface="Calibri"/>
              </a:rPr>
              <a:t>Total PREM surveys: </a:t>
            </a:r>
            <a:endParaRPr lang="en-US"/>
          </a:p>
          <a:p>
            <a:pPr algn="ctr">
              <a:lnSpc>
                <a:spcPct val="200000"/>
              </a:lnSpc>
            </a:pPr>
            <a:r>
              <a:rPr lang="en-US" sz="3600">
                <a:cs typeface="Calibri"/>
              </a:rPr>
              <a:t>n =1,948 </a:t>
            </a:r>
          </a:p>
        </p:txBody>
      </p:sp>
      <p:pic>
        <p:nvPicPr>
          <p:cNvPr id="9" name="Graphic 9" descr="Cheers outline">
            <a:extLst>
              <a:ext uri="{FF2B5EF4-FFF2-40B4-BE49-F238E27FC236}">
                <a16:creationId xmlns:a16="http://schemas.microsoft.com/office/drawing/2014/main" id="{773DBA11-25A0-7247-F5D7-2E50CEA43B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3819" y="5444706"/>
            <a:ext cx="914400" cy="914400"/>
          </a:xfrm>
          <a:prstGeom prst="rect">
            <a:avLst/>
          </a:prstGeom>
        </p:spPr>
      </p:pic>
      <p:pic>
        <p:nvPicPr>
          <p:cNvPr id="10" name="Graphic 10" descr="Fireworks with solid fill">
            <a:extLst>
              <a:ext uri="{FF2B5EF4-FFF2-40B4-BE49-F238E27FC236}">
                <a16:creationId xmlns:a16="http://schemas.microsoft.com/office/drawing/2014/main" id="{6153D764-E819-BA07-5856-12ED5468FC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4800" y="1720970"/>
            <a:ext cx="914400" cy="914400"/>
          </a:xfrm>
          <a:prstGeom prst="rect">
            <a:avLst/>
          </a:prstGeom>
        </p:spPr>
      </p:pic>
      <p:pic>
        <p:nvPicPr>
          <p:cNvPr id="11" name="Graphic 10" descr="Fireworks with solid fill">
            <a:extLst>
              <a:ext uri="{FF2B5EF4-FFF2-40B4-BE49-F238E27FC236}">
                <a16:creationId xmlns:a16="http://schemas.microsoft.com/office/drawing/2014/main" id="{92177152-4FE9-8AB1-0C10-2BC85902B2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4724" y="1720969"/>
            <a:ext cx="914400" cy="914400"/>
          </a:xfrm>
          <a:prstGeom prst="rect">
            <a:avLst/>
          </a:prstGeom>
        </p:spPr>
      </p:pic>
    </p:spTree>
    <p:extLst>
      <p:ext uri="{BB962C8B-B14F-4D97-AF65-F5344CB8AC3E}">
        <p14:creationId xmlns:p14="http://schemas.microsoft.com/office/powerpoint/2010/main" val="1268590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93A1-93F4-4D34-8B73-7AFA9DCCF62C}"/>
              </a:ext>
            </a:extLst>
          </p:cNvPr>
          <p:cNvSpPr>
            <a:spLocks noGrp="1"/>
          </p:cNvSpPr>
          <p:nvPr>
            <p:ph type="title"/>
          </p:nvPr>
        </p:nvSpPr>
        <p:spPr>
          <a:xfrm>
            <a:off x="446314" y="410368"/>
            <a:ext cx="10972800" cy="1325563"/>
          </a:xfrm>
        </p:spPr>
        <p:txBody>
          <a:bodyPr/>
          <a:lstStyle/>
          <a:p>
            <a:r>
              <a:rPr lang="en-US"/>
              <a:t>Summary of PREM data: by Race/Ethnicity</a:t>
            </a:r>
          </a:p>
        </p:txBody>
      </p:sp>
      <p:sp>
        <p:nvSpPr>
          <p:cNvPr id="3" name="Content Placeholder 2">
            <a:extLst>
              <a:ext uri="{FF2B5EF4-FFF2-40B4-BE49-F238E27FC236}">
                <a16:creationId xmlns:a16="http://schemas.microsoft.com/office/drawing/2014/main" id="{C13AEF27-84A3-4C8F-AADA-6DA6F2EC177A}"/>
              </a:ext>
            </a:extLst>
          </p:cNvPr>
          <p:cNvSpPr>
            <a:spLocks noGrp="1"/>
          </p:cNvSpPr>
          <p:nvPr>
            <p:ph idx="1"/>
          </p:nvPr>
        </p:nvSpPr>
        <p:spPr/>
        <p:txBody>
          <a:bodyPr vert="horz" lIns="91440" tIns="45720" rIns="91440" bIns="45720" rtlCol="0" anchor="t">
            <a:noAutofit/>
          </a:bodyPr>
          <a:lstStyle/>
          <a:p>
            <a:r>
              <a:rPr lang="en-US" dirty="0">
                <a:ea typeface="Lato"/>
                <a:cs typeface="Lato"/>
              </a:rPr>
              <a:t>93% of patients of color felt they were treated with respect during L&amp;D stay vs 97% of white patients (5% of BIPOC patients felt not treated with respect).</a:t>
            </a:r>
          </a:p>
          <a:p>
            <a:r>
              <a:rPr lang="en-US" dirty="0">
                <a:ea typeface="Lato"/>
                <a:cs typeface="Lato"/>
              </a:rPr>
              <a:t>Only 79% of BIPOC patients and  77% of white patients felt that when clinical team couldn’t meet patient's wishes they explained why (over 20% of pts across all racial groups did not feel that decision making was explained to them)</a:t>
            </a:r>
          </a:p>
          <a:p>
            <a:r>
              <a:rPr lang="en-US" dirty="0">
                <a:ea typeface="Lato"/>
                <a:cs typeface="Lato"/>
              </a:rPr>
              <a:t>15% of BIPOC patients and 11% of white patients felt they were pressured into care they didn’t want</a:t>
            </a:r>
          </a:p>
          <a:p>
            <a:r>
              <a:rPr lang="en-US" dirty="0">
                <a:ea typeface="Lato"/>
                <a:cs typeface="Lato"/>
              </a:rPr>
              <a:t>97% of Black patients, compared to 100% of white patients felt their health care team did a good job of listening to me</a:t>
            </a:r>
          </a:p>
          <a:p>
            <a:endParaRPr lang="en-US"/>
          </a:p>
          <a:p>
            <a:endParaRPr lang="en-US"/>
          </a:p>
          <a:p>
            <a:endParaRPr lang="en-US"/>
          </a:p>
        </p:txBody>
      </p:sp>
      <p:sp>
        <p:nvSpPr>
          <p:cNvPr id="4" name="Slide Number Placeholder 3">
            <a:extLst>
              <a:ext uri="{FF2B5EF4-FFF2-40B4-BE49-F238E27FC236}">
                <a16:creationId xmlns:a16="http://schemas.microsoft.com/office/drawing/2014/main" id="{E125D8EB-7BF8-4A15-983D-148BAB8D97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4834DD2-0965-46B6-9500-5112B1A133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Tree>
    <p:extLst>
      <p:ext uri="{BB962C8B-B14F-4D97-AF65-F5344CB8AC3E}">
        <p14:creationId xmlns:p14="http://schemas.microsoft.com/office/powerpoint/2010/main" val="7274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2D78-56AF-4F51-BAC8-33E8CE1FCDE9}"/>
              </a:ext>
            </a:extLst>
          </p:cNvPr>
          <p:cNvSpPr>
            <a:spLocks noGrp="1"/>
          </p:cNvSpPr>
          <p:nvPr>
            <p:ph type="title"/>
          </p:nvPr>
        </p:nvSpPr>
        <p:spPr>
          <a:xfrm>
            <a:off x="195942" y="238805"/>
            <a:ext cx="10972800" cy="1325563"/>
          </a:xfrm>
        </p:spPr>
        <p:txBody>
          <a:bodyPr/>
          <a:lstStyle/>
          <a:p>
            <a:r>
              <a:rPr lang="en-US" dirty="0">
                <a:ea typeface="Lato Medium"/>
                <a:cs typeface="Lato Medium"/>
              </a:rPr>
              <a:t>Summary of PREM data: Insurance status</a:t>
            </a:r>
          </a:p>
        </p:txBody>
      </p:sp>
      <p:sp>
        <p:nvSpPr>
          <p:cNvPr id="3" name="Content Placeholder 2">
            <a:extLst>
              <a:ext uri="{FF2B5EF4-FFF2-40B4-BE49-F238E27FC236}">
                <a16:creationId xmlns:a16="http://schemas.microsoft.com/office/drawing/2014/main" id="{4095BF62-A829-4AFB-B5FD-885597C79D77}"/>
              </a:ext>
            </a:extLst>
          </p:cNvPr>
          <p:cNvSpPr>
            <a:spLocks noGrp="1"/>
          </p:cNvSpPr>
          <p:nvPr>
            <p:ph idx="1"/>
          </p:nvPr>
        </p:nvSpPr>
        <p:spPr>
          <a:xfrm>
            <a:off x="435428" y="1564368"/>
            <a:ext cx="10972800" cy="4351338"/>
          </a:xfrm>
        </p:spPr>
        <p:txBody>
          <a:bodyPr/>
          <a:lstStyle/>
          <a:p>
            <a:r>
              <a:rPr lang="en-US" dirty="0"/>
              <a:t>Only 77% of private patients and 83% of public insurance patients felt that When my clinical team couldn’t meet my wishes they explained why</a:t>
            </a:r>
          </a:p>
          <a:p>
            <a:r>
              <a:rPr lang="en-US" dirty="0"/>
              <a:t>10% of private insurance patients and 17% of public insurance patients  felt pressured into accepting care they didn’t want</a:t>
            </a:r>
          </a:p>
          <a:p>
            <a:pPr marL="0" indent="0" algn="ctr">
              <a:buNone/>
            </a:pPr>
            <a:r>
              <a:rPr lang="en-US" sz="3200" b="1" dirty="0"/>
              <a:t>GOAL is to improve RESPECTFUL CARE and focus on improved communication with patients!  </a:t>
            </a:r>
          </a:p>
          <a:p>
            <a:pPr marL="0" indent="0" algn="ctr">
              <a:buNone/>
            </a:pPr>
            <a:r>
              <a:rPr lang="en-US" sz="3200" b="1" dirty="0"/>
              <a:t>Shared decision making and active listening</a:t>
            </a:r>
          </a:p>
          <a:p>
            <a:pPr marL="0" indent="0" algn="ctr">
              <a:buNone/>
            </a:pPr>
            <a:r>
              <a:rPr lang="en-US" sz="3200" b="1" dirty="0"/>
              <a:t>How do we make progress? </a:t>
            </a:r>
            <a:r>
              <a:rPr lang="en-US" sz="3200" b="1" dirty="0">
                <a:sym typeface="Wingdings" panose="05000000000000000000" pitchFamily="2" charset="2"/>
              </a:rPr>
              <a:t> Get patient input!</a:t>
            </a:r>
            <a:endParaRPr lang="en-US" sz="3200" b="1" dirty="0"/>
          </a:p>
          <a:p>
            <a:endParaRPr lang="en-US" dirty="0"/>
          </a:p>
        </p:txBody>
      </p:sp>
      <p:sp>
        <p:nvSpPr>
          <p:cNvPr id="4" name="Slide Number Placeholder 3">
            <a:extLst>
              <a:ext uri="{FF2B5EF4-FFF2-40B4-BE49-F238E27FC236}">
                <a16:creationId xmlns:a16="http://schemas.microsoft.com/office/drawing/2014/main" id="{5B3A65FE-CE9B-4CED-9764-219AB456146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2EDDA6-1DB5-4C25-AA64-F9D27C80FA9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Tree>
    <p:extLst>
      <p:ext uri="{BB962C8B-B14F-4D97-AF65-F5344CB8AC3E}">
        <p14:creationId xmlns:p14="http://schemas.microsoft.com/office/powerpoint/2010/main" val="3315518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0746-8810-4130-F4C3-F52242E6F80F}"/>
              </a:ext>
            </a:extLst>
          </p:cNvPr>
          <p:cNvSpPr>
            <a:spLocks noGrp="1"/>
          </p:cNvSpPr>
          <p:nvPr>
            <p:ph type="title"/>
          </p:nvPr>
        </p:nvSpPr>
        <p:spPr>
          <a:xfrm>
            <a:off x="1413310" y="1022009"/>
            <a:ext cx="10270945" cy="2014679"/>
          </a:xfrm>
        </p:spPr>
        <p:txBody>
          <a:bodyPr/>
          <a:lstStyle/>
          <a:p>
            <a:r>
              <a:rPr lang="en-US">
                <a:ea typeface="Calibri"/>
                <a:cs typeface="Calibri"/>
              </a:rPr>
              <a:t>Respectful Care Breakfast Check-In</a:t>
            </a:r>
          </a:p>
        </p:txBody>
      </p:sp>
      <p:sp>
        <p:nvSpPr>
          <p:cNvPr id="3" name="Subtitle 2">
            <a:extLst>
              <a:ext uri="{FF2B5EF4-FFF2-40B4-BE49-F238E27FC236}">
                <a16:creationId xmlns:a16="http://schemas.microsoft.com/office/drawing/2014/main" id="{2476EE25-1807-3450-B858-BF7634CD1DEB}"/>
              </a:ext>
            </a:extLst>
          </p:cNvPr>
          <p:cNvSpPr>
            <a:spLocks noGrp="1"/>
          </p:cNvSpPr>
          <p:nvPr>
            <p:ph type="subTitle" idx="1"/>
          </p:nvPr>
        </p:nvSpPr>
        <p:spPr>
          <a:xfrm>
            <a:off x="1413310" y="3081639"/>
            <a:ext cx="7675728" cy="986569"/>
          </a:xfrm>
        </p:spPr>
        <p:txBody>
          <a:bodyPr vert="horz" lIns="91440" tIns="45720" rIns="91440" bIns="45720" rtlCol="0" anchor="t">
            <a:noAutofit/>
          </a:bodyPr>
          <a:lstStyle/>
          <a:p>
            <a:endParaRPr lang="en-US" sz="2600" b="1"/>
          </a:p>
        </p:txBody>
      </p:sp>
    </p:spTree>
    <p:extLst>
      <p:ext uri="{BB962C8B-B14F-4D97-AF65-F5344CB8AC3E}">
        <p14:creationId xmlns:p14="http://schemas.microsoft.com/office/powerpoint/2010/main" val="401127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3C965-EE0D-441D-96BF-AA4BFFC51461}"/>
              </a:ext>
            </a:extLst>
          </p:cNvPr>
          <p:cNvSpPr>
            <a:spLocks noGrp="1"/>
          </p:cNvSpPr>
          <p:nvPr>
            <p:ph type="title"/>
          </p:nvPr>
        </p:nvSpPr>
        <p:spPr>
          <a:xfrm>
            <a:off x="686834" y="1153572"/>
            <a:ext cx="3200400" cy="4461163"/>
          </a:xfrm>
        </p:spPr>
        <p:txBody>
          <a:bodyPr>
            <a:normAutofit/>
          </a:bodyPr>
          <a:lstStyle/>
          <a:p>
            <a:r>
              <a:rPr lang="en-US">
                <a:solidFill>
                  <a:srgbClr val="FFFFFF"/>
                </a:solidFill>
              </a:rPr>
              <a:t>Respectful Care Breakfast Celebration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2EC7D5D7-443D-4072-B52E-57C820194D81}"/>
              </a:ext>
            </a:extLst>
          </p:cNvPr>
          <p:cNvSpPr>
            <a:spLocks noGrp="1"/>
          </p:cNvSpPr>
          <p:nvPr>
            <p:ph idx="1"/>
          </p:nvPr>
        </p:nvSpPr>
        <p:spPr>
          <a:xfrm>
            <a:off x="4447308" y="591344"/>
            <a:ext cx="6906491" cy="5585619"/>
          </a:xfrm>
        </p:spPr>
        <p:txBody>
          <a:bodyPr vert="horz" lIns="91440" tIns="45720" rIns="91440" bIns="45720" rtlCol="0" anchor="ctr">
            <a:normAutofit/>
          </a:bodyPr>
          <a:lstStyle/>
          <a:p>
            <a:pPr>
              <a:lnSpc>
                <a:spcPct val="90000"/>
              </a:lnSpc>
            </a:pPr>
            <a:r>
              <a:rPr lang="en-US" sz="2000" dirty="0">
                <a:ea typeface="Lato"/>
                <a:cs typeface="Lato"/>
              </a:rPr>
              <a:t>Goal is for every team to hold their breakfast before Face-To-Face Meeting on Wednesday, May 24th</a:t>
            </a:r>
          </a:p>
          <a:p>
            <a:pPr>
              <a:lnSpc>
                <a:spcPct val="90000"/>
              </a:lnSpc>
            </a:pPr>
            <a:r>
              <a:rPr lang="en-US" sz="2000" dirty="0">
                <a:ea typeface="Lato"/>
                <a:cs typeface="Lato"/>
              </a:rPr>
              <a:t>Invite your OB providers, nurses, staff and some patients and community members for breakfast and celebrate Respectful Care!</a:t>
            </a:r>
          </a:p>
          <a:p>
            <a:pPr>
              <a:lnSpc>
                <a:spcPct val="90000"/>
              </a:lnSpc>
            </a:pPr>
            <a:r>
              <a:rPr lang="en-US" sz="2000" dirty="0">
                <a:ea typeface="Lato"/>
                <a:cs typeface="Lato"/>
              </a:rPr>
              <a:t>Share information on Birth Equity &amp; Respectful Care Practices and have a panel discussion with patients/community members for input on Respectful Care strategies </a:t>
            </a:r>
          </a:p>
          <a:p>
            <a:pPr>
              <a:lnSpc>
                <a:spcPct val="90000"/>
              </a:lnSpc>
            </a:pPr>
            <a:r>
              <a:rPr lang="en-US" sz="2000" dirty="0">
                <a:ea typeface="Lato"/>
                <a:cs typeface="Lato"/>
              </a:rPr>
              <a:t>Opportunity for Patient / Community Engagement and input on Birth Equity work!</a:t>
            </a:r>
          </a:p>
          <a:p>
            <a:pPr>
              <a:lnSpc>
                <a:spcPct val="90000"/>
              </a:lnSpc>
            </a:pPr>
            <a:r>
              <a:rPr lang="en-US" sz="2000" dirty="0">
                <a:ea typeface="Lato"/>
                <a:cs typeface="Lato"/>
              </a:rPr>
              <a:t>Please check in with ILPQC for any questions or for support</a:t>
            </a:r>
          </a:p>
          <a:p>
            <a:pPr>
              <a:lnSpc>
                <a:spcPct val="90000"/>
              </a:lnSpc>
            </a:pPr>
            <a:r>
              <a:rPr lang="en-US" sz="2000" dirty="0">
                <a:ea typeface="Lato"/>
                <a:cs typeface="Lato"/>
                <a:hlinkClick r:id="rId2"/>
              </a:rPr>
              <a:t>Respectful Care Breakfast Planning Resource</a:t>
            </a:r>
            <a:endParaRPr lang="en-US" sz="2000">
              <a:highlight>
                <a:srgbClr val="FFFF00"/>
              </a:highlight>
            </a:endParaRPr>
          </a:p>
        </p:txBody>
      </p:sp>
      <p:sp>
        <p:nvSpPr>
          <p:cNvPr id="5" name="Footer Placeholder 4">
            <a:extLst>
              <a:ext uri="{FF2B5EF4-FFF2-40B4-BE49-F238E27FC236}">
                <a16:creationId xmlns:a16="http://schemas.microsoft.com/office/drawing/2014/main" id="{3E97C472-B7C4-432B-BE68-86FA3727418E}"/>
              </a:ext>
            </a:extLst>
          </p:cNvPr>
          <p:cNvSpPr>
            <a:spLocks noGrp="1"/>
          </p:cNvSpPr>
          <p:nvPr>
            <p:ph type="ftr" sz="quarter" idx="11"/>
          </p:nvPr>
        </p:nvSpPr>
        <p:spPr>
          <a:xfrm>
            <a:off x="4038600" y="6356350"/>
            <a:ext cx="5251174" cy="365125"/>
          </a:xfrm>
        </p:spPr>
        <p:txBody>
          <a:bodyPr>
            <a:normAutofit/>
          </a:bodyPr>
          <a:lstStyle/>
          <a:p>
            <a:pPr>
              <a:spcAft>
                <a:spcPts val="600"/>
              </a:spcAft>
            </a:pPr>
            <a:r>
              <a:rPr lang="en-US"/>
              <a:t>Illinois Perinatal Quality Collaborative</a:t>
            </a:r>
          </a:p>
        </p:txBody>
      </p:sp>
      <p:sp>
        <p:nvSpPr>
          <p:cNvPr id="4" name="Slide Number Placeholder 3">
            <a:extLst>
              <a:ext uri="{FF2B5EF4-FFF2-40B4-BE49-F238E27FC236}">
                <a16:creationId xmlns:a16="http://schemas.microsoft.com/office/drawing/2014/main" id="{3C0BED1F-6F67-418F-8281-4E0D17E7419A}"/>
              </a:ext>
            </a:extLst>
          </p:cNvPr>
          <p:cNvSpPr>
            <a:spLocks noGrp="1"/>
          </p:cNvSpPr>
          <p:nvPr>
            <p:ph type="sldNum" sz="quarter" idx="10"/>
          </p:nvPr>
        </p:nvSpPr>
        <p:spPr>
          <a:xfrm>
            <a:off x="9541564" y="6356350"/>
            <a:ext cx="1812235" cy="365125"/>
          </a:xfrm>
        </p:spPr>
        <p:txBody>
          <a:bodyPr>
            <a:normAutofit/>
          </a:bodyPr>
          <a:lstStyle/>
          <a:p>
            <a:pPr>
              <a:spcAft>
                <a:spcPts val="600"/>
              </a:spcAft>
            </a:pPr>
            <a:fld id="{97033E4B-E3EB-3D46-B2D8-3159663620FA}" type="slidenum">
              <a:rPr lang="en-US" smtClean="0"/>
              <a:pPr>
                <a:spcAft>
                  <a:spcPts val="600"/>
                </a:spcAft>
              </a:pPr>
              <a:t>26</a:t>
            </a:fld>
            <a:endParaRPr lang="en-US"/>
          </a:p>
        </p:txBody>
      </p:sp>
    </p:spTree>
    <p:extLst>
      <p:ext uri="{BB962C8B-B14F-4D97-AF65-F5344CB8AC3E}">
        <p14:creationId xmlns:p14="http://schemas.microsoft.com/office/powerpoint/2010/main" val="62702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9B7-6ED0-53FD-9B28-CDA21D98B1DA}"/>
              </a:ext>
            </a:extLst>
          </p:cNvPr>
          <p:cNvSpPr>
            <a:spLocks noGrp="1"/>
          </p:cNvSpPr>
          <p:nvPr>
            <p:ph type="title"/>
          </p:nvPr>
        </p:nvSpPr>
        <p:spPr>
          <a:xfrm>
            <a:off x="291550" y="144669"/>
            <a:ext cx="7427843" cy="1325563"/>
          </a:xfrm>
        </p:spPr>
        <p:txBody>
          <a:bodyPr/>
          <a:lstStyle/>
          <a:p>
            <a:r>
              <a:rPr lang="en-US">
                <a:ea typeface="Lato Medium"/>
                <a:cs typeface="Lato Medium"/>
              </a:rPr>
              <a:t>Planning your Respectful Care Breakfast  </a:t>
            </a:r>
            <a:endParaRPr lang="en-US"/>
          </a:p>
        </p:txBody>
      </p:sp>
      <p:graphicFrame>
        <p:nvGraphicFramePr>
          <p:cNvPr id="6" name="Diagram 6">
            <a:extLst>
              <a:ext uri="{FF2B5EF4-FFF2-40B4-BE49-F238E27FC236}">
                <a16:creationId xmlns:a16="http://schemas.microsoft.com/office/drawing/2014/main" id="{E3191E14-BEA4-BFCE-B113-7D7880E23A54}"/>
              </a:ext>
            </a:extLst>
          </p:cNvPr>
          <p:cNvGraphicFramePr>
            <a:graphicFrameLocks noGrp="1"/>
          </p:cNvGraphicFramePr>
          <p:nvPr>
            <p:ph idx="1"/>
            <p:extLst>
              <p:ext uri="{D42A27DB-BD31-4B8C-83A1-F6EECF244321}">
                <p14:modId xmlns:p14="http://schemas.microsoft.com/office/powerpoint/2010/main" val="2800970883"/>
              </p:ext>
            </p:extLst>
          </p:nvPr>
        </p:nvGraphicFramePr>
        <p:xfrm>
          <a:off x="145775" y="295529"/>
          <a:ext cx="11908147" cy="6513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DCDBAD3-9B3C-1A8D-812A-5BA888D46B9D}"/>
              </a:ext>
            </a:extLst>
          </p:cNvPr>
          <p:cNvSpPr>
            <a:spLocks noGrp="1"/>
          </p:cNvSpPr>
          <p:nvPr>
            <p:ph type="sldNum" sz="quarter" idx="10"/>
          </p:nvPr>
        </p:nvSpPr>
        <p:spPr/>
        <p:txBody>
          <a:bodyPr/>
          <a:lstStyle/>
          <a:p>
            <a:fld id="{97033E4B-E3EB-3D46-B2D8-3159663620FA}" type="slidenum">
              <a:rPr lang="en-US" smtClean="0"/>
              <a:pPr/>
              <a:t>27</a:t>
            </a:fld>
            <a:endParaRPr lang="en-US"/>
          </a:p>
        </p:txBody>
      </p:sp>
      <p:pic>
        <p:nvPicPr>
          <p:cNvPr id="1028" name="Graphic 1028" descr="Meeting outline">
            <a:extLst>
              <a:ext uri="{FF2B5EF4-FFF2-40B4-BE49-F238E27FC236}">
                <a16:creationId xmlns:a16="http://schemas.microsoft.com/office/drawing/2014/main" id="{CE9F3C7A-7DD1-7217-67A6-032F043A85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2393" y="350250"/>
            <a:ext cx="914400" cy="914400"/>
          </a:xfrm>
          <a:prstGeom prst="rect">
            <a:avLst/>
          </a:prstGeom>
        </p:spPr>
      </p:pic>
      <p:sp>
        <p:nvSpPr>
          <p:cNvPr id="10" name="TextBox 9">
            <a:extLst>
              <a:ext uri="{FF2B5EF4-FFF2-40B4-BE49-F238E27FC236}">
                <a16:creationId xmlns:a16="http://schemas.microsoft.com/office/drawing/2014/main" id="{9AE7D165-E331-F089-8D6F-F683D026FFFF}"/>
              </a:ext>
            </a:extLst>
          </p:cNvPr>
          <p:cNvSpPr txBox="1"/>
          <p:nvPr/>
        </p:nvSpPr>
        <p:spPr>
          <a:xfrm>
            <a:off x="1895959" y="5609095"/>
            <a:ext cx="8606725" cy="36933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Reflection: </a:t>
            </a:r>
            <a:r>
              <a:rPr lang="en-US"/>
              <a:t>What is one step you can take before in the next week to move this forward?</a:t>
            </a:r>
          </a:p>
        </p:txBody>
      </p:sp>
    </p:spTree>
    <p:extLst>
      <p:ext uri="{BB962C8B-B14F-4D97-AF65-F5344CB8AC3E}">
        <p14:creationId xmlns:p14="http://schemas.microsoft.com/office/powerpoint/2010/main" val="3752212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9584-8705-AC7A-4D84-5ED61517D3FF}"/>
              </a:ext>
            </a:extLst>
          </p:cNvPr>
          <p:cNvSpPr>
            <a:spLocks noGrp="1"/>
          </p:cNvSpPr>
          <p:nvPr>
            <p:ph type="title"/>
          </p:nvPr>
        </p:nvSpPr>
        <p:spPr>
          <a:xfrm>
            <a:off x="4051" y="-28688"/>
            <a:ext cx="7765311" cy="1334423"/>
          </a:xfrm>
        </p:spPr>
        <p:txBody>
          <a:bodyPr/>
          <a:lstStyle/>
          <a:p>
            <a:r>
              <a:rPr lang="en-US">
                <a:ea typeface="Lato Medium"/>
                <a:cs typeface="Lato Medium"/>
              </a:rPr>
              <a:t>Respectful Care Breakfast: </a:t>
            </a:r>
            <a:br>
              <a:rPr lang="en-US">
                <a:ea typeface="Lato Medium"/>
                <a:cs typeface="Lato Medium"/>
              </a:rPr>
            </a:br>
            <a:r>
              <a:rPr lang="en-US">
                <a:ea typeface="Lato Medium"/>
                <a:cs typeface="Lato Medium"/>
              </a:rPr>
              <a:t>Sample Agenda &amp; Discussion Questions</a:t>
            </a:r>
            <a:endParaRPr lang="en-US"/>
          </a:p>
        </p:txBody>
      </p:sp>
      <p:sp>
        <p:nvSpPr>
          <p:cNvPr id="3" name="Content Placeholder 2">
            <a:extLst>
              <a:ext uri="{FF2B5EF4-FFF2-40B4-BE49-F238E27FC236}">
                <a16:creationId xmlns:a16="http://schemas.microsoft.com/office/drawing/2014/main" id="{828ECBBB-ACB1-FA42-3112-5F8F9EF4A10B}"/>
              </a:ext>
            </a:extLst>
          </p:cNvPr>
          <p:cNvSpPr>
            <a:spLocks noGrp="1"/>
          </p:cNvSpPr>
          <p:nvPr>
            <p:ph idx="1"/>
          </p:nvPr>
        </p:nvSpPr>
        <p:spPr>
          <a:xfrm>
            <a:off x="522515" y="1296875"/>
            <a:ext cx="11332028" cy="4351338"/>
          </a:xfrm>
        </p:spPr>
        <p:txBody>
          <a:bodyPr vert="horz" lIns="91440" tIns="45720" rIns="91440" bIns="45720" rtlCol="0" anchor="t">
            <a:noAutofit/>
          </a:bodyPr>
          <a:lstStyle/>
          <a:p>
            <a:r>
              <a:rPr lang="en-US" dirty="0">
                <a:ea typeface="Lato"/>
                <a:cs typeface="Lato"/>
              </a:rPr>
              <a:t>20 min: Coffee / Breakfast and Mingling (Name tags help!)</a:t>
            </a:r>
          </a:p>
          <a:p>
            <a:r>
              <a:rPr lang="en-US" dirty="0">
                <a:ea typeface="Lato"/>
                <a:cs typeface="Lato"/>
              </a:rPr>
              <a:t>10 min: Welcome / Introduction to ILPQC Birth Equity / Share Respectful Care Practices</a:t>
            </a:r>
            <a:endParaRPr lang="en-US" dirty="0"/>
          </a:p>
          <a:p>
            <a:r>
              <a:rPr lang="en-US" dirty="0">
                <a:ea typeface="Lato"/>
                <a:cs typeface="Lato"/>
              </a:rPr>
              <a:t>30 min: Patient/Community Panel Discussion (3-5 patients/community stakeholder)</a:t>
            </a:r>
          </a:p>
          <a:p>
            <a:pPr lvl="1">
              <a:spcAft>
                <a:spcPts val="0"/>
              </a:spcAft>
              <a:buClr>
                <a:srgbClr val="1C498B"/>
              </a:buClr>
            </a:pPr>
            <a:r>
              <a:rPr lang="en-US" dirty="0">
                <a:ea typeface="Lato"/>
                <a:cs typeface="Lato"/>
              </a:rPr>
              <a:t>Moderator/Facilitator (could be DEI officer at facility, BE Champion, OB leader etc.)</a:t>
            </a:r>
          </a:p>
          <a:p>
            <a:pPr lvl="1">
              <a:spcAft>
                <a:spcPts val="0"/>
              </a:spcAft>
              <a:buClr>
                <a:srgbClr val="1C498B"/>
              </a:buClr>
            </a:pPr>
            <a:r>
              <a:rPr lang="en-US" dirty="0">
                <a:ea typeface="Lato"/>
                <a:cs typeface="Lato"/>
              </a:rPr>
              <a:t>Guided Discussions around how clinical teams can best provide Respectful Care</a:t>
            </a:r>
          </a:p>
          <a:p>
            <a:pPr lvl="1">
              <a:spcAft>
                <a:spcPts val="0"/>
              </a:spcAft>
              <a:buClr>
                <a:srgbClr val="1C498B"/>
              </a:buClr>
            </a:pPr>
            <a:r>
              <a:rPr lang="en-US" dirty="0">
                <a:ea typeface="Lato"/>
                <a:cs typeface="Lato"/>
              </a:rPr>
              <a:t>Sample Discussion Questions:</a:t>
            </a:r>
          </a:p>
          <a:p>
            <a:pPr marL="1257300" lvl="2" indent="-342900">
              <a:buAutoNum type="arabicPeriod"/>
            </a:pPr>
            <a:r>
              <a:rPr lang="en-US" dirty="0">
                <a:ea typeface="Lato"/>
                <a:cs typeface="Lato"/>
              </a:rPr>
              <a:t>What does respectful care mean? What does it look like/feel like for each patient on panel? Any examples where they have experienced Respectful Care in a clinical setting. </a:t>
            </a:r>
          </a:p>
          <a:p>
            <a:pPr marL="1257300" lvl="2" indent="-342900">
              <a:buClr>
                <a:srgbClr val="F5668F"/>
              </a:buClr>
              <a:buAutoNum type="arabicPeriod"/>
            </a:pPr>
            <a:r>
              <a:rPr lang="en-US" dirty="0">
                <a:ea typeface="Lato"/>
                <a:cs typeface="Lato"/>
              </a:rPr>
              <a:t>How can clinical team members best take action on the Respectful Care Practices?  How do we make sure patients feel listened to?  How do we best practice shared decision making? </a:t>
            </a:r>
          </a:p>
          <a:p>
            <a:pPr marL="1257300" lvl="2" indent="-342900">
              <a:buClr>
                <a:srgbClr val="F5668F"/>
              </a:buClr>
              <a:buAutoNum type="arabicPeriod"/>
            </a:pPr>
            <a:r>
              <a:rPr lang="en-US" dirty="0">
                <a:ea typeface="Lato"/>
                <a:cs typeface="Lato"/>
              </a:rPr>
              <a:t>Any PREM Survey elements you are seeing a disparity, or use overall  ILPQC data.  Ask for input on how to do better.  </a:t>
            </a:r>
          </a:p>
          <a:p>
            <a:pPr lvl="1">
              <a:buClr>
                <a:srgbClr val="1C498B"/>
              </a:buClr>
            </a:pPr>
            <a:endParaRPr lang="en-US" dirty="0">
              <a:ea typeface="Lato"/>
              <a:cs typeface="Lato"/>
            </a:endParaRPr>
          </a:p>
          <a:p>
            <a:pPr lvl="1">
              <a:buClr>
                <a:srgbClr val="1C498B"/>
              </a:buClr>
            </a:pPr>
            <a:endParaRPr lang="en-US" dirty="0">
              <a:ea typeface="Lato"/>
              <a:cs typeface="Lato"/>
            </a:endParaRPr>
          </a:p>
          <a:p>
            <a:pPr lvl="1">
              <a:buClr>
                <a:srgbClr val="1C498B"/>
              </a:buClr>
            </a:pPr>
            <a:endParaRPr lang="en-US" dirty="0">
              <a:ea typeface="Lato"/>
              <a:cs typeface="Lato"/>
            </a:endParaRPr>
          </a:p>
        </p:txBody>
      </p:sp>
      <p:sp>
        <p:nvSpPr>
          <p:cNvPr id="4" name="Slide Number Placeholder 3">
            <a:extLst>
              <a:ext uri="{FF2B5EF4-FFF2-40B4-BE49-F238E27FC236}">
                <a16:creationId xmlns:a16="http://schemas.microsoft.com/office/drawing/2014/main" id="{00502CA5-D818-D37E-84E8-02D11577FB54}"/>
              </a:ext>
            </a:extLst>
          </p:cNvPr>
          <p:cNvSpPr>
            <a:spLocks noGrp="1"/>
          </p:cNvSpPr>
          <p:nvPr>
            <p:ph type="sldNum" sz="quarter" idx="10"/>
          </p:nvPr>
        </p:nvSpPr>
        <p:spPr/>
        <p:txBody>
          <a:bodyPr/>
          <a:lstStyle/>
          <a:p>
            <a:fld id="{97033E4B-E3EB-3D46-B2D8-3159663620FA}" type="slidenum">
              <a:rPr lang="en-US" smtClean="0"/>
              <a:pPr/>
              <a:t>28</a:t>
            </a:fld>
            <a:endParaRPr lang="en-US"/>
          </a:p>
        </p:txBody>
      </p:sp>
      <p:sp>
        <p:nvSpPr>
          <p:cNvPr id="5" name="Footer Placeholder 4">
            <a:extLst>
              <a:ext uri="{FF2B5EF4-FFF2-40B4-BE49-F238E27FC236}">
                <a16:creationId xmlns:a16="http://schemas.microsoft.com/office/drawing/2014/main" id="{E1F67DC8-599F-4C24-E246-109F783C0FC6}"/>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1124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5F772-4602-20E8-F56F-13862200C223}"/>
              </a:ext>
            </a:extLst>
          </p:cNvPr>
          <p:cNvSpPr>
            <a:spLocks noGrp="1"/>
          </p:cNvSpPr>
          <p:nvPr>
            <p:ph type="title"/>
          </p:nvPr>
        </p:nvSpPr>
        <p:spPr>
          <a:xfrm>
            <a:off x="630936" y="640080"/>
            <a:ext cx="4818888" cy="1481328"/>
          </a:xfrm>
        </p:spPr>
        <p:txBody>
          <a:bodyPr anchor="b">
            <a:normAutofit/>
          </a:bodyPr>
          <a:lstStyle/>
          <a:p>
            <a:pPr>
              <a:lnSpc>
                <a:spcPct val="90000"/>
              </a:lnSpc>
            </a:pPr>
            <a:r>
              <a:rPr lang="en-US" sz="5000">
                <a:ea typeface="Lato Medium"/>
                <a:cs typeface="Lato Medium"/>
              </a:rPr>
              <a:t>Post-Event Survey</a:t>
            </a:r>
            <a:endParaRPr lang="en-US" sz="5000"/>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8BC924-7B8F-B373-2121-7655F387261A}"/>
              </a:ext>
            </a:extLst>
          </p:cNvPr>
          <p:cNvSpPr>
            <a:spLocks noGrp="1"/>
          </p:cNvSpPr>
          <p:nvPr>
            <p:ph idx="1"/>
          </p:nvPr>
        </p:nvSpPr>
        <p:spPr>
          <a:xfrm>
            <a:off x="630936" y="2660904"/>
            <a:ext cx="4818888" cy="3547872"/>
          </a:xfrm>
        </p:spPr>
        <p:txBody>
          <a:bodyPr vert="horz" lIns="91440" tIns="45720" rIns="91440" bIns="45720" rtlCol="0" anchor="t">
            <a:normAutofit lnSpcReduction="10000"/>
          </a:bodyPr>
          <a:lstStyle/>
          <a:p>
            <a:r>
              <a:rPr lang="en-US" sz="2200" dirty="0">
                <a:ea typeface="Lato"/>
                <a:cs typeface="Lato"/>
              </a:rPr>
              <a:t>Key tool in evaluating this effectiveness and acceptability of this strategy for clinical team and community members/ patient partners</a:t>
            </a:r>
            <a:endParaRPr lang="en-US" sz="2200" dirty="0"/>
          </a:p>
          <a:p>
            <a:r>
              <a:rPr lang="en-US" sz="2200" dirty="0">
                <a:ea typeface="Lato"/>
                <a:cs typeface="Lato"/>
              </a:rPr>
              <a:t>Please ask all participants to complete this survey at the end of the event!</a:t>
            </a:r>
          </a:p>
          <a:p>
            <a:r>
              <a:rPr lang="en-US" sz="2200" dirty="0">
                <a:ea typeface="Lato"/>
                <a:cs typeface="Lato"/>
              </a:rPr>
              <a:t>We will share the compiled responses with your team!</a:t>
            </a:r>
          </a:p>
        </p:txBody>
      </p:sp>
      <p:pic>
        <p:nvPicPr>
          <p:cNvPr id="6" name="Picture 6" descr="Qr code&#10;&#10;Description automatically generated">
            <a:extLst>
              <a:ext uri="{FF2B5EF4-FFF2-40B4-BE49-F238E27FC236}">
                <a16:creationId xmlns:a16="http://schemas.microsoft.com/office/drawing/2014/main" id="{59EB8176-6872-DACB-1653-47FEDFE3105E}"/>
              </a:ext>
            </a:extLst>
          </p:cNvPr>
          <p:cNvPicPr>
            <a:picLocks noChangeAspect="1"/>
          </p:cNvPicPr>
          <p:nvPr/>
        </p:nvPicPr>
        <p:blipFill>
          <a:blip r:embed="rId2"/>
          <a:stretch>
            <a:fillRect/>
          </a:stretch>
        </p:blipFill>
        <p:spPr>
          <a:xfrm>
            <a:off x="6583452" y="640080"/>
            <a:ext cx="4490160" cy="5577840"/>
          </a:xfrm>
          <a:prstGeom prst="rect">
            <a:avLst/>
          </a:prstGeom>
        </p:spPr>
      </p:pic>
      <p:sp>
        <p:nvSpPr>
          <p:cNvPr id="5" name="Footer Placeholder 4">
            <a:extLst>
              <a:ext uri="{FF2B5EF4-FFF2-40B4-BE49-F238E27FC236}">
                <a16:creationId xmlns:a16="http://schemas.microsoft.com/office/drawing/2014/main" id="{DF841AF1-0C99-0B6F-2DC1-B81A03BC4219}"/>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Illinois Perinatal Quality Collaborative</a:t>
            </a:r>
          </a:p>
        </p:txBody>
      </p:sp>
      <p:sp>
        <p:nvSpPr>
          <p:cNvPr id="4" name="Slide Number Placeholder 3">
            <a:extLst>
              <a:ext uri="{FF2B5EF4-FFF2-40B4-BE49-F238E27FC236}">
                <a16:creationId xmlns:a16="http://schemas.microsoft.com/office/drawing/2014/main" id="{E6181A2B-00DB-E58E-1231-2791B6CF892F}"/>
              </a:ext>
            </a:extLst>
          </p:cNvPr>
          <p:cNvSpPr>
            <a:spLocks noGrp="1"/>
          </p:cNvSpPr>
          <p:nvPr>
            <p:ph type="sldNum" sz="quarter" idx="10"/>
          </p:nvPr>
        </p:nvSpPr>
        <p:spPr>
          <a:xfrm>
            <a:off x="8610600" y="6356350"/>
            <a:ext cx="2743200" cy="365125"/>
          </a:xfrm>
        </p:spPr>
        <p:txBody>
          <a:bodyPr>
            <a:normAutofit/>
          </a:bodyPr>
          <a:lstStyle/>
          <a:p>
            <a:pPr>
              <a:spcAft>
                <a:spcPts val="600"/>
              </a:spcAft>
            </a:pPr>
            <a:fld id="{97033E4B-E3EB-3D46-B2D8-3159663620FA}" type="slidenum">
              <a:rPr lang="en-US" smtClean="0"/>
              <a:pPr>
                <a:spcAft>
                  <a:spcPts val="600"/>
                </a:spcAft>
              </a:pPr>
              <a:t>29</a:t>
            </a:fld>
            <a:endParaRPr lang="en-US"/>
          </a:p>
        </p:txBody>
      </p:sp>
    </p:spTree>
    <p:extLst>
      <p:ext uri="{BB962C8B-B14F-4D97-AF65-F5344CB8AC3E}">
        <p14:creationId xmlns:p14="http://schemas.microsoft.com/office/powerpoint/2010/main" val="209593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 text, application&#10;&#10;Description automatically generated">
            <a:extLst>
              <a:ext uri="{FF2B5EF4-FFF2-40B4-BE49-F238E27FC236}">
                <a16:creationId xmlns:a16="http://schemas.microsoft.com/office/drawing/2014/main" id="{D2D10EA4-36D1-BCFD-3B2A-38B1E755AC92}"/>
              </a:ext>
            </a:extLst>
          </p:cNvPr>
          <p:cNvPicPr>
            <a:picLocks noGrp="1" noChangeAspect="1"/>
          </p:cNvPicPr>
          <p:nvPr>
            <p:ph idx="1"/>
          </p:nvPr>
        </p:nvPicPr>
        <p:blipFill>
          <a:blip r:embed="rId3"/>
          <a:stretch>
            <a:fillRect/>
          </a:stretch>
        </p:blipFill>
        <p:spPr>
          <a:xfrm>
            <a:off x="3101937" y="1876937"/>
            <a:ext cx="8727684" cy="4351338"/>
          </a:xfrm>
        </p:spPr>
      </p:pic>
      <p:sp>
        <p:nvSpPr>
          <p:cNvPr id="2" name="Title 1">
            <a:extLst>
              <a:ext uri="{FF2B5EF4-FFF2-40B4-BE49-F238E27FC236}">
                <a16:creationId xmlns:a16="http://schemas.microsoft.com/office/drawing/2014/main" id="{65558CF8-7326-9ECC-AE06-A7ECADE714BE}"/>
              </a:ext>
            </a:extLst>
          </p:cNvPr>
          <p:cNvSpPr>
            <a:spLocks noGrp="1"/>
          </p:cNvSpPr>
          <p:nvPr>
            <p:ph type="title"/>
          </p:nvPr>
        </p:nvSpPr>
        <p:spPr>
          <a:xfrm>
            <a:off x="200991" y="-4296"/>
            <a:ext cx="11888695" cy="1597018"/>
          </a:xfrm>
          <a:solidFill>
            <a:schemeClr val="accent1"/>
          </a:solidFill>
        </p:spPr>
        <p:txBody>
          <a:bodyPr/>
          <a:lstStyle/>
          <a:p>
            <a:r>
              <a:rPr lang="en-US" sz="3200">
                <a:solidFill>
                  <a:schemeClr val="bg1"/>
                </a:solidFill>
                <a:ea typeface="Lato Medium"/>
                <a:cs typeface="Lato Medium"/>
              </a:rPr>
              <a:t>ILPQC-Sponsored – </a:t>
            </a:r>
            <a:r>
              <a:rPr lang="en-US" sz="2800">
                <a:solidFill>
                  <a:schemeClr val="bg1"/>
                </a:solidFill>
                <a:ea typeface="Lato Medium"/>
                <a:cs typeface="Lato Medium"/>
              </a:rPr>
              <a:t>FREE AWHONN Resource for your Respectful Care work: </a:t>
            </a:r>
            <a:br>
              <a:rPr lang="en-US" sz="3200">
                <a:ea typeface="Lato Medium"/>
                <a:cs typeface="Lato Medium"/>
              </a:rPr>
            </a:br>
            <a:r>
              <a:rPr lang="en-US" sz="2800" b="0">
                <a:solidFill>
                  <a:schemeClr val="bg1"/>
                </a:solidFill>
                <a:ea typeface="+mj-lt"/>
                <a:cs typeface="+mj-lt"/>
              </a:rPr>
              <a:t>Respectful Maternity Care Guideline  (RMC-EBG) &amp; </a:t>
            </a:r>
            <a:br>
              <a:rPr lang="en-US" sz="2800" b="0">
                <a:solidFill>
                  <a:schemeClr val="bg1"/>
                </a:solidFill>
                <a:ea typeface="+mj-lt"/>
                <a:cs typeface="+mj-lt"/>
              </a:rPr>
            </a:br>
            <a:r>
              <a:rPr lang="en-US" sz="2800" b="0">
                <a:solidFill>
                  <a:schemeClr val="bg1"/>
                </a:solidFill>
                <a:ea typeface="+mj-lt"/>
                <a:cs typeface="+mj-lt"/>
              </a:rPr>
              <a:t>Implementation Toolkit (RMC-IT)</a:t>
            </a:r>
            <a:endParaRPr lang="en-US" sz="2800">
              <a:solidFill>
                <a:schemeClr val="bg1"/>
              </a:solidFill>
            </a:endParaRPr>
          </a:p>
        </p:txBody>
      </p:sp>
      <p:sp>
        <p:nvSpPr>
          <p:cNvPr id="4" name="Slide Number Placeholder 3">
            <a:extLst>
              <a:ext uri="{FF2B5EF4-FFF2-40B4-BE49-F238E27FC236}">
                <a16:creationId xmlns:a16="http://schemas.microsoft.com/office/drawing/2014/main" id="{5B4899B6-15C8-5A5C-A74F-6CE4CEA4531B}"/>
              </a:ext>
            </a:extLst>
          </p:cNvPr>
          <p:cNvSpPr>
            <a:spLocks noGrp="1"/>
          </p:cNvSpPr>
          <p:nvPr>
            <p:ph type="sldNum" sz="quarter" idx="10"/>
          </p:nvPr>
        </p:nvSpPr>
        <p:spPr/>
        <p:txBody>
          <a:bodyPr/>
          <a:lstStyle/>
          <a:p>
            <a:fld id="{97033E4B-E3EB-3D46-B2D8-3159663620FA}" type="slidenum">
              <a:rPr lang="en-US" smtClean="0"/>
              <a:pPr/>
              <a:t>3</a:t>
            </a:fld>
            <a:endParaRPr lang="en-US"/>
          </a:p>
        </p:txBody>
      </p:sp>
      <p:sp>
        <p:nvSpPr>
          <p:cNvPr id="5" name="Footer Placeholder 4">
            <a:extLst>
              <a:ext uri="{FF2B5EF4-FFF2-40B4-BE49-F238E27FC236}">
                <a16:creationId xmlns:a16="http://schemas.microsoft.com/office/drawing/2014/main" id="{C287AE37-521D-384D-7F6E-D82763B1B779}"/>
              </a:ext>
            </a:extLst>
          </p:cNvPr>
          <p:cNvSpPr>
            <a:spLocks noGrp="1"/>
          </p:cNvSpPr>
          <p:nvPr>
            <p:ph type="ftr" sz="quarter" idx="11"/>
          </p:nvPr>
        </p:nvSpPr>
        <p:spPr/>
        <p:txBody>
          <a:bodyPr/>
          <a:lstStyle/>
          <a:p>
            <a:pPr algn="l"/>
            <a:r>
              <a:rPr lang="en-US"/>
              <a:t>Illinois Perinatal Quality Collaborative</a:t>
            </a:r>
          </a:p>
        </p:txBody>
      </p:sp>
      <p:sp>
        <p:nvSpPr>
          <p:cNvPr id="8" name="Rectangle: Rounded Corners 7">
            <a:extLst>
              <a:ext uri="{FF2B5EF4-FFF2-40B4-BE49-F238E27FC236}">
                <a16:creationId xmlns:a16="http://schemas.microsoft.com/office/drawing/2014/main" id="{0F10777B-F3DD-90CA-8886-230C125ACE96}"/>
              </a:ext>
            </a:extLst>
          </p:cNvPr>
          <p:cNvSpPr/>
          <p:nvPr/>
        </p:nvSpPr>
        <p:spPr>
          <a:xfrm>
            <a:off x="257340" y="1487680"/>
            <a:ext cx="2700166" cy="52426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accent1"/>
                </a:solidFill>
                <a:cs typeface="Calibri"/>
              </a:rPr>
              <a:t>ILPQC is providing access to </a:t>
            </a:r>
            <a:endParaRPr lang="en-US" b="1">
              <a:solidFill>
                <a:schemeClr val="accent1"/>
              </a:solidFill>
              <a:cs typeface="Calibri"/>
            </a:endParaRPr>
          </a:p>
          <a:p>
            <a:pPr algn="ctr"/>
            <a:r>
              <a:rPr lang="en-US" sz="2000" b="1">
                <a:solidFill>
                  <a:schemeClr val="accent1"/>
                </a:solidFill>
                <a:cs typeface="Calibri"/>
              </a:rPr>
              <a:t>(1) AWHONN Respectful Maternity Care Framework and Evidence-Based Guideline &amp; Toolkit for each BE Team.</a:t>
            </a:r>
            <a:endParaRPr lang="en-US" b="1">
              <a:solidFill>
                <a:schemeClr val="accent1"/>
              </a:solidFill>
              <a:cs typeface="Calibri"/>
            </a:endParaRPr>
          </a:p>
          <a:p>
            <a:pPr algn="ctr"/>
            <a:r>
              <a:rPr lang="en-US" sz="2000" b="1">
                <a:solidFill>
                  <a:schemeClr val="accent1"/>
                </a:solidFill>
                <a:cs typeface="Calibri"/>
              </a:rPr>
              <a:t>A $74.95 value.</a:t>
            </a:r>
          </a:p>
          <a:p>
            <a:pPr algn="ctr"/>
            <a:endParaRPr lang="en-US" sz="2000" b="1">
              <a:solidFill>
                <a:schemeClr val="accent1"/>
              </a:solidFill>
              <a:cs typeface="Calibri"/>
            </a:endParaRPr>
          </a:p>
          <a:p>
            <a:pPr algn="ctr"/>
            <a:r>
              <a:rPr lang="en-US" sz="2000" b="1">
                <a:solidFill>
                  <a:schemeClr val="accent1"/>
                </a:solidFill>
                <a:cs typeface="Calibri"/>
              </a:rPr>
              <a:t>Team leads – check your email to learn more information!</a:t>
            </a:r>
          </a:p>
        </p:txBody>
      </p:sp>
      <p:pic>
        <p:nvPicPr>
          <p:cNvPr id="9" name="Picture 9" descr="A picture containing icon&#10;&#10;Description automatically generated">
            <a:extLst>
              <a:ext uri="{FF2B5EF4-FFF2-40B4-BE49-F238E27FC236}">
                <a16:creationId xmlns:a16="http://schemas.microsoft.com/office/drawing/2014/main" id="{1D5DE58A-38CB-633A-B4D3-BE37ACB4A827}"/>
              </a:ext>
            </a:extLst>
          </p:cNvPr>
          <p:cNvPicPr>
            <a:picLocks noChangeAspect="1"/>
          </p:cNvPicPr>
          <p:nvPr/>
        </p:nvPicPr>
        <p:blipFill>
          <a:blip r:embed="rId4"/>
          <a:stretch>
            <a:fillRect/>
          </a:stretch>
        </p:blipFill>
        <p:spPr>
          <a:xfrm>
            <a:off x="9603658" y="1814207"/>
            <a:ext cx="2165555" cy="1066489"/>
          </a:xfrm>
          <a:prstGeom prst="rect">
            <a:avLst/>
          </a:prstGeom>
        </p:spPr>
      </p:pic>
    </p:spTree>
    <p:extLst>
      <p:ext uri="{BB962C8B-B14F-4D97-AF65-F5344CB8AC3E}">
        <p14:creationId xmlns:p14="http://schemas.microsoft.com/office/powerpoint/2010/main" val="3661826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0746-8810-4130-F4C3-F52242E6F80F}"/>
              </a:ext>
            </a:extLst>
          </p:cNvPr>
          <p:cNvSpPr>
            <a:spLocks noGrp="1"/>
          </p:cNvSpPr>
          <p:nvPr>
            <p:ph type="title"/>
          </p:nvPr>
        </p:nvSpPr>
        <p:spPr>
          <a:xfrm>
            <a:off x="1413310" y="1022009"/>
            <a:ext cx="10270945" cy="2014679"/>
          </a:xfrm>
        </p:spPr>
        <p:txBody>
          <a:bodyPr/>
          <a:lstStyle/>
          <a:p>
            <a:r>
              <a:rPr lang="en-US">
                <a:ea typeface="Calibri"/>
                <a:cs typeface="Calibri"/>
              </a:rPr>
              <a:t>Respectful Care Practices and PREM</a:t>
            </a:r>
          </a:p>
        </p:txBody>
      </p:sp>
      <p:sp>
        <p:nvSpPr>
          <p:cNvPr id="3" name="Subtitle 2">
            <a:extLst>
              <a:ext uri="{FF2B5EF4-FFF2-40B4-BE49-F238E27FC236}">
                <a16:creationId xmlns:a16="http://schemas.microsoft.com/office/drawing/2014/main" id="{2476EE25-1807-3450-B858-BF7634CD1DEB}"/>
              </a:ext>
            </a:extLst>
          </p:cNvPr>
          <p:cNvSpPr>
            <a:spLocks noGrp="1"/>
          </p:cNvSpPr>
          <p:nvPr>
            <p:ph type="subTitle" idx="1"/>
          </p:nvPr>
        </p:nvSpPr>
        <p:spPr>
          <a:xfrm>
            <a:off x="1413310" y="3081639"/>
            <a:ext cx="7675728" cy="986569"/>
          </a:xfrm>
        </p:spPr>
        <p:txBody>
          <a:bodyPr vert="horz" lIns="91440" tIns="45720" rIns="91440" bIns="45720" rtlCol="0" anchor="t">
            <a:noAutofit/>
          </a:bodyPr>
          <a:lstStyle/>
          <a:p>
            <a:r>
              <a:rPr lang="en-US" sz="2600" b="1">
                <a:ea typeface="Lato"/>
                <a:cs typeface="Lato"/>
              </a:rPr>
              <a:t>Connecting the dots</a:t>
            </a:r>
            <a:endParaRPr lang="en-US" sz="2600" b="1"/>
          </a:p>
        </p:txBody>
      </p:sp>
    </p:spTree>
    <p:extLst>
      <p:ext uri="{BB962C8B-B14F-4D97-AF65-F5344CB8AC3E}">
        <p14:creationId xmlns:p14="http://schemas.microsoft.com/office/powerpoint/2010/main" val="2176682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1" y="2268001"/>
            <a:ext cx="3704099" cy="4589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58750" y="22389"/>
            <a:ext cx="4730328" cy="3211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89079" y="2101560"/>
            <a:ext cx="3704098" cy="467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741" y="83221"/>
            <a:ext cx="1619181" cy="2101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75145">
            <a:off x="1271414" y="828096"/>
            <a:ext cx="611809" cy="611809"/>
          </a:xfrm>
          <a:prstGeom prst="rect">
            <a:avLst/>
          </a:prstGeom>
        </p:spPr>
      </p:pic>
      <p:graphicFrame>
        <p:nvGraphicFramePr>
          <p:cNvPr id="6" name="Diagram 5"/>
          <p:cNvGraphicFramePr/>
          <p:nvPr/>
        </p:nvGraphicFramePr>
        <p:xfrm>
          <a:off x="2800141" y="3140829"/>
          <a:ext cx="6876476" cy="35735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90625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ea typeface="Lato Medium"/>
                <a:cs typeface="Lato Medium"/>
              </a:rPr>
              <a:t>Respectful Care Practices</a:t>
            </a:r>
            <a:br>
              <a:rPr lang="en-US">
                <a:ea typeface="Lato Medium"/>
                <a:cs typeface="Lato Medium"/>
              </a:rPr>
            </a:br>
            <a:r>
              <a:rPr lang="en-US">
                <a:ea typeface="Lato Medium"/>
                <a:cs typeface="Lato Medium"/>
              </a:rPr>
              <a:t>We commit to…</a:t>
            </a:r>
            <a:br>
              <a:rPr lang="en-US"/>
            </a:br>
            <a:endParaRPr lang="en-US"/>
          </a:p>
        </p:txBody>
      </p:sp>
      <p:sp>
        <p:nvSpPr>
          <p:cNvPr id="5" name="Content Placeholder 4"/>
          <p:cNvSpPr>
            <a:spLocks noGrp="1"/>
          </p:cNvSpPr>
          <p:nvPr>
            <p:ph sz="half" idx="1"/>
          </p:nvPr>
        </p:nvSpPr>
        <p:spPr>
          <a:xfrm>
            <a:off x="452437" y="1585133"/>
            <a:ext cx="3952875" cy="4486273"/>
          </a:xfrm>
        </p:spPr>
        <p:txBody>
          <a:bodyPr>
            <a:noAutofit/>
          </a:bodyPr>
          <a:lstStyle/>
          <a:p>
            <a:pPr>
              <a:buFont typeface="+mj-lt"/>
              <a:buAutoNum type="arabicPeriod"/>
            </a:pPr>
            <a:r>
              <a:rPr lang="en-US" sz="1600" b="1"/>
              <a:t>Treating you with dignity and respect </a:t>
            </a:r>
            <a:r>
              <a:rPr lang="en-US" sz="1600"/>
              <a:t>throughout your hospital stay</a:t>
            </a:r>
          </a:p>
          <a:p>
            <a:pPr>
              <a:buFont typeface="+mj-lt"/>
              <a:buAutoNum type="arabicPeriod"/>
            </a:pPr>
            <a:r>
              <a:rPr lang="en-US" sz="1600" b="1"/>
              <a:t>Introducing ourselves and our role </a:t>
            </a:r>
            <a:r>
              <a:rPr lang="en-US" sz="1600"/>
              <a:t>on your care team to you and your support persons upon entering the room</a:t>
            </a:r>
          </a:p>
          <a:p>
            <a:pPr>
              <a:buFont typeface="+mj-lt"/>
              <a:buAutoNum type="arabicPeriod"/>
            </a:pPr>
            <a:r>
              <a:rPr lang="en-US" sz="1600" b="1"/>
              <a:t>Learning your goals for delivery and postpartum: </a:t>
            </a:r>
            <a:r>
              <a:rPr lang="en-US" sz="1600"/>
              <a:t>What is important to you for labor and birth? What are your concerns regarding your birth experience? How can we best support you?</a:t>
            </a:r>
          </a:p>
          <a:p>
            <a:pPr>
              <a:buFont typeface="+mj-lt"/>
              <a:buAutoNum type="arabicPeriod"/>
            </a:pPr>
            <a:r>
              <a:rPr lang="en-US" sz="1600" b="1"/>
              <a:t>Working to understand you, </a:t>
            </a:r>
            <a:r>
              <a:rPr lang="en-US" sz="1600"/>
              <a:t>your background, your home life, and your health history so we can make sure you receive the care you need during your birth and recovery. </a:t>
            </a:r>
          </a:p>
          <a:p>
            <a:pPr marL="0" indent="0">
              <a:buNone/>
            </a:pPr>
            <a:endParaRPr lang="en-US" sz="800"/>
          </a:p>
        </p:txBody>
      </p:sp>
      <p:sp>
        <p:nvSpPr>
          <p:cNvPr id="6" name="Content Placeholder 5"/>
          <p:cNvSpPr>
            <a:spLocks noGrp="1"/>
          </p:cNvSpPr>
          <p:nvPr>
            <p:ph sz="half" idx="2"/>
          </p:nvPr>
        </p:nvSpPr>
        <p:spPr>
          <a:xfrm>
            <a:off x="4405312" y="1495435"/>
            <a:ext cx="3990976" cy="4486273"/>
          </a:xfrm>
        </p:spPr>
        <p:txBody>
          <a:bodyPr>
            <a:noAutofit/>
          </a:bodyPr>
          <a:lstStyle/>
          <a:p>
            <a:pPr marL="342900" lvl="0" indent="-342900">
              <a:buClr>
                <a:srgbClr val="F5668F"/>
              </a:buClr>
              <a:buFont typeface="+mj-lt"/>
              <a:buAutoNum type="arabicPeriod" startAt="5"/>
            </a:pPr>
            <a:r>
              <a:rPr lang="en-US" sz="1600" b="1">
                <a:solidFill>
                  <a:srgbClr val="444C55"/>
                </a:solidFill>
              </a:rPr>
              <a:t>Communicating effectively </a:t>
            </a:r>
            <a:r>
              <a:rPr lang="en-US" sz="1600">
                <a:solidFill>
                  <a:srgbClr val="444C55"/>
                </a:solidFill>
              </a:rPr>
              <a:t>across your health care team to ensure the best care for you</a:t>
            </a:r>
          </a:p>
          <a:p>
            <a:pPr marL="342900" lvl="0" indent="-342900">
              <a:buClr>
                <a:srgbClr val="F5668F"/>
              </a:buClr>
              <a:buFont typeface="+mj-lt"/>
              <a:buAutoNum type="arabicPeriod" startAt="5"/>
            </a:pPr>
            <a:r>
              <a:rPr lang="en-US" sz="1600" b="1">
                <a:solidFill>
                  <a:srgbClr val="444C55"/>
                </a:solidFill>
              </a:rPr>
              <a:t>Partnering with you for all decisions </a:t>
            </a:r>
            <a:r>
              <a:rPr lang="en-US" sz="1600">
                <a:solidFill>
                  <a:srgbClr val="444C55"/>
                </a:solidFill>
              </a:rPr>
              <a:t>so that you can make choices that are right for you</a:t>
            </a:r>
          </a:p>
          <a:p>
            <a:pPr marL="342900" lvl="0" indent="-342900">
              <a:buClr>
                <a:srgbClr val="F5668F"/>
              </a:buClr>
              <a:buFont typeface="+mj-lt"/>
              <a:buAutoNum type="arabicPeriod" startAt="5"/>
            </a:pPr>
            <a:r>
              <a:rPr lang="en-US" sz="1600" b="1">
                <a:solidFill>
                  <a:srgbClr val="444C55"/>
                </a:solidFill>
              </a:rPr>
              <a:t>Practicing “active listening”</a:t>
            </a:r>
            <a:r>
              <a:rPr lang="en-US" sz="1600">
                <a:solidFill>
                  <a:srgbClr val="444C55"/>
                </a:solidFill>
              </a:rPr>
              <a:t>—to ensure that you, and your support persons are heard</a:t>
            </a:r>
          </a:p>
          <a:p>
            <a:pPr marL="342900" lvl="0" indent="-342900">
              <a:buClr>
                <a:srgbClr val="F5668F"/>
              </a:buClr>
              <a:buFont typeface="+mj-lt"/>
              <a:buAutoNum type="arabicPeriod" startAt="5"/>
            </a:pPr>
            <a:r>
              <a:rPr lang="en-US" sz="1600" b="1">
                <a:solidFill>
                  <a:srgbClr val="444C55"/>
                </a:solidFill>
              </a:rPr>
              <a:t>Valuing personal boundaries and respecting your dignity and modesty at all times</a:t>
            </a:r>
            <a:r>
              <a:rPr lang="en-US" sz="1600">
                <a:solidFill>
                  <a:srgbClr val="444C55"/>
                </a:solidFill>
              </a:rPr>
              <a:t>, including asking your permission before entering a room or touching you</a:t>
            </a:r>
          </a:p>
          <a:p>
            <a:pPr marL="342900" lvl="0" indent="-342900">
              <a:buClr>
                <a:srgbClr val="F5668F"/>
              </a:buClr>
              <a:buFont typeface="+mj-lt"/>
              <a:buAutoNum type="arabicPeriod" startAt="5"/>
            </a:pPr>
            <a:r>
              <a:rPr lang="en-US" sz="1600" b="1">
                <a:solidFill>
                  <a:srgbClr val="444C55"/>
                </a:solidFill>
              </a:rPr>
              <a:t>Recognizing your prior experiences with healthcare may affect how you feel during your birth</a:t>
            </a:r>
            <a:r>
              <a:rPr lang="en-US" sz="1600">
                <a:solidFill>
                  <a:srgbClr val="444C55"/>
                </a:solidFill>
              </a:rPr>
              <a:t>, we will strive at all times to provide safe, equitable and respectful care</a:t>
            </a:r>
          </a:p>
        </p:txBody>
      </p:sp>
      <p:sp>
        <p:nvSpPr>
          <p:cNvPr id="7" name="Content Placeholder 5"/>
          <p:cNvSpPr txBox="1">
            <a:spLocks/>
          </p:cNvSpPr>
          <p:nvPr/>
        </p:nvSpPr>
        <p:spPr>
          <a:xfrm>
            <a:off x="8358187" y="1504970"/>
            <a:ext cx="385762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F5668F"/>
              </a:buClr>
              <a:buFont typeface="+mj-lt"/>
              <a:buAutoNum type="arabicPeriod" startAt="10"/>
            </a:pPr>
            <a:r>
              <a:rPr lang="en-US" sz="1600" b="1">
                <a:solidFill>
                  <a:srgbClr val="444C55"/>
                </a:solidFill>
              </a:rPr>
              <a:t>Making sure you are discharged after delivery with an understanding of postpartum warning signs</a:t>
            </a:r>
            <a:r>
              <a:rPr lang="en-US" sz="1600">
                <a:solidFill>
                  <a:srgbClr val="444C55"/>
                </a:solidFill>
              </a:rPr>
              <a:t>, where to call with concerns, and with postpartum follow-up care visits arranged</a:t>
            </a:r>
          </a:p>
          <a:p>
            <a:pPr marL="342900" indent="-342900">
              <a:buClr>
                <a:srgbClr val="F5668F"/>
              </a:buClr>
              <a:buFont typeface="+mj-lt"/>
              <a:buAutoNum type="arabicPeriod" startAt="10"/>
            </a:pPr>
            <a:r>
              <a:rPr lang="en-US" sz="1600" b="1">
                <a:solidFill>
                  <a:srgbClr val="444C55"/>
                </a:solidFill>
              </a:rPr>
              <a:t>Ensuring you are discharged with the skills, support and resources </a:t>
            </a:r>
            <a:r>
              <a:rPr lang="en-US" sz="1600">
                <a:solidFill>
                  <a:srgbClr val="444C55"/>
                </a:solidFill>
              </a:rPr>
              <a:t>to care for yourself and your baby</a:t>
            </a:r>
          </a:p>
          <a:p>
            <a:pPr marL="342900" indent="-342900">
              <a:buClr>
                <a:srgbClr val="F5668F"/>
              </a:buClr>
              <a:buFont typeface="+mj-lt"/>
              <a:buAutoNum type="arabicPeriod" startAt="10"/>
            </a:pPr>
            <a:r>
              <a:rPr lang="en-US" sz="1600" b="1">
                <a:solidFill>
                  <a:srgbClr val="444C55"/>
                </a:solidFill>
              </a:rPr>
              <a:t>Protecting your privacy </a:t>
            </a:r>
            <a:r>
              <a:rPr lang="en-US" sz="1600">
                <a:solidFill>
                  <a:srgbClr val="444C55"/>
                </a:solidFill>
              </a:rPr>
              <a:t>and keeping your medical information confidential</a:t>
            </a:r>
          </a:p>
          <a:p>
            <a:pPr marL="342900" indent="-342900">
              <a:buClr>
                <a:srgbClr val="F5668F"/>
              </a:buClr>
              <a:buFont typeface="+mj-lt"/>
              <a:buAutoNum type="arabicPeriod" startAt="10"/>
            </a:pPr>
            <a:r>
              <a:rPr lang="en-US" sz="1600" b="1">
                <a:solidFill>
                  <a:srgbClr val="444C55"/>
                </a:solidFill>
              </a:rPr>
              <a:t>Being ready to hear any concerns </a:t>
            </a:r>
            <a:r>
              <a:rPr lang="en-US" sz="1600">
                <a:solidFill>
                  <a:srgbClr val="444C55"/>
                </a:solidFill>
              </a:rPr>
              <a:t>or ways that we can improve your care</a:t>
            </a:r>
          </a:p>
          <a:p>
            <a:endParaRPr lang="en-US"/>
          </a:p>
        </p:txBody>
      </p:sp>
    </p:spTree>
    <p:extLst>
      <p:ext uri="{BB962C8B-B14F-4D97-AF65-F5344CB8AC3E}">
        <p14:creationId xmlns:p14="http://schemas.microsoft.com/office/powerpoint/2010/main" val="3840269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0746-8810-4130-F4C3-F52242E6F80F}"/>
              </a:ext>
            </a:extLst>
          </p:cNvPr>
          <p:cNvSpPr>
            <a:spLocks noGrp="1"/>
          </p:cNvSpPr>
          <p:nvPr>
            <p:ph type="title"/>
          </p:nvPr>
        </p:nvSpPr>
        <p:spPr>
          <a:xfrm>
            <a:off x="1413310" y="1022009"/>
            <a:ext cx="10270945" cy="2014679"/>
          </a:xfrm>
        </p:spPr>
        <p:txBody>
          <a:bodyPr/>
          <a:lstStyle/>
          <a:p>
            <a:r>
              <a:rPr lang="en-US">
                <a:ea typeface="+mj-lt"/>
                <a:cs typeface="+mj-lt"/>
              </a:rPr>
              <a:t>Strategies to Increase PREM Survey Completion</a:t>
            </a:r>
            <a:endParaRPr lang="en-US"/>
          </a:p>
        </p:txBody>
      </p:sp>
      <p:sp>
        <p:nvSpPr>
          <p:cNvPr id="3" name="Subtitle 2">
            <a:extLst>
              <a:ext uri="{FF2B5EF4-FFF2-40B4-BE49-F238E27FC236}">
                <a16:creationId xmlns:a16="http://schemas.microsoft.com/office/drawing/2014/main" id="{2476EE25-1807-3450-B858-BF7634CD1DEB}"/>
              </a:ext>
            </a:extLst>
          </p:cNvPr>
          <p:cNvSpPr>
            <a:spLocks noGrp="1"/>
          </p:cNvSpPr>
          <p:nvPr>
            <p:ph type="subTitle" idx="1"/>
          </p:nvPr>
        </p:nvSpPr>
        <p:spPr>
          <a:xfrm>
            <a:off x="1413310" y="3081639"/>
            <a:ext cx="7675728" cy="986569"/>
          </a:xfrm>
        </p:spPr>
        <p:txBody>
          <a:bodyPr vert="horz" lIns="91440" tIns="45720" rIns="91440" bIns="45720" rtlCol="0" anchor="t">
            <a:noAutofit/>
          </a:bodyPr>
          <a:lstStyle/>
          <a:p>
            <a:endParaRPr lang="en-US" sz="2600" b="1"/>
          </a:p>
        </p:txBody>
      </p:sp>
    </p:spTree>
    <p:extLst>
      <p:ext uri="{BB962C8B-B14F-4D97-AF65-F5344CB8AC3E}">
        <p14:creationId xmlns:p14="http://schemas.microsoft.com/office/powerpoint/2010/main" val="1573687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068" y="230038"/>
            <a:ext cx="7470543" cy="1325563"/>
          </a:xfrm>
          <a:noFill/>
        </p:spPr>
        <p:txBody>
          <a:bodyPr/>
          <a:lstStyle/>
          <a:p>
            <a:r>
              <a:rPr lang="en-US" sz="3200">
                <a:ea typeface="Lato Medium"/>
                <a:cs typeface="Lato Medium"/>
              </a:rPr>
              <a:t>How to </a:t>
            </a:r>
            <a:r>
              <a:rPr lang="en-US" sz="3200" u="sng">
                <a:ea typeface="Lato Medium"/>
                <a:cs typeface="Lato Medium"/>
              </a:rPr>
              <a:t>actively implement</a:t>
            </a:r>
            <a:r>
              <a:rPr lang="en-US" sz="3200">
                <a:ea typeface="Lato Medium"/>
                <a:cs typeface="Lato Medium"/>
              </a:rPr>
              <a:t> Respectful Care and PREM with your clinical teams....</a:t>
            </a:r>
          </a:p>
        </p:txBody>
      </p:sp>
      <p:sp>
        <p:nvSpPr>
          <p:cNvPr id="5" name="Content Placeholder 4"/>
          <p:cNvSpPr>
            <a:spLocks noGrp="1"/>
          </p:cNvSpPr>
          <p:nvPr>
            <p:ph idx="1"/>
          </p:nvPr>
        </p:nvSpPr>
        <p:spPr>
          <a:xfrm>
            <a:off x="553256" y="1458686"/>
            <a:ext cx="11217215" cy="5087036"/>
          </a:xfrm>
        </p:spPr>
        <p:txBody>
          <a:bodyPr vert="horz" lIns="91440" tIns="45720" rIns="91440" bIns="45720" rtlCol="0" anchor="t">
            <a:normAutofit fontScale="77500" lnSpcReduction="20000"/>
          </a:bodyPr>
          <a:lstStyle/>
          <a:p>
            <a:r>
              <a:rPr lang="en-US" sz="2700" b="1" u="sng" dirty="0">
                <a:ea typeface="Lato"/>
                <a:cs typeface="Lato"/>
              </a:rPr>
              <a:t>Provide all providers and nurses</a:t>
            </a:r>
            <a:r>
              <a:rPr lang="en-US" sz="2700" b="1" dirty="0">
                <a:ea typeface="Lato"/>
                <a:cs typeface="Lato"/>
              </a:rPr>
              <a:t> </a:t>
            </a:r>
            <a:r>
              <a:rPr lang="en-US" sz="2700" dirty="0">
                <a:ea typeface="Lato"/>
                <a:cs typeface="Lato"/>
              </a:rPr>
              <a:t>a copy of the</a:t>
            </a:r>
            <a:r>
              <a:rPr lang="en-US" sz="2700" b="1" dirty="0">
                <a:ea typeface="Lato"/>
                <a:cs typeface="Lato"/>
              </a:rPr>
              <a:t> </a:t>
            </a:r>
            <a:r>
              <a:rPr lang="en-US" sz="2700" b="1" u="sng" dirty="0">
                <a:ea typeface="Lato"/>
                <a:cs typeface="Lato"/>
              </a:rPr>
              <a:t>Respectful Care Practices</a:t>
            </a:r>
            <a:r>
              <a:rPr lang="en-US" sz="2700" b="1" dirty="0">
                <a:ea typeface="Lato"/>
                <a:cs typeface="Lato"/>
              </a:rPr>
              <a:t> </a:t>
            </a:r>
            <a:r>
              <a:rPr lang="en-US" sz="2700" dirty="0">
                <a:ea typeface="Lato"/>
                <a:cs typeface="Lato"/>
              </a:rPr>
              <a:t>to</a:t>
            </a:r>
            <a:r>
              <a:rPr lang="en-US" sz="2700" b="1" dirty="0">
                <a:ea typeface="Lato"/>
                <a:cs typeface="Lato"/>
              </a:rPr>
              <a:t> </a:t>
            </a:r>
            <a:r>
              <a:rPr lang="en-US" sz="2700" b="1" u="sng" dirty="0">
                <a:ea typeface="Lato"/>
                <a:cs typeface="Lato"/>
              </a:rPr>
              <a:t>read and sign off</a:t>
            </a:r>
            <a:r>
              <a:rPr lang="en-US" sz="2700" dirty="0">
                <a:ea typeface="Lato"/>
                <a:cs typeface="Lato"/>
              </a:rPr>
              <a:t> to acknowledge they commit to these practices.</a:t>
            </a:r>
          </a:p>
          <a:p>
            <a:r>
              <a:rPr lang="en-US" sz="2700" b="1" dirty="0"/>
              <a:t>Discuss activation of Respectful Care Practices with clinical care teams</a:t>
            </a:r>
            <a:r>
              <a:rPr lang="en-US" sz="2700" dirty="0"/>
              <a:t>: how do we improve “Commit to Sit”, active listening, shared decision making... </a:t>
            </a:r>
          </a:p>
          <a:p>
            <a:r>
              <a:rPr lang="en-US" sz="2700" b="1" u="sng" dirty="0">
                <a:ea typeface="Lato"/>
                <a:cs typeface="Lato"/>
              </a:rPr>
              <a:t>Post Respectful Care Practices posters</a:t>
            </a:r>
            <a:r>
              <a:rPr lang="en-US" sz="2700" b="1" dirty="0">
                <a:ea typeface="Lato"/>
                <a:cs typeface="Lato"/>
              </a:rPr>
              <a:t> </a:t>
            </a:r>
            <a:r>
              <a:rPr lang="en-US" sz="2700" dirty="0">
                <a:ea typeface="Lato"/>
                <a:cs typeface="Lato"/>
              </a:rPr>
              <a:t>in patient facing areas where patients can read them: such as admission area, triage, labor and delivery rooms and postpartum! </a:t>
            </a:r>
          </a:p>
          <a:p>
            <a:r>
              <a:rPr lang="en-US" sz="2700" b="1" dirty="0">
                <a:ea typeface="Lato"/>
                <a:cs typeface="Lato"/>
              </a:rPr>
              <a:t>Create a process flow </a:t>
            </a:r>
            <a:r>
              <a:rPr lang="en-US" sz="2700" dirty="0">
                <a:ea typeface="Lato"/>
                <a:cs typeface="Lato"/>
              </a:rPr>
              <a:t>to: </a:t>
            </a:r>
            <a:endParaRPr lang="en-US" sz="2700" dirty="0"/>
          </a:p>
          <a:p>
            <a:pPr lvl="1"/>
            <a:r>
              <a:rPr lang="en-US" sz="2700" b="1" u="sng" dirty="0">
                <a:ea typeface="Lato"/>
                <a:cs typeface="Lato"/>
              </a:rPr>
              <a:t>Provide and Review with all patients</a:t>
            </a:r>
            <a:r>
              <a:rPr lang="en-US" sz="2700" dirty="0">
                <a:ea typeface="Lato"/>
                <a:cs typeface="Lato"/>
              </a:rPr>
              <a:t> the expected </a:t>
            </a:r>
            <a:r>
              <a:rPr lang="en-US" sz="2700" b="1" u="sng" dirty="0">
                <a:ea typeface="Lato"/>
                <a:cs typeface="Lato"/>
              </a:rPr>
              <a:t>Respectful Care Practices</a:t>
            </a:r>
            <a:r>
              <a:rPr lang="en-US" sz="2700" b="1" dirty="0">
                <a:ea typeface="Lato"/>
                <a:cs typeface="Lato"/>
              </a:rPr>
              <a:t> </a:t>
            </a:r>
            <a:r>
              <a:rPr lang="en-US" sz="2700" dirty="0">
                <a:ea typeface="Lato"/>
                <a:cs typeface="Lato"/>
              </a:rPr>
              <a:t>on </a:t>
            </a:r>
            <a:r>
              <a:rPr lang="en-US" sz="2700" b="1" u="sng" dirty="0">
                <a:ea typeface="Lato"/>
                <a:cs typeface="Lato"/>
              </a:rPr>
              <a:t>arrival to L&amp;D</a:t>
            </a:r>
            <a:r>
              <a:rPr lang="en-US" sz="2700" dirty="0">
                <a:ea typeface="Lato"/>
                <a:cs typeface="Lato"/>
              </a:rPr>
              <a:t> and inform patients they will be </a:t>
            </a:r>
            <a:r>
              <a:rPr lang="en-US" sz="2700" b="1" u="sng" dirty="0">
                <a:ea typeface="Lato"/>
                <a:cs typeface="Lato"/>
              </a:rPr>
              <a:t>asked for feedback on their respectful care experience</a:t>
            </a:r>
          </a:p>
          <a:p>
            <a:pPr lvl="1"/>
            <a:r>
              <a:rPr lang="en-US" sz="2700" b="1" u="sng" dirty="0">
                <a:ea typeface="Lato"/>
                <a:cs typeface="Lato"/>
              </a:rPr>
              <a:t>Opportunity to review</a:t>
            </a:r>
            <a:r>
              <a:rPr lang="en-US" sz="2700" dirty="0">
                <a:ea typeface="Lato"/>
                <a:cs typeface="Lato"/>
              </a:rPr>
              <a:t> expected </a:t>
            </a:r>
            <a:r>
              <a:rPr lang="en-US" sz="2700" b="1" u="sng" dirty="0">
                <a:ea typeface="Lato"/>
                <a:cs typeface="Lato"/>
              </a:rPr>
              <a:t>Respectful Care Practices</a:t>
            </a:r>
            <a:r>
              <a:rPr lang="en-US" sz="2700" dirty="0">
                <a:ea typeface="Lato"/>
                <a:cs typeface="Lato"/>
              </a:rPr>
              <a:t> after delivery on </a:t>
            </a:r>
            <a:r>
              <a:rPr lang="en-US" sz="2700" b="1" u="sng" dirty="0">
                <a:ea typeface="Lato"/>
                <a:cs typeface="Lato"/>
              </a:rPr>
              <a:t>postpartum</a:t>
            </a:r>
            <a:endParaRPr lang="en-US" sz="2700" dirty="0">
              <a:ea typeface="Lato"/>
              <a:cs typeface="Lato"/>
            </a:endParaRPr>
          </a:p>
          <a:p>
            <a:pPr lvl="1"/>
            <a:r>
              <a:rPr lang="en-US" sz="2700" dirty="0">
                <a:ea typeface="Lato"/>
                <a:cs typeface="Lato"/>
              </a:rPr>
              <a:t>During postpartum, ensure </a:t>
            </a:r>
            <a:r>
              <a:rPr lang="en-US" sz="2700" b="1" u="sng" dirty="0">
                <a:ea typeface="Lato"/>
                <a:cs typeface="Lato"/>
              </a:rPr>
              <a:t>all patients receive PREM Survey QR code</a:t>
            </a:r>
            <a:r>
              <a:rPr lang="en-US" sz="2700" dirty="0">
                <a:ea typeface="Lato"/>
                <a:cs typeface="Lato"/>
              </a:rPr>
              <a:t> and </a:t>
            </a:r>
            <a:r>
              <a:rPr lang="en-US" sz="2700" dirty="0">
                <a:ea typeface="+mn-lt"/>
                <a:cs typeface="+mn-lt"/>
              </a:rPr>
              <a:t>are </a:t>
            </a:r>
            <a:r>
              <a:rPr lang="en-US" sz="2700" b="1" u="sng" dirty="0">
                <a:ea typeface="+mn-lt"/>
                <a:cs typeface="+mn-lt"/>
              </a:rPr>
              <a:t>asked to anonymously complete the PREM Survey on their phone/or IPAD before discharge</a:t>
            </a:r>
            <a:r>
              <a:rPr lang="en-US" sz="2700" b="1" dirty="0">
                <a:ea typeface="+mn-lt"/>
                <a:cs typeface="+mn-lt"/>
              </a:rPr>
              <a:t> </a:t>
            </a:r>
            <a:r>
              <a:rPr lang="en-US" sz="2700" dirty="0">
                <a:ea typeface="+mn-lt"/>
                <a:cs typeface="+mn-lt"/>
              </a:rPr>
              <a:t>to give their feedback</a:t>
            </a:r>
          </a:p>
          <a:p>
            <a:pPr lvl="1">
              <a:buClr>
                <a:srgbClr val="1C498B"/>
              </a:buClr>
            </a:pPr>
            <a:endParaRPr lang="en-US" sz="2400" dirty="0">
              <a:ea typeface="+mn-lt"/>
              <a:cs typeface="+mn-lt"/>
            </a:endParaRPr>
          </a:p>
          <a:p>
            <a:pPr marL="0" indent="0">
              <a:buClr>
                <a:srgbClr val="F5668F"/>
              </a:buClr>
              <a:buNone/>
            </a:pPr>
            <a:endParaRPr lang="en-US" sz="2400" dirty="0"/>
          </a:p>
          <a:p>
            <a:pPr>
              <a:buClr>
                <a:srgbClr val="F5668F"/>
              </a:buClr>
            </a:pPr>
            <a:endParaRPr lang="en-US" sz="2400" dirty="0"/>
          </a:p>
        </p:txBody>
      </p:sp>
    </p:spTree>
    <p:extLst>
      <p:ext uri="{BB962C8B-B14F-4D97-AF65-F5344CB8AC3E}">
        <p14:creationId xmlns:p14="http://schemas.microsoft.com/office/powerpoint/2010/main" val="102203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1FBC-D177-E90C-C02D-A3DA36D59702}"/>
              </a:ext>
            </a:extLst>
          </p:cNvPr>
          <p:cNvSpPr>
            <a:spLocks noGrp="1"/>
          </p:cNvSpPr>
          <p:nvPr>
            <p:ph type="title"/>
          </p:nvPr>
        </p:nvSpPr>
        <p:spPr>
          <a:xfrm>
            <a:off x="609600" y="365125"/>
            <a:ext cx="6215186" cy="1345101"/>
          </a:xfrm>
        </p:spPr>
        <p:txBody>
          <a:bodyPr/>
          <a:lstStyle/>
          <a:p>
            <a:r>
              <a:rPr lang="en-US">
                <a:ea typeface="Lato Medium"/>
                <a:cs typeface="Lato Medium"/>
              </a:rPr>
              <a:t>Strategies to Integrate PREM Survey into Hospital Workflow</a:t>
            </a:r>
            <a:endParaRPr lang="en-US"/>
          </a:p>
        </p:txBody>
      </p:sp>
      <p:sp>
        <p:nvSpPr>
          <p:cNvPr id="3" name="Content Placeholder 2">
            <a:extLst>
              <a:ext uri="{FF2B5EF4-FFF2-40B4-BE49-F238E27FC236}">
                <a16:creationId xmlns:a16="http://schemas.microsoft.com/office/drawing/2014/main" id="{A3E57358-DE2F-F50E-B6E5-EA8920EE317B}"/>
              </a:ext>
            </a:extLst>
          </p:cNvPr>
          <p:cNvSpPr>
            <a:spLocks noGrp="1"/>
          </p:cNvSpPr>
          <p:nvPr>
            <p:ph idx="1"/>
          </p:nvPr>
        </p:nvSpPr>
        <p:spPr>
          <a:xfrm>
            <a:off x="609600" y="1825625"/>
            <a:ext cx="6264032" cy="4351338"/>
          </a:xfrm>
        </p:spPr>
        <p:txBody>
          <a:bodyPr vert="horz" lIns="91440" tIns="45720" rIns="91440" bIns="45720" rtlCol="0" anchor="t">
            <a:noAutofit/>
          </a:bodyPr>
          <a:lstStyle/>
          <a:p>
            <a:r>
              <a:rPr lang="en-US" sz="2000" b="1" dirty="0">
                <a:ea typeface="Lato"/>
                <a:cs typeface="Calibri"/>
              </a:rPr>
              <a:t>Post PREM Survey Patient Handout with QR Codes throughout OB unit &amp; distribute to patients</a:t>
            </a:r>
            <a:endParaRPr lang="en-US" sz="2000" b="1" dirty="0">
              <a:ea typeface="Lato"/>
              <a:cs typeface="Lato"/>
            </a:endParaRPr>
          </a:p>
          <a:p>
            <a:pPr lvl="1">
              <a:spcBef>
                <a:spcPts val="0"/>
              </a:spcBef>
              <a:spcAft>
                <a:spcPts val="0"/>
              </a:spcAft>
              <a:buClr>
                <a:srgbClr val="1C498B"/>
              </a:buClr>
            </a:pPr>
            <a:r>
              <a:rPr lang="en-US" dirty="0">
                <a:ea typeface="Lato"/>
                <a:cs typeface="Calibri"/>
              </a:rPr>
              <a:t>Available online in ILPQC BE Toolkit!</a:t>
            </a:r>
          </a:p>
          <a:p>
            <a:pPr lvl="1">
              <a:spcBef>
                <a:spcPts val="0"/>
              </a:spcBef>
              <a:spcAft>
                <a:spcPts val="0"/>
              </a:spcAft>
              <a:buClr>
                <a:srgbClr val="1C498B"/>
              </a:buClr>
            </a:pPr>
            <a:r>
              <a:rPr lang="en-US" dirty="0">
                <a:ea typeface="Lato"/>
                <a:cs typeface="Calibri"/>
              </a:rPr>
              <a:t>Customize with your hospital ID and logo</a:t>
            </a:r>
          </a:p>
          <a:p>
            <a:r>
              <a:rPr lang="en-US" sz="2000" b="1" dirty="0">
                <a:ea typeface="Lato"/>
                <a:cs typeface="Lato"/>
              </a:rPr>
              <a:t>Utilize unit iPads </a:t>
            </a:r>
            <a:endParaRPr lang="en-US" sz="2000" b="1" dirty="0"/>
          </a:p>
          <a:p>
            <a:pPr lvl="1">
              <a:buClr>
                <a:srgbClr val="1C498B"/>
              </a:buClr>
            </a:pPr>
            <a:r>
              <a:rPr lang="en-US" dirty="0">
                <a:ea typeface="Lato"/>
                <a:cs typeface="Lato"/>
              </a:rPr>
              <a:t>Post PREM script on the top of the iPad</a:t>
            </a:r>
          </a:p>
          <a:p>
            <a:r>
              <a:rPr lang="en-US" sz="2000" b="1" dirty="0">
                <a:ea typeface="Lato"/>
                <a:cs typeface="Lato"/>
              </a:rPr>
              <a:t>Introduce PREM survey while birthing person has some downtime</a:t>
            </a:r>
            <a:endParaRPr lang="en-US" b="1" dirty="0"/>
          </a:p>
          <a:p>
            <a:pPr lvl="1">
              <a:spcBef>
                <a:spcPts val="0"/>
              </a:spcBef>
              <a:spcAft>
                <a:spcPts val="0"/>
              </a:spcAft>
            </a:pPr>
            <a:r>
              <a:rPr lang="en-US" dirty="0">
                <a:ea typeface="Lato"/>
                <a:cs typeface="Lato"/>
              </a:rPr>
              <a:t>During newborn hearing screening</a:t>
            </a:r>
          </a:p>
          <a:p>
            <a:pPr lvl="1">
              <a:spcBef>
                <a:spcPts val="0"/>
              </a:spcBef>
              <a:spcAft>
                <a:spcPts val="0"/>
              </a:spcAft>
            </a:pPr>
            <a:r>
              <a:rPr lang="en-US" dirty="0"/>
              <a:t>Before discharge, while waiting for instructions</a:t>
            </a:r>
          </a:p>
          <a:p>
            <a:pPr marL="457200" lvl="1" indent="0">
              <a:buNone/>
            </a:pP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312CBB0F-2DED-163F-0390-457200A2BC2D}"/>
              </a:ext>
            </a:extLst>
          </p:cNvPr>
          <p:cNvSpPr>
            <a:spLocks noGrp="1"/>
          </p:cNvSpPr>
          <p:nvPr>
            <p:ph type="sldNum" sz="quarter" idx="10"/>
          </p:nvPr>
        </p:nvSpPr>
        <p:spPr/>
        <p:txBody>
          <a:bodyPr/>
          <a:lstStyle/>
          <a:p>
            <a:fld id="{97033E4B-E3EB-3D46-B2D8-3159663620FA}" type="slidenum">
              <a:rPr lang="en-US" smtClean="0"/>
              <a:pPr/>
              <a:t>35</a:t>
            </a:fld>
            <a:endParaRPr lang="en-US"/>
          </a:p>
        </p:txBody>
      </p:sp>
      <p:sp>
        <p:nvSpPr>
          <p:cNvPr id="5" name="Footer Placeholder 4">
            <a:extLst>
              <a:ext uri="{FF2B5EF4-FFF2-40B4-BE49-F238E27FC236}">
                <a16:creationId xmlns:a16="http://schemas.microsoft.com/office/drawing/2014/main" id="{37E6C14D-64F3-0764-435F-102BBF29F334}"/>
              </a:ext>
            </a:extLst>
          </p:cNvPr>
          <p:cNvSpPr>
            <a:spLocks noGrp="1"/>
          </p:cNvSpPr>
          <p:nvPr>
            <p:ph type="ftr" sz="quarter" idx="11"/>
          </p:nvPr>
        </p:nvSpPr>
        <p:spPr/>
        <p:txBody>
          <a:bodyPr/>
          <a:lstStyle/>
          <a:p>
            <a:pPr algn="l"/>
            <a:r>
              <a:rPr lang="en-US" dirty="0"/>
              <a:t>Illinois Perinatal Quality Collaborative</a:t>
            </a:r>
          </a:p>
        </p:txBody>
      </p:sp>
      <p:pic>
        <p:nvPicPr>
          <p:cNvPr id="7" name="Picture 6" descr="A picture containing qr code&#10;&#10;Description automatically generated">
            <a:extLst>
              <a:ext uri="{FF2B5EF4-FFF2-40B4-BE49-F238E27FC236}">
                <a16:creationId xmlns:a16="http://schemas.microsoft.com/office/drawing/2014/main" id="{5BEAC300-F3D2-E0DC-8DE7-A126CA2AF3CA}"/>
              </a:ext>
            </a:extLst>
          </p:cNvPr>
          <p:cNvPicPr>
            <a:picLocks noChangeAspect="1"/>
          </p:cNvPicPr>
          <p:nvPr/>
        </p:nvPicPr>
        <p:blipFill>
          <a:blip r:embed="rId2"/>
          <a:stretch>
            <a:fillRect/>
          </a:stretch>
        </p:blipFill>
        <p:spPr>
          <a:xfrm>
            <a:off x="6832796" y="-13108"/>
            <a:ext cx="5413252" cy="6873451"/>
          </a:xfrm>
          <a:prstGeom prst="rect">
            <a:avLst/>
          </a:prstGeom>
        </p:spPr>
      </p:pic>
    </p:spTree>
    <p:extLst>
      <p:ext uri="{BB962C8B-B14F-4D97-AF65-F5344CB8AC3E}">
        <p14:creationId xmlns:p14="http://schemas.microsoft.com/office/powerpoint/2010/main" val="594600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B9F2-F9E2-42B1-9940-E876FAF76447}"/>
              </a:ext>
            </a:extLst>
          </p:cNvPr>
          <p:cNvSpPr>
            <a:spLocks noGrp="1"/>
          </p:cNvSpPr>
          <p:nvPr>
            <p:ph type="title"/>
          </p:nvPr>
        </p:nvSpPr>
        <p:spPr>
          <a:xfrm>
            <a:off x="609600" y="267153"/>
            <a:ext cx="10972800" cy="1325563"/>
          </a:xfrm>
          <a:noFill/>
        </p:spPr>
        <p:txBody>
          <a:bodyPr/>
          <a:lstStyle/>
          <a:p>
            <a:r>
              <a:rPr lang="en-US" dirty="0"/>
              <a:t>Engage your clinical team with PREM</a:t>
            </a:r>
          </a:p>
        </p:txBody>
      </p:sp>
      <p:sp>
        <p:nvSpPr>
          <p:cNvPr id="3" name="Content Placeholder 2">
            <a:extLst>
              <a:ext uri="{FF2B5EF4-FFF2-40B4-BE49-F238E27FC236}">
                <a16:creationId xmlns:a16="http://schemas.microsoft.com/office/drawing/2014/main" id="{E00EF65B-1645-42B8-99F3-E7BAD570FBEA}"/>
              </a:ext>
            </a:extLst>
          </p:cNvPr>
          <p:cNvSpPr>
            <a:spLocks noGrp="1"/>
          </p:cNvSpPr>
          <p:nvPr>
            <p:ph idx="1"/>
          </p:nvPr>
        </p:nvSpPr>
        <p:spPr>
          <a:xfrm>
            <a:off x="816429" y="1273628"/>
            <a:ext cx="10972800" cy="4696506"/>
          </a:xfrm>
        </p:spPr>
        <p:txBody>
          <a:bodyPr/>
          <a:lstStyle/>
          <a:p>
            <a:r>
              <a:rPr lang="en-US" sz="2800" dirty="0"/>
              <a:t>We need our clinical team members to be talking to patients about Respectful Care Practices to expect during delivery admission and that before discharge we will ask all patients to complete a survey to give us feedback on how we did providing respectful care!</a:t>
            </a:r>
          </a:p>
          <a:p>
            <a:r>
              <a:rPr lang="en-US" sz="2800" dirty="0"/>
              <a:t>Nurses talking about the PREM survey on postpartum and asking patients to complete it before discharge will increase % completed – </a:t>
            </a:r>
            <a:r>
              <a:rPr lang="en-US" sz="2800" i="1" dirty="0"/>
              <a:t>use the ILPQC PREM Handout  for nurses to provide to patients </a:t>
            </a:r>
          </a:p>
          <a:p>
            <a:r>
              <a:rPr lang="en-US" sz="2800" dirty="0"/>
              <a:t>Track  what patients have completed the PREM survey on postpartum</a:t>
            </a:r>
          </a:p>
          <a:p>
            <a:r>
              <a:rPr lang="en-US" sz="2800" dirty="0"/>
              <a:t>Data Dashboard: track % PREM completed, share with clinical team, and work on reaching your goal! </a:t>
            </a:r>
          </a:p>
        </p:txBody>
      </p:sp>
      <p:sp>
        <p:nvSpPr>
          <p:cNvPr id="4" name="Slide Number Placeholder 3">
            <a:extLst>
              <a:ext uri="{FF2B5EF4-FFF2-40B4-BE49-F238E27FC236}">
                <a16:creationId xmlns:a16="http://schemas.microsoft.com/office/drawing/2014/main" id="{60F64A35-1146-41FE-94BB-F3D29DBE420B}"/>
              </a:ext>
            </a:extLst>
          </p:cNvPr>
          <p:cNvSpPr>
            <a:spLocks noGrp="1"/>
          </p:cNvSpPr>
          <p:nvPr>
            <p:ph type="sldNum" sz="quarter" idx="10"/>
          </p:nvPr>
        </p:nvSpPr>
        <p:spPr/>
        <p:txBody>
          <a:bodyPr/>
          <a:lstStyle/>
          <a:p>
            <a:fld id="{97033E4B-E3EB-3D46-B2D8-3159663620FA}" type="slidenum">
              <a:rPr lang="en-US" smtClean="0"/>
              <a:pPr/>
              <a:t>36</a:t>
            </a:fld>
            <a:endParaRPr lang="en-US"/>
          </a:p>
        </p:txBody>
      </p:sp>
      <p:sp>
        <p:nvSpPr>
          <p:cNvPr id="5" name="Footer Placeholder 4">
            <a:extLst>
              <a:ext uri="{FF2B5EF4-FFF2-40B4-BE49-F238E27FC236}">
                <a16:creationId xmlns:a16="http://schemas.microsoft.com/office/drawing/2014/main" id="{E2D5641A-ECDD-4008-8FCA-1FEBA302C2E1}"/>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977607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310" y="816766"/>
            <a:ext cx="10659342" cy="2014679"/>
          </a:xfrm>
        </p:spPr>
        <p:txBody>
          <a:bodyPr/>
          <a:lstStyle/>
          <a:p>
            <a:r>
              <a:rPr lang="en-US">
                <a:ea typeface="Lato Medium"/>
                <a:cs typeface="Lato Medium"/>
              </a:rPr>
              <a:t>Team Talk: </a:t>
            </a:r>
            <a:br>
              <a:rPr lang="en-US">
                <a:ea typeface="Lato Medium"/>
                <a:cs typeface="Lato Medium"/>
              </a:rPr>
            </a:br>
            <a:r>
              <a:rPr lang="en-US" err="1">
                <a:ea typeface="Lato Medium"/>
                <a:cs typeface="Lato Medium"/>
              </a:rPr>
              <a:t>Mercyhealth</a:t>
            </a:r>
            <a:r>
              <a:rPr lang="en-US">
                <a:ea typeface="Lato Medium"/>
                <a:cs typeface="Lato Medium"/>
              </a:rPr>
              <a:t> Javon Bea Hospital, Rockford, IL</a:t>
            </a:r>
            <a:endParaRPr lang="en-US">
              <a:ea typeface="+mj-lt"/>
              <a:cs typeface="+mj-lt"/>
            </a:endParaRPr>
          </a:p>
        </p:txBody>
      </p:sp>
      <p:sp>
        <p:nvSpPr>
          <p:cNvPr id="3" name="Subtitle 2"/>
          <p:cNvSpPr>
            <a:spLocks noGrp="1"/>
          </p:cNvSpPr>
          <p:nvPr>
            <p:ph type="subTitle" idx="1"/>
          </p:nvPr>
        </p:nvSpPr>
        <p:spPr>
          <a:xfrm>
            <a:off x="1413310" y="2952243"/>
            <a:ext cx="9365380" cy="2223021"/>
          </a:xfrm>
        </p:spPr>
        <p:txBody>
          <a:bodyPr vert="horz" lIns="91440" tIns="45720" rIns="91440" bIns="45720" rtlCol="0" anchor="t">
            <a:noAutofit/>
          </a:bodyPr>
          <a:lstStyle/>
          <a:p>
            <a:pPr>
              <a:spcBef>
                <a:spcPts val="0"/>
              </a:spcBef>
              <a:spcAft>
                <a:spcPts val="0"/>
              </a:spcAft>
            </a:pPr>
            <a:r>
              <a:rPr lang="en-US" b="1">
                <a:ea typeface="+mn-lt"/>
                <a:cs typeface="+mn-lt"/>
              </a:rPr>
              <a:t>Laura Smith</a:t>
            </a:r>
            <a:endParaRPr lang="en-US" b="1">
              <a:ea typeface="Lato"/>
              <a:cs typeface="Calibri"/>
            </a:endParaRPr>
          </a:p>
          <a:p>
            <a:pPr>
              <a:spcBef>
                <a:spcPts val="0"/>
              </a:spcBef>
              <a:spcAft>
                <a:spcPts val="0"/>
              </a:spcAft>
            </a:pPr>
            <a:r>
              <a:rPr lang="en-US">
                <a:ea typeface="Lato"/>
                <a:cs typeface="Calibri"/>
              </a:rPr>
              <a:t>OB Educator</a:t>
            </a:r>
            <a:endParaRPr lang="en-US" b="1">
              <a:cs typeface="Calibri"/>
            </a:endParaRPr>
          </a:p>
          <a:p>
            <a:endParaRPr lang="en-US">
              <a:cs typeface="Calibri"/>
            </a:endParaRPr>
          </a:p>
        </p:txBody>
      </p:sp>
    </p:spTree>
    <p:extLst>
      <p:ext uri="{BB962C8B-B14F-4D97-AF65-F5344CB8AC3E}">
        <p14:creationId xmlns:p14="http://schemas.microsoft.com/office/powerpoint/2010/main" val="1038857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FDDAE-F73D-4A95-B798-FD1E1ABED895}"/>
              </a:ext>
            </a:extLst>
          </p:cNvPr>
          <p:cNvSpPr>
            <a:spLocks noGrp="1"/>
          </p:cNvSpPr>
          <p:nvPr>
            <p:ph type="ctrTitle"/>
          </p:nvPr>
        </p:nvSpPr>
        <p:spPr>
          <a:xfrm>
            <a:off x="5122506" y="945913"/>
            <a:ext cx="5941090" cy="3495458"/>
          </a:xfrm>
        </p:spPr>
        <p:txBody>
          <a:bodyPr/>
          <a:lstStyle/>
          <a:p>
            <a:pPr algn="r"/>
            <a:r>
              <a:rPr lang="en-US"/>
              <a:t>Birth Equity </a:t>
            </a:r>
            <a:br>
              <a:rPr lang="en-US"/>
            </a:br>
            <a:endParaRPr lang="en-US"/>
          </a:p>
        </p:txBody>
      </p:sp>
      <p:sp>
        <p:nvSpPr>
          <p:cNvPr id="3" name="Subtitle 2">
            <a:extLst>
              <a:ext uri="{FF2B5EF4-FFF2-40B4-BE49-F238E27FC236}">
                <a16:creationId xmlns:a16="http://schemas.microsoft.com/office/drawing/2014/main" id="{1AA3B71E-3789-4295-B5AD-AB45436BBCD0}"/>
              </a:ext>
            </a:extLst>
          </p:cNvPr>
          <p:cNvSpPr>
            <a:spLocks noGrp="1"/>
          </p:cNvSpPr>
          <p:nvPr>
            <p:ph type="subTitle" idx="1"/>
          </p:nvPr>
        </p:nvSpPr>
        <p:spPr>
          <a:xfrm>
            <a:off x="2500004" y="4581477"/>
            <a:ext cx="8637072" cy="1071095"/>
          </a:xfrm>
        </p:spPr>
        <p:txBody>
          <a:bodyPr>
            <a:normAutofit fontScale="70000" lnSpcReduction="20000"/>
          </a:bodyPr>
          <a:lstStyle/>
          <a:p>
            <a:pPr algn="r"/>
            <a:r>
              <a:rPr lang="en-US" dirty="0"/>
              <a:t>Laura Smith, OB educator</a:t>
            </a:r>
          </a:p>
          <a:p>
            <a:pPr algn="r"/>
            <a:r>
              <a:rPr lang="en-US" dirty="0" err="1">
                <a:ea typeface="Lato"/>
                <a:cs typeface="Lato"/>
              </a:rPr>
              <a:t>Mercyhealth</a:t>
            </a:r>
            <a:r>
              <a:rPr lang="en-US" dirty="0">
                <a:ea typeface="Lato"/>
                <a:cs typeface="Lato"/>
              </a:rPr>
              <a:t> Javon Bea Hospital</a:t>
            </a:r>
          </a:p>
          <a:p>
            <a:pPr algn="r"/>
            <a:r>
              <a:rPr lang="en-US" dirty="0"/>
              <a:t>Rockford</a:t>
            </a:r>
          </a:p>
          <a:p>
            <a:pPr algn="ctr"/>
            <a:endParaRPr lang="en-US" dirty="0"/>
          </a:p>
        </p:txBody>
      </p:sp>
      <p:pic>
        <p:nvPicPr>
          <p:cNvPr id="4" name="Picture 3">
            <a:extLst>
              <a:ext uri="{FF2B5EF4-FFF2-40B4-BE49-F238E27FC236}">
                <a16:creationId xmlns:a16="http://schemas.microsoft.com/office/drawing/2014/main" id="{C496F21E-6240-4F97-87EA-8B9AB44B1F10}"/>
              </a:ext>
            </a:extLst>
          </p:cNvPr>
          <p:cNvPicPr>
            <a:picLocks noChangeAspect="1"/>
          </p:cNvPicPr>
          <p:nvPr/>
        </p:nvPicPr>
        <p:blipFill>
          <a:blip r:embed="rId2"/>
          <a:stretch>
            <a:fillRect/>
          </a:stretch>
        </p:blipFill>
        <p:spPr>
          <a:xfrm>
            <a:off x="165115" y="1205428"/>
            <a:ext cx="4669777" cy="4846766"/>
          </a:xfrm>
          <a:prstGeom prst="rect">
            <a:avLst/>
          </a:prstGeom>
        </p:spPr>
      </p:pic>
    </p:spTree>
    <p:extLst>
      <p:ext uri="{BB962C8B-B14F-4D97-AF65-F5344CB8AC3E}">
        <p14:creationId xmlns:p14="http://schemas.microsoft.com/office/powerpoint/2010/main" val="1377264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DD17-D619-44D1-A79C-7B3382721EED}"/>
              </a:ext>
            </a:extLst>
          </p:cNvPr>
          <p:cNvSpPr>
            <a:spLocks noGrp="1"/>
          </p:cNvSpPr>
          <p:nvPr>
            <p:ph type="title"/>
          </p:nvPr>
        </p:nvSpPr>
        <p:spPr/>
        <p:txBody>
          <a:bodyPr/>
          <a:lstStyle/>
          <a:p>
            <a:r>
              <a:rPr lang="en-US"/>
              <a:t>Buy-In</a:t>
            </a:r>
          </a:p>
        </p:txBody>
      </p:sp>
      <p:sp>
        <p:nvSpPr>
          <p:cNvPr id="3" name="Content Placeholder 2">
            <a:extLst>
              <a:ext uri="{FF2B5EF4-FFF2-40B4-BE49-F238E27FC236}">
                <a16:creationId xmlns:a16="http://schemas.microsoft.com/office/drawing/2014/main" id="{0E66FE67-F5E7-4DAD-95BC-B8D70F62ECD8}"/>
              </a:ext>
            </a:extLst>
          </p:cNvPr>
          <p:cNvSpPr>
            <a:spLocks noGrp="1"/>
          </p:cNvSpPr>
          <p:nvPr>
            <p:ph idx="1"/>
          </p:nvPr>
        </p:nvSpPr>
        <p:spPr>
          <a:xfrm>
            <a:off x="1250302" y="1940768"/>
            <a:ext cx="6242179" cy="3816220"/>
          </a:xfrm>
          <a:noFill/>
        </p:spPr>
        <p:txBody>
          <a:bodyPr>
            <a:normAutofit/>
          </a:bodyPr>
          <a:lstStyle/>
          <a:p>
            <a:pPr lvl="1">
              <a:buFont typeface="Arial" panose="020B0604020202020204" pitchFamily="34" charset="0"/>
              <a:buChar char="•"/>
            </a:pPr>
            <a:r>
              <a:rPr lang="en-US" sz="2400"/>
              <a:t>Staff Education – multiple approaches</a:t>
            </a:r>
          </a:p>
          <a:p>
            <a:pPr lvl="2">
              <a:lnSpc>
                <a:spcPct val="150000"/>
              </a:lnSpc>
              <a:buFont typeface="Arial" panose="020B0604020202020204" pitchFamily="34" charset="0"/>
              <a:buChar char="•"/>
            </a:pPr>
            <a:r>
              <a:rPr lang="en-US" sz="2000"/>
              <a:t>Case reviews</a:t>
            </a:r>
          </a:p>
          <a:p>
            <a:pPr lvl="2">
              <a:lnSpc>
                <a:spcPct val="150000"/>
              </a:lnSpc>
              <a:buFont typeface="Arial" panose="020B0604020202020204" pitchFamily="34" charset="0"/>
              <a:buChar char="•"/>
            </a:pPr>
            <a:r>
              <a:rPr lang="en-US" sz="2000"/>
              <a:t>Monthly newsletter</a:t>
            </a:r>
          </a:p>
          <a:p>
            <a:pPr lvl="2">
              <a:lnSpc>
                <a:spcPct val="150000"/>
              </a:lnSpc>
              <a:buFont typeface="Arial" panose="020B0604020202020204" pitchFamily="34" charset="0"/>
              <a:buChar char="•"/>
            </a:pPr>
            <a:r>
              <a:rPr lang="en-US" sz="2000"/>
              <a:t>Staff meetings</a:t>
            </a:r>
          </a:p>
          <a:p>
            <a:pPr lvl="2">
              <a:lnSpc>
                <a:spcPct val="150000"/>
              </a:lnSpc>
              <a:buFont typeface="Arial" panose="020B0604020202020204" pitchFamily="34" charset="0"/>
              <a:buChar char="•"/>
            </a:pPr>
            <a:r>
              <a:rPr lang="en-US" sz="2000"/>
              <a:t>Sharing patient feedback</a:t>
            </a:r>
          </a:p>
          <a:p>
            <a:pPr lvl="2">
              <a:lnSpc>
                <a:spcPct val="150000"/>
              </a:lnSpc>
              <a:buFont typeface="Arial" panose="020B0604020202020204" pitchFamily="34" charset="0"/>
              <a:buChar char="•"/>
            </a:pPr>
            <a:r>
              <a:rPr lang="en-US" sz="2000"/>
              <a:t>Safety huddles</a:t>
            </a:r>
          </a:p>
          <a:p>
            <a:pPr lvl="2">
              <a:lnSpc>
                <a:spcPct val="150000"/>
              </a:lnSpc>
              <a:buFont typeface="Arial" panose="020B0604020202020204" pitchFamily="34" charset="0"/>
              <a:buChar char="•"/>
            </a:pPr>
            <a:r>
              <a:rPr lang="en-US" sz="2000"/>
              <a:t>Survey results</a:t>
            </a:r>
          </a:p>
        </p:txBody>
      </p:sp>
      <p:pic>
        <p:nvPicPr>
          <p:cNvPr id="4" name="Picture 3">
            <a:extLst>
              <a:ext uri="{FF2B5EF4-FFF2-40B4-BE49-F238E27FC236}">
                <a16:creationId xmlns:a16="http://schemas.microsoft.com/office/drawing/2014/main" id="{1023BE30-99C2-46F2-9ABD-09A0892D8B94}"/>
              </a:ext>
            </a:extLst>
          </p:cNvPr>
          <p:cNvPicPr>
            <a:picLocks noChangeAspect="1"/>
          </p:cNvPicPr>
          <p:nvPr/>
        </p:nvPicPr>
        <p:blipFill>
          <a:blip r:embed="rId2"/>
          <a:stretch>
            <a:fillRect/>
          </a:stretch>
        </p:blipFill>
        <p:spPr>
          <a:xfrm>
            <a:off x="7013121" y="3070258"/>
            <a:ext cx="4914104" cy="3076751"/>
          </a:xfrm>
          <a:prstGeom prst="rect">
            <a:avLst/>
          </a:prstGeom>
        </p:spPr>
      </p:pic>
    </p:spTree>
    <p:extLst>
      <p:ext uri="{BB962C8B-B14F-4D97-AF65-F5344CB8AC3E}">
        <p14:creationId xmlns:p14="http://schemas.microsoft.com/office/powerpoint/2010/main" val="3358841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application&#10;&#10;Description automatically generated">
            <a:extLst>
              <a:ext uri="{FF2B5EF4-FFF2-40B4-BE49-F238E27FC236}">
                <a16:creationId xmlns:a16="http://schemas.microsoft.com/office/drawing/2014/main" id="{7E768ADB-AB92-2852-B891-F4458D0241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60540" y="643467"/>
            <a:ext cx="8670919" cy="5571066"/>
          </a:xfrm>
          <a:prstGeom prst="rect">
            <a:avLst/>
          </a:prstGeom>
        </p:spPr>
      </p:pic>
      <p:sp>
        <p:nvSpPr>
          <p:cNvPr id="5" name="Footer Placeholder 4">
            <a:extLst>
              <a:ext uri="{FF2B5EF4-FFF2-40B4-BE49-F238E27FC236}">
                <a16:creationId xmlns:a16="http://schemas.microsoft.com/office/drawing/2014/main" id="{2F89BFF7-FA31-52DD-3594-7B4E69DBF9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985EB7EB-7C37-6AFB-3B6D-4089672F0B2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2091248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6289-2236-4696-AFD6-0B2EE79E22FE}"/>
              </a:ext>
            </a:extLst>
          </p:cNvPr>
          <p:cNvSpPr>
            <a:spLocks noGrp="1"/>
          </p:cNvSpPr>
          <p:nvPr>
            <p:ph type="title"/>
          </p:nvPr>
        </p:nvSpPr>
        <p:spPr/>
        <p:txBody>
          <a:bodyPr/>
          <a:lstStyle/>
          <a:p>
            <a:r>
              <a:rPr lang="en-US"/>
              <a:t>Sharing</a:t>
            </a:r>
            <a:br>
              <a:rPr lang="en-US"/>
            </a:br>
            <a:r>
              <a:rPr lang="en-US"/>
              <a:t>Respectful</a:t>
            </a:r>
            <a:br>
              <a:rPr lang="en-US"/>
            </a:br>
            <a:r>
              <a:rPr lang="en-US"/>
              <a:t>Care </a:t>
            </a:r>
            <a:br>
              <a:rPr lang="en-US"/>
            </a:br>
            <a:r>
              <a:rPr lang="en-US"/>
              <a:t>Practices</a:t>
            </a:r>
          </a:p>
        </p:txBody>
      </p:sp>
      <p:sp>
        <p:nvSpPr>
          <p:cNvPr id="3" name="Content Placeholder 2">
            <a:extLst>
              <a:ext uri="{FF2B5EF4-FFF2-40B4-BE49-F238E27FC236}">
                <a16:creationId xmlns:a16="http://schemas.microsoft.com/office/drawing/2014/main" id="{C91E64BA-29BA-43D3-AB72-80611E5A516D}"/>
              </a:ext>
            </a:extLst>
          </p:cNvPr>
          <p:cNvSpPr>
            <a:spLocks noGrp="1"/>
          </p:cNvSpPr>
          <p:nvPr>
            <p:ph idx="1"/>
          </p:nvPr>
        </p:nvSpPr>
        <p:spPr>
          <a:xfrm>
            <a:off x="4800600" y="1390388"/>
            <a:ext cx="6492240" cy="4038861"/>
          </a:xfrm>
        </p:spPr>
        <p:txBody>
          <a:bodyPr>
            <a:normAutofit/>
          </a:bodyPr>
          <a:lstStyle/>
          <a:p>
            <a:pPr lvl="1">
              <a:lnSpc>
                <a:spcPct val="150000"/>
              </a:lnSpc>
              <a:buFont typeface="Arial" panose="020B0604020202020204" pitchFamily="34" charset="0"/>
              <a:buChar char="•"/>
            </a:pPr>
            <a:r>
              <a:rPr lang="en-US" sz="2400"/>
              <a:t>Respectful Care Practices Posters</a:t>
            </a:r>
          </a:p>
          <a:p>
            <a:pPr lvl="1">
              <a:lnSpc>
                <a:spcPct val="150000"/>
              </a:lnSpc>
              <a:buFont typeface="Arial" panose="020B0604020202020204" pitchFamily="34" charset="0"/>
              <a:buChar char="•"/>
            </a:pPr>
            <a:r>
              <a:rPr lang="en-US" sz="2400"/>
              <a:t>Patient Folders</a:t>
            </a:r>
          </a:p>
          <a:p>
            <a:pPr lvl="1">
              <a:lnSpc>
                <a:spcPct val="150000"/>
              </a:lnSpc>
              <a:buFont typeface="Arial" panose="020B0604020202020204" pitchFamily="34" charset="0"/>
              <a:buChar char="•"/>
            </a:pPr>
            <a:r>
              <a:rPr lang="en-US" sz="2400"/>
              <a:t>Nursing Education</a:t>
            </a:r>
          </a:p>
          <a:p>
            <a:pPr lvl="1">
              <a:lnSpc>
                <a:spcPct val="150000"/>
              </a:lnSpc>
              <a:buFont typeface="Arial" panose="020B0604020202020204" pitchFamily="34" charset="0"/>
              <a:buChar char="•"/>
            </a:pPr>
            <a:r>
              <a:rPr lang="en-US" sz="2400"/>
              <a:t>Commitments</a:t>
            </a:r>
          </a:p>
          <a:p>
            <a:pPr lvl="1">
              <a:lnSpc>
                <a:spcPct val="150000"/>
              </a:lnSpc>
              <a:buFont typeface="Arial" panose="020B0604020202020204" pitchFamily="34" charset="0"/>
              <a:buChar char="•"/>
            </a:pPr>
            <a:r>
              <a:rPr lang="en-US" sz="2400"/>
              <a:t>Nursing Validations</a:t>
            </a:r>
          </a:p>
          <a:p>
            <a:pPr lvl="1">
              <a:lnSpc>
                <a:spcPct val="150000"/>
              </a:lnSpc>
              <a:buFont typeface="Arial" panose="020B0604020202020204" pitchFamily="34" charset="0"/>
              <a:buChar char="•"/>
            </a:pPr>
            <a:r>
              <a:rPr lang="en-US" sz="2400"/>
              <a:t>Prenatal classes</a:t>
            </a:r>
          </a:p>
          <a:p>
            <a:pPr lvl="1">
              <a:lnSpc>
                <a:spcPct val="150000"/>
              </a:lnSpc>
              <a:buFont typeface="Arial" panose="020B0604020202020204" pitchFamily="34" charset="0"/>
              <a:buChar char="•"/>
            </a:pPr>
            <a:endParaRPr lang="en-US" sz="2000"/>
          </a:p>
        </p:txBody>
      </p:sp>
    </p:spTree>
    <p:extLst>
      <p:ext uri="{BB962C8B-B14F-4D97-AF65-F5344CB8AC3E}">
        <p14:creationId xmlns:p14="http://schemas.microsoft.com/office/powerpoint/2010/main" val="4221656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D7BF-28D8-4ADD-B600-AA63FDB07CAF}"/>
              </a:ext>
            </a:extLst>
          </p:cNvPr>
          <p:cNvSpPr>
            <a:spLocks noGrp="1"/>
          </p:cNvSpPr>
          <p:nvPr>
            <p:ph type="title"/>
          </p:nvPr>
        </p:nvSpPr>
        <p:spPr/>
        <p:txBody>
          <a:bodyPr/>
          <a:lstStyle/>
          <a:p>
            <a:r>
              <a:rPr lang="en-US"/>
              <a:t>RCP Monthly Education</a:t>
            </a:r>
          </a:p>
        </p:txBody>
      </p:sp>
      <p:sp>
        <p:nvSpPr>
          <p:cNvPr id="3" name="Content Placeholder 2">
            <a:extLst>
              <a:ext uri="{FF2B5EF4-FFF2-40B4-BE49-F238E27FC236}">
                <a16:creationId xmlns:a16="http://schemas.microsoft.com/office/drawing/2014/main" id="{A3B8270E-65DE-4AD1-A1A0-3C23D4B64587}"/>
              </a:ext>
            </a:extLst>
          </p:cNvPr>
          <p:cNvSpPr>
            <a:spLocks noGrp="1"/>
          </p:cNvSpPr>
          <p:nvPr>
            <p:ph idx="1"/>
          </p:nvPr>
        </p:nvSpPr>
        <p:spPr/>
        <p:txBody>
          <a:bodyPr/>
          <a:lstStyle/>
          <a:p>
            <a:r>
              <a:rPr lang="en-US" sz="2400"/>
              <a:t>RCP of the month </a:t>
            </a:r>
          </a:p>
          <a:p>
            <a:pPr lvl="1">
              <a:buFont typeface="Arial" panose="020B0604020202020204" pitchFamily="34" charset="0"/>
              <a:buChar char="•"/>
            </a:pPr>
            <a:r>
              <a:rPr lang="en-US" sz="2000"/>
              <a:t>Strategies presented in our monthly unit newsletter</a:t>
            </a:r>
          </a:p>
          <a:p>
            <a:pPr lvl="1">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DD25DA4C-F913-4BE7-A158-8B01F4F12C38}"/>
              </a:ext>
            </a:extLst>
          </p:cNvPr>
          <p:cNvPicPr>
            <a:picLocks noChangeAspect="1"/>
          </p:cNvPicPr>
          <p:nvPr/>
        </p:nvPicPr>
        <p:blipFill>
          <a:blip r:embed="rId2"/>
          <a:stretch>
            <a:fillRect/>
          </a:stretch>
        </p:blipFill>
        <p:spPr>
          <a:xfrm>
            <a:off x="2171702" y="2683127"/>
            <a:ext cx="7549044" cy="3613128"/>
          </a:xfrm>
          <a:prstGeom prst="rect">
            <a:avLst/>
          </a:prstGeom>
        </p:spPr>
      </p:pic>
    </p:spTree>
    <p:extLst>
      <p:ext uri="{BB962C8B-B14F-4D97-AF65-F5344CB8AC3E}">
        <p14:creationId xmlns:p14="http://schemas.microsoft.com/office/powerpoint/2010/main" val="3103708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CB80-EC9D-49E1-BA81-4EEA3902F9E5}"/>
              </a:ext>
            </a:extLst>
          </p:cNvPr>
          <p:cNvSpPr>
            <a:spLocks noGrp="1"/>
          </p:cNvSpPr>
          <p:nvPr>
            <p:ph type="title"/>
          </p:nvPr>
        </p:nvSpPr>
        <p:spPr/>
        <p:txBody>
          <a:bodyPr/>
          <a:lstStyle/>
          <a:p>
            <a:r>
              <a:rPr lang="en-US"/>
              <a:t>BE Apparel to promote RCP</a:t>
            </a:r>
          </a:p>
        </p:txBody>
      </p:sp>
      <p:pic>
        <p:nvPicPr>
          <p:cNvPr id="4" name="Content Placeholder 3">
            <a:extLst>
              <a:ext uri="{FF2B5EF4-FFF2-40B4-BE49-F238E27FC236}">
                <a16:creationId xmlns:a16="http://schemas.microsoft.com/office/drawing/2014/main" id="{8024DAA9-093E-41E1-8BE9-CF849AEA468F}"/>
              </a:ext>
            </a:extLst>
          </p:cNvPr>
          <p:cNvPicPr>
            <a:picLocks noGrp="1" noChangeAspect="1"/>
          </p:cNvPicPr>
          <p:nvPr>
            <p:ph idx="1"/>
          </p:nvPr>
        </p:nvPicPr>
        <p:blipFill>
          <a:blip r:embed="rId2"/>
          <a:stretch>
            <a:fillRect/>
          </a:stretch>
        </p:blipFill>
        <p:spPr>
          <a:xfrm>
            <a:off x="5643563" y="2514600"/>
            <a:ext cx="6122633" cy="3286456"/>
          </a:xfrm>
          <a:prstGeom prst="rect">
            <a:avLst/>
          </a:prstGeom>
        </p:spPr>
      </p:pic>
      <p:pic>
        <p:nvPicPr>
          <p:cNvPr id="5" name="Picture 4">
            <a:extLst>
              <a:ext uri="{FF2B5EF4-FFF2-40B4-BE49-F238E27FC236}">
                <a16:creationId xmlns:a16="http://schemas.microsoft.com/office/drawing/2014/main" id="{6840A43F-1E1E-4FD1-AFCC-E13DBC88F4FC}"/>
              </a:ext>
            </a:extLst>
          </p:cNvPr>
          <p:cNvPicPr>
            <a:picLocks noChangeAspect="1"/>
          </p:cNvPicPr>
          <p:nvPr/>
        </p:nvPicPr>
        <p:blipFill>
          <a:blip r:embed="rId3"/>
          <a:stretch>
            <a:fillRect/>
          </a:stretch>
        </p:blipFill>
        <p:spPr>
          <a:xfrm>
            <a:off x="940729" y="2397263"/>
            <a:ext cx="3702707" cy="3182200"/>
          </a:xfrm>
          <a:prstGeom prst="rect">
            <a:avLst/>
          </a:prstGeom>
        </p:spPr>
      </p:pic>
    </p:spTree>
    <p:extLst>
      <p:ext uri="{BB962C8B-B14F-4D97-AF65-F5344CB8AC3E}">
        <p14:creationId xmlns:p14="http://schemas.microsoft.com/office/powerpoint/2010/main" val="159366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9996-8B97-468D-9F68-9985D9E097E8}"/>
              </a:ext>
            </a:extLst>
          </p:cNvPr>
          <p:cNvSpPr>
            <a:spLocks noGrp="1"/>
          </p:cNvSpPr>
          <p:nvPr>
            <p:ph type="title"/>
          </p:nvPr>
        </p:nvSpPr>
        <p:spPr>
          <a:xfrm>
            <a:off x="1097280" y="286603"/>
            <a:ext cx="10058400" cy="1448891"/>
          </a:xfrm>
        </p:spPr>
        <p:txBody>
          <a:bodyPr/>
          <a:lstStyle/>
          <a:p>
            <a:r>
              <a:rPr lang="en-US"/>
              <a:t>PREM Survey	</a:t>
            </a:r>
            <a:r>
              <a:rPr lang="en-US" sz="2000">
                <a:solidFill>
                  <a:schemeClr val="tx2"/>
                </a:solidFill>
              </a:rPr>
              <a:t>(Patient Reported Experience Measure) </a:t>
            </a:r>
            <a:endParaRPr lang="en-US">
              <a:solidFill>
                <a:schemeClr val="tx2"/>
              </a:solidFill>
            </a:endParaRPr>
          </a:p>
        </p:txBody>
      </p:sp>
      <p:sp>
        <p:nvSpPr>
          <p:cNvPr id="3" name="Content Placeholder 2">
            <a:extLst>
              <a:ext uri="{FF2B5EF4-FFF2-40B4-BE49-F238E27FC236}">
                <a16:creationId xmlns:a16="http://schemas.microsoft.com/office/drawing/2014/main" id="{00525AD1-2765-4FE3-8515-0F261084D13A}"/>
              </a:ext>
            </a:extLst>
          </p:cNvPr>
          <p:cNvSpPr>
            <a:spLocks noGrp="1"/>
          </p:cNvSpPr>
          <p:nvPr>
            <p:ph idx="1"/>
          </p:nvPr>
        </p:nvSpPr>
        <p:spPr>
          <a:xfrm>
            <a:off x="821094" y="2435290"/>
            <a:ext cx="10664890" cy="3676261"/>
          </a:xfrm>
        </p:spPr>
        <p:txBody>
          <a:bodyPr numCol="2">
            <a:normAutofit fontScale="47500" lnSpcReduction="20000"/>
          </a:bodyPr>
          <a:lstStyle/>
          <a:p>
            <a:pPr marL="749808" lvl="1" indent="-457200">
              <a:buFont typeface="+mj-lt"/>
              <a:buAutoNum type="arabicPeriod"/>
            </a:pPr>
            <a:r>
              <a:rPr lang="en-US" sz="2500"/>
              <a:t>I could take part in decisions about my care</a:t>
            </a:r>
          </a:p>
          <a:p>
            <a:pPr marL="1008560" lvl="5" indent="0">
              <a:buNone/>
            </a:pPr>
            <a:r>
              <a:rPr lang="en-US" sz="2300">
                <a:solidFill>
                  <a:schemeClr val="accent1"/>
                </a:solidFill>
              </a:rPr>
              <a:t>“I want you to feel included in your care.” </a:t>
            </a:r>
          </a:p>
          <a:p>
            <a:pPr marL="292608" lvl="1" indent="0">
              <a:buNone/>
            </a:pPr>
            <a:endParaRPr lang="en-US" sz="2200">
              <a:solidFill>
                <a:schemeClr val="tx2"/>
              </a:solidFill>
            </a:endParaRPr>
          </a:p>
          <a:p>
            <a:pPr marL="749808" lvl="1" indent="-457200">
              <a:buFont typeface="+mj-lt"/>
              <a:buAutoNum type="arabicPeriod" startAt="2"/>
            </a:pPr>
            <a:r>
              <a:rPr lang="en-US" sz="2500"/>
              <a:t>I could ask questions about my care.</a:t>
            </a:r>
          </a:p>
          <a:p>
            <a:pPr marL="841248" lvl="4" indent="0">
              <a:buNone/>
            </a:pPr>
            <a:r>
              <a:rPr lang="en-US" sz="2300">
                <a:solidFill>
                  <a:schemeClr val="accent1"/>
                </a:solidFill>
              </a:rPr>
              <a:t>"I want you to feel comfortable asking questions about your care throughout your stay; please feel free to ask any questions as they come up“</a:t>
            </a:r>
          </a:p>
          <a:p>
            <a:pPr marL="841248" lvl="4" indent="0">
              <a:buNone/>
            </a:pPr>
            <a:endParaRPr lang="en-US" sz="2000">
              <a:solidFill>
                <a:schemeClr val="accent1"/>
              </a:solidFill>
            </a:endParaRPr>
          </a:p>
          <a:p>
            <a:pPr marL="749808" lvl="1" indent="-457200">
              <a:buFont typeface="+mj-lt"/>
              <a:buAutoNum type="arabicPeriod" startAt="2"/>
            </a:pPr>
            <a:r>
              <a:rPr lang="en-US" sz="2500"/>
              <a:t>My healthcare team did a good job listening to me; I felt heard. </a:t>
            </a:r>
          </a:p>
          <a:p>
            <a:pPr marL="475488" lvl="2" indent="0">
              <a:buNone/>
            </a:pPr>
            <a:endParaRPr lang="en-US" sz="2200"/>
          </a:p>
          <a:p>
            <a:pPr marL="749808" lvl="1" indent="-457200">
              <a:buFont typeface="+mj-lt"/>
              <a:buAutoNum type="arabicPeriod" startAt="2"/>
            </a:pPr>
            <a:r>
              <a:rPr lang="en-US" sz="2500"/>
              <a:t>My healthcare choices were respected by the healthcare team. </a:t>
            </a:r>
          </a:p>
          <a:p>
            <a:pPr marL="841248" lvl="4" indent="0">
              <a:buNone/>
            </a:pPr>
            <a:r>
              <a:rPr lang="en-US" sz="2300">
                <a:solidFill>
                  <a:schemeClr val="accent1"/>
                </a:solidFill>
              </a:rPr>
              <a:t>"I want to ensure that you feel your choices are respected while we care for you. What things are important to you during your birth experience and hospital stay?'</a:t>
            </a:r>
          </a:p>
          <a:p>
            <a:pPr marL="292608" lvl="1" indent="0">
              <a:buNone/>
            </a:pPr>
            <a:endParaRPr lang="en-US" sz="2200"/>
          </a:p>
          <a:p>
            <a:pPr marL="749808" lvl="1" indent="-457200">
              <a:buFont typeface="+mj-lt"/>
              <a:buAutoNum type="arabicPeriod" startAt="5"/>
            </a:pPr>
            <a:r>
              <a:rPr lang="en-US" sz="2500"/>
              <a:t>My healthcare team understood my background, home life, and health history, and communicated well with each other. </a:t>
            </a:r>
          </a:p>
          <a:p>
            <a:pPr marL="841248" lvl="4" indent="0">
              <a:buNone/>
            </a:pPr>
            <a:r>
              <a:rPr lang="en-US" sz="2300">
                <a:solidFill>
                  <a:schemeClr val="accent1"/>
                </a:solidFill>
              </a:rPr>
              <a:t>"Your care team wants to ensure we understand your background, home life, and health history. This is one way we can provide better care for you and communicate effectively with each other"</a:t>
            </a:r>
            <a:endParaRPr lang="en-US" sz="2300"/>
          </a:p>
          <a:p>
            <a:pPr marL="818388" lvl="2" indent="-342900">
              <a:buFont typeface="+mj-lt"/>
              <a:buAutoNum type="arabicPeriod" startAt="2"/>
            </a:pPr>
            <a:endParaRPr lang="en-US" sz="2200"/>
          </a:p>
          <a:p>
            <a:pPr marL="749808" lvl="1" indent="-457200">
              <a:buFont typeface="+mj-lt"/>
              <a:buAutoNum type="arabicPeriod" startAt="5"/>
            </a:pPr>
            <a:r>
              <a:rPr lang="en-US" sz="2500"/>
              <a:t>My team introduced themselves to me, and my support persons, and explained their role in my care. </a:t>
            </a:r>
          </a:p>
          <a:p>
            <a:pPr marL="749808" lvl="1" indent="-457200">
              <a:buFont typeface="+mj-lt"/>
              <a:buAutoNum type="arabicPeriod" startAt="5"/>
            </a:pPr>
            <a:endParaRPr lang="en-US" sz="2200"/>
          </a:p>
          <a:p>
            <a:pPr marL="749808" lvl="1" indent="-457200">
              <a:buFont typeface="+mj-lt"/>
              <a:buAutoNum type="arabicPeriod" startAt="5"/>
            </a:pPr>
            <a:r>
              <a:rPr lang="en-US" sz="2500"/>
              <a:t>The team asked for my permission before carrying out exams and treatments</a:t>
            </a:r>
          </a:p>
          <a:p>
            <a:pPr marL="635508" lvl="1" indent="-342900">
              <a:buFont typeface="+mj-lt"/>
              <a:buAutoNum type="arabicPeriod" startAt="5"/>
            </a:pPr>
            <a:endParaRPr lang="en-US" sz="2200"/>
          </a:p>
          <a:p>
            <a:pPr marL="749808" lvl="1" indent="-457200">
              <a:buFont typeface="+mj-lt"/>
              <a:buAutoNum type="arabicPeriod" startAt="5"/>
            </a:pPr>
            <a:r>
              <a:rPr lang="en-US" sz="2900"/>
              <a:t>I felt pressured by the team into accepting care I did not want or did not understand.</a:t>
            </a:r>
            <a:r>
              <a:rPr lang="en-US" sz="2200"/>
              <a:t> </a:t>
            </a:r>
          </a:p>
          <a:p>
            <a:pPr marL="841248" lvl="4" indent="0">
              <a:buNone/>
            </a:pPr>
            <a:r>
              <a:rPr lang="en-US" sz="2500">
                <a:solidFill>
                  <a:schemeClr val="accent1"/>
                </a:solidFill>
              </a:rPr>
              <a:t>“ I want to ensure you understand the plan and agree to proceed.” </a:t>
            </a:r>
          </a:p>
          <a:p>
            <a:pPr marL="1184148" lvl="4" indent="-342900">
              <a:buFont typeface="+mj-lt"/>
              <a:buAutoNum type="arabicPeriod"/>
            </a:pPr>
            <a:endParaRPr lang="en-US" sz="2200">
              <a:solidFill>
                <a:schemeClr val="tx2"/>
              </a:solidFill>
            </a:endParaRPr>
          </a:p>
          <a:p>
            <a:pPr marL="749808" lvl="1" indent="-457200">
              <a:buFont typeface="+mj-lt"/>
              <a:buAutoNum type="arabicPeriod" startAt="5"/>
            </a:pPr>
            <a:r>
              <a:rPr lang="en-US" sz="2500"/>
              <a:t>When the health care team could not meet my wishes, they explained why. </a:t>
            </a:r>
          </a:p>
          <a:p>
            <a:pPr marL="841248" lvl="4" indent="0">
              <a:buNone/>
            </a:pPr>
            <a:r>
              <a:rPr lang="en-US" sz="2500">
                <a:solidFill>
                  <a:schemeClr val="accent1"/>
                </a:solidFill>
              </a:rPr>
              <a:t>“ I know this goes against your wishes, but I want to explain why the treatment plan has changed.”</a:t>
            </a:r>
          </a:p>
          <a:p>
            <a:pPr marL="841248" lvl="4" indent="0">
              <a:buNone/>
            </a:pPr>
            <a:r>
              <a:rPr lang="en-US" sz="2200">
                <a:solidFill>
                  <a:schemeClr val="tx2"/>
                </a:solidFill>
              </a:rPr>
              <a:t> </a:t>
            </a:r>
          </a:p>
          <a:p>
            <a:pPr marL="749808" lvl="1" indent="-457200">
              <a:buFont typeface="+mj-lt"/>
              <a:buAutoNum type="arabicPeriod" startAt="5"/>
            </a:pPr>
            <a:r>
              <a:rPr lang="en-US" sz="2500"/>
              <a:t>I trusted the healthcare team to take the best care of me. </a:t>
            </a:r>
          </a:p>
        </p:txBody>
      </p:sp>
      <p:sp>
        <p:nvSpPr>
          <p:cNvPr id="4" name="TextBox 3">
            <a:extLst>
              <a:ext uri="{FF2B5EF4-FFF2-40B4-BE49-F238E27FC236}">
                <a16:creationId xmlns:a16="http://schemas.microsoft.com/office/drawing/2014/main" id="{A246928A-9827-47A6-A541-73AA4D8F7D34}"/>
              </a:ext>
            </a:extLst>
          </p:cNvPr>
          <p:cNvSpPr txBox="1"/>
          <p:nvPr/>
        </p:nvSpPr>
        <p:spPr>
          <a:xfrm>
            <a:off x="1097281" y="1884783"/>
            <a:ext cx="9997440" cy="646331"/>
          </a:xfrm>
          <a:prstGeom prst="rect">
            <a:avLst/>
          </a:prstGeom>
          <a:noFill/>
        </p:spPr>
        <p:txBody>
          <a:bodyPr wrap="square" rtlCol="0">
            <a:spAutoFit/>
          </a:bodyPr>
          <a:lstStyle/>
          <a:p>
            <a:r>
              <a:rPr lang="en-US" i="1">
                <a:solidFill>
                  <a:schemeClr val="tx1">
                    <a:lumMod val="75000"/>
                    <a:lumOff val="25000"/>
                  </a:schemeClr>
                </a:solidFill>
              </a:rPr>
              <a:t>Rate how strongly you agree or disagree with the following statements about your care. </a:t>
            </a:r>
          </a:p>
          <a:p>
            <a:endParaRPr lang="en-US"/>
          </a:p>
        </p:txBody>
      </p:sp>
    </p:spTree>
    <p:extLst>
      <p:ext uri="{BB962C8B-B14F-4D97-AF65-F5344CB8AC3E}">
        <p14:creationId xmlns:p14="http://schemas.microsoft.com/office/powerpoint/2010/main" val="2073430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6623-50EC-4B9A-BCDB-0748643E7D0F}"/>
              </a:ext>
            </a:extLst>
          </p:cNvPr>
          <p:cNvSpPr>
            <a:spLocks noGrp="1"/>
          </p:cNvSpPr>
          <p:nvPr>
            <p:ph type="title"/>
          </p:nvPr>
        </p:nvSpPr>
        <p:spPr>
          <a:xfrm>
            <a:off x="457200" y="594359"/>
            <a:ext cx="3200400" cy="1943568"/>
          </a:xfrm>
        </p:spPr>
        <p:txBody>
          <a:bodyPr/>
          <a:lstStyle/>
          <a:p>
            <a:r>
              <a:rPr lang="en-US"/>
              <a:t>PREM</a:t>
            </a:r>
            <a:br>
              <a:rPr lang="en-US"/>
            </a:br>
            <a:r>
              <a:rPr lang="en-US"/>
              <a:t>Survey</a:t>
            </a:r>
          </a:p>
        </p:txBody>
      </p:sp>
      <p:pic>
        <p:nvPicPr>
          <p:cNvPr id="5" name="Content Placeholder 4">
            <a:extLst>
              <a:ext uri="{FF2B5EF4-FFF2-40B4-BE49-F238E27FC236}">
                <a16:creationId xmlns:a16="http://schemas.microsoft.com/office/drawing/2014/main" id="{B87D72E1-AE64-4D8A-9D3F-BEA4A705883A}"/>
              </a:ext>
            </a:extLst>
          </p:cNvPr>
          <p:cNvPicPr>
            <a:picLocks noGrp="1" noChangeAspect="1"/>
          </p:cNvPicPr>
          <p:nvPr>
            <p:ph idx="1"/>
          </p:nvPr>
        </p:nvPicPr>
        <p:blipFill>
          <a:blip r:embed="rId2"/>
          <a:stretch>
            <a:fillRect/>
          </a:stretch>
        </p:blipFill>
        <p:spPr>
          <a:xfrm>
            <a:off x="4800600" y="823749"/>
            <a:ext cx="6492875" cy="5073977"/>
          </a:xfrm>
          <a:prstGeom prst="rect">
            <a:avLst/>
          </a:prstGeom>
        </p:spPr>
      </p:pic>
      <p:sp>
        <p:nvSpPr>
          <p:cNvPr id="4" name="Text Placeholder 3">
            <a:extLst>
              <a:ext uri="{FF2B5EF4-FFF2-40B4-BE49-F238E27FC236}">
                <a16:creationId xmlns:a16="http://schemas.microsoft.com/office/drawing/2014/main" id="{54F3C279-8371-4706-96B2-F720C12EA842}"/>
              </a:ext>
            </a:extLst>
          </p:cNvPr>
          <p:cNvSpPr>
            <a:spLocks noGrp="1"/>
          </p:cNvSpPr>
          <p:nvPr>
            <p:ph type="body" sz="half" idx="2"/>
          </p:nvPr>
        </p:nvSpPr>
        <p:spPr>
          <a:xfrm>
            <a:off x="457200" y="2686050"/>
            <a:ext cx="3200400" cy="3619154"/>
          </a:xfrm>
        </p:spPr>
        <p:txBody>
          <a:bodyPr>
            <a:normAutofit/>
          </a:bodyPr>
          <a:lstStyle/>
          <a:p>
            <a:pPr marL="285750" indent="-285750">
              <a:lnSpc>
                <a:spcPct val="150000"/>
              </a:lnSpc>
              <a:buFont typeface="Courier New" panose="02070309020205020404" pitchFamily="49" charset="0"/>
              <a:buChar char="o"/>
            </a:pPr>
            <a:r>
              <a:rPr lang="en-US" sz="2000"/>
              <a:t>Laminated Cards</a:t>
            </a:r>
          </a:p>
          <a:p>
            <a:pPr marL="285750" indent="-285750">
              <a:lnSpc>
                <a:spcPct val="150000"/>
              </a:lnSpc>
              <a:buFont typeface="Courier New" panose="02070309020205020404" pitchFamily="49" charset="0"/>
              <a:buChar char="o"/>
            </a:pPr>
            <a:r>
              <a:rPr lang="en-US" sz="2000"/>
              <a:t>Scripting for Nurses</a:t>
            </a:r>
          </a:p>
          <a:p>
            <a:pPr marL="285750" indent="-285750">
              <a:lnSpc>
                <a:spcPct val="150000"/>
              </a:lnSpc>
              <a:buFont typeface="Courier New" panose="02070309020205020404" pitchFamily="49" charset="0"/>
              <a:buChar char="o"/>
            </a:pPr>
            <a:r>
              <a:rPr lang="en-US" sz="2000"/>
              <a:t>Discharge Checklist</a:t>
            </a:r>
          </a:p>
        </p:txBody>
      </p:sp>
    </p:spTree>
    <p:extLst>
      <p:ext uri="{BB962C8B-B14F-4D97-AF65-F5344CB8AC3E}">
        <p14:creationId xmlns:p14="http://schemas.microsoft.com/office/powerpoint/2010/main" val="1501731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FCB4-4A31-43C3-8AFE-5209A242748D}"/>
              </a:ext>
            </a:extLst>
          </p:cNvPr>
          <p:cNvSpPr>
            <a:spLocks noGrp="1"/>
          </p:cNvSpPr>
          <p:nvPr>
            <p:ph type="title"/>
          </p:nvPr>
        </p:nvSpPr>
        <p:spPr/>
        <p:txBody>
          <a:bodyPr/>
          <a:lstStyle/>
          <a:p>
            <a:r>
              <a:rPr lang="en-US"/>
              <a:t>PREM Scripting</a:t>
            </a:r>
          </a:p>
        </p:txBody>
      </p:sp>
      <p:sp>
        <p:nvSpPr>
          <p:cNvPr id="3" name="Content Placeholder 2">
            <a:extLst>
              <a:ext uri="{FF2B5EF4-FFF2-40B4-BE49-F238E27FC236}">
                <a16:creationId xmlns:a16="http://schemas.microsoft.com/office/drawing/2014/main" id="{1AED46B8-C84F-46E9-AE1C-64D3E30D1778}"/>
              </a:ext>
            </a:extLst>
          </p:cNvPr>
          <p:cNvSpPr>
            <a:spLocks noGrp="1"/>
          </p:cNvSpPr>
          <p:nvPr>
            <p:ph idx="1"/>
          </p:nvPr>
        </p:nvSpPr>
        <p:spPr>
          <a:xfrm>
            <a:off x="1097280" y="1845733"/>
            <a:ext cx="6432233" cy="4228496"/>
          </a:xfrm>
        </p:spPr>
        <p:txBody>
          <a:bodyPr>
            <a:normAutofit/>
          </a:bodyPr>
          <a:lstStyle/>
          <a:p>
            <a:r>
              <a:rPr lang="en-US" b="1" u="sng"/>
              <a:t>PREM Survey Drop-Off</a:t>
            </a:r>
            <a:endParaRPr lang="en-US"/>
          </a:p>
          <a:p>
            <a:r>
              <a:rPr lang="en-US"/>
              <a:t>We are working to ensure all of our patients are treated with respect and dignity. </a:t>
            </a:r>
          </a:p>
          <a:p>
            <a:r>
              <a:rPr lang="en-US"/>
              <a:t>This survey, focused on Respectful Care, is completely anonymous and individual responses will not be shared with the team. </a:t>
            </a:r>
          </a:p>
          <a:p>
            <a:r>
              <a:rPr lang="en-US"/>
              <a:t> Scan this QR code, select hospital #49 at the top, and answer a few questions to let us know if we exceeded your expectations. </a:t>
            </a:r>
          </a:p>
          <a:p>
            <a:r>
              <a:rPr lang="en-US"/>
              <a:t> I am going to step-out out of the room to gather your discharge gifts, and allow you a few minutes to complete the questionnaire.</a:t>
            </a:r>
          </a:p>
          <a:p>
            <a:pPr algn="ctr"/>
            <a:endParaRPr lang="en-US">
              <a:solidFill>
                <a:schemeClr val="tx1">
                  <a:lumMod val="85000"/>
                  <a:lumOff val="15000"/>
                </a:schemeClr>
              </a:solidFill>
            </a:endParaRPr>
          </a:p>
        </p:txBody>
      </p:sp>
      <p:pic>
        <p:nvPicPr>
          <p:cNvPr id="6" name="Picture 5">
            <a:extLst>
              <a:ext uri="{FF2B5EF4-FFF2-40B4-BE49-F238E27FC236}">
                <a16:creationId xmlns:a16="http://schemas.microsoft.com/office/drawing/2014/main" id="{6CCC7555-DF52-41A6-8BFD-2BF599AE6F7D}"/>
              </a:ext>
            </a:extLst>
          </p:cNvPr>
          <p:cNvPicPr>
            <a:picLocks noChangeAspect="1"/>
          </p:cNvPicPr>
          <p:nvPr/>
        </p:nvPicPr>
        <p:blipFill>
          <a:blip r:embed="rId2"/>
          <a:stretch>
            <a:fillRect/>
          </a:stretch>
        </p:blipFill>
        <p:spPr>
          <a:xfrm>
            <a:off x="8015133" y="2916993"/>
            <a:ext cx="3000929" cy="512007"/>
          </a:xfrm>
          <a:prstGeom prst="rect">
            <a:avLst/>
          </a:prstGeom>
        </p:spPr>
      </p:pic>
      <p:pic>
        <p:nvPicPr>
          <p:cNvPr id="7" name="Picture 6">
            <a:extLst>
              <a:ext uri="{FF2B5EF4-FFF2-40B4-BE49-F238E27FC236}">
                <a16:creationId xmlns:a16="http://schemas.microsoft.com/office/drawing/2014/main" id="{1DFF0F02-D8C3-495C-8968-85A2D11F16A9}"/>
              </a:ext>
            </a:extLst>
          </p:cNvPr>
          <p:cNvPicPr>
            <a:picLocks noChangeAspect="1"/>
          </p:cNvPicPr>
          <p:nvPr/>
        </p:nvPicPr>
        <p:blipFill>
          <a:blip r:embed="rId3"/>
          <a:stretch>
            <a:fillRect/>
          </a:stretch>
        </p:blipFill>
        <p:spPr>
          <a:xfrm>
            <a:off x="8015133" y="3429000"/>
            <a:ext cx="4057806" cy="1289773"/>
          </a:xfrm>
          <a:prstGeom prst="rect">
            <a:avLst/>
          </a:prstGeom>
        </p:spPr>
      </p:pic>
    </p:spTree>
    <p:extLst>
      <p:ext uri="{BB962C8B-B14F-4D97-AF65-F5344CB8AC3E}">
        <p14:creationId xmlns:p14="http://schemas.microsoft.com/office/powerpoint/2010/main" val="2135095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310" y="816766"/>
            <a:ext cx="10659342" cy="2014679"/>
          </a:xfrm>
        </p:spPr>
        <p:txBody>
          <a:bodyPr/>
          <a:lstStyle/>
          <a:p>
            <a:r>
              <a:rPr lang="en-US" dirty="0">
                <a:ea typeface="Lato Medium"/>
                <a:cs typeface="Lato Medium"/>
              </a:rPr>
              <a:t>NYSPQC: NYSBEIP Presentation</a:t>
            </a:r>
            <a:endParaRPr lang="en-US" dirty="0"/>
          </a:p>
        </p:txBody>
      </p:sp>
      <p:sp>
        <p:nvSpPr>
          <p:cNvPr id="3" name="Subtitle 2"/>
          <p:cNvSpPr>
            <a:spLocks noGrp="1"/>
          </p:cNvSpPr>
          <p:nvPr>
            <p:ph type="subTitle" idx="1"/>
          </p:nvPr>
        </p:nvSpPr>
        <p:spPr>
          <a:xfrm>
            <a:off x="1413310" y="2952243"/>
            <a:ext cx="9365380" cy="2223021"/>
          </a:xfrm>
        </p:spPr>
        <p:txBody>
          <a:bodyPr vert="horz" lIns="91440" tIns="45720" rIns="91440" bIns="45720" rtlCol="0" anchor="t">
            <a:noAutofit/>
          </a:bodyPr>
          <a:lstStyle/>
          <a:p>
            <a:pPr>
              <a:spcBef>
                <a:spcPts val="0"/>
              </a:spcBef>
              <a:spcAft>
                <a:spcPts val="0"/>
              </a:spcAft>
            </a:pPr>
            <a:r>
              <a:rPr lang="en-US" b="1" dirty="0">
                <a:latin typeface="Calibri"/>
                <a:ea typeface="+mn-lt"/>
                <a:cs typeface="Arial"/>
              </a:rPr>
              <a:t>Kristen Lawless</a:t>
            </a:r>
          </a:p>
          <a:p>
            <a:pPr>
              <a:spcBef>
                <a:spcPts val="0"/>
              </a:spcBef>
              <a:spcAft>
                <a:spcPts val="0"/>
              </a:spcAft>
            </a:pPr>
            <a:r>
              <a:rPr lang="en-US" dirty="0">
                <a:latin typeface="Calibri"/>
                <a:ea typeface="Lato"/>
                <a:cs typeface="Arial"/>
              </a:rPr>
              <a:t>Program Director, NYSPQC, New York State Department of Health</a:t>
            </a:r>
            <a:endParaRPr lang="en-US" dirty="0">
              <a:latin typeface="Calibri"/>
              <a:ea typeface="+mn-lt"/>
              <a:cs typeface="+mn-lt"/>
            </a:endParaRPr>
          </a:p>
          <a:p>
            <a:pPr>
              <a:spcBef>
                <a:spcPts val="0"/>
              </a:spcBef>
              <a:spcAft>
                <a:spcPts val="0"/>
              </a:spcAft>
            </a:pPr>
            <a:r>
              <a:rPr lang="en-US" b="1" dirty="0">
                <a:latin typeface="Calibri"/>
                <a:ea typeface="Lato"/>
                <a:cs typeface="Arial"/>
              </a:rPr>
              <a:t>Jacqueline </a:t>
            </a:r>
            <a:r>
              <a:rPr lang="en-US" b="1" dirty="0" err="1">
                <a:latin typeface="Calibri"/>
                <a:ea typeface="Lato"/>
                <a:cs typeface="Arial"/>
              </a:rPr>
              <a:t>Kellachan</a:t>
            </a:r>
            <a:r>
              <a:rPr lang="en-US" b="1" dirty="0">
                <a:latin typeface="Calibri"/>
                <a:ea typeface="Lato"/>
                <a:cs typeface="Arial"/>
              </a:rPr>
              <a:t>, MPH</a:t>
            </a:r>
            <a:endParaRPr lang="en-US" b="1" dirty="0">
              <a:latin typeface="Calibri"/>
              <a:ea typeface="+mn-lt"/>
              <a:cs typeface="+mn-lt"/>
            </a:endParaRPr>
          </a:p>
          <a:p>
            <a:pPr>
              <a:spcBef>
                <a:spcPts val="0"/>
              </a:spcBef>
              <a:spcAft>
                <a:spcPts val="0"/>
              </a:spcAft>
            </a:pPr>
            <a:r>
              <a:rPr lang="en-US" dirty="0">
                <a:latin typeface="Calibri"/>
                <a:ea typeface="Lato"/>
                <a:cs typeface="Arial"/>
              </a:rPr>
              <a:t>Project Director, NYSBEIP</a:t>
            </a:r>
            <a:endParaRPr lang="en-US" dirty="0">
              <a:latin typeface="Calibri"/>
            </a:endParaRPr>
          </a:p>
          <a:p>
            <a:endParaRPr lang="en-US">
              <a:cs typeface="Calibri"/>
            </a:endParaRPr>
          </a:p>
        </p:txBody>
      </p:sp>
    </p:spTree>
    <p:extLst>
      <p:ext uri="{BB962C8B-B14F-4D97-AF65-F5344CB8AC3E}">
        <p14:creationId xmlns:p14="http://schemas.microsoft.com/office/powerpoint/2010/main" val="4066476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9600" y="2413000"/>
            <a:ext cx="10261600" cy="1569660"/>
          </a:xfrm>
          <a:prstGeom prst="rect">
            <a:avLst/>
          </a:prstGeom>
          <a:noFill/>
          <a:ln>
            <a:noFill/>
          </a:ln>
        </p:spPr>
        <p:txBody>
          <a:bodyPr wrap="square" rtlCol="0">
            <a:spAutoFit/>
          </a:bodyPr>
          <a:lstStyle/>
          <a:p>
            <a:pPr>
              <a:defRPr/>
            </a:pPr>
            <a:r>
              <a:rPr lang="en-US" sz="4800" b="1" dirty="0">
                <a:solidFill>
                  <a:srgbClr val="002D73"/>
                </a:solidFill>
                <a:latin typeface="Arial" panose="020B0604020202020204" pitchFamily="34" charset="0"/>
                <a:cs typeface="Arial" panose="020B0604020202020204" pitchFamily="34" charset="0"/>
              </a:rPr>
              <a:t>New York State Birth Equity Improvement Project (NYSBEIP) </a:t>
            </a:r>
          </a:p>
        </p:txBody>
      </p:sp>
      <p:sp>
        <p:nvSpPr>
          <p:cNvPr id="7" name="TextBox 6"/>
          <p:cNvSpPr txBox="1"/>
          <p:nvPr/>
        </p:nvSpPr>
        <p:spPr>
          <a:xfrm>
            <a:off x="753326" y="4013439"/>
            <a:ext cx="11230519" cy="666786"/>
          </a:xfrm>
          <a:prstGeom prst="rect">
            <a:avLst/>
          </a:prstGeom>
          <a:noFill/>
          <a:ln>
            <a:noFill/>
          </a:ln>
        </p:spPr>
        <p:txBody>
          <a:bodyPr wrap="square" rtlCol="0">
            <a:spAutoFit/>
          </a:bodyPr>
          <a:lstStyle/>
          <a:p>
            <a:pPr>
              <a:defRPr/>
            </a:pPr>
            <a:r>
              <a:rPr lang="en-US" sz="3733" b="1" dirty="0">
                <a:solidFill>
                  <a:srgbClr val="1F497D"/>
                </a:solidFill>
                <a:latin typeface="Arial" panose="020B0604020202020204" pitchFamily="34" charset="0"/>
                <a:cs typeface="Arial" panose="020B0604020202020204" pitchFamily="34" charset="0"/>
              </a:rPr>
              <a:t>Collecting and Using Data From </a:t>
            </a:r>
            <a:r>
              <a:rPr lang="en-US" sz="3733" b="1" dirty="0" err="1">
                <a:solidFill>
                  <a:srgbClr val="1F497D"/>
                </a:solidFill>
                <a:latin typeface="Arial" panose="020B0604020202020204" pitchFamily="34" charset="0"/>
                <a:cs typeface="Arial" panose="020B0604020202020204" pitchFamily="34" charset="0"/>
              </a:rPr>
              <a:t>Birthi</a:t>
            </a:r>
            <a:r>
              <a:rPr lang="en-US" sz="3733" b="1" dirty="0">
                <a:solidFill>
                  <a:srgbClr val="1F497D"/>
                </a:solidFill>
                <a:latin typeface="Arial" panose="020B0604020202020204" pitchFamily="34" charset="0"/>
                <a:cs typeface="Arial" panose="020B0604020202020204" pitchFamily="34" charset="0"/>
              </a:rPr>
              <a:t>ng People</a:t>
            </a:r>
          </a:p>
        </p:txBody>
      </p:sp>
      <p:sp>
        <p:nvSpPr>
          <p:cNvPr id="2" name="TextBox 1">
            <a:extLst>
              <a:ext uri="{FF2B5EF4-FFF2-40B4-BE49-F238E27FC236}">
                <a16:creationId xmlns:a16="http://schemas.microsoft.com/office/drawing/2014/main" id="{6616110C-0FB9-4649-A499-A957654F4580}"/>
              </a:ext>
            </a:extLst>
          </p:cNvPr>
          <p:cNvSpPr txBox="1"/>
          <p:nvPr/>
        </p:nvSpPr>
        <p:spPr>
          <a:xfrm>
            <a:off x="851501" y="5104780"/>
            <a:ext cx="9675249" cy="1569660"/>
          </a:xfrm>
          <a:prstGeom prst="rect">
            <a:avLst/>
          </a:prstGeom>
          <a:noFill/>
        </p:spPr>
        <p:txBody>
          <a:bodyPr wrap="square" rtlCol="0">
            <a:spAutoFit/>
          </a:bodyPr>
          <a:lstStyle/>
          <a:p>
            <a:pPr>
              <a:defRPr/>
            </a:pPr>
            <a:r>
              <a:rPr lang="en-US" dirty="0">
                <a:solidFill>
                  <a:prstClr val="white"/>
                </a:solidFill>
                <a:latin typeface="Arial" panose="020B0604020202020204" pitchFamily="34" charset="0"/>
                <a:cs typeface="Arial" panose="020B0604020202020204" pitchFamily="34" charset="0"/>
              </a:rPr>
              <a:t>Kristen Lawless</a:t>
            </a:r>
          </a:p>
          <a:p>
            <a:pPr>
              <a:defRPr/>
            </a:pPr>
            <a:r>
              <a:rPr lang="en-US" dirty="0">
                <a:solidFill>
                  <a:prstClr val="white"/>
                </a:solidFill>
                <a:latin typeface="Arial" panose="020B0604020202020204" pitchFamily="34" charset="0"/>
                <a:cs typeface="Arial" panose="020B0604020202020204" pitchFamily="34" charset="0"/>
              </a:rPr>
              <a:t>Program Director, NYSPQC, New York State Department of Health</a:t>
            </a:r>
          </a:p>
          <a:p>
            <a:pPr>
              <a:defRPr/>
            </a:pPr>
            <a:r>
              <a:rPr lang="en-US" dirty="0">
                <a:solidFill>
                  <a:prstClr val="white"/>
                </a:solidFill>
                <a:latin typeface="Arial" panose="020B0604020202020204" pitchFamily="34" charset="0"/>
                <a:cs typeface="Arial" panose="020B0604020202020204" pitchFamily="34" charset="0"/>
              </a:rPr>
              <a:t>Jacqueline Kellachan, MPH</a:t>
            </a:r>
          </a:p>
          <a:p>
            <a:pPr>
              <a:defRPr/>
            </a:pPr>
            <a:r>
              <a:rPr lang="en-US" dirty="0">
                <a:solidFill>
                  <a:prstClr val="white"/>
                </a:solidFill>
                <a:latin typeface="Arial" panose="020B0604020202020204" pitchFamily="34" charset="0"/>
                <a:cs typeface="Arial" panose="020B0604020202020204" pitchFamily="34" charset="0"/>
              </a:rPr>
              <a:t>Project Director, NYSBEIP</a:t>
            </a:r>
          </a:p>
        </p:txBody>
      </p:sp>
    </p:spTree>
    <p:extLst>
      <p:ext uri="{BB962C8B-B14F-4D97-AF65-F5344CB8AC3E}">
        <p14:creationId xmlns:p14="http://schemas.microsoft.com/office/powerpoint/2010/main" val="693376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7442-25E2-4C5C-B466-BB2E2DAA567D}"/>
              </a:ext>
            </a:extLst>
          </p:cNvPr>
          <p:cNvSpPr>
            <a:spLocks noGrp="1"/>
          </p:cNvSpPr>
          <p:nvPr>
            <p:ph type="title"/>
          </p:nvPr>
        </p:nvSpPr>
        <p:spPr>
          <a:xfrm>
            <a:off x="1891989" y="697521"/>
            <a:ext cx="8776011" cy="646515"/>
          </a:xfrm>
        </p:spPr>
        <p:txBody>
          <a:bodyPr>
            <a:noAutofit/>
          </a:bodyPr>
          <a:lstStyle/>
          <a:p>
            <a:r>
              <a:rPr lang="en-US" sz="5333" b="1" dirty="0">
                <a:solidFill>
                  <a:srgbClr val="002D73"/>
                </a:solidFill>
                <a:latin typeface="Arial"/>
                <a:cs typeface="Arial"/>
              </a:rPr>
              <a:t>NYSBEIP Project Goal</a:t>
            </a:r>
            <a:endParaRPr lang="en-US" sz="5333" dirty="0"/>
          </a:p>
        </p:txBody>
      </p:sp>
      <p:sp>
        <p:nvSpPr>
          <p:cNvPr id="3" name="Content Placeholder 2">
            <a:extLst>
              <a:ext uri="{FF2B5EF4-FFF2-40B4-BE49-F238E27FC236}">
                <a16:creationId xmlns:a16="http://schemas.microsoft.com/office/drawing/2014/main" id="{A6B7E191-C0A6-4AB7-B44B-016D6EF8BDF0}"/>
              </a:ext>
            </a:extLst>
          </p:cNvPr>
          <p:cNvSpPr>
            <a:spLocks noGrp="1"/>
          </p:cNvSpPr>
          <p:nvPr>
            <p:ph idx="1"/>
          </p:nvPr>
        </p:nvSpPr>
        <p:spPr>
          <a:xfrm>
            <a:off x="844162" y="1666037"/>
            <a:ext cx="6408516" cy="3279155"/>
          </a:xfrm>
        </p:spPr>
        <p:txBody>
          <a:bodyPr>
            <a:noAutofit/>
          </a:bodyPr>
          <a:lstStyle/>
          <a:p>
            <a:pPr marL="0" indent="0">
              <a:buNone/>
            </a:pPr>
            <a:r>
              <a:rPr lang="en-US" sz="2667" dirty="0"/>
              <a:t>All New York State birthing hospitals and centers will identify how individual and systemic racism impacts birth outcomes at their facility and will take actions to improve both the experience of care and perinatal outcomes of Black birthing people in the communities they serve.</a:t>
            </a:r>
          </a:p>
          <a:p>
            <a:pPr marL="0" indent="0">
              <a:buNone/>
            </a:pPr>
            <a:endParaRPr lang="en-US" sz="2667" dirty="0"/>
          </a:p>
          <a:p>
            <a:r>
              <a:rPr lang="en-US" sz="2667" dirty="0"/>
              <a:t>January 2021 Project Launch</a:t>
            </a:r>
          </a:p>
          <a:p>
            <a:r>
              <a:rPr lang="en-US" sz="2667" dirty="0"/>
              <a:t>73 NYS birthing facilities participating</a:t>
            </a:r>
          </a:p>
          <a:p>
            <a:pPr marL="0" indent="0">
              <a:buNone/>
            </a:pPr>
            <a:endParaRPr lang="en-US" dirty="0"/>
          </a:p>
          <a:p>
            <a:pPr marL="0" indent="0">
              <a:buNone/>
            </a:pPr>
            <a:endParaRPr lang="en-US" b="1" dirty="0"/>
          </a:p>
          <a:p>
            <a:pPr marL="0" indent="0">
              <a:buNone/>
            </a:pPr>
            <a:endParaRPr lang="en-US" dirty="0">
              <a:solidFill>
                <a:srgbClr val="FF0000"/>
              </a:solidFill>
            </a:endParaRPr>
          </a:p>
          <a:p>
            <a:pPr marL="0" indent="0">
              <a:buNone/>
            </a:pPr>
            <a:endParaRPr lang="en-US" b="1" dirty="0"/>
          </a:p>
        </p:txBody>
      </p:sp>
      <p:pic>
        <p:nvPicPr>
          <p:cNvPr id="9218" name="Picture 2" descr="Birth Equity Advocacy Project | Fighting for Racial Equity in Maternal Care">
            <a:extLst>
              <a:ext uri="{FF2B5EF4-FFF2-40B4-BE49-F238E27FC236}">
                <a16:creationId xmlns:a16="http://schemas.microsoft.com/office/drawing/2014/main" id="{70BD26AC-8D2A-4BA9-8C69-2AC2087A0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61" y="1666037"/>
            <a:ext cx="4300416" cy="430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449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C3CC-5380-4210-B997-C3385C6E3ABC}"/>
              </a:ext>
            </a:extLst>
          </p:cNvPr>
          <p:cNvSpPr>
            <a:spLocks noGrp="1"/>
          </p:cNvSpPr>
          <p:nvPr>
            <p:ph type="title"/>
          </p:nvPr>
        </p:nvSpPr>
        <p:spPr/>
        <p:txBody>
          <a:bodyPr>
            <a:normAutofit/>
          </a:bodyPr>
          <a:lstStyle/>
          <a:p>
            <a:r>
              <a:rPr lang="en-US" sz="3600" b="1" dirty="0">
                <a:solidFill>
                  <a:schemeClr val="tx2"/>
                </a:solidFill>
              </a:rPr>
              <a:t>Patient Reported Experience Measure (PREM)</a:t>
            </a:r>
          </a:p>
        </p:txBody>
      </p:sp>
      <p:sp>
        <p:nvSpPr>
          <p:cNvPr id="3" name="Content Placeholder 2">
            <a:extLst>
              <a:ext uri="{FF2B5EF4-FFF2-40B4-BE49-F238E27FC236}">
                <a16:creationId xmlns:a16="http://schemas.microsoft.com/office/drawing/2014/main" id="{92D6D7B4-1BFB-4EDA-AAD9-A9F6D3982337}"/>
              </a:ext>
            </a:extLst>
          </p:cNvPr>
          <p:cNvSpPr>
            <a:spLocks noGrp="1"/>
          </p:cNvSpPr>
          <p:nvPr>
            <p:ph idx="1"/>
          </p:nvPr>
        </p:nvSpPr>
        <p:spPr/>
        <p:txBody>
          <a:bodyPr>
            <a:normAutofit lnSpcReduction="10000"/>
          </a:bodyPr>
          <a:lstStyle/>
          <a:p>
            <a:r>
              <a:rPr lang="en-US" dirty="0"/>
              <a:t>NYSBEIP outcome centered on birthing experience.</a:t>
            </a:r>
          </a:p>
          <a:p>
            <a:pPr lvl="0"/>
            <a:r>
              <a:rPr lang="en-US" dirty="0">
                <a:solidFill>
                  <a:prstClr val="black"/>
                </a:solidFill>
              </a:rPr>
              <a:t>Anonymous 17-question survey for every person discharged with a live birth measuring patient experience during the project period: </a:t>
            </a:r>
          </a:p>
          <a:p>
            <a:pPr lvl="1"/>
            <a:r>
              <a:rPr lang="en-US" sz="3200" dirty="0"/>
              <a:t>Birthing people use a facility-specific QR code to access the survey.</a:t>
            </a:r>
          </a:p>
          <a:p>
            <a:r>
              <a:rPr lang="en-US" dirty="0"/>
              <a:t>Answers go directly to NYSDOH for analysis from Momentive.</a:t>
            </a:r>
          </a:p>
          <a:p>
            <a:r>
              <a:rPr lang="en-US" dirty="0"/>
              <a:t>Each facility receives a PREM Implementation Packet</a:t>
            </a:r>
          </a:p>
        </p:txBody>
      </p:sp>
    </p:spTree>
    <p:extLst>
      <p:ext uri="{BB962C8B-B14F-4D97-AF65-F5344CB8AC3E}">
        <p14:creationId xmlns:p14="http://schemas.microsoft.com/office/powerpoint/2010/main" val="3212836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6A67-4D5B-7E61-4D6D-61AAF5EB5882}"/>
              </a:ext>
            </a:extLst>
          </p:cNvPr>
          <p:cNvSpPr>
            <a:spLocks noGrp="1"/>
          </p:cNvSpPr>
          <p:nvPr>
            <p:ph type="title"/>
          </p:nvPr>
        </p:nvSpPr>
        <p:spPr>
          <a:xfrm>
            <a:off x="347272" y="177748"/>
            <a:ext cx="10972800" cy="1325563"/>
          </a:xfrm>
        </p:spPr>
        <p:txBody>
          <a:bodyPr/>
          <a:lstStyle/>
          <a:p>
            <a:r>
              <a:rPr lang="en-US">
                <a:ea typeface="Lato Medium"/>
                <a:cs typeface="Lato Medium"/>
              </a:rPr>
              <a:t>2023 Face to Face: Let's Get Ready! </a:t>
            </a:r>
            <a:endParaRPr lang="en-US"/>
          </a:p>
        </p:txBody>
      </p:sp>
      <p:sp>
        <p:nvSpPr>
          <p:cNvPr id="4" name="Slide Number Placeholder 3">
            <a:extLst>
              <a:ext uri="{FF2B5EF4-FFF2-40B4-BE49-F238E27FC236}">
                <a16:creationId xmlns:a16="http://schemas.microsoft.com/office/drawing/2014/main" id="{91D1630E-9E80-0990-5B14-135FAC430B9B}"/>
              </a:ext>
            </a:extLst>
          </p:cNvPr>
          <p:cNvSpPr>
            <a:spLocks noGrp="1"/>
          </p:cNvSpPr>
          <p:nvPr>
            <p:ph type="sldNum" sz="quarter" idx="10"/>
          </p:nvPr>
        </p:nvSpPr>
        <p:spPr/>
        <p:txBody>
          <a:bodyPr/>
          <a:lstStyle/>
          <a:p>
            <a:fld id="{97033E4B-E3EB-3D46-B2D8-3159663620FA}" type="slidenum">
              <a:rPr lang="en-US" smtClean="0"/>
              <a:pPr/>
              <a:t>5</a:t>
            </a:fld>
            <a:endParaRPr lang="en-US"/>
          </a:p>
        </p:txBody>
      </p:sp>
      <p:graphicFrame>
        <p:nvGraphicFramePr>
          <p:cNvPr id="3" name="Diagram 4">
            <a:extLst>
              <a:ext uri="{FF2B5EF4-FFF2-40B4-BE49-F238E27FC236}">
                <a16:creationId xmlns:a16="http://schemas.microsoft.com/office/drawing/2014/main" id="{CE3144B1-63D5-3A35-936E-61EA985FC06C}"/>
              </a:ext>
            </a:extLst>
          </p:cNvPr>
          <p:cNvGraphicFramePr>
            <a:graphicFrameLocks noGrp="1"/>
          </p:cNvGraphicFramePr>
          <p:nvPr>
            <p:ph idx="1"/>
            <p:extLst>
              <p:ext uri="{D42A27DB-BD31-4B8C-83A1-F6EECF244321}">
                <p14:modId xmlns:p14="http://schemas.microsoft.com/office/powerpoint/2010/main" val="3344182569"/>
              </p:ext>
            </p:extLst>
          </p:nvPr>
        </p:nvGraphicFramePr>
        <p:xfrm>
          <a:off x="49770" y="958490"/>
          <a:ext cx="12368548" cy="5405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01" name="Explosion: 8 Points 2100">
            <a:extLst>
              <a:ext uri="{FF2B5EF4-FFF2-40B4-BE49-F238E27FC236}">
                <a16:creationId xmlns:a16="http://schemas.microsoft.com/office/drawing/2014/main" id="{E1873166-440C-0FD6-168C-D98166865361}"/>
              </a:ext>
            </a:extLst>
          </p:cNvPr>
          <p:cNvSpPr/>
          <p:nvPr/>
        </p:nvSpPr>
        <p:spPr>
          <a:xfrm>
            <a:off x="253485" y="5330761"/>
            <a:ext cx="2887131" cy="1889906"/>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Registration opens soon! </a:t>
            </a:r>
            <a:endParaRPr lang="en-US"/>
          </a:p>
        </p:txBody>
      </p:sp>
      <p:sp>
        <p:nvSpPr>
          <p:cNvPr id="2102" name="Explosion: 8 Points 2101">
            <a:extLst>
              <a:ext uri="{FF2B5EF4-FFF2-40B4-BE49-F238E27FC236}">
                <a16:creationId xmlns:a16="http://schemas.microsoft.com/office/drawing/2014/main" id="{FEFF9F02-D0C1-A91A-2FE3-BA6D12A814C2}"/>
              </a:ext>
            </a:extLst>
          </p:cNvPr>
          <p:cNvSpPr/>
          <p:nvPr/>
        </p:nvSpPr>
        <p:spPr>
          <a:xfrm>
            <a:off x="9057199" y="5328112"/>
            <a:ext cx="2734732" cy="174413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Templates coming soon! </a:t>
            </a:r>
            <a:endParaRPr lang="en-US"/>
          </a:p>
        </p:txBody>
      </p:sp>
      <p:sp>
        <p:nvSpPr>
          <p:cNvPr id="13" name="Explosion: 8 Points 12">
            <a:extLst>
              <a:ext uri="{FF2B5EF4-FFF2-40B4-BE49-F238E27FC236}">
                <a16:creationId xmlns:a16="http://schemas.microsoft.com/office/drawing/2014/main" id="{4E5C9945-CED1-DE11-01CE-2B8D475ED1DB}"/>
              </a:ext>
            </a:extLst>
          </p:cNvPr>
          <p:cNvSpPr/>
          <p:nvPr/>
        </p:nvSpPr>
        <p:spPr>
          <a:xfrm>
            <a:off x="5472929" y="4484758"/>
            <a:ext cx="2769260" cy="1967947"/>
          </a:xfrm>
          <a:prstGeom prst="irregularSeal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All Data due </a:t>
            </a:r>
          </a:p>
          <a:p>
            <a:pPr algn="ctr"/>
            <a:r>
              <a:rPr lang="en-US" b="1">
                <a:ea typeface="Calibri"/>
                <a:cs typeface="Calibri"/>
              </a:rPr>
              <a:t>April 21st!</a:t>
            </a:r>
          </a:p>
        </p:txBody>
      </p:sp>
    </p:spTree>
    <p:extLst>
      <p:ext uri="{BB962C8B-B14F-4D97-AF65-F5344CB8AC3E}">
        <p14:creationId xmlns:p14="http://schemas.microsoft.com/office/powerpoint/2010/main" val="3062734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D3B51D-3956-4993-B7DA-FAA23DE565BB}"/>
              </a:ext>
            </a:extLst>
          </p:cNvPr>
          <p:cNvSpPr txBox="1"/>
          <p:nvPr/>
        </p:nvSpPr>
        <p:spPr>
          <a:xfrm>
            <a:off x="609600" y="5054600"/>
            <a:ext cx="6310688" cy="502766"/>
          </a:xfrm>
          <a:prstGeom prst="rect">
            <a:avLst/>
          </a:prstGeom>
          <a:noFill/>
          <a:ln>
            <a:noFill/>
          </a:ln>
        </p:spPr>
        <p:txBody>
          <a:bodyPr wrap="square" rtlCol="0">
            <a:spAutoFit/>
          </a:bodyPr>
          <a:lstStyle/>
          <a:p>
            <a:pPr defTabSz="1625519">
              <a:defRPr/>
            </a:pPr>
            <a:r>
              <a:rPr lang="en-US" sz="2667" b="1" dirty="0">
                <a:solidFill>
                  <a:prstClr val="white"/>
                </a:solidFill>
                <a:latin typeface="Arial" panose="020B0604020202020204" pitchFamily="34" charset="0"/>
                <a:cs typeface="Arial" panose="020B0604020202020204" pitchFamily="34" charset="0"/>
              </a:rPr>
              <a:t>Wednesday, May 5, 2021</a:t>
            </a:r>
          </a:p>
        </p:txBody>
      </p:sp>
      <p:sp>
        <p:nvSpPr>
          <p:cNvPr id="2" name="Title 1">
            <a:extLst>
              <a:ext uri="{FF2B5EF4-FFF2-40B4-BE49-F238E27FC236}">
                <a16:creationId xmlns:a16="http://schemas.microsoft.com/office/drawing/2014/main" id="{4CCC267E-2AAF-4612-B41D-1A15EC88FBE1}"/>
              </a:ext>
            </a:extLst>
          </p:cNvPr>
          <p:cNvSpPr>
            <a:spLocks noGrp="1"/>
          </p:cNvSpPr>
          <p:nvPr>
            <p:ph type="title"/>
          </p:nvPr>
        </p:nvSpPr>
        <p:spPr/>
        <p:txBody>
          <a:bodyPr>
            <a:noAutofit/>
          </a:bodyPr>
          <a:lstStyle/>
          <a:p>
            <a:r>
              <a:rPr lang="en-US" sz="3733" b="1" dirty="0">
                <a:solidFill>
                  <a:srgbClr val="002D73"/>
                </a:solidFill>
              </a:rPr>
              <a:t>Patient Reported Experience Measure (PREM)</a:t>
            </a:r>
          </a:p>
        </p:txBody>
      </p:sp>
      <p:sp>
        <p:nvSpPr>
          <p:cNvPr id="3" name="Content Placeholder 2">
            <a:extLst>
              <a:ext uri="{FF2B5EF4-FFF2-40B4-BE49-F238E27FC236}">
                <a16:creationId xmlns:a16="http://schemas.microsoft.com/office/drawing/2014/main" id="{760528E5-3A55-43CF-ADBA-482F27170004}"/>
              </a:ext>
            </a:extLst>
          </p:cNvPr>
          <p:cNvSpPr>
            <a:spLocks noGrp="1"/>
          </p:cNvSpPr>
          <p:nvPr>
            <p:ph idx="1"/>
          </p:nvPr>
        </p:nvSpPr>
        <p:spPr>
          <a:xfrm>
            <a:off x="609601" y="1480458"/>
            <a:ext cx="5355772" cy="4525433"/>
          </a:xfrm>
        </p:spPr>
        <p:txBody>
          <a:bodyPr>
            <a:normAutofit/>
          </a:bodyPr>
          <a:lstStyle/>
          <a:p>
            <a:r>
              <a:rPr lang="en-US" sz="3733" dirty="0"/>
              <a:t>Discharge sheet and survey is available in 12 languages.</a:t>
            </a:r>
          </a:p>
          <a:p>
            <a:r>
              <a:rPr lang="en-US" sz="3733" dirty="0"/>
              <a:t>Facility-specific QR Code shared with each patient.</a:t>
            </a:r>
          </a:p>
        </p:txBody>
      </p:sp>
      <p:pic>
        <p:nvPicPr>
          <p:cNvPr id="6" name="Picture 5" descr="Qr code&#10;&#10;Description automatically generated">
            <a:extLst>
              <a:ext uri="{FF2B5EF4-FFF2-40B4-BE49-F238E27FC236}">
                <a16:creationId xmlns:a16="http://schemas.microsoft.com/office/drawing/2014/main" id="{4956F0F4-B5F5-4434-AB4A-9B72F368B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39" r="519"/>
          <a:stretch/>
        </p:blipFill>
        <p:spPr>
          <a:xfrm>
            <a:off x="6920289" y="1625601"/>
            <a:ext cx="3639953" cy="4169753"/>
          </a:xfrm>
          <a:prstGeom prst="rect">
            <a:avLst/>
          </a:prstGeom>
        </p:spPr>
      </p:pic>
    </p:spTree>
    <p:extLst>
      <p:ext uri="{BB962C8B-B14F-4D97-AF65-F5344CB8AC3E}">
        <p14:creationId xmlns:p14="http://schemas.microsoft.com/office/powerpoint/2010/main" val="3532576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A5E867-4BB0-4092-9304-F70155E8A001}"/>
              </a:ext>
            </a:extLst>
          </p:cNvPr>
          <p:cNvSpPr>
            <a:spLocks noGrp="1"/>
          </p:cNvSpPr>
          <p:nvPr>
            <p:ph type="title"/>
          </p:nvPr>
        </p:nvSpPr>
        <p:spPr>
          <a:xfrm>
            <a:off x="609600" y="275167"/>
            <a:ext cx="11379200" cy="1143000"/>
          </a:xfrm>
        </p:spPr>
        <p:txBody>
          <a:bodyPr>
            <a:noAutofit/>
          </a:bodyPr>
          <a:lstStyle/>
          <a:p>
            <a:r>
              <a:rPr lang="en-US" sz="3733" b="1" dirty="0">
                <a:solidFill>
                  <a:srgbClr val="002060"/>
                </a:solidFill>
              </a:rPr>
              <a:t>Patient Reported Experience Measure (PREM)</a:t>
            </a:r>
          </a:p>
        </p:txBody>
      </p:sp>
      <p:pic>
        <p:nvPicPr>
          <p:cNvPr id="15" name="Content Placeholder 14">
            <a:extLst>
              <a:ext uri="{FF2B5EF4-FFF2-40B4-BE49-F238E27FC236}">
                <a16:creationId xmlns:a16="http://schemas.microsoft.com/office/drawing/2014/main" id="{4DE51BB4-20B5-47B0-8DEC-62E6CEA823C6}"/>
              </a:ext>
            </a:extLst>
          </p:cNvPr>
          <p:cNvPicPr>
            <a:picLocks noGrp="1" noChangeAspect="1"/>
          </p:cNvPicPr>
          <p:nvPr>
            <p:ph idx="1"/>
          </p:nvPr>
        </p:nvPicPr>
        <p:blipFill rotWithShape="1">
          <a:blip r:embed="rId2"/>
          <a:srcRect l="15432" t="23334" r="50988" b="21852"/>
          <a:stretch/>
        </p:blipFill>
        <p:spPr>
          <a:xfrm>
            <a:off x="6502400" y="1092200"/>
            <a:ext cx="5181600" cy="5638757"/>
          </a:xfrm>
          <a:prstGeom prst="rect">
            <a:avLst/>
          </a:prstGeom>
        </p:spPr>
      </p:pic>
      <p:sp>
        <p:nvSpPr>
          <p:cNvPr id="16" name="TextBox 15">
            <a:extLst>
              <a:ext uri="{FF2B5EF4-FFF2-40B4-BE49-F238E27FC236}">
                <a16:creationId xmlns:a16="http://schemas.microsoft.com/office/drawing/2014/main" id="{FCE4E1A0-BECA-4C41-B312-6884D604625F}"/>
              </a:ext>
            </a:extLst>
          </p:cNvPr>
          <p:cNvSpPr txBox="1"/>
          <p:nvPr/>
        </p:nvSpPr>
        <p:spPr>
          <a:xfrm>
            <a:off x="548640" y="1952704"/>
            <a:ext cx="5408589" cy="4196662"/>
          </a:xfrm>
          <a:prstGeom prst="rect">
            <a:avLst/>
          </a:prstGeom>
          <a:noFill/>
        </p:spPr>
        <p:txBody>
          <a:bodyPr wrap="square" rtlCol="0">
            <a:spAutoFit/>
          </a:bodyPr>
          <a:lstStyle/>
          <a:p>
            <a:pPr marL="380990" indent="-380990">
              <a:buFont typeface="Arial" panose="020B0604020202020204" pitchFamily="34" charset="0"/>
              <a:buChar char="•"/>
              <a:defRPr/>
            </a:pP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Post scan sheet in rooms, discharge folders</a:t>
            </a:r>
          </a:p>
          <a:p>
            <a:pPr marL="380990" indent="-380990">
              <a:buFont typeface="Arial" panose="020B0604020202020204" pitchFamily="34" charset="0"/>
              <a:buChar char="•"/>
              <a:defRPr/>
            </a:pP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Facility staff or volunteers help birthing p</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eople</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access surveys via a tablet at the time of discharge.  </a:t>
            </a:r>
          </a:p>
          <a:p>
            <a:pPr marL="380990" indent="-380990">
              <a:buFont typeface="Arial" panose="020B0604020202020204" pitchFamily="34" charset="0"/>
              <a:buChar char="•"/>
              <a:defRPr/>
            </a:pP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urvey</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can also be accessed via a smartphone.</a:t>
            </a:r>
          </a:p>
          <a:p>
            <a:pPr marL="380990" indent="-380990">
              <a:buFont typeface="Arial" panose="020B0604020202020204" pitchFamily="34" charset="0"/>
              <a:buChar char="•"/>
              <a:defRPr/>
            </a:pP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Survey takes less than 5 minutes to complete</a:t>
            </a:r>
          </a:p>
        </p:txBody>
      </p:sp>
    </p:spTree>
    <p:extLst>
      <p:ext uri="{BB962C8B-B14F-4D97-AF65-F5344CB8AC3E}">
        <p14:creationId xmlns:p14="http://schemas.microsoft.com/office/powerpoint/2010/main" val="2747278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51CB-FE3D-4841-9AA1-A97A2FF47CE3}"/>
              </a:ext>
            </a:extLst>
          </p:cNvPr>
          <p:cNvSpPr>
            <a:spLocks noGrp="1"/>
          </p:cNvSpPr>
          <p:nvPr>
            <p:ph type="title"/>
          </p:nvPr>
        </p:nvSpPr>
        <p:spPr/>
        <p:txBody>
          <a:bodyPr>
            <a:normAutofit/>
          </a:bodyPr>
          <a:lstStyle/>
          <a:p>
            <a:r>
              <a:rPr lang="en-US" sz="5400" b="1" dirty="0">
                <a:solidFill>
                  <a:srgbClr val="1F497D"/>
                </a:solidFill>
              </a:rPr>
              <a:t>Patient Information Sheet</a:t>
            </a:r>
            <a:endParaRPr lang="en-US" sz="5400" dirty="0"/>
          </a:p>
        </p:txBody>
      </p:sp>
      <p:sp>
        <p:nvSpPr>
          <p:cNvPr id="3" name="Content Placeholder 2">
            <a:extLst>
              <a:ext uri="{FF2B5EF4-FFF2-40B4-BE49-F238E27FC236}">
                <a16:creationId xmlns:a16="http://schemas.microsoft.com/office/drawing/2014/main" id="{F64002D9-7DB0-4302-88D1-17A7B3B1C30D}"/>
              </a:ext>
            </a:extLst>
          </p:cNvPr>
          <p:cNvSpPr>
            <a:spLocks noGrp="1"/>
          </p:cNvSpPr>
          <p:nvPr>
            <p:ph sz="half" idx="1"/>
          </p:nvPr>
        </p:nvSpPr>
        <p:spPr/>
        <p:txBody>
          <a:bodyPr/>
          <a:lstStyle/>
          <a:p>
            <a:pPr>
              <a:defRPr/>
            </a:pPr>
            <a:r>
              <a:rPr lang="en-US" sz="4000" dirty="0">
                <a:solidFill>
                  <a:prstClr val="black"/>
                </a:solidFill>
              </a:rPr>
              <a:t>Can be customized with facilities name </a:t>
            </a:r>
          </a:p>
          <a:p>
            <a:pPr>
              <a:defRPr/>
            </a:pPr>
            <a:r>
              <a:rPr lang="en-US" sz="4000" dirty="0">
                <a:solidFill>
                  <a:prstClr val="black"/>
                </a:solidFill>
              </a:rPr>
              <a:t>Distributed to birthing people on admission</a:t>
            </a:r>
            <a:endParaRPr lang="en-US" dirty="0"/>
          </a:p>
        </p:txBody>
      </p:sp>
      <p:pic>
        <p:nvPicPr>
          <p:cNvPr id="8" name="Content Placeholder 7">
            <a:extLst>
              <a:ext uri="{FF2B5EF4-FFF2-40B4-BE49-F238E27FC236}">
                <a16:creationId xmlns:a16="http://schemas.microsoft.com/office/drawing/2014/main" id="{32E35047-BBEC-4D8A-8BF5-FFF1EBB04897}"/>
              </a:ext>
            </a:extLst>
          </p:cNvPr>
          <p:cNvPicPr>
            <a:picLocks noGrp="1" noChangeAspect="1"/>
          </p:cNvPicPr>
          <p:nvPr>
            <p:ph sz="half" idx="2"/>
          </p:nvPr>
        </p:nvPicPr>
        <p:blipFill>
          <a:blip r:embed="rId3"/>
          <a:stretch>
            <a:fillRect/>
          </a:stretch>
        </p:blipFill>
        <p:spPr>
          <a:xfrm>
            <a:off x="6606540" y="1600200"/>
            <a:ext cx="3737611" cy="4400549"/>
          </a:xfrm>
          <a:ln>
            <a:solidFill>
              <a:schemeClr val="tx1"/>
            </a:solidFill>
          </a:ln>
        </p:spPr>
      </p:pic>
    </p:spTree>
    <p:extLst>
      <p:ext uri="{BB962C8B-B14F-4D97-AF65-F5344CB8AC3E}">
        <p14:creationId xmlns:p14="http://schemas.microsoft.com/office/powerpoint/2010/main" val="2438040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322C-76CC-4A93-A909-C92C779605B4}"/>
              </a:ext>
            </a:extLst>
          </p:cNvPr>
          <p:cNvSpPr>
            <a:spLocks noGrp="1"/>
          </p:cNvSpPr>
          <p:nvPr>
            <p:ph type="title"/>
          </p:nvPr>
        </p:nvSpPr>
        <p:spPr/>
        <p:txBody>
          <a:bodyPr/>
          <a:lstStyle/>
          <a:p>
            <a:r>
              <a:rPr lang="en-US" b="1" dirty="0">
                <a:solidFill>
                  <a:schemeClr val="tx2"/>
                </a:solidFill>
              </a:rPr>
              <a:t>Number of PREMs Completed</a:t>
            </a:r>
          </a:p>
        </p:txBody>
      </p:sp>
      <p:graphicFrame>
        <p:nvGraphicFramePr>
          <p:cNvPr id="6" name="Chart 5">
            <a:extLst>
              <a:ext uri="{FF2B5EF4-FFF2-40B4-BE49-F238E27FC236}">
                <a16:creationId xmlns:a16="http://schemas.microsoft.com/office/drawing/2014/main" id="{59649C7B-C8E2-4481-951C-A1003F6DFE55}"/>
              </a:ext>
            </a:extLst>
          </p:cNvPr>
          <p:cNvGraphicFramePr>
            <a:graphicFrameLocks/>
          </p:cNvGraphicFramePr>
          <p:nvPr/>
        </p:nvGraphicFramePr>
        <p:xfrm>
          <a:off x="65541" y="1418168"/>
          <a:ext cx="12126459" cy="3007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7">
            <a:extLst>
              <a:ext uri="{FF2B5EF4-FFF2-40B4-BE49-F238E27FC236}">
                <a16:creationId xmlns:a16="http://schemas.microsoft.com/office/drawing/2014/main" id="{85B8148A-7FD2-2955-183B-D03A422046C6}"/>
              </a:ext>
            </a:extLst>
          </p:cNvPr>
          <p:cNvGraphicFramePr>
            <a:graphicFrameLocks noGrp="1"/>
          </p:cNvGraphicFramePr>
          <p:nvPr/>
        </p:nvGraphicFramePr>
        <p:xfrm>
          <a:off x="396488" y="4501455"/>
          <a:ext cx="11537784" cy="1693333"/>
        </p:xfrm>
        <a:graphic>
          <a:graphicData uri="http://schemas.openxmlformats.org/drawingml/2006/table">
            <a:tbl>
              <a:tblPr firstRow="1" bandRow="1">
                <a:tableStyleId>{5C22544A-7EE6-4342-B048-85BDC9FD1C3A}</a:tableStyleId>
              </a:tblPr>
              <a:tblGrid>
                <a:gridCol w="640988">
                  <a:extLst>
                    <a:ext uri="{9D8B030D-6E8A-4147-A177-3AD203B41FA5}">
                      <a16:colId xmlns:a16="http://schemas.microsoft.com/office/drawing/2014/main" val="3848222016"/>
                    </a:ext>
                  </a:extLst>
                </a:gridCol>
                <a:gridCol w="640988">
                  <a:extLst>
                    <a:ext uri="{9D8B030D-6E8A-4147-A177-3AD203B41FA5}">
                      <a16:colId xmlns:a16="http://schemas.microsoft.com/office/drawing/2014/main" val="575035656"/>
                    </a:ext>
                  </a:extLst>
                </a:gridCol>
                <a:gridCol w="640988">
                  <a:extLst>
                    <a:ext uri="{9D8B030D-6E8A-4147-A177-3AD203B41FA5}">
                      <a16:colId xmlns:a16="http://schemas.microsoft.com/office/drawing/2014/main" val="4007032516"/>
                    </a:ext>
                  </a:extLst>
                </a:gridCol>
                <a:gridCol w="640988">
                  <a:extLst>
                    <a:ext uri="{9D8B030D-6E8A-4147-A177-3AD203B41FA5}">
                      <a16:colId xmlns:a16="http://schemas.microsoft.com/office/drawing/2014/main" val="75734519"/>
                    </a:ext>
                  </a:extLst>
                </a:gridCol>
                <a:gridCol w="640988">
                  <a:extLst>
                    <a:ext uri="{9D8B030D-6E8A-4147-A177-3AD203B41FA5}">
                      <a16:colId xmlns:a16="http://schemas.microsoft.com/office/drawing/2014/main" val="76132805"/>
                    </a:ext>
                  </a:extLst>
                </a:gridCol>
                <a:gridCol w="640988">
                  <a:extLst>
                    <a:ext uri="{9D8B030D-6E8A-4147-A177-3AD203B41FA5}">
                      <a16:colId xmlns:a16="http://schemas.microsoft.com/office/drawing/2014/main" val="3119214599"/>
                    </a:ext>
                  </a:extLst>
                </a:gridCol>
                <a:gridCol w="640988">
                  <a:extLst>
                    <a:ext uri="{9D8B030D-6E8A-4147-A177-3AD203B41FA5}">
                      <a16:colId xmlns:a16="http://schemas.microsoft.com/office/drawing/2014/main" val="524835810"/>
                    </a:ext>
                  </a:extLst>
                </a:gridCol>
                <a:gridCol w="640988">
                  <a:extLst>
                    <a:ext uri="{9D8B030D-6E8A-4147-A177-3AD203B41FA5}">
                      <a16:colId xmlns:a16="http://schemas.microsoft.com/office/drawing/2014/main" val="3512216651"/>
                    </a:ext>
                  </a:extLst>
                </a:gridCol>
                <a:gridCol w="640988">
                  <a:extLst>
                    <a:ext uri="{9D8B030D-6E8A-4147-A177-3AD203B41FA5}">
                      <a16:colId xmlns:a16="http://schemas.microsoft.com/office/drawing/2014/main" val="3040664920"/>
                    </a:ext>
                  </a:extLst>
                </a:gridCol>
                <a:gridCol w="640988">
                  <a:extLst>
                    <a:ext uri="{9D8B030D-6E8A-4147-A177-3AD203B41FA5}">
                      <a16:colId xmlns:a16="http://schemas.microsoft.com/office/drawing/2014/main" val="983896715"/>
                    </a:ext>
                  </a:extLst>
                </a:gridCol>
                <a:gridCol w="640988">
                  <a:extLst>
                    <a:ext uri="{9D8B030D-6E8A-4147-A177-3AD203B41FA5}">
                      <a16:colId xmlns:a16="http://schemas.microsoft.com/office/drawing/2014/main" val="880128433"/>
                    </a:ext>
                  </a:extLst>
                </a:gridCol>
                <a:gridCol w="640988">
                  <a:extLst>
                    <a:ext uri="{9D8B030D-6E8A-4147-A177-3AD203B41FA5}">
                      <a16:colId xmlns:a16="http://schemas.microsoft.com/office/drawing/2014/main" val="806962148"/>
                    </a:ext>
                  </a:extLst>
                </a:gridCol>
                <a:gridCol w="640988">
                  <a:extLst>
                    <a:ext uri="{9D8B030D-6E8A-4147-A177-3AD203B41FA5}">
                      <a16:colId xmlns:a16="http://schemas.microsoft.com/office/drawing/2014/main" val="104057972"/>
                    </a:ext>
                  </a:extLst>
                </a:gridCol>
                <a:gridCol w="640988">
                  <a:extLst>
                    <a:ext uri="{9D8B030D-6E8A-4147-A177-3AD203B41FA5}">
                      <a16:colId xmlns:a16="http://schemas.microsoft.com/office/drawing/2014/main" val="3418571106"/>
                    </a:ext>
                  </a:extLst>
                </a:gridCol>
                <a:gridCol w="640988">
                  <a:extLst>
                    <a:ext uri="{9D8B030D-6E8A-4147-A177-3AD203B41FA5}">
                      <a16:colId xmlns:a16="http://schemas.microsoft.com/office/drawing/2014/main" val="386109294"/>
                    </a:ext>
                  </a:extLst>
                </a:gridCol>
                <a:gridCol w="640988">
                  <a:extLst>
                    <a:ext uri="{9D8B030D-6E8A-4147-A177-3AD203B41FA5}">
                      <a16:colId xmlns:a16="http://schemas.microsoft.com/office/drawing/2014/main" val="1483044917"/>
                    </a:ext>
                  </a:extLst>
                </a:gridCol>
                <a:gridCol w="640988">
                  <a:extLst>
                    <a:ext uri="{9D8B030D-6E8A-4147-A177-3AD203B41FA5}">
                      <a16:colId xmlns:a16="http://schemas.microsoft.com/office/drawing/2014/main" val="3790896909"/>
                    </a:ext>
                  </a:extLst>
                </a:gridCol>
                <a:gridCol w="640988">
                  <a:extLst>
                    <a:ext uri="{9D8B030D-6E8A-4147-A177-3AD203B41FA5}">
                      <a16:colId xmlns:a16="http://schemas.microsoft.com/office/drawing/2014/main" val="2178599057"/>
                    </a:ext>
                  </a:extLst>
                </a:gridCol>
              </a:tblGrid>
              <a:tr h="494453">
                <a:tc>
                  <a:txBody>
                    <a:bodyPr/>
                    <a:lstStyle/>
                    <a:p>
                      <a:endParaRPr lang="en-US" sz="2400" dirty="0"/>
                    </a:p>
                  </a:txBody>
                  <a:tcPr marL="121920" marR="121920" marT="60960" marB="60960"/>
                </a:tc>
                <a:tc>
                  <a:txBody>
                    <a:bodyPr/>
                    <a:lstStyle/>
                    <a:p>
                      <a:pPr algn="l" fontAlgn="b"/>
                      <a:r>
                        <a:rPr lang="en-US" sz="1500" b="0" i="0" u="none" strike="noStrike" dirty="0">
                          <a:solidFill>
                            <a:srgbClr val="000000"/>
                          </a:solidFill>
                          <a:effectLst/>
                          <a:latin typeface="Calibri" panose="020F0502020204030204" pitchFamily="34" charset="0"/>
                        </a:rPr>
                        <a:t>July-Aug-21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Sep-21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Oct-21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Nov-21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Dec-21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Jan-22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Feb-22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Mar-22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Apr-22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May-22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Jun-22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Jul-22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Aug-22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Sep-22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Oct-22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Nov-22</a:t>
                      </a:r>
                    </a:p>
                  </a:txBody>
                  <a:tcPr marL="12700" marR="12700" marT="12700" marB="0" anchor="b"/>
                </a:tc>
                <a:tc>
                  <a:txBody>
                    <a:bodyPr/>
                    <a:lstStyle/>
                    <a:p>
                      <a:pPr algn="r" fontAlgn="b"/>
                      <a:r>
                        <a:rPr lang="en-US" sz="1500" b="0" i="0" u="none" strike="noStrike" dirty="0">
                          <a:solidFill>
                            <a:srgbClr val="000000"/>
                          </a:solidFill>
                          <a:effectLst/>
                          <a:latin typeface="Calibri" panose="020F0502020204030204" pitchFamily="34" charset="0"/>
                        </a:rPr>
                        <a:t>Dec-22</a:t>
                      </a:r>
                    </a:p>
                  </a:txBody>
                  <a:tcPr marL="12700" marR="12700" marT="12700" marB="0" anchor="b"/>
                </a:tc>
                <a:extLst>
                  <a:ext uri="{0D108BD9-81ED-4DB2-BD59-A6C34878D82A}">
                    <a16:rowId xmlns:a16="http://schemas.microsoft.com/office/drawing/2014/main" val="2244181729"/>
                  </a:ext>
                </a:extLst>
              </a:tr>
              <a:tr h="500380">
                <a:tc>
                  <a:txBody>
                    <a:bodyPr/>
                    <a:lstStyle/>
                    <a:p>
                      <a:pPr algn="l" fontAlgn="b"/>
                      <a:r>
                        <a:rPr lang="en-US" sz="1100" b="0" i="0" u="none" strike="noStrike" dirty="0">
                          <a:solidFill>
                            <a:srgbClr val="000000"/>
                          </a:solidFill>
                          <a:effectLst/>
                          <a:latin typeface="Calibri" panose="020F0502020204030204" pitchFamily="34" charset="0"/>
                        </a:rPr>
                        <a:t>Surveys Included in Analysis**</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1355</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1006</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1026</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1066</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1008</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846</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1157</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1485</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1364</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1391</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1445</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1714</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1982</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1854</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1979</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1866</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1780</a:t>
                      </a:r>
                    </a:p>
                  </a:txBody>
                  <a:tcPr marL="12700" marR="12700" marT="12700" marB="0" anchor="b"/>
                </a:tc>
                <a:extLst>
                  <a:ext uri="{0D108BD9-81ED-4DB2-BD59-A6C34878D82A}">
                    <a16:rowId xmlns:a16="http://schemas.microsoft.com/office/drawing/2014/main" val="777461786"/>
                  </a:ext>
                </a:extLst>
              </a:tr>
              <a:tr h="500380">
                <a:tc>
                  <a:txBody>
                    <a:bodyPr/>
                    <a:lstStyle/>
                    <a:p>
                      <a:pPr algn="l" fontAlgn="b"/>
                      <a:r>
                        <a:rPr lang="en-US" sz="1100" b="0" i="0" u="none" strike="noStrike" dirty="0">
                          <a:solidFill>
                            <a:srgbClr val="000000"/>
                          </a:solidFill>
                          <a:effectLst/>
                          <a:latin typeface="Calibri" panose="020F0502020204030204" pitchFamily="34" charset="0"/>
                        </a:rPr>
                        <a:t>Total Surveys Submitted</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1790</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1413</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1437</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1462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1439</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1233</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1640</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2002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1827</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1863</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1987</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2224</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2598</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2400</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2661</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2419</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2287</a:t>
                      </a:r>
                    </a:p>
                  </a:txBody>
                  <a:tcPr marL="12700" marR="12700" marT="12700" marB="0" anchor="b"/>
                </a:tc>
                <a:extLst>
                  <a:ext uri="{0D108BD9-81ED-4DB2-BD59-A6C34878D82A}">
                    <a16:rowId xmlns:a16="http://schemas.microsoft.com/office/drawing/2014/main" val="806808154"/>
                  </a:ext>
                </a:extLst>
              </a:tr>
            </a:tbl>
          </a:graphicData>
        </a:graphic>
      </p:graphicFrame>
      <p:graphicFrame>
        <p:nvGraphicFramePr>
          <p:cNvPr id="8" name="Table 7">
            <a:extLst>
              <a:ext uri="{FF2B5EF4-FFF2-40B4-BE49-F238E27FC236}">
                <a16:creationId xmlns:a16="http://schemas.microsoft.com/office/drawing/2014/main" id="{BAF03BD2-1E25-36CA-C28D-0BB4E51925D1}"/>
              </a:ext>
            </a:extLst>
          </p:cNvPr>
          <p:cNvGraphicFramePr>
            <a:graphicFrameLocks noGrp="1"/>
          </p:cNvGraphicFramePr>
          <p:nvPr/>
        </p:nvGraphicFramePr>
        <p:xfrm>
          <a:off x="2116667" y="6232829"/>
          <a:ext cx="7958667" cy="508000"/>
        </p:xfrm>
        <a:graphic>
          <a:graphicData uri="http://schemas.openxmlformats.org/drawingml/2006/table">
            <a:tbl>
              <a:tblPr>
                <a:tableStyleId>{5C22544A-7EE6-4342-B048-85BDC9FD1C3A}</a:tableStyleId>
              </a:tblPr>
              <a:tblGrid>
                <a:gridCol w="7958667">
                  <a:extLst>
                    <a:ext uri="{9D8B030D-6E8A-4147-A177-3AD203B41FA5}">
                      <a16:colId xmlns:a16="http://schemas.microsoft.com/office/drawing/2014/main" val="247995872"/>
                    </a:ext>
                  </a:extLst>
                </a:gridCol>
              </a:tblGrid>
              <a:tr h="254000">
                <a:tc>
                  <a:txBody>
                    <a:bodyPr/>
                    <a:lstStyle/>
                    <a:p>
                      <a:pPr algn="l" fontAlgn="b"/>
                      <a:r>
                        <a:rPr lang="en-US" sz="1500" u="none" strike="noStrike">
                          <a:effectLst/>
                        </a:rPr>
                        <a:t>**A PREM Survey is included in analysis if it has answers to at least 2 of the 17 core PREM </a:t>
                      </a:r>
                      <a:endParaRPr lang="en-US" sz="1500" b="0" i="0" u="none" strike="noStrike">
                        <a:solidFill>
                          <a:srgbClr val="000000"/>
                        </a:solidFill>
                        <a:effectLst/>
                        <a:latin typeface="Calibri" panose="020F0502020204030204" pitchFamily="34" charset="0"/>
                      </a:endParaRPr>
                    </a:p>
                  </a:txBody>
                  <a:tcPr marL="12700" marR="12700" marT="12700" marB="0" anchor="b">
                    <a:noFill/>
                  </a:tcPr>
                </a:tc>
                <a:extLst>
                  <a:ext uri="{0D108BD9-81ED-4DB2-BD59-A6C34878D82A}">
                    <a16:rowId xmlns:a16="http://schemas.microsoft.com/office/drawing/2014/main" val="605901298"/>
                  </a:ext>
                </a:extLst>
              </a:tr>
              <a:tr h="254000">
                <a:tc>
                  <a:txBody>
                    <a:bodyPr/>
                    <a:lstStyle/>
                    <a:p>
                      <a:pPr algn="l" fontAlgn="b"/>
                      <a:r>
                        <a:rPr lang="en-US" sz="1500" u="none" strike="noStrike" dirty="0">
                          <a:effectLst/>
                        </a:rPr>
                        <a:t>questions, including questions 2-8, 9a-9e, 10a-10d, and 11. </a:t>
                      </a:r>
                      <a:endParaRPr lang="en-US" sz="1500" b="0" i="0" u="none" strike="noStrike" dirty="0">
                        <a:solidFill>
                          <a:srgbClr val="000000"/>
                        </a:solidFill>
                        <a:effectLst/>
                        <a:latin typeface="Calibri" panose="020F0502020204030204" pitchFamily="34" charset="0"/>
                      </a:endParaRPr>
                    </a:p>
                  </a:txBody>
                  <a:tcPr marL="12700" marR="12700" marT="12700" marB="0" anchor="b">
                    <a:noFill/>
                  </a:tcPr>
                </a:tc>
                <a:extLst>
                  <a:ext uri="{0D108BD9-81ED-4DB2-BD59-A6C34878D82A}">
                    <a16:rowId xmlns:a16="http://schemas.microsoft.com/office/drawing/2014/main" val="3181972359"/>
                  </a:ext>
                </a:extLst>
              </a:tr>
            </a:tbl>
          </a:graphicData>
        </a:graphic>
      </p:graphicFrame>
    </p:spTree>
    <p:extLst>
      <p:ext uri="{BB962C8B-B14F-4D97-AF65-F5344CB8AC3E}">
        <p14:creationId xmlns:p14="http://schemas.microsoft.com/office/powerpoint/2010/main" val="4076604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B40F-82A8-4939-B23B-2156E83187FE}"/>
              </a:ext>
            </a:extLst>
          </p:cNvPr>
          <p:cNvSpPr>
            <a:spLocks noGrp="1"/>
          </p:cNvSpPr>
          <p:nvPr>
            <p:ph type="title"/>
          </p:nvPr>
        </p:nvSpPr>
        <p:spPr/>
        <p:txBody>
          <a:bodyPr>
            <a:normAutofit/>
          </a:bodyPr>
          <a:lstStyle/>
          <a:p>
            <a:r>
              <a:rPr lang="en-US" sz="4267" b="1" dirty="0">
                <a:solidFill>
                  <a:schemeClr val="tx2"/>
                </a:solidFill>
              </a:rPr>
              <a:t>PREM Implementation Best Practices</a:t>
            </a:r>
          </a:p>
        </p:txBody>
      </p:sp>
      <p:graphicFrame>
        <p:nvGraphicFramePr>
          <p:cNvPr id="4" name="Content Placeholder 3">
            <a:extLst>
              <a:ext uri="{FF2B5EF4-FFF2-40B4-BE49-F238E27FC236}">
                <a16:creationId xmlns:a16="http://schemas.microsoft.com/office/drawing/2014/main" id="{E8F3855F-E457-4B49-80B7-EABD60C71FD3}"/>
              </a:ext>
            </a:extLst>
          </p:cNvPr>
          <p:cNvGraphicFramePr>
            <a:graphicFrameLocks noGrp="1"/>
          </p:cNvGraphicFramePr>
          <p:nvPr>
            <p:ph idx="1"/>
          </p:nvPr>
        </p:nvGraphicFramePr>
        <p:xfrm>
          <a:off x="609600" y="1600201"/>
          <a:ext cx="10972800" cy="452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4150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E9D5-BA64-4875-9C18-025E4DB80E3F}"/>
              </a:ext>
            </a:extLst>
          </p:cNvPr>
          <p:cNvSpPr>
            <a:spLocks noGrp="1"/>
          </p:cNvSpPr>
          <p:nvPr>
            <p:ph type="title"/>
          </p:nvPr>
        </p:nvSpPr>
        <p:spPr/>
        <p:txBody>
          <a:bodyPr>
            <a:normAutofit/>
          </a:bodyPr>
          <a:lstStyle/>
          <a:p>
            <a:r>
              <a:rPr lang="en-US" sz="5400" b="1" dirty="0">
                <a:solidFill>
                  <a:srgbClr val="1F497D"/>
                </a:solidFill>
              </a:rPr>
              <a:t>NYSDOH Technical Support</a:t>
            </a:r>
            <a:endParaRPr lang="en-US" sz="5400" dirty="0"/>
          </a:p>
        </p:txBody>
      </p:sp>
      <p:sp>
        <p:nvSpPr>
          <p:cNvPr id="3" name="Content Placeholder 2">
            <a:extLst>
              <a:ext uri="{FF2B5EF4-FFF2-40B4-BE49-F238E27FC236}">
                <a16:creationId xmlns:a16="http://schemas.microsoft.com/office/drawing/2014/main" id="{BB3665A5-E910-45F0-9B94-2EE386CED5E9}"/>
              </a:ext>
            </a:extLst>
          </p:cNvPr>
          <p:cNvSpPr>
            <a:spLocks noGrp="1"/>
          </p:cNvSpPr>
          <p:nvPr>
            <p:ph idx="1"/>
          </p:nvPr>
        </p:nvSpPr>
        <p:spPr/>
        <p:txBody>
          <a:bodyPr>
            <a:normAutofit fontScale="85000" lnSpcReduction="20000"/>
          </a:bodyPr>
          <a:lstStyle/>
          <a:p>
            <a:r>
              <a:rPr lang="en-US" dirty="0"/>
              <a:t>Weekly emails to facilities with the number of PREM surveys submitted the previous week</a:t>
            </a:r>
          </a:p>
          <a:p>
            <a:r>
              <a:rPr lang="en-US" dirty="0"/>
              <a:t>Aggregate results reported back monthly to facilities stratified by race and ethnicity</a:t>
            </a:r>
          </a:p>
          <a:p>
            <a:r>
              <a:rPr lang="en-US" dirty="0"/>
              <a:t>Coaching Calls to review best practices for implementation and how to understand and use PREM data</a:t>
            </a:r>
          </a:p>
          <a:p>
            <a:r>
              <a:rPr lang="en-US" dirty="0"/>
              <a:t>Ongoing office hours for small group discussion and support</a:t>
            </a:r>
          </a:p>
          <a:p>
            <a:endParaRPr lang="en-US" dirty="0"/>
          </a:p>
        </p:txBody>
      </p:sp>
    </p:spTree>
    <p:extLst>
      <p:ext uri="{BB962C8B-B14F-4D97-AF65-F5344CB8AC3E}">
        <p14:creationId xmlns:p14="http://schemas.microsoft.com/office/powerpoint/2010/main" val="2004311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AA57-9AFB-4181-B1F6-E8FCBBF0BEAF}"/>
              </a:ext>
            </a:extLst>
          </p:cNvPr>
          <p:cNvSpPr>
            <a:spLocks noGrp="1"/>
          </p:cNvSpPr>
          <p:nvPr>
            <p:ph type="title"/>
          </p:nvPr>
        </p:nvSpPr>
        <p:spPr/>
        <p:txBody>
          <a:bodyPr>
            <a:normAutofit/>
          </a:bodyPr>
          <a:lstStyle/>
          <a:p>
            <a:r>
              <a:rPr lang="en-US" sz="4267" b="1" dirty="0">
                <a:solidFill>
                  <a:schemeClr val="tx2"/>
                </a:solidFill>
              </a:rPr>
              <a:t>Question 6</a:t>
            </a:r>
          </a:p>
        </p:txBody>
      </p:sp>
      <p:graphicFrame>
        <p:nvGraphicFramePr>
          <p:cNvPr id="4" name="Content Placeholder 3">
            <a:extLst>
              <a:ext uri="{FF2B5EF4-FFF2-40B4-BE49-F238E27FC236}">
                <a16:creationId xmlns:a16="http://schemas.microsoft.com/office/drawing/2014/main" id="{ED1EB0F9-A41A-43A7-A83F-366A3A16DD0C}"/>
              </a:ext>
            </a:extLst>
          </p:cNvPr>
          <p:cNvGraphicFramePr>
            <a:graphicFrameLocks noGrp="1"/>
          </p:cNvGraphicFramePr>
          <p:nvPr>
            <p:ph idx="1"/>
          </p:nvPr>
        </p:nvGraphicFramePr>
        <p:xfrm>
          <a:off x="609600" y="1600201"/>
          <a:ext cx="10972800" cy="4402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0390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B40F-82A8-4939-B23B-2156E83187FE}"/>
              </a:ext>
            </a:extLst>
          </p:cNvPr>
          <p:cNvSpPr>
            <a:spLocks noGrp="1"/>
          </p:cNvSpPr>
          <p:nvPr>
            <p:ph type="title"/>
          </p:nvPr>
        </p:nvSpPr>
        <p:spPr>
          <a:xfrm>
            <a:off x="475785" y="602269"/>
            <a:ext cx="10972800" cy="1143000"/>
          </a:xfrm>
        </p:spPr>
        <p:txBody>
          <a:bodyPr>
            <a:noAutofit/>
          </a:bodyPr>
          <a:lstStyle/>
          <a:p>
            <a:r>
              <a:rPr lang="en-US" sz="2400" b="1" dirty="0">
                <a:solidFill>
                  <a:schemeClr val="tx2"/>
                </a:solidFill>
              </a:rPr>
              <a:t>Q6. % of Birthing people who selected Strongly Agree, Agree, Neutral to the Statement “I felt pressured by the health care team into accepting care I did not want or did not understand. “</a:t>
            </a:r>
            <a:br>
              <a:rPr lang="en-US" sz="2400" b="1" dirty="0"/>
            </a:br>
            <a:r>
              <a:rPr lang="en-US" sz="2400" dirty="0">
                <a:solidFill>
                  <a:schemeClr val="tx2"/>
                </a:solidFill>
              </a:rPr>
              <a:t>Aggregate Data, July 2021-December 2022</a:t>
            </a:r>
          </a:p>
        </p:txBody>
      </p:sp>
      <p:graphicFrame>
        <p:nvGraphicFramePr>
          <p:cNvPr id="6" name="Chart 5">
            <a:extLst>
              <a:ext uri="{FF2B5EF4-FFF2-40B4-BE49-F238E27FC236}">
                <a16:creationId xmlns:a16="http://schemas.microsoft.com/office/drawing/2014/main" id="{F4504C63-2E51-482B-9C08-0E666FDE046F}"/>
              </a:ext>
            </a:extLst>
          </p:cNvPr>
          <p:cNvGraphicFramePr>
            <a:graphicFrameLocks/>
          </p:cNvGraphicFramePr>
          <p:nvPr>
            <p:extLst>
              <p:ext uri="{D42A27DB-BD31-4B8C-83A1-F6EECF244321}">
                <p14:modId xmlns:p14="http://schemas.microsoft.com/office/powerpoint/2010/main" val="2318202108"/>
              </p:ext>
            </p:extLst>
          </p:nvPr>
        </p:nvGraphicFramePr>
        <p:xfrm>
          <a:off x="1387707" y="2132972"/>
          <a:ext cx="8448440" cy="29797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7">
            <a:extLst>
              <a:ext uri="{FF2B5EF4-FFF2-40B4-BE49-F238E27FC236}">
                <a16:creationId xmlns:a16="http://schemas.microsoft.com/office/drawing/2014/main" id="{C48BE4F6-1935-C510-1BFF-3A7B87394763}"/>
              </a:ext>
            </a:extLst>
          </p:cNvPr>
          <p:cNvGraphicFramePr>
            <a:graphicFrameLocks noGrp="1"/>
          </p:cNvGraphicFramePr>
          <p:nvPr/>
        </p:nvGraphicFramePr>
        <p:xfrm>
          <a:off x="193293" y="4954136"/>
          <a:ext cx="11537784" cy="1772920"/>
        </p:xfrm>
        <a:graphic>
          <a:graphicData uri="http://schemas.openxmlformats.org/drawingml/2006/table">
            <a:tbl>
              <a:tblPr firstRow="1" bandRow="1">
                <a:tableStyleId>{5C22544A-7EE6-4342-B048-85BDC9FD1C3A}</a:tableStyleId>
              </a:tblPr>
              <a:tblGrid>
                <a:gridCol w="640988">
                  <a:extLst>
                    <a:ext uri="{9D8B030D-6E8A-4147-A177-3AD203B41FA5}">
                      <a16:colId xmlns:a16="http://schemas.microsoft.com/office/drawing/2014/main" val="3848222016"/>
                    </a:ext>
                  </a:extLst>
                </a:gridCol>
                <a:gridCol w="640988">
                  <a:extLst>
                    <a:ext uri="{9D8B030D-6E8A-4147-A177-3AD203B41FA5}">
                      <a16:colId xmlns:a16="http://schemas.microsoft.com/office/drawing/2014/main" val="575035656"/>
                    </a:ext>
                  </a:extLst>
                </a:gridCol>
                <a:gridCol w="640988">
                  <a:extLst>
                    <a:ext uri="{9D8B030D-6E8A-4147-A177-3AD203B41FA5}">
                      <a16:colId xmlns:a16="http://schemas.microsoft.com/office/drawing/2014/main" val="4007032516"/>
                    </a:ext>
                  </a:extLst>
                </a:gridCol>
                <a:gridCol w="640988">
                  <a:extLst>
                    <a:ext uri="{9D8B030D-6E8A-4147-A177-3AD203B41FA5}">
                      <a16:colId xmlns:a16="http://schemas.microsoft.com/office/drawing/2014/main" val="75734519"/>
                    </a:ext>
                  </a:extLst>
                </a:gridCol>
                <a:gridCol w="640988">
                  <a:extLst>
                    <a:ext uri="{9D8B030D-6E8A-4147-A177-3AD203B41FA5}">
                      <a16:colId xmlns:a16="http://schemas.microsoft.com/office/drawing/2014/main" val="76132805"/>
                    </a:ext>
                  </a:extLst>
                </a:gridCol>
                <a:gridCol w="640988">
                  <a:extLst>
                    <a:ext uri="{9D8B030D-6E8A-4147-A177-3AD203B41FA5}">
                      <a16:colId xmlns:a16="http://schemas.microsoft.com/office/drawing/2014/main" val="3119214599"/>
                    </a:ext>
                  </a:extLst>
                </a:gridCol>
                <a:gridCol w="640988">
                  <a:extLst>
                    <a:ext uri="{9D8B030D-6E8A-4147-A177-3AD203B41FA5}">
                      <a16:colId xmlns:a16="http://schemas.microsoft.com/office/drawing/2014/main" val="524835810"/>
                    </a:ext>
                  </a:extLst>
                </a:gridCol>
                <a:gridCol w="640988">
                  <a:extLst>
                    <a:ext uri="{9D8B030D-6E8A-4147-A177-3AD203B41FA5}">
                      <a16:colId xmlns:a16="http://schemas.microsoft.com/office/drawing/2014/main" val="3512216651"/>
                    </a:ext>
                  </a:extLst>
                </a:gridCol>
                <a:gridCol w="640988">
                  <a:extLst>
                    <a:ext uri="{9D8B030D-6E8A-4147-A177-3AD203B41FA5}">
                      <a16:colId xmlns:a16="http://schemas.microsoft.com/office/drawing/2014/main" val="3040664920"/>
                    </a:ext>
                  </a:extLst>
                </a:gridCol>
                <a:gridCol w="640988">
                  <a:extLst>
                    <a:ext uri="{9D8B030D-6E8A-4147-A177-3AD203B41FA5}">
                      <a16:colId xmlns:a16="http://schemas.microsoft.com/office/drawing/2014/main" val="983896715"/>
                    </a:ext>
                  </a:extLst>
                </a:gridCol>
                <a:gridCol w="640988">
                  <a:extLst>
                    <a:ext uri="{9D8B030D-6E8A-4147-A177-3AD203B41FA5}">
                      <a16:colId xmlns:a16="http://schemas.microsoft.com/office/drawing/2014/main" val="880128433"/>
                    </a:ext>
                  </a:extLst>
                </a:gridCol>
                <a:gridCol w="640988">
                  <a:extLst>
                    <a:ext uri="{9D8B030D-6E8A-4147-A177-3AD203B41FA5}">
                      <a16:colId xmlns:a16="http://schemas.microsoft.com/office/drawing/2014/main" val="806962148"/>
                    </a:ext>
                  </a:extLst>
                </a:gridCol>
                <a:gridCol w="640988">
                  <a:extLst>
                    <a:ext uri="{9D8B030D-6E8A-4147-A177-3AD203B41FA5}">
                      <a16:colId xmlns:a16="http://schemas.microsoft.com/office/drawing/2014/main" val="104057972"/>
                    </a:ext>
                  </a:extLst>
                </a:gridCol>
                <a:gridCol w="640988">
                  <a:extLst>
                    <a:ext uri="{9D8B030D-6E8A-4147-A177-3AD203B41FA5}">
                      <a16:colId xmlns:a16="http://schemas.microsoft.com/office/drawing/2014/main" val="3418571106"/>
                    </a:ext>
                  </a:extLst>
                </a:gridCol>
                <a:gridCol w="640988">
                  <a:extLst>
                    <a:ext uri="{9D8B030D-6E8A-4147-A177-3AD203B41FA5}">
                      <a16:colId xmlns:a16="http://schemas.microsoft.com/office/drawing/2014/main" val="386109294"/>
                    </a:ext>
                  </a:extLst>
                </a:gridCol>
                <a:gridCol w="640988">
                  <a:extLst>
                    <a:ext uri="{9D8B030D-6E8A-4147-A177-3AD203B41FA5}">
                      <a16:colId xmlns:a16="http://schemas.microsoft.com/office/drawing/2014/main" val="1483044917"/>
                    </a:ext>
                  </a:extLst>
                </a:gridCol>
                <a:gridCol w="640988">
                  <a:extLst>
                    <a:ext uri="{9D8B030D-6E8A-4147-A177-3AD203B41FA5}">
                      <a16:colId xmlns:a16="http://schemas.microsoft.com/office/drawing/2014/main" val="3790896909"/>
                    </a:ext>
                  </a:extLst>
                </a:gridCol>
                <a:gridCol w="640988">
                  <a:extLst>
                    <a:ext uri="{9D8B030D-6E8A-4147-A177-3AD203B41FA5}">
                      <a16:colId xmlns:a16="http://schemas.microsoft.com/office/drawing/2014/main" val="2178599057"/>
                    </a:ext>
                  </a:extLst>
                </a:gridCol>
              </a:tblGrid>
              <a:tr h="609600">
                <a:tc>
                  <a:txBody>
                    <a:bodyPr/>
                    <a:lstStyle/>
                    <a:p>
                      <a:endParaRPr lang="en-US" sz="3200" dirty="0"/>
                    </a:p>
                  </a:txBody>
                  <a:tcPr marL="121920" marR="121920" marT="60960" marB="60960"/>
                </a:tc>
                <a:tc>
                  <a:txBody>
                    <a:bodyPr/>
                    <a:lstStyle/>
                    <a:p>
                      <a:pPr algn="l" fontAlgn="b"/>
                      <a:r>
                        <a:rPr lang="en-US" sz="1500" b="0" i="0" u="none" strike="noStrike" dirty="0">
                          <a:solidFill>
                            <a:srgbClr val="000000"/>
                          </a:solidFill>
                          <a:effectLst/>
                          <a:latin typeface="Calibri" panose="020F0502020204030204" pitchFamily="34" charset="0"/>
                        </a:rPr>
                        <a:t>July-Aug-21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Sep-21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Oct-21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Nov-21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Dec-21</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Jan-22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Feb-22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Mar-22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Apr-22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May-22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Jun-22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Jul-22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Aug-22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Sep-22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Oct-22</a:t>
                      </a:r>
                    </a:p>
                  </a:txBody>
                  <a:tcPr marL="12700" marR="12700" marT="12700" marB="0" anchor="b"/>
                </a:tc>
                <a:tc>
                  <a:txBody>
                    <a:bodyPr/>
                    <a:lstStyle/>
                    <a:p>
                      <a:pPr algn="r" fontAlgn="b"/>
                      <a:r>
                        <a:rPr lang="en-US" sz="1500" b="0" i="0" u="none" strike="noStrike">
                          <a:solidFill>
                            <a:srgbClr val="000000"/>
                          </a:solidFill>
                          <a:effectLst/>
                          <a:latin typeface="Calibri" panose="020F0502020204030204" pitchFamily="34" charset="0"/>
                        </a:rPr>
                        <a:t>Nov-22</a:t>
                      </a:r>
                    </a:p>
                  </a:txBody>
                  <a:tcPr marL="12700" marR="12700" marT="12700" marB="0" anchor="b"/>
                </a:tc>
                <a:tc>
                  <a:txBody>
                    <a:bodyPr/>
                    <a:lstStyle/>
                    <a:p>
                      <a:pPr algn="r" fontAlgn="b"/>
                      <a:r>
                        <a:rPr lang="en-US" sz="1500" b="0" i="0" u="none" strike="noStrike" dirty="0">
                          <a:solidFill>
                            <a:srgbClr val="000000"/>
                          </a:solidFill>
                          <a:effectLst/>
                          <a:latin typeface="Calibri" panose="020F0502020204030204" pitchFamily="34" charset="0"/>
                        </a:rPr>
                        <a:t>Dec-22</a:t>
                      </a:r>
                    </a:p>
                  </a:txBody>
                  <a:tcPr marL="12700" marR="12700" marT="12700" marB="0" anchor="b"/>
                </a:tc>
                <a:extLst>
                  <a:ext uri="{0D108BD9-81ED-4DB2-BD59-A6C34878D82A}">
                    <a16:rowId xmlns:a16="http://schemas.microsoft.com/office/drawing/2014/main" val="2244181729"/>
                  </a:ext>
                </a:extLst>
              </a:tr>
              <a:tr h="581660">
                <a:tc>
                  <a:txBody>
                    <a:bodyPr/>
                    <a:lstStyle/>
                    <a:p>
                      <a:pPr algn="l" fontAlgn="b"/>
                      <a:r>
                        <a:rPr lang="en-US" sz="900" b="0" i="0" u="none" strike="noStrike" dirty="0">
                          <a:solidFill>
                            <a:srgbClr val="000000"/>
                          </a:solidFill>
                          <a:effectLst/>
                          <a:latin typeface="Calibri" panose="020F0502020204030204" pitchFamily="34" charset="0"/>
                        </a:rPr>
                        <a:t>Strongly Agree, Agree, Neutral</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296</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234</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253</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208</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235</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185</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238</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302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298</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261</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297</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332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437</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371</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425</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359</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358</a:t>
                      </a:r>
                    </a:p>
                  </a:txBody>
                  <a:tcPr marL="12700" marR="12700" marT="12700" marB="0" anchor="b"/>
                </a:tc>
                <a:extLst>
                  <a:ext uri="{0D108BD9-81ED-4DB2-BD59-A6C34878D82A}">
                    <a16:rowId xmlns:a16="http://schemas.microsoft.com/office/drawing/2014/main" val="777461786"/>
                  </a:ext>
                </a:extLst>
              </a:tr>
              <a:tr h="581660">
                <a:tc>
                  <a:txBody>
                    <a:bodyPr/>
                    <a:lstStyle/>
                    <a:p>
                      <a:pPr algn="l" fontAlgn="b"/>
                      <a:r>
                        <a:rPr lang="en-US" sz="900" b="0" i="0" u="none" strike="noStrike" dirty="0">
                          <a:solidFill>
                            <a:srgbClr val="000000"/>
                          </a:solidFill>
                          <a:effectLst/>
                          <a:latin typeface="Calibri" panose="020F0502020204030204" pitchFamily="34" charset="0"/>
                        </a:rPr>
                        <a:t>NYS Average</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 </a:t>
                      </a:r>
                      <a:r>
                        <a:rPr lang="en-US" sz="900" b="0" i="0" u="none" strike="noStrike" dirty="0" err="1">
                          <a:solidFill>
                            <a:srgbClr val="000000"/>
                          </a:solidFill>
                          <a:effectLst/>
                          <a:latin typeface="Calibri" panose="020F0502020204030204" pitchFamily="34" charset="0"/>
                        </a:rPr>
                        <a:t>S.Agree</a:t>
                      </a:r>
                      <a:r>
                        <a:rPr lang="en-US" sz="900" b="0" i="0" u="none" strike="noStrike" dirty="0">
                          <a:solidFill>
                            <a:srgbClr val="000000"/>
                          </a:solidFill>
                          <a:effectLst/>
                          <a:latin typeface="Calibri" panose="020F0502020204030204" pitchFamily="34" charset="0"/>
                        </a:rPr>
                        <a:t>, Agree, Neutral</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23%</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25%</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20%</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23%</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21%</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21%</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19%</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21%</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20%</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20%</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22%</a:t>
                      </a:r>
                    </a:p>
                  </a:txBody>
                  <a:tcPr marL="12700" marR="12700" marT="12700" marB="0" anchor="b"/>
                </a:tc>
                <a:tc>
                  <a:txBody>
                    <a:bodyPr/>
                    <a:lstStyle/>
                    <a:p>
                      <a:pPr algn="ctr" fontAlgn="b"/>
                      <a:r>
                        <a:rPr lang="en-US" sz="1500" b="0" i="0" u="none" strike="noStrike">
                          <a:solidFill>
                            <a:srgbClr val="000000"/>
                          </a:solidFill>
                          <a:effectLst/>
                          <a:latin typeface="Calibri" panose="020F0502020204030204" pitchFamily="34" charset="0"/>
                        </a:rPr>
                        <a:t>19%</a:t>
                      </a:r>
                    </a:p>
                  </a:txBody>
                  <a:tcPr marL="12700" marR="12700" marT="12700" marB="0" anchor="b"/>
                </a:tc>
                <a:tc>
                  <a:txBody>
                    <a:bodyPr/>
                    <a:lstStyle/>
                    <a:p>
                      <a:pPr algn="ctr" fontAlgn="b"/>
                      <a:r>
                        <a:rPr lang="en-US" sz="1500" b="0" i="0" u="none" strike="noStrike" dirty="0">
                          <a:solidFill>
                            <a:srgbClr val="000000"/>
                          </a:solidFill>
                          <a:effectLst/>
                          <a:latin typeface="Calibri" panose="020F0502020204030204" pitchFamily="34" charset="0"/>
                        </a:rPr>
                        <a:t>20%</a:t>
                      </a:r>
                    </a:p>
                  </a:txBody>
                  <a:tcPr marL="12700" marR="12700" marT="12700" marB="0" anchor="b"/>
                </a:tc>
                <a:extLst>
                  <a:ext uri="{0D108BD9-81ED-4DB2-BD59-A6C34878D82A}">
                    <a16:rowId xmlns:a16="http://schemas.microsoft.com/office/drawing/2014/main" val="806808154"/>
                  </a:ext>
                </a:extLst>
              </a:tr>
            </a:tbl>
          </a:graphicData>
        </a:graphic>
      </p:graphicFrame>
      <p:cxnSp>
        <p:nvCxnSpPr>
          <p:cNvPr id="8" name="Straight Arrow Connector 7">
            <a:extLst>
              <a:ext uri="{FF2B5EF4-FFF2-40B4-BE49-F238E27FC236}">
                <a16:creationId xmlns:a16="http://schemas.microsoft.com/office/drawing/2014/main" id="{3AFCD0A2-9AF5-4207-B085-42F93228DCA1}"/>
              </a:ext>
            </a:extLst>
          </p:cNvPr>
          <p:cNvCxnSpPr/>
          <p:nvPr/>
        </p:nvCxnSpPr>
        <p:spPr>
          <a:xfrm>
            <a:off x="11723357" y="1941312"/>
            <a:ext cx="0" cy="453237"/>
          </a:xfrm>
          <a:prstGeom prst="straightConnector1">
            <a:avLst/>
          </a:prstGeom>
          <a:ln w="28575">
            <a:solidFill>
              <a:sysClr val="windowText" lastClr="000000"/>
            </a:solidFill>
            <a:tailEnd type="triangle"/>
          </a:ln>
        </p:spPr>
        <p:style>
          <a:lnRef idx="1">
            <a:schemeClr val="accent6"/>
          </a:lnRef>
          <a:fillRef idx="0">
            <a:schemeClr val="accent6"/>
          </a:fillRef>
          <a:effectRef idx="0">
            <a:schemeClr val="accent6"/>
          </a:effectRef>
          <a:fontRef idx="minor">
            <a:schemeClr val="tx1"/>
          </a:fontRef>
        </p:style>
      </p:cxnSp>
      <p:sp>
        <p:nvSpPr>
          <p:cNvPr id="9" name="TextBox 31">
            <a:extLst>
              <a:ext uri="{FF2B5EF4-FFF2-40B4-BE49-F238E27FC236}">
                <a16:creationId xmlns:a16="http://schemas.microsoft.com/office/drawing/2014/main" id="{0D7E4701-5E97-4DEF-AA7E-F1FF1B897640}"/>
              </a:ext>
            </a:extLst>
          </p:cNvPr>
          <p:cNvSpPr txBox="1"/>
          <p:nvPr/>
        </p:nvSpPr>
        <p:spPr>
          <a:xfrm>
            <a:off x="9496107" y="1903864"/>
            <a:ext cx="2167260" cy="31810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467">
                <a:solidFill>
                  <a:prstClr val="black"/>
                </a:solidFill>
                <a:latin typeface="Calibri"/>
              </a:rPr>
              <a:t>Direction of Improvement</a:t>
            </a:r>
          </a:p>
        </p:txBody>
      </p:sp>
    </p:spTree>
    <p:extLst>
      <p:ext uri="{BB962C8B-B14F-4D97-AF65-F5344CB8AC3E}">
        <p14:creationId xmlns:p14="http://schemas.microsoft.com/office/powerpoint/2010/main" val="2310153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E95F676-889C-46AA-BEFD-5D57DF0ACDB3}"/>
              </a:ext>
            </a:extLst>
          </p:cNvPr>
          <p:cNvGraphicFramePr>
            <a:graphicFrameLocks/>
          </p:cNvGraphicFramePr>
          <p:nvPr/>
        </p:nvGraphicFramePr>
        <p:xfrm>
          <a:off x="295972" y="3063302"/>
          <a:ext cx="5868019" cy="19878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E95F676-889C-46AA-BEFD-5D57DF0ACDB3}"/>
              </a:ext>
            </a:extLst>
          </p:cNvPr>
          <p:cNvGraphicFramePr>
            <a:graphicFrameLocks/>
          </p:cNvGraphicFramePr>
          <p:nvPr/>
        </p:nvGraphicFramePr>
        <p:xfrm>
          <a:off x="187563" y="1418597"/>
          <a:ext cx="5953764" cy="17679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E95F676-889C-46AA-BEFD-5D57DF0ACDB3}"/>
              </a:ext>
            </a:extLst>
          </p:cNvPr>
          <p:cNvGraphicFramePr>
            <a:graphicFrameLocks/>
          </p:cNvGraphicFramePr>
          <p:nvPr/>
        </p:nvGraphicFramePr>
        <p:xfrm>
          <a:off x="6141327" y="1361221"/>
          <a:ext cx="5874467" cy="1886875"/>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9E1EB40F-82A8-4939-B23B-2156E83187FE}"/>
              </a:ext>
            </a:extLst>
          </p:cNvPr>
          <p:cNvSpPr>
            <a:spLocks noGrp="1"/>
          </p:cNvSpPr>
          <p:nvPr>
            <p:ph type="title"/>
          </p:nvPr>
        </p:nvSpPr>
        <p:spPr>
          <a:xfrm>
            <a:off x="142235" y="98522"/>
            <a:ext cx="11926607" cy="1646748"/>
          </a:xfrm>
        </p:spPr>
        <p:txBody>
          <a:bodyPr>
            <a:noAutofit/>
          </a:bodyPr>
          <a:lstStyle/>
          <a:p>
            <a:r>
              <a:rPr lang="en-US" sz="2267" b="1" dirty="0">
                <a:solidFill>
                  <a:schemeClr val="tx2"/>
                </a:solidFill>
              </a:rPr>
              <a:t>Q6. % of Birthing people who selected Strongly Agree, Agree, Neutral to the Statement “I felt pressured by the health care team into accepting care I did not want or did not understand. “ </a:t>
            </a:r>
            <a:r>
              <a:rPr lang="en-US" sz="2267" dirty="0">
                <a:solidFill>
                  <a:schemeClr val="tx2"/>
                </a:solidFill>
              </a:rPr>
              <a:t>By Race/Ethnicity</a:t>
            </a:r>
          </a:p>
        </p:txBody>
      </p:sp>
      <p:cxnSp>
        <p:nvCxnSpPr>
          <p:cNvPr id="3" name="Straight Arrow Connector 2">
            <a:extLst>
              <a:ext uri="{FF2B5EF4-FFF2-40B4-BE49-F238E27FC236}">
                <a16:creationId xmlns:a16="http://schemas.microsoft.com/office/drawing/2014/main" id="{3AFCD0A2-9AF5-4207-B085-42F93228DCA1}"/>
              </a:ext>
            </a:extLst>
          </p:cNvPr>
          <p:cNvCxnSpPr/>
          <p:nvPr/>
        </p:nvCxnSpPr>
        <p:spPr>
          <a:xfrm>
            <a:off x="12061121" y="1045923"/>
            <a:ext cx="0" cy="453237"/>
          </a:xfrm>
          <a:prstGeom prst="straightConnector1">
            <a:avLst/>
          </a:prstGeom>
          <a:ln w="28575">
            <a:solidFill>
              <a:sysClr val="windowText" lastClr="000000"/>
            </a:solidFill>
            <a:tailEnd type="triangle"/>
          </a:ln>
        </p:spPr>
        <p:style>
          <a:lnRef idx="1">
            <a:schemeClr val="accent6"/>
          </a:lnRef>
          <a:fillRef idx="0">
            <a:schemeClr val="accent6"/>
          </a:fillRef>
          <a:effectRef idx="0">
            <a:schemeClr val="accent6"/>
          </a:effectRef>
          <a:fontRef idx="minor">
            <a:schemeClr val="tx1"/>
          </a:fontRef>
        </p:style>
      </p:cxnSp>
      <p:sp>
        <p:nvSpPr>
          <p:cNvPr id="4" name="TextBox 31">
            <a:extLst>
              <a:ext uri="{FF2B5EF4-FFF2-40B4-BE49-F238E27FC236}">
                <a16:creationId xmlns:a16="http://schemas.microsoft.com/office/drawing/2014/main" id="{0D7E4701-5E97-4DEF-AA7E-F1FF1B897640}"/>
              </a:ext>
            </a:extLst>
          </p:cNvPr>
          <p:cNvSpPr txBox="1"/>
          <p:nvPr/>
        </p:nvSpPr>
        <p:spPr>
          <a:xfrm>
            <a:off x="9833871" y="1008475"/>
            <a:ext cx="2167260" cy="31810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467" dirty="0">
                <a:solidFill>
                  <a:prstClr val="black"/>
                </a:solidFill>
                <a:latin typeface="Calibri"/>
              </a:rPr>
              <a:t>Direction of Improvement</a:t>
            </a:r>
          </a:p>
        </p:txBody>
      </p:sp>
      <p:graphicFrame>
        <p:nvGraphicFramePr>
          <p:cNvPr id="8" name="Chart 7">
            <a:extLst>
              <a:ext uri="{FF2B5EF4-FFF2-40B4-BE49-F238E27FC236}">
                <a16:creationId xmlns:a16="http://schemas.microsoft.com/office/drawing/2014/main" id="{AE95F676-889C-46AA-BEFD-5D57DF0ACDB3}"/>
              </a:ext>
            </a:extLst>
          </p:cNvPr>
          <p:cNvGraphicFramePr>
            <a:graphicFrameLocks/>
          </p:cNvGraphicFramePr>
          <p:nvPr/>
        </p:nvGraphicFramePr>
        <p:xfrm>
          <a:off x="6186655" y="3248096"/>
          <a:ext cx="5874467" cy="18868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1EBDCC8A-8B28-4A62-89A8-83B31F81597E}"/>
              </a:ext>
            </a:extLst>
          </p:cNvPr>
          <p:cNvGraphicFramePr>
            <a:graphicFrameLocks/>
          </p:cNvGraphicFramePr>
          <p:nvPr/>
        </p:nvGraphicFramePr>
        <p:xfrm>
          <a:off x="6163991" y="4895625"/>
          <a:ext cx="5797245" cy="19878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1EBDCC8A-8B28-4A62-89A8-83B31F81597E}"/>
              </a:ext>
            </a:extLst>
          </p:cNvPr>
          <p:cNvGraphicFramePr>
            <a:graphicFrameLocks/>
          </p:cNvGraphicFramePr>
          <p:nvPr/>
        </p:nvGraphicFramePr>
        <p:xfrm>
          <a:off x="88414" y="4834052"/>
          <a:ext cx="6086909" cy="200727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015105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22536-4FA6-4788-A249-8FB2609B701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4F395FC-C380-4B6B-A3D1-C5FD446AFFA2}"/>
              </a:ext>
            </a:extLst>
          </p:cNvPr>
          <p:cNvSpPr>
            <a:spLocks noGrp="1"/>
          </p:cNvSpPr>
          <p:nvPr>
            <p:ph sz="half" idx="1"/>
          </p:nvPr>
        </p:nvSpPr>
        <p:spPr/>
        <p:txBody>
          <a:bodyPr>
            <a:normAutofit fontScale="85000" lnSpcReduction="20000"/>
          </a:bodyPr>
          <a:lstStyle/>
          <a:p>
            <a:pPr marL="0" indent="0" defTabSz="1219140">
              <a:spcBef>
                <a:spcPts val="0"/>
              </a:spcBef>
              <a:buNone/>
              <a:defRPr/>
            </a:pPr>
            <a:r>
              <a:rPr lang="en-US" sz="4700" b="1" dirty="0">
                <a:solidFill>
                  <a:schemeClr val="tx2"/>
                </a:solidFill>
              </a:rPr>
              <a:t>What are some of the best team practices(team actions and responses) that we have discussed that could help relieve pressure on birthing people?</a:t>
            </a:r>
            <a:endParaRPr lang="en-US" sz="4700" dirty="0">
              <a:solidFill>
                <a:schemeClr val="tx2"/>
              </a:solidFill>
            </a:endParaRPr>
          </a:p>
          <a:p>
            <a:pPr marL="0" indent="0" defTabSz="1219140">
              <a:buNone/>
              <a:defRPr/>
            </a:pPr>
            <a:endParaRPr lang="en-US" dirty="0"/>
          </a:p>
        </p:txBody>
      </p:sp>
      <p:pic>
        <p:nvPicPr>
          <p:cNvPr id="6" name="Content Placeholder 5">
            <a:extLst>
              <a:ext uri="{FF2B5EF4-FFF2-40B4-BE49-F238E27FC236}">
                <a16:creationId xmlns:a16="http://schemas.microsoft.com/office/drawing/2014/main" id="{152697A0-A8CB-403B-9F82-5061607F99F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6197605" y="1645604"/>
            <a:ext cx="4811089" cy="4154621"/>
          </a:xfrm>
        </p:spPr>
      </p:pic>
      <p:sp>
        <p:nvSpPr>
          <p:cNvPr id="4" name="TextBox 3">
            <a:extLst>
              <a:ext uri="{FF2B5EF4-FFF2-40B4-BE49-F238E27FC236}">
                <a16:creationId xmlns:a16="http://schemas.microsoft.com/office/drawing/2014/main" id="{1A4D9E86-B911-448C-828C-3839D26520E5}"/>
              </a:ext>
            </a:extLst>
          </p:cNvPr>
          <p:cNvSpPr txBox="1"/>
          <p:nvPr/>
        </p:nvSpPr>
        <p:spPr>
          <a:xfrm>
            <a:off x="6446520" y="5800226"/>
            <a:ext cx="1737360" cy="261610"/>
          </a:xfrm>
          <a:prstGeom prst="rect">
            <a:avLst/>
          </a:prstGeom>
          <a:noFill/>
        </p:spPr>
        <p:txBody>
          <a:bodyPr wrap="square" rtlCol="0">
            <a:spAutoFit/>
          </a:bodyPr>
          <a:lstStyle/>
          <a:p>
            <a:pPr defTabSz="914377"/>
            <a:r>
              <a:rPr lang="en-US" sz="1100" dirty="0">
                <a:solidFill>
                  <a:prstClr val="black"/>
                </a:solidFill>
                <a:latin typeface="Calibri"/>
              </a:rPr>
              <a:t>Faith Ringgold</a:t>
            </a:r>
          </a:p>
        </p:txBody>
      </p:sp>
    </p:spTree>
    <p:extLst>
      <p:ext uri="{BB962C8B-B14F-4D97-AF65-F5344CB8AC3E}">
        <p14:creationId xmlns:p14="http://schemas.microsoft.com/office/powerpoint/2010/main" val="2033700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5018" y="833490"/>
            <a:ext cx="2817962" cy="5547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90618" y="833490"/>
            <a:ext cx="2665562" cy="5547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71198" y="833490"/>
            <a:ext cx="2960359" cy="5547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780818" y="974388"/>
            <a:ext cx="1676400" cy="369332"/>
          </a:xfrm>
          <a:prstGeom prst="rect">
            <a:avLst/>
          </a:prstGeom>
          <a:noFill/>
          <a:ln>
            <a:solidFill>
              <a:schemeClr val="tx1"/>
            </a:solidFill>
          </a:ln>
        </p:spPr>
        <p:txBody>
          <a:bodyPr wrap="square" rtlCol="0">
            <a:spAutoFit/>
          </a:bodyPr>
          <a:lstStyle/>
          <a:p>
            <a:pPr algn="ctr"/>
            <a:r>
              <a:rPr lang="en-US"/>
              <a:t>Hospital Name</a:t>
            </a:r>
          </a:p>
        </p:txBody>
      </p:sp>
      <p:sp>
        <p:nvSpPr>
          <p:cNvPr id="9" name="TextBox 8"/>
          <p:cNvSpPr txBox="1"/>
          <p:nvPr/>
        </p:nvSpPr>
        <p:spPr>
          <a:xfrm>
            <a:off x="3782256" y="3488988"/>
            <a:ext cx="1676400" cy="646331"/>
          </a:xfrm>
          <a:prstGeom prst="rect">
            <a:avLst/>
          </a:prstGeom>
          <a:noFill/>
          <a:ln>
            <a:solidFill>
              <a:schemeClr val="tx1"/>
            </a:solidFill>
          </a:ln>
        </p:spPr>
        <p:txBody>
          <a:bodyPr wrap="square" rtlCol="0">
            <a:spAutoFit/>
          </a:bodyPr>
          <a:lstStyle/>
          <a:p>
            <a:pPr algn="ctr"/>
            <a:r>
              <a:rPr lang="en-US"/>
              <a:t>PVB QI Team Members</a:t>
            </a:r>
          </a:p>
        </p:txBody>
      </p:sp>
      <p:sp>
        <p:nvSpPr>
          <p:cNvPr id="10" name="TextBox 9"/>
          <p:cNvSpPr txBox="1"/>
          <p:nvPr/>
        </p:nvSpPr>
        <p:spPr>
          <a:xfrm>
            <a:off x="3782256" y="4775458"/>
            <a:ext cx="1676400" cy="646331"/>
          </a:xfrm>
          <a:prstGeom prst="rect">
            <a:avLst/>
          </a:prstGeom>
          <a:noFill/>
          <a:ln>
            <a:solidFill>
              <a:schemeClr val="tx1"/>
            </a:solidFill>
          </a:ln>
        </p:spPr>
        <p:txBody>
          <a:bodyPr wrap="square" rtlCol="0">
            <a:spAutoFit/>
          </a:bodyPr>
          <a:lstStyle/>
          <a:p>
            <a:pPr algn="ctr"/>
            <a:r>
              <a:rPr lang="en-US"/>
              <a:t>BE QI Team Members</a:t>
            </a:r>
          </a:p>
        </p:txBody>
      </p:sp>
      <p:sp>
        <p:nvSpPr>
          <p:cNvPr id="11" name="TextBox 10"/>
          <p:cNvSpPr txBox="1"/>
          <p:nvPr/>
        </p:nvSpPr>
        <p:spPr>
          <a:xfrm>
            <a:off x="3780818" y="2193589"/>
            <a:ext cx="1676400" cy="646331"/>
          </a:xfrm>
          <a:prstGeom prst="rect">
            <a:avLst/>
          </a:prstGeom>
          <a:noFill/>
          <a:ln>
            <a:solidFill>
              <a:schemeClr val="tx1"/>
            </a:solidFill>
          </a:ln>
        </p:spPr>
        <p:txBody>
          <a:bodyPr wrap="square" rtlCol="0">
            <a:spAutoFit/>
          </a:bodyPr>
          <a:lstStyle/>
          <a:p>
            <a:pPr algn="ctr"/>
            <a:r>
              <a:rPr lang="en-US"/>
              <a:t>Hospital Demographics</a:t>
            </a:r>
          </a:p>
        </p:txBody>
      </p:sp>
      <p:sp>
        <p:nvSpPr>
          <p:cNvPr id="12" name="TextBox 11"/>
          <p:cNvSpPr txBox="1"/>
          <p:nvPr/>
        </p:nvSpPr>
        <p:spPr>
          <a:xfrm>
            <a:off x="6524018" y="974388"/>
            <a:ext cx="1676400" cy="369332"/>
          </a:xfrm>
          <a:prstGeom prst="rect">
            <a:avLst/>
          </a:prstGeom>
          <a:noFill/>
          <a:ln>
            <a:solidFill>
              <a:schemeClr val="tx1"/>
            </a:solidFill>
          </a:ln>
        </p:spPr>
        <p:txBody>
          <a:bodyPr wrap="square" rtlCol="0">
            <a:spAutoFit/>
          </a:bodyPr>
          <a:lstStyle/>
          <a:p>
            <a:pPr algn="ctr"/>
            <a:r>
              <a:rPr lang="en-US"/>
              <a:t>PVB </a:t>
            </a:r>
          </a:p>
        </p:txBody>
      </p:sp>
      <p:sp>
        <p:nvSpPr>
          <p:cNvPr id="15" name="TextBox 14"/>
          <p:cNvSpPr txBox="1"/>
          <p:nvPr/>
        </p:nvSpPr>
        <p:spPr>
          <a:xfrm>
            <a:off x="9405071" y="974388"/>
            <a:ext cx="1676400" cy="369332"/>
          </a:xfrm>
          <a:prstGeom prst="rect">
            <a:avLst/>
          </a:prstGeom>
          <a:noFill/>
          <a:ln>
            <a:solidFill>
              <a:schemeClr val="tx1"/>
            </a:solidFill>
          </a:ln>
        </p:spPr>
        <p:txBody>
          <a:bodyPr wrap="square" rtlCol="0">
            <a:spAutoFit/>
          </a:bodyPr>
          <a:lstStyle/>
          <a:p>
            <a:pPr algn="ctr"/>
            <a:r>
              <a:rPr lang="en-US"/>
              <a:t>Birth Equity</a:t>
            </a:r>
          </a:p>
        </p:txBody>
      </p:sp>
      <p:sp>
        <p:nvSpPr>
          <p:cNvPr id="16" name="TextBox 15"/>
          <p:cNvSpPr txBox="1"/>
          <p:nvPr/>
        </p:nvSpPr>
        <p:spPr>
          <a:xfrm>
            <a:off x="6520912" y="1947265"/>
            <a:ext cx="1676400" cy="923330"/>
          </a:xfrm>
          <a:prstGeom prst="rect">
            <a:avLst/>
          </a:prstGeom>
          <a:noFill/>
          <a:ln>
            <a:solidFill>
              <a:schemeClr val="tx1"/>
            </a:solidFill>
          </a:ln>
        </p:spPr>
        <p:txBody>
          <a:bodyPr wrap="square" rtlCol="0">
            <a:spAutoFit/>
          </a:bodyPr>
          <a:lstStyle/>
          <a:p>
            <a:pPr algn="ctr"/>
            <a:r>
              <a:rPr lang="en-US"/>
              <a:t>PVB Success</a:t>
            </a:r>
          </a:p>
          <a:p>
            <a:pPr algn="ctr"/>
            <a:endParaRPr lang="en-US"/>
          </a:p>
          <a:p>
            <a:pPr algn="ctr"/>
            <a:r>
              <a:rPr lang="en-US"/>
              <a:t>Including Data</a:t>
            </a:r>
          </a:p>
        </p:txBody>
      </p:sp>
      <p:sp>
        <p:nvSpPr>
          <p:cNvPr id="17" name="TextBox 16"/>
          <p:cNvSpPr txBox="1"/>
          <p:nvPr/>
        </p:nvSpPr>
        <p:spPr>
          <a:xfrm>
            <a:off x="6524018" y="3343399"/>
            <a:ext cx="1676400" cy="923330"/>
          </a:xfrm>
          <a:prstGeom prst="rect">
            <a:avLst/>
          </a:prstGeom>
          <a:noFill/>
          <a:ln>
            <a:solidFill>
              <a:schemeClr val="tx1"/>
            </a:solidFill>
          </a:ln>
        </p:spPr>
        <p:txBody>
          <a:bodyPr wrap="square" rtlCol="0">
            <a:spAutoFit/>
          </a:bodyPr>
          <a:lstStyle/>
          <a:p>
            <a:pPr algn="ctr"/>
            <a:r>
              <a:rPr lang="en-US"/>
              <a:t>PVB Barriers and plans to address</a:t>
            </a:r>
          </a:p>
        </p:txBody>
      </p:sp>
      <p:sp>
        <p:nvSpPr>
          <p:cNvPr id="18" name="TextBox 17"/>
          <p:cNvSpPr txBox="1"/>
          <p:nvPr/>
        </p:nvSpPr>
        <p:spPr>
          <a:xfrm>
            <a:off x="6520912" y="4834580"/>
            <a:ext cx="1676400" cy="369332"/>
          </a:xfrm>
          <a:prstGeom prst="rect">
            <a:avLst/>
          </a:prstGeom>
          <a:noFill/>
          <a:ln>
            <a:solidFill>
              <a:schemeClr val="tx1"/>
            </a:solidFill>
          </a:ln>
        </p:spPr>
        <p:txBody>
          <a:bodyPr wrap="square" rtlCol="0">
            <a:spAutoFit/>
          </a:bodyPr>
          <a:lstStyle/>
          <a:p>
            <a:pPr algn="ctr"/>
            <a:r>
              <a:rPr lang="en-US"/>
              <a:t>PVB Next Steps</a:t>
            </a:r>
          </a:p>
        </p:txBody>
      </p:sp>
      <p:sp>
        <p:nvSpPr>
          <p:cNvPr id="21" name="TextBox 20"/>
          <p:cNvSpPr txBox="1"/>
          <p:nvPr/>
        </p:nvSpPr>
        <p:spPr>
          <a:xfrm>
            <a:off x="9405071" y="1947265"/>
            <a:ext cx="1828800" cy="923330"/>
          </a:xfrm>
          <a:prstGeom prst="rect">
            <a:avLst/>
          </a:prstGeom>
          <a:noFill/>
          <a:ln>
            <a:solidFill>
              <a:schemeClr val="tx1"/>
            </a:solidFill>
          </a:ln>
        </p:spPr>
        <p:txBody>
          <a:bodyPr wrap="square" rtlCol="0">
            <a:spAutoFit/>
          </a:bodyPr>
          <a:lstStyle/>
          <a:p>
            <a:pPr algn="ctr"/>
            <a:r>
              <a:rPr lang="en-US"/>
              <a:t>BE Success</a:t>
            </a:r>
          </a:p>
          <a:p>
            <a:pPr algn="ctr"/>
            <a:endParaRPr lang="en-US"/>
          </a:p>
          <a:p>
            <a:pPr algn="ctr"/>
            <a:r>
              <a:rPr lang="en-US"/>
              <a:t>Including Data</a:t>
            </a:r>
          </a:p>
        </p:txBody>
      </p:sp>
      <p:sp>
        <p:nvSpPr>
          <p:cNvPr id="23" name="TextBox 22"/>
          <p:cNvSpPr txBox="1"/>
          <p:nvPr/>
        </p:nvSpPr>
        <p:spPr>
          <a:xfrm>
            <a:off x="9481271" y="3490696"/>
            <a:ext cx="1676400" cy="923330"/>
          </a:xfrm>
          <a:prstGeom prst="rect">
            <a:avLst/>
          </a:prstGeom>
          <a:noFill/>
          <a:ln>
            <a:solidFill>
              <a:schemeClr val="tx1"/>
            </a:solidFill>
          </a:ln>
        </p:spPr>
        <p:txBody>
          <a:bodyPr wrap="square" rtlCol="0">
            <a:spAutoFit/>
          </a:bodyPr>
          <a:lstStyle/>
          <a:p>
            <a:pPr algn="ctr"/>
            <a:r>
              <a:rPr lang="en-US"/>
              <a:t>BE Barriers and plans to address</a:t>
            </a:r>
          </a:p>
        </p:txBody>
      </p:sp>
      <p:sp>
        <p:nvSpPr>
          <p:cNvPr id="24" name="TextBox 23"/>
          <p:cNvSpPr txBox="1"/>
          <p:nvPr/>
        </p:nvSpPr>
        <p:spPr>
          <a:xfrm>
            <a:off x="9481271" y="4834580"/>
            <a:ext cx="1676400" cy="369332"/>
          </a:xfrm>
          <a:prstGeom prst="rect">
            <a:avLst/>
          </a:prstGeom>
          <a:noFill/>
          <a:ln>
            <a:solidFill>
              <a:schemeClr val="tx1"/>
            </a:solidFill>
          </a:ln>
        </p:spPr>
        <p:txBody>
          <a:bodyPr wrap="square" rtlCol="0">
            <a:spAutoFit/>
          </a:bodyPr>
          <a:lstStyle/>
          <a:p>
            <a:pPr algn="ctr"/>
            <a:r>
              <a:rPr lang="en-US"/>
              <a:t>BE Next Steps</a:t>
            </a:r>
          </a:p>
        </p:txBody>
      </p:sp>
      <p:sp>
        <p:nvSpPr>
          <p:cNvPr id="25" name="Title 1">
            <a:extLst>
              <a:ext uri="{FF2B5EF4-FFF2-40B4-BE49-F238E27FC236}">
                <a16:creationId xmlns:a16="http://schemas.microsoft.com/office/drawing/2014/main" id="{4454D9D2-FD51-4B03-BD7A-F1350B0E301B}"/>
              </a:ext>
            </a:extLst>
          </p:cNvPr>
          <p:cNvSpPr txBox="1">
            <a:spLocks/>
          </p:cNvSpPr>
          <p:nvPr/>
        </p:nvSpPr>
        <p:spPr>
          <a:xfrm>
            <a:off x="188253" y="1083367"/>
            <a:ext cx="2744638" cy="1325563"/>
          </a:xfrm>
          <a:prstGeom prst="rect">
            <a:avLst/>
          </a:prstGeom>
        </p:spPr>
        <p:txBody>
          <a:bodyPr lIns="91440" tIns="45720" rIns="91440" bIns="45720" anchor="t"/>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lgn="ctr"/>
            <a:r>
              <a:rPr lang="en-US">
                <a:ea typeface="Lato Medium"/>
                <a:cs typeface="Lato Medium"/>
              </a:rPr>
              <a:t>OB Story Board Template</a:t>
            </a:r>
          </a:p>
        </p:txBody>
      </p:sp>
    </p:spTree>
    <p:extLst>
      <p:ext uri="{BB962C8B-B14F-4D97-AF65-F5344CB8AC3E}">
        <p14:creationId xmlns:p14="http://schemas.microsoft.com/office/powerpoint/2010/main" val="1178959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D110C-7ED7-455E-8E3C-2A2E2C5A5F93}"/>
              </a:ext>
            </a:extLst>
          </p:cNvPr>
          <p:cNvSpPr txBox="1"/>
          <p:nvPr/>
        </p:nvSpPr>
        <p:spPr>
          <a:xfrm>
            <a:off x="191914" y="2311401"/>
            <a:ext cx="6468694" cy="748988"/>
          </a:xfrm>
          <a:prstGeom prst="rect">
            <a:avLst/>
          </a:prstGeom>
          <a:noFill/>
        </p:spPr>
        <p:txBody>
          <a:bodyPr wrap="none" rtlCol="0">
            <a:spAutoFit/>
          </a:bodyPr>
          <a:lstStyle/>
          <a:p>
            <a:pPr defTabSz="1219110">
              <a:defRPr/>
            </a:pPr>
            <a:r>
              <a:rPr lang="en-US" sz="4267" b="1" dirty="0">
                <a:solidFill>
                  <a:prstClr val="white"/>
                </a:solidFill>
                <a:latin typeface="Calibri"/>
              </a:rPr>
              <a:t>Upstate Hospital - Syracuse </a:t>
            </a:r>
          </a:p>
        </p:txBody>
      </p:sp>
      <p:pic>
        <p:nvPicPr>
          <p:cNvPr id="4" name="Picture 3">
            <a:extLst>
              <a:ext uri="{FF2B5EF4-FFF2-40B4-BE49-F238E27FC236}">
                <a16:creationId xmlns:a16="http://schemas.microsoft.com/office/drawing/2014/main" id="{73AEFA7B-D62D-46CC-96A2-E6939F9E0A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2713" y="3857147"/>
            <a:ext cx="4906537" cy="1580287"/>
          </a:xfrm>
          <a:prstGeom prst="rect">
            <a:avLst/>
          </a:prstGeom>
        </p:spPr>
      </p:pic>
    </p:spTree>
    <p:extLst>
      <p:ext uri="{BB962C8B-B14F-4D97-AF65-F5344CB8AC3E}">
        <p14:creationId xmlns:p14="http://schemas.microsoft.com/office/powerpoint/2010/main" val="1777974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1" y="119924"/>
            <a:ext cx="8227115" cy="1114517"/>
          </a:xfrm>
        </p:spPr>
        <p:txBody>
          <a:bodyPr/>
          <a:lstStyle/>
          <a:p>
            <a:r>
              <a:rPr lang="en-US" dirty="0">
                <a:solidFill>
                  <a:schemeClr val="tx1"/>
                </a:solidFill>
                <a:latin typeface="Arial"/>
                <a:cs typeface="Arial"/>
              </a:rPr>
              <a:t>Q6- Pressure</a:t>
            </a:r>
            <a:endParaRPr lang="en-US" dirty="0">
              <a:solidFill>
                <a:schemeClr val="tx1"/>
              </a:solidFill>
            </a:endParaRPr>
          </a:p>
        </p:txBody>
      </p:sp>
      <p:pic>
        <p:nvPicPr>
          <p:cNvPr id="4" name="Picture 3">
            <a:extLst>
              <a:ext uri="{FF2B5EF4-FFF2-40B4-BE49-F238E27FC236}">
                <a16:creationId xmlns:a16="http://schemas.microsoft.com/office/drawing/2014/main" id="{1C1D39E1-03CC-4A28-B28C-8631DBFD0D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682" y="5867402"/>
            <a:ext cx="1835535" cy="870677"/>
          </a:xfrm>
          <a:prstGeom prst="rect">
            <a:avLst/>
          </a:prstGeom>
        </p:spPr>
      </p:pic>
      <p:sp>
        <p:nvSpPr>
          <p:cNvPr id="9" name="Rectangle 8">
            <a:extLst>
              <a:ext uri="{FF2B5EF4-FFF2-40B4-BE49-F238E27FC236}">
                <a16:creationId xmlns:a16="http://schemas.microsoft.com/office/drawing/2014/main" id="{F7736984-B4CF-4193-9A05-8A348148572A}"/>
              </a:ext>
            </a:extLst>
          </p:cNvPr>
          <p:cNvSpPr/>
          <p:nvPr/>
        </p:nvSpPr>
        <p:spPr>
          <a:xfrm>
            <a:off x="8841700" y="1447800"/>
            <a:ext cx="1216715"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800" b="1">
                <a:solidFill>
                  <a:prstClr val="white"/>
                </a:solidFill>
                <a:latin typeface="Gill Sans MT" panose="020B0502020104020203"/>
              </a:rPr>
              <a:t>Increased by 53%</a:t>
            </a:r>
          </a:p>
        </p:txBody>
      </p:sp>
      <p:pic>
        <p:nvPicPr>
          <p:cNvPr id="2" name="Picture 5" descr="Chart, line chart&#10;&#10;Description automatically generated">
            <a:extLst>
              <a:ext uri="{FF2B5EF4-FFF2-40B4-BE49-F238E27FC236}">
                <a16:creationId xmlns:a16="http://schemas.microsoft.com/office/drawing/2014/main" id="{A4F59259-E986-18F9-3D1D-9F73BBE5D70F}"/>
              </a:ext>
            </a:extLst>
          </p:cNvPr>
          <p:cNvPicPr>
            <a:picLocks noChangeAspect="1"/>
          </p:cNvPicPr>
          <p:nvPr/>
        </p:nvPicPr>
        <p:blipFill>
          <a:blip r:embed="rId4"/>
          <a:stretch>
            <a:fillRect/>
          </a:stretch>
        </p:blipFill>
        <p:spPr>
          <a:xfrm>
            <a:off x="1693524" y="1518363"/>
            <a:ext cx="8933379" cy="3885488"/>
          </a:xfrm>
          <a:prstGeom prst="rect">
            <a:avLst/>
          </a:prstGeom>
        </p:spPr>
      </p:pic>
      <p:cxnSp>
        <p:nvCxnSpPr>
          <p:cNvPr id="6" name="Straight Arrow Connector 5">
            <a:extLst>
              <a:ext uri="{FF2B5EF4-FFF2-40B4-BE49-F238E27FC236}">
                <a16:creationId xmlns:a16="http://schemas.microsoft.com/office/drawing/2014/main" id="{A8099D58-F23C-29BB-BFE3-E5372C92922C}"/>
              </a:ext>
            </a:extLst>
          </p:cNvPr>
          <p:cNvCxnSpPr/>
          <p:nvPr/>
        </p:nvCxnSpPr>
        <p:spPr>
          <a:xfrm flipV="1">
            <a:off x="2826253" y="3177284"/>
            <a:ext cx="7050639" cy="12843"/>
          </a:xfrm>
          <a:prstGeom prst="straightConnector1">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4FA8DD-292F-846F-AB7B-16B2A942094D}"/>
              </a:ext>
            </a:extLst>
          </p:cNvPr>
          <p:cNvSpPr txBox="1"/>
          <p:nvPr/>
        </p:nvSpPr>
        <p:spPr>
          <a:xfrm>
            <a:off x="2744060" y="3184989"/>
            <a:ext cx="1232897" cy="276999"/>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defRPr/>
            </a:pPr>
            <a:r>
              <a:rPr lang="en-US" sz="1200" dirty="0">
                <a:solidFill>
                  <a:srgbClr val="FFFFFF"/>
                </a:solidFill>
                <a:latin typeface="Gill Sans MT" panose="020B0502020104020203"/>
              </a:rPr>
              <a:t>Average=16.25%</a:t>
            </a:r>
          </a:p>
        </p:txBody>
      </p:sp>
      <p:sp>
        <p:nvSpPr>
          <p:cNvPr id="12" name="Callout: Up Arrow 11">
            <a:extLst>
              <a:ext uri="{FF2B5EF4-FFF2-40B4-BE49-F238E27FC236}">
                <a16:creationId xmlns:a16="http://schemas.microsoft.com/office/drawing/2014/main" id="{A5F54665-8DD2-4231-5CF0-E086359B89CA}"/>
              </a:ext>
            </a:extLst>
          </p:cNvPr>
          <p:cNvSpPr/>
          <p:nvPr/>
        </p:nvSpPr>
        <p:spPr>
          <a:xfrm>
            <a:off x="5540875" y="3182099"/>
            <a:ext cx="988887" cy="84761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900" dirty="0">
                <a:solidFill>
                  <a:prstClr val="white"/>
                </a:solidFill>
                <a:latin typeface="Gill Sans MT" panose="020B0502020104020203"/>
              </a:rPr>
              <a:t>Shared Decision Making- Birth Pref Plan PDSA, Preferred name</a:t>
            </a:r>
            <a:endParaRPr lang="en-US" sz="1800" dirty="0">
              <a:solidFill>
                <a:prstClr val="white"/>
              </a:solidFill>
              <a:latin typeface="Gill Sans MT" panose="020B0502020104020203"/>
            </a:endParaRPr>
          </a:p>
        </p:txBody>
      </p:sp>
      <p:sp>
        <p:nvSpPr>
          <p:cNvPr id="13" name="Callout: Up Arrow 12">
            <a:extLst>
              <a:ext uri="{FF2B5EF4-FFF2-40B4-BE49-F238E27FC236}">
                <a16:creationId xmlns:a16="http://schemas.microsoft.com/office/drawing/2014/main" id="{E378833D-12A8-512C-E69D-6A5D0A88E070}"/>
              </a:ext>
            </a:extLst>
          </p:cNvPr>
          <p:cNvSpPr/>
          <p:nvPr/>
        </p:nvSpPr>
        <p:spPr>
          <a:xfrm>
            <a:off x="6786615" y="3182097"/>
            <a:ext cx="706349" cy="847619"/>
          </a:xfrm>
          <a:prstGeom prst="upArrowCallou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800" dirty="0">
                <a:solidFill>
                  <a:prstClr val="white"/>
                </a:solidFill>
                <a:latin typeface="Gill Sans MT" panose="020B0502020104020203"/>
              </a:rPr>
              <a:t>Labor comfort techniques, coping tools PDSA</a:t>
            </a:r>
          </a:p>
        </p:txBody>
      </p:sp>
      <p:sp>
        <p:nvSpPr>
          <p:cNvPr id="14" name="Callout: Up Arrow 13">
            <a:extLst>
              <a:ext uri="{FF2B5EF4-FFF2-40B4-BE49-F238E27FC236}">
                <a16:creationId xmlns:a16="http://schemas.microsoft.com/office/drawing/2014/main" id="{D4F29BBC-83A8-275C-FD53-EF9892902753}"/>
              </a:ext>
            </a:extLst>
          </p:cNvPr>
          <p:cNvSpPr/>
          <p:nvPr/>
        </p:nvSpPr>
        <p:spPr>
          <a:xfrm>
            <a:off x="4834523" y="3426111"/>
            <a:ext cx="642136" cy="603607"/>
          </a:xfrm>
          <a:prstGeom prst="upArrowCallou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800" dirty="0">
                <a:solidFill>
                  <a:prstClr val="white"/>
                </a:solidFill>
                <a:latin typeface="Gill Sans MT" panose="020B0502020104020203"/>
              </a:rPr>
              <a:t>Ask permission  PDSA</a:t>
            </a:r>
          </a:p>
        </p:txBody>
      </p:sp>
      <p:sp>
        <p:nvSpPr>
          <p:cNvPr id="15" name="Callout: Up Arrow 14">
            <a:extLst>
              <a:ext uri="{FF2B5EF4-FFF2-40B4-BE49-F238E27FC236}">
                <a16:creationId xmlns:a16="http://schemas.microsoft.com/office/drawing/2014/main" id="{DAD1DE06-DA00-D76D-786E-DC778B8A7CAF}"/>
              </a:ext>
            </a:extLst>
          </p:cNvPr>
          <p:cNvSpPr/>
          <p:nvPr/>
        </p:nvSpPr>
        <p:spPr>
          <a:xfrm>
            <a:off x="3075073" y="3464638"/>
            <a:ext cx="847619" cy="513709"/>
          </a:xfrm>
          <a:prstGeom prst="upArrowCallou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800" dirty="0">
                <a:solidFill>
                  <a:prstClr val="white"/>
                </a:solidFill>
                <a:latin typeface="Gill Sans MT" panose="020B0502020104020203"/>
              </a:rPr>
              <a:t>Top 10 Labor Positions Video</a:t>
            </a:r>
          </a:p>
        </p:txBody>
      </p:sp>
      <p:sp>
        <p:nvSpPr>
          <p:cNvPr id="3" name="Callout: Up Arrow 2">
            <a:extLst>
              <a:ext uri="{FF2B5EF4-FFF2-40B4-BE49-F238E27FC236}">
                <a16:creationId xmlns:a16="http://schemas.microsoft.com/office/drawing/2014/main" id="{65002218-A610-CB9D-5FC1-669B9678E7C9}"/>
              </a:ext>
            </a:extLst>
          </p:cNvPr>
          <p:cNvSpPr/>
          <p:nvPr/>
        </p:nvSpPr>
        <p:spPr>
          <a:xfrm>
            <a:off x="8032356" y="3464638"/>
            <a:ext cx="539395" cy="603607"/>
          </a:xfrm>
          <a:prstGeom prst="upArrowCallou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800" dirty="0">
                <a:solidFill>
                  <a:prstClr val="white"/>
                </a:solidFill>
                <a:latin typeface="Gill Sans MT" panose="020B0502020104020203"/>
              </a:rPr>
              <a:t>Spinning Babies  PDSA</a:t>
            </a:r>
          </a:p>
        </p:txBody>
      </p:sp>
    </p:spTree>
    <p:extLst>
      <p:ext uri="{BB962C8B-B14F-4D97-AF65-F5344CB8AC3E}">
        <p14:creationId xmlns:p14="http://schemas.microsoft.com/office/powerpoint/2010/main" val="848638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D110C-7ED7-455E-8E3C-2A2E2C5A5F93}"/>
              </a:ext>
            </a:extLst>
          </p:cNvPr>
          <p:cNvSpPr txBox="1"/>
          <p:nvPr/>
        </p:nvSpPr>
        <p:spPr>
          <a:xfrm>
            <a:off x="191914" y="2311402"/>
            <a:ext cx="6589753" cy="1405641"/>
          </a:xfrm>
          <a:prstGeom prst="rect">
            <a:avLst/>
          </a:prstGeom>
          <a:noFill/>
        </p:spPr>
        <p:txBody>
          <a:bodyPr wrap="none" rtlCol="0">
            <a:spAutoFit/>
          </a:bodyPr>
          <a:lstStyle/>
          <a:p>
            <a:pPr defTabSz="1219110">
              <a:defRPr/>
            </a:pPr>
            <a:r>
              <a:rPr lang="en-US" sz="4267" b="1" dirty="0">
                <a:solidFill>
                  <a:prstClr val="white"/>
                </a:solidFill>
                <a:latin typeface="Calibri"/>
              </a:rPr>
              <a:t>Maimonides Medical Center</a:t>
            </a:r>
          </a:p>
          <a:p>
            <a:pPr defTabSz="1219110">
              <a:defRPr/>
            </a:pPr>
            <a:r>
              <a:rPr lang="en-US" sz="4267" b="1" dirty="0">
                <a:solidFill>
                  <a:prstClr val="white"/>
                </a:solidFill>
                <a:latin typeface="Calibri"/>
              </a:rPr>
              <a:t>Brooklyn, NY</a:t>
            </a:r>
          </a:p>
        </p:txBody>
      </p:sp>
      <p:pic>
        <p:nvPicPr>
          <p:cNvPr id="4" name="Picture 3">
            <a:extLst>
              <a:ext uri="{FF2B5EF4-FFF2-40B4-BE49-F238E27FC236}">
                <a16:creationId xmlns:a16="http://schemas.microsoft.com/office/drawing/2014/main" id="{73AEFA7B-D62D-46CC-96A2-E6939F9E0A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67005" y="3747694"/>
            <a:ext cx="3241288" cy="1799193"/>
          </a:xfrm>
          <a:prstGeom prst="rect">
            <a:avLst/>
          </a:prstGeom>
        </p:spPr>
      </p:pic>
    </p:spTree>
    <p:extLst>
      <p:ext uri="{BB962C8B-B14F-4D97-AF65-F5344CB8AC3E}">
        <p14:creationId xmlns:p14="http://schemas.microsoft.com/office/powerpoint/2010/main" val="3807141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Patient experience rounding			</a:t>
            </a:r>
          </a:p>
        </p:txBody>
      </p:sp>
      <p:sp>
        <p:nvSpPr>
          <p:cNvPr id="3" name="Text Placeholder 2"/>
          <p:cNvSpPr>
            <a:spLocks noGrp="1"/>
          </p:cNvSpPr>
          <p:nvPr>
            <p:ph type="body" sz="quarter" idx="10"/>
          </p:nvPr>
        </p:nvSpPr>
        <p:spPr/>
        <p:txBody>
          <a:bodyPr/>
          <a:lstStyle/>
          <a:p>
            <a:r>
              <a:rPr lang="en-US" dirty="0"/>
              <a:t>Daily rounding about patient’s experience</a:t>
            </a:r>
          </a:p>
          <a:p>
            <a:pPr lvl="1"/>
            <a:r>
              <a:rPr lang="en-US" dirty="0"/>
              <a:t>Environment</a:t>
            </a:r>
          </a:p>
          <a:p>
            <a:pPr lvl="1"/>
            <a:r>
              <a:rPr lang="en-US" dirty="0"/>
              <a:t>Food</a:t>
            </a:r>
          </a:p>
          <a:p>
            <a:pPr lvl="1"/>
            <a:r>
              <a:rPr lang="en-US" dirty="0"/>
              <a:t>Nursing</a:t>
            </a:r>
          </a:p>
          <a:p>
            <a:pPr lvl="1"/>
            <a:r>
              <a:rPr lang="en-US" dirty="0"/>
              <a:t>Engineering</a:t>
            </a:r>
          </a:p>
          <a:p>
            <a:pPr lvl="1"/>
            <a:r>
              <a:rPr lang="en-US" dirty="0"/>
              <a:t>Clinical experience</a:t>
            </a:r>
          </a:p>
          <a:p>
            <a:r>
              <a:rPr lang="en-US" dirty="0"/>
              <a:t>Real time service recovery depending on feedback </a:t>
            </a:r>
          </a:p>
          <a:p>
            <a:r>
              <a:rPr lang="en-US" dirty="0"/>
              <a:t>Depending on feedback, escalation is done to respective department</a:t>
            </a:r>
          </a:p>
        </p:txBody>
      </p:sp>
    </p:spTree>
    <p:extLst>
      <p:ext uri="{BB962C8B-B14F-4D97-AF65-F5344CB8AC3E}">
        <p14:creationId xmlns:p14="http://schemas.microsoft.com/office/powerpoint/2010/main" val="26244233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D110C-7ED7-455E-8E3C-2A2E2C5A5F93}"/>
              </a:ext>
            </a:extLst>
          </p:cNvPr>
          <p:cNvSpPr txBox="1"/>
          <p:nvPr/>
        </p:nvSpPr>
        <p:spPr>
          <a:xfrm>
            <a:off x="191913" y="2311401"/>
            <a:ext cx="3931974" cy="748988"/>
          </a:xfrm>
          <a:prstGeom prst="rect">
            <a:avLst/>
          </a:prstGeom>
          <a:noFill/>
        </p:spPr>
        <p:txBody>
          <a:bodyPr wrap="none" rtlCol="0">
            <a:spAutoFit/>
          </a:bodyPr>
          <a:lstStyle/>
          <a:p>
            <a:pPr defTabSz="1219110">
              <a:defRPr/>
            </a:pPr>
            <a:r>
              <a:rPr lang="en-US" sz="4267" b="1" dirty="0">
                <a:solidFill>
                  <a:prstClr val="white"/>
                </a:solidFill>
                <a:latin typeface="Calibri"/>
              </a:rPr>
              <a:t>NYCHHC Queens</a:t>
            </a:r>
          </a:p>
        </p:txBody>
      </p:sp>
      <p:pic>
        <p:nvPicPr>
          <p:cNvPr id="4" name="Picture 3">
            <a:extLst>
              <a:ext uri="{FF2B5EF4-FFF2-40B4-BE49-F238E27FC236}">
                <a16:creationId xmlns:a16="http://schemas.microsoft.com/office/drawing/2014/main" id="{73AEFA7B-D62D-46CC-96A2-E6939F9E0A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9466" y="3747694"/>
            <a:ext cx="4817325" cy="1799193"/>
          </a:xfrm>
          <a:prstGeom prst="rect">
            <a:avLst/>
          </a:prstGeom>
        </p:spPr>
      </p:pic>
    </p:spTree>
    <p:extLst>
      <p:ext uri="{BB962C8B-B14F-4D97-AF65-F5344CB8AC3E}">
        <p14:creationId xmlns:p14="http://schemas.microsoft.com/office/powerpoint/2010/main" val="1267691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AE433-0686-473A-931C-2474C78CC6BF}"/>
              </a:ext>
            </a:extLst>
          </p:cNvPr>
          <p:cNvSpPr>
            <a:spLocks noGrp="1"/>
          </p:cNvSpPr>
          <p:nvPr>
            <p:ph type="title"/>
          </p:nvPr>
        </p:nvSpPr>
        <p:spPr/>
        <p:txBody>
          <a:bodyPr>
            <a:normAutofit/>
          </a:bodyPr>
          <a:lstStyle/>
          <a:p>
            <a:r>
              <a:rPr lang="en-US" sz="3600" b="1" dirty="0">
                <a:solidFill>
                  <a:srgbClr val="0070C0"/>
                </a:solidFill>
                <a:latin typeface="Arial"/>
                <a:cs typeface="Arial"/>
              </a:rPr>
              <a:t>Respectful Patient Partnerships:</a:t>
            </a:r>
            <a:br>
              <a:rPr lang="en-US" sz="3600" b="1" dirty="0">
                <a:solidFill>
                  <a:srgbClr val="0070C0"/>
                </a:solidFill>
                <a:latin typeface="Arial"/>
                <a:cs typeface="Arial"/>
              </a:rPr>
            </a:br>
            <a:r>
              <a:rPr lang="en-US" sz="3600" b="1" dirty="0">
                <a:solidFill>
                  <a:srgbClr val="0070C0"/>
                </a:solidFill>
                <a:latin typeface="Arial"/>
                <a:cs typeface="Arial"/>
              </a:rPr>
              <a:t>Lived Experience of Birthing People</a:t>
            </a:r>
            <a:endParaRPr lang="en-US" sz="3600" b="1" dirty="0">
              <a:solidFill>
                <a:srgbClr val="0070C0"/>
              </a:solidFill>
            </a:endParaRPr>
          </a:p>
        </p:txBody>
      </p:sp>
      <p:sp>
        <p:nvSpPr>
          <p:cNvPr id="6" name="Content Placeholder 5">
            <a:extLst>
              <a:ext uri="{FF2B5EF4-FFF2-40B4-BE49-F238E27FC236}">
                <a16:creationId xmlns:a16="http://schemas.microsoft.com/office/drawing/2014/main" id="{087EC048-A9AA-47E2-8222-A19E2E9665A4}"/>
              </a:ext>
            </a:extLst>
          </p:cNvPr>
          <p:cNvSpPr>
            <a:spLocks noGrp="1"/>
          </p:cNvSpPr>
          <p:nvPr>
            <p:ph sz="half" idx="1"/>
          </p:nvPr>
        </p:nvSpPr>
        <p:spPr/>
        <p:txBody>
          <a:bodyPr>
            <a:normAutofit fontScale="92500" lnSpcReduction="10000"/>
          </a:bodyPr>
          <a:lstStyle/>
          <a:p>
            <a:endParaRPr lang="en-US" dirty="0"/>
          </a:p>
          <a:p>
            <a:r>
              <a:rPr lang="en-US" dirty="0"/>
              <a:t>Participation in the pilot HOPE Doula program in conjunction with Elmhurst Hospital, Mt Sinai Physicians, Caribbean Women’s Health Association, NYC DOH, and Ancient Song Doula Services</a:t>
            </a:r>
          </a:p>
          <a:p>
            <a:pPr lvl="1"/>
            <a:r>
              <a:rPr lang="en-US" dirty="0"/>
              <a:t>Monthly Community Advisory Board Meetings where patients and community members can gather to share their experiences with doula care, nursing leaders, and community resources</a:t>
            </a:r>
          </a:p>
        </p:txBody>
      </p:sp>
      <p:pic>
        <p:nvPicPr>
          <p:cNvPr id="9" name="Content Placeholder 8">
            <a:extLst>
              <a:ext uri="{FF2B5EF4-FFF2-40B4-BE49-F238E27FC236}">
                <a16:creationId xmlns:a16="http://schemas.microsoft.com/office/drawing/2014/main" id="{9352BBC8-E2EE-4813-9B5D-BAAE26EC946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61157" y="1825625"/>
            <a:ext cx="3470191" cy="4351339"/>
          </a:xfrm>
        </p:spPr>
      </p:pic>
    </p:spTree>
    <p:extLst>
      <p:ext uri="{BB962C8B-B14F-4D97-AF65-F5344CB8AC3E}">
        <p14:creationId xmlns:p14="http://schemas.microsoft.com/office/powerpoint/2010/main" val="912321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D110C-7ED7-455E-8E3C-2A2E2C5A5F93}"/>
              </a:ext>
            </a:extLst>
          </p:cNvPr>
          <p:cNvSpPr txBox="1"/>
          <p:nvPr/>
        </p:nvSpPr>
        <p:spPr>
          <a:xfrm>
            <a:off x="191914" y="2311401"/>
            <a:ext cx="3343929" cy="748988"/>
          </a:xfrm>
          <a:prstGeom prst="rect">
            <a:avLst/>
          </a:prstGeom>
          <a:noFill/>
        </p:spPr>
        <p:txBody>
          <a:bodyPr wrap="none" rtlCol="0">
            <a:spAutoFit/>
          </a:bodyPr>
          <a:lstStyle/>
          <a:p>
            <a:pPr defTabSz="1219110">
              <a:defRPr/>
            </a:pPr>
            <a:r>
              <a:rPr lang="en-US" sz="4267" b="1" dirty="0">
                <a:solidFill>
                  <a:prstClr val="white"/>
                </a:solidFill>
                <a:latin typeface="Calibri"/>
              </a:rPr>
              <a:t>NYU Brooklyn</a:t>
            </a:r>
          </a:p>
        </p:txBody>
      </p:sp>
      <p:pic>
        <p:nvPicPr>
          <p:cNvPr id="4" name="Picture 3">
            <a:extLst>
              <a:ext uri="{FF2B5EF4-FFF2-40B4-BE49-F238E27FC236}">
                <a16:creationId xmlns:a16="http://schemas.microsoft.com/office/drawing/2014/main" id="{73AEFA7B-D62D-46CC-96A2-E6939F9E0A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0429" y="3747694"/>
            <a:ext cx="4500136" cy="1799193"/>
          </a:xfrm>
          <a:prstGeom prst="rect">
            <a:avLst/>
          </a:prstGeom>
        </p:spPr>
      </p:pic>
    </p:spTree>
    <p:extLst>
      <p:ext uri="{BB962C8B-B14F-4D97-AF65-F5344CB8AC3E}">
        <p14:creationId xmlns:p14="http://schemas.microsoft.com/office/powerpoint/2010/main" val="1737211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914354">
              <a:defRPr/>
            </a:pPr>
            <a:fld id="{7FEEEA1A-CB49-3744-AA40-B896987410F9}" type="slidenum">
              <a:rPr lang="en-US">
                <a:solidFill>
                  <a:srgbClr val="53565A"/>
                </a:solidFill>
                <a:latin typeface="Arial"/>
              </a:rPr>
              <a:pPr defTabSz="914354">
                <a:defRPr/>
              </a:pPr>
              <a:t>67</a:t>
            </a:fld>
            <a:endParaRPr lang="en-US" dirty="0">
              <a:solidFill>
                <a:srgbClr val="53565A"/>
              </a:solidFill>
              <a:latin typeface="Arial"/>
            </a:endParaRPr>
          </a:p>
        </p:txBody>
      </p:sp>
      <p:sp>
        <p:nvSpPr>
          <p:cNvPr id="6" name="Title 1">
            <a:extLst>
              <a:ext uri="{FF2B5EF4-FFF2-40B4-BE49-F238E27FC236}">
                <a16:creationId xmlns:a16="http://schemas.microsoft.com/office/drawing/2014/main" id="{B9D71768-3219-4FFD-AD45-E32CCBE0E209}"/>
              </a:ext>
            </a:extLst>
          </p:cNvPr>
          <p:cNvSpPr>
            <a:spLocks noGrp="1"/>
          </p:cNvSpPr>
          <p:nvPr>
            <p:ph type="title"/>
          </p:nvPr>
        </p:nvSpPr>
        <p:spPr>
          <a:xfrm>
            <a:off x="609603" y="384048"/>
            <a:ext cx="10972800" cy="848304"/>
          </a:xfrm>
        </p:spPr>
        <p:txBody>
          <a:bodyPr>
            <a:noAutofit/>
          </a:bodyPr>
          <a:lstStyle/>
          <a:p>
            <a:r>
              <a:rPr lang="en-US" sz="3200" dirty="0">
                <a:latin typeface="Arial"/>
                <a:cs typeface="Arial"/>
              </a:rPr>
              <a:t>Respectful Patient Partnerships:</a:t>
            </a:r>
            <a:br>
              <a:rPr lang="en-US" sz="3200" dirty="0">
                <a:latin typeface="Arial"/>
                <a:cs typeface="Arial"/>
              </a:rPr>
            </a:br>
            <a:r>
              <a:rPr lang="en-US" sz="3200" dirty="0">
                <a:latin typeface="Arial"/>
                <a:cs typeface="Arial"/>
              </a:rPr>
              <a:t>Lived Experience of Birthing People</a:t>
            </a:r>
            <a:endParaRPr lang="en-US" sz="3200" dirty="0"/>
          </a:p>
        </p:txBody>
      </p:sp>
      <p:pic>
        <p:nvPicPr>
          <p:cNvPr id="8" name="Picture 7"/>
          <p:cNvPicPr>
            <a:picLocks noChangeAspect="1"/>
          </p:cNvPicPr>
          <p:nvPr/>
        </p:nvPicPr>
        <p:blipFill rotWithShape="1">
          <a:blip r:embed="rId2"/>
          <a:srcRect l="7471" t="3641" r="43299"/>
          <a:stretch/>
        </p:blipFill>
        <p:spPr>
          <a:xfrm>
            <a:off x="430825" y="2532185"/>
            <a:ext cx="1642977" cy="3215787"/>
          </a:xfrm>
          <a:prstGeom prst="rect">
            <a:avLst/>
          </a:prstGeom>
        </p:spPr>
      </p:pic>
      <p:pic>
        <p:nvPicPr>
          <p:cNvPr id="9" name="Picture 8"/>
          <p:cNvPicPr>
            <a:picLocks noChangeAspect="1"/>
          </p:cNvPicPr>
          <p:nvPr/>
        </p:nvPicPr>
        <p:blipFill rotWithShape="1">
          <a:blip r:embed="rId3"/>
          <a:srcRect l="62976" t="5727" r="8042" b="36098"/>
          <a:stretch/>
        </p:blipFill>
        <p:spPr>
          <a:xfrm>
            <a:off x="8910725" y="3593012"/>
            <a:ext cx="1626577" cy="3264989"/>
          </a:xfrm>
          <a:prstGeom prst="rect">
            <a:avLst/>
          </a:prstGeom>
        </p:spPr>
      </p:pic>
      <p:sp>
        <p:nvSpPr>
          <p:cNvPr id="12" name="Rectangular Callout 11"/>
          <p:cNvSpPr/>
          <p:nvPr/>
        </p:nvSpPr>
        <p:spPr>
          <a:xfrm>
            <a:off x="1396792" y="1633965"/>
            <a:ext cx="5522755" cy="751191"/>
          </a:xfrm>
          <a:prstGeom prst="wedgeRectCallout">
            <a:avLst>
              <a:gd name="adj1" fmla="val -46782"/>
              <a:gd name="adj2" fmla="val 16003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800" dirty="0">
                <a:solidFill>
                  <a:srgbClr val="FFFFFF"/>
                </a:solidFill>
                <a:latin typeface="Arial"/>
              </a:rPr>
              <a:t>Patient receive post-discharge phone calls and have the opportunity to share their experience </a:t>
            </a:r>
          </a:p>
        </p:txBody>
      </p:sp>
      <p:sp>
        <p:nvSpPr>
          <p:cNvPr id="15" name="Rectangular Callout 14"/>
          <p:cNvSpPr/>
          <p:nvPr/>
        </p:nvSpPr>
        <p:spPr>
          <a:xfrm flipH="1">
            <a:off x="3370383" y="2786767"/>
            <a:ext cx="5870332" cy="921175"/>
          </a:xfrm>
          <a:prstGeom prst="wedgeRectCallout">
            <a:avLst>
              <a:gd name="adj1" fmla="val -48403"/>
              <a:gd name="adj2" fmla="val 9658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800" dirty="0">
                <a:solidFill>
                  <a:srgbClr val="FFFFFF"/>
                </a:solidFill>
                <a:latin typeface="Arial"/>
              </a:rPr>
              <a:t>Patient comments (+/-) are shared at a weekly patient experience meeting with all team members</a:t>
            </a:r>
          </a:p>
        </p:txBody>
      </p:sp>
    </p:spTree>
    <p:extLst>
      <p:ext uri="{BB962C8B-B14F-4D97-AF65-F5344CB8AC3E}">
        <p14:creationId xmlns:p14="http://schemas.microsoft.com/office/powerpoint/2010/main" val="3256998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D110C-7ED7-455E-8E3C-2A2E2C5A5F93}"/>
              </a:ext>
            </a:extLst>
          </p:cNvPr>
          <p:cNvSpPr txBox="1"/>
          <p:nvPr/>
        </p:nvSpPr>
        <p:spPr>
          <a:xfrm>
            <a:off x="191914" y="2311401"/>
            <a:ext cx="5878853" cy="748988"/>
          </a:xfrm>
          <a:prstGeom prst="rect">
            <a:avLst/>
          </a:prstGeom>
          <a:noFill/>
        </p:spPr>
        <p:txBody>
          <a:bodyPr wrap="none" rtlCol="0">
            <a:spAutoFit/>
          </a:bodyPr>
          <a:lstStyle/>
          <a:p>
            <a:pPr defTabSz="1219110">
              <a:defRPr/>
            </a:pPr>
            <a:r>
              <a:rPr lang="en-US" sz="4267" b="1" dirty="0">
                <a:solidFill>
                  <a:prstClr val="white"/>
                </a:solidFill>
                <a:latin typeface="Calibri"/>
              </a:rPr>
              <a:t>NYU Langone Manhattan</a:t>
            </a:r>
          </a:p>
        </p:txBody>
      </p:sp>
      <p:pic>
        <p:nvPicPr>
          <p:cNvPr id="4" name="Picture 3">
            <a:extLst>
              <a:ext uri="{FF2B5EF4-FFF2-40B4-BE49-F238E27FC236}">
                <a16:creationId xmlns:a16="http://schemas.microsoft.com/office/drawing/2014/main" id="{73AEFA7B-D62D-46CC-96A2-E6939F9E0A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606" y="3857147"/>
            <a:ext cx="4153209" cy="1580287"/>
          </a:xfrm>
          <a:prstGeom prst="rect">
            <a:avLst/>
          </a:prstGeom>
        </p:spPr>
      </p:pic>
    </p:spTree>
    <p:extLst>
      <p:ext uri="{BB962C8B-B14F-4D97-AF65-F5344CB8AC3E}">
        <p14:creationId xmlns:p14="http://schemas.microsoft.com/office/powerpoint/2010/main" val="3736441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7167">
              <a:defRPr/>
            </a:pPr>
            <a:r>
              <a:rPr lang="en-US">
                <a:solidFill>
                  <a:srgbClr val="53565A"/>
                </a:solidFill>
                <a:latin typeface="Arial"/>
              </a:rPr>
              <a:t>Division Name or Footer</a:t>
            </a:r>
            <a:endParaRPr lang="en-US" dirty="0">
              <a:solidFill>
                <a:srgbClr val="53565A"/>
              </a:solidFill>
              <a:latin typeface="Arial"/>
            </a:endParaRPr>
          </a:p>
        </p:txBody>
      </p:sp>
      <p:sp>
        <p:nvSpPr>
          <p:cNvPr id="3" name="Slide Number Placeholder 2"/>
          <p:cNvSpPr>
            <a:spLocks noGrp="1"/>
          </p:cNvSpPr>
          <p:nvPr>
            <p:ph type="sldNum" sz="quarter" idx="4"/>
          </p:nvPr>
        </p:nvSpPr>
        <p:spPr/>
        <p:txBody>
          <a:bodyPr/>
          <a:lstStyle/>
          <a:p>
            <a:pPr defTabSz="457167">
              <a:defRPr/>
            </a:pPr>
            <a:fld id="{7FEEEA1A-CB49-3744-AA40-B896987410F9}" type="slidenum">
              <a:rPr lang="en-US">
                <a:solidFill>
                  <a:srgbClr val="53565A"/>
                </a:solidFill>
                <a:latin typeface="Arial"/>
              </a:rPr>
              <a:pPr defTabSz="457167">
                <a:defRPr/>
              </a:pPr>
              <a:t>69</a:t>
            </a:fld>
            <a:endParaRPr lang="en-US" dirty="0">
              <a:solidFill>
                <a:srgbClr val="53565A"/>
              </a:solidFill>
              <a:latin typeface="Arial"/>
            </a:endParaRPr>
          </a:p>
        </p:txBody>
      </p:sp>
      <p:sp>
        <p:nvSpPr>
          <p:cNvPr id="6" name="Holistic Care Partner"/>
          <p:cNvSpPr txBox="1">
            <a:spLocks/>
          </p:cNvSpPr>
          <p:nvPr/>
        </p:nvSpPr>
        <p:spPr>
          <a:xfrm>
            <a:off x="491368" y="474275"/>
            <a:ext cx="5868792" cy="5227453"/>
          </a:xfrm>
          <a:prstGeom prst="rect">
            <a:avLst/>
          </a:prstGeom>
        </p:spPr>
        <p:txBody>
          <a:bodyPr>
            <a:normAutofit fontScale="75000" lnSpcReduction="20000"/>
          </a:bodyPr>
          <a:lstStyle>
            <a:lvl1pPr algn="l" defTabSz="342891" rtl="0" eaLnBrk="1" latinLnBrk="0" hangingPunct="1">
              <a:lnSpc>
                <a:spcPct val="85000"/>
              </a:lnSpc>
              <a:spcBef>
                <a:spcPct val="0"/>
              </a:spcBef>
              <a:buNone/>
              <a:defRPr lang="en-US" sz="2400" b="1" i="0" kern="1200" cap="none" dirty="0">
                <a:solidFill>
                  <a:schemeClr val="tx2"/>
                </a:solidFill>
                <a:latin typeface="+mj-lt"/>
                <a:ea typeface="+mj-ea"/>
                <a:cs typeface="+mj-cs"/>
              </a:defRPr>
            </a:lvl1pPr>
          </a:lstStyle>
          <a:p>
            <a:pPr defTabSz="342874">
              <a:lnSpc>
                <a:spcPct val="160000"/>
              </a:lnSpc>
              <a:defRPr/>
            </a:pPr>
            <a:r>
              <a:rPr lang="en-US" sz="3200" dirty="0">
                <a:solidFill>
                  <a:srgbClr val="580F8B"/>
                </a:solidFill>
                <a:latin typeface="Arial"/>
              </a:rPr>
              <a:t>Holistic Care Partner</a:t>
            </a:r>
            <a:br>
              <a:rPr lang="en-US" sz="3200" dirty="0">
                <a:solidFill>
                  <a:srgbClr val="580F8B"/>
                </a:solidFill>
                <a:latin typeface="Arial"/>
              </a:rPr>
            </a:br>
            <a:br>
              <a:rPr lang="en-US" dirty="0">
                <a:solidFill>
                  <a:srgbClr val="580F8B"/>
                </a:solidFill>
                <a:latin typeface="Arial"/>
              </a:rPr>
            </a:br>
            <a:r>
              <a:rPr lang="en-US" b="0" dirty="0">
                <a:solidFill>
                  <a:srgbClr val="53565A"/>
                </a:solidFill>
                <a:latin typeface="Arial"/>
              </a:rPr>
              <a:t>NYU's Black Mothers Matter Committee members have created a navigator program designed to provide culturally congruent support for Black childbearing families, centering the voices of Black birthing people, and empowering them to make informed decisions for their care. </a:t>
            </a:r>
            <a:br>
              <a:rPr lang="en-US" dirty="0">
                <a:solidFill>
                  <a:srgbClr val="53565A"/>
                </a:solidFill>
                <a:latin typeface="Arial"/>
              </a:rPr>
            </a:br>
            <a:r>
              <a:rPr lang="en-US" dirty="0">
                <a:solidFill>
                  <a:srgbClr val="53565A"/>
                </a:solidFill>
                <a:latin typeface="Arial"/>
              </a:rPr>
              <a:t> </a:t>
            </a:r>
          </a:p>
          <a:p>
            <a:pPr marL="457178" indent="-457178" defTabSz="342874">
              <a:lnSpc>
                <a:spcPct val="150000"/>
              </a:lnSpc>
              <a:buFont typeface="Wingdings" panose="05000000000000000000" pitchFamily="2" charset="2"/>
              <a:buChar char="Ø"/>
              <a:defRPr/>
            </a:pPr>
            <a:r>
              <a:rPr lang="en-US" b="0" dirty="0">
                <a:solidFill>
                  <a:srgbClr val="53565A"/>
                </a:solidFill>
                <a:latin typeface="Arial"/>
              </a:rPr>
              <a:t>Care coordination</a:t>
            </a:r>
          </a:p>
          <a:p>
            <a:pPr marL="457178" indent="-457178" defTabSz="342874">
              <a:lnSpc>
                <a:spcPct val="150000"/>
              </a:lnSpc>
              <a:buFont typeface="Wingdings" panose="05000000000000000000" pitchFamily="2" charset="2"/>
              <a:buChar char="Ø"/>
              <a:defRPr/>
            </a:pPr>
            <a:r>
              <a:rPr lang="en-US" b="0" dirty="0">
                <a:solidFill>
                  <a:srgbClr val="53565A"/>
                </a:solidFill>
                <a:latin typeface="Arial"/>
              </a:rPr>
              <a:t>Monthly Safe Spaces Support Groups</a:t>
            </a:r>
          </a:p>
          <a:p>
            <a:pPr marL="457178" indent="-457178" defTabSz="342874">
              <a:lnSpc>
                <a:spcPct val="150000"/>
              </a:lnSpc>
              <a:buFont typeface="Wingdings" panose="05000000000000000000" pitchFamily="2" charset="2"/>
              <a:buChar char="Ø"/>
              <a:defRPr/>
            </a:pPr>
            <a:r>
              <a:rPr lang="en-US" b="0" dirty="0">
                <a:solidFill>
                  <a:srgbClr val="53565A"/>
                </a:solidFill>
                <a:latin typeface="Arial"/>
              </a:rPr>
              <a:t>Intrapartum support</a:t>
            </a:r>
          </a:p>
          <a:p>
            <a:pPr marL="457178" indent="-457178" defTabSz="342874">
              <a:lnSpc>
                <a:spcPct val="150000"/>
              </a:lnSpc>
              <a:buFont typeface="Wingdings" panose="05000000000000000000" pitchFamily="2" charset="2"/>
              <a:buChar char="Ø"/>
              <a:defRPr/>
            </a:pPr>
            <a:r>
              <a:rPr lang="en-US" b="0" dirty="0">
                <a:solidFill>
                  <a:srgbClr val="53565A"/>
                </a:solidFill>
                <a:latin typeface="Arial"/>
              </a:rPr>
              <a:t>One year of postpartum follow-up</a:t>
            </a:r>
          </a:p>
        </p:txBody>
      </p:sp>
      <p:pic>
        <p:nvPicPr>
          <p:cNvPr id="7" name="Picture Placeholder 6" descr="Picture Placeholder 6"/>
          <p:cNvPicPr>
            <a:picLocks noChangeAspect="1"/>
          </p:cNvPicPr>
          <p:nvPr/>
        </p:nvPicPr>
        <p:blipFill>
          <a:blip r:embed="rId2"/>
          <a:srcRect r="3902"/>
          <a:stretch>
            <a:fillRect/>
          </a:stretch>
        </p:blipFill>
        <p:spPr>
          <a:xfrm>
            <a:off x="6837680" y="942291"/>
            <a:ext cx="4207224" cy="29187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p:cNvSpPr txBox="1"/>
          <p:nvPr/>
        </p:nvSpPr>
        <p:spPr>
          <a:xfrm>
            <a:off x="6492240" y="4226563"/>
            <a:ext cx="6146800" cy="2200602"/>
          </a:xfrm>
          <a:prstGeom prst="rect">
            <a:avLst/>
          </a:prstGeom>
          <a:noFill/>
        </p:spPr>
        <p:txBody>
          <a:bodyPr wrap="square" rtlCol="0">
            <a:spAutoFit/>
          </a:bodyPr>
          <a:lstStyle/>
          <a:p>
            <a:pPr defTabSz="457167">
              <a:lnSpc>
                <a:spcPct val="150000"/>
              </a:lnSpc>
              <a:defRPr/>
            </a:pPr>
            <a:r>
              <a:rPr lang="en-US" sz="1800" b="1" dirty="0">
                <a:solidFill>
                  <a:srgbClr val="53565A"/>
                </a:solidFill>
                <a:latin typeface="Arial"/>
              </a:rPr>
              <a:t>Project Team: </a:t>
            </a:r>
            <a:endParaRPr lang="en-US" sz="1800" dirty="0">
              <a:solidFill>
                <a:srgbClr val="53565A"/>
              </a:solidFill>
              <a:latin typeface="Arial"/>
            </a:endParaRPr>
          </a:p>
          <a:p>
            <a:pPr defTabSz="457167">
              <a:lnSpc>
                <a:spcPct val="150000"/>
              </a:lnSpc>
              <a:defRPr/>
            </a:pPr>
            <a:r>
              <a:rPr lang="en-US" sz="1600" dirty="0">
                <a:solidFill>
                  <a:srgbClr val="53565A"/>
                </a:solidFill>
                <a:latin typeface="Arial"/>
              </a:rPr>
              <a:t>Antoinette Grant, BSN, RNC-OB, C-EFM, CBC, CCE </a:t>
            </a:r>
          </a:p>
          <a:p>
            <a:pPr defTabSz="457167">
              <a:lnSpc>
                <a:spcPct val="150000"/>
              </a:lnSpc>
              <a:defRPr/>
            </a:pPr>
            <a:r>
              <a:rPr lang="en-US" sz="1600" dirty="0">
                <a:solidFill>
                  <a:srgbClr val="53565A"/>
                </a:solidFill>
                <a:latin typeface="Arial"/>
              </a:rPr>
              <a:t>Georgette Paulycarpe, MSN, CNM, RN, LCCE</a:t>
            </a:r>
          </a:p>
          <a:p>
            <a:pPr defTabSz="457167">
              <a:lnSpc>
                <a:spcPct val="150000"/>
              </a:lnSpc>
              <a:defRPr/>
            </a:pPr>
            <a:r>
              <a:rPr lang="en-US" sz="1600" dirty="0">
                <a:solidFill>
                  <a:srgbClr val="53565A"/>
                </a:solidFill>
                <a:latin typeface="Arial"/>
              </a:rPr>
              <a:t>Aisha Rab, BSN, RNC-OB, </a:t>
            </a:r>
            <a:r>
              <a:rPr lang="en-US" sz="1600" dirty="0" err="1">
                <a:solidFill>
                  <a:srgbClr val="53565A"/>
                </a:solidFill>
                <a:latin typeface="Arial"/>
              </a:rPr>
              <a:t>c-EFM</a:t>
            </a:r>
            <a:r>
              <a:rPr lang="en-US" sz="1600" dirty="0">
                <a:solidFill>
                  <a:srgbClr val="53565A"/>
                </a:solidFill>
                <a:latin typeface="Arial"/>
              </a:rPr>
              <a:t> </a:t>
            </a:r>
          </a:p>
          <a:p>
            <a:pPr defTabSz="457167">
              <a:lnSpc>
                <a:spcPct val="150000"/>
              </a:lnSpc>
              <a:defRPr/>
            </a:pPr>
            <a:r>
              <a:rPr lang="en-US" sz="1600" dirty="0">
                <a:solidFill>
                  <a:srgbClr val="53565A"/>
                </a:solidFill>
                <a:latin typeface="Arial"/>
              </a:rPr>
              <a:t>Leticia Rios, PhD(C), RN, NPD-BC, IBCLC, RNC-NIC </a:t>
            </a:r>
          </a:p>
          <a:p>
            <a:pPr defTabSz="457167">
              <a:defRPr/>
            </a:pPr>
            <a:endParaRPr lang="en-US" sz="1400" dirty="0" err="1">
              <a:solidFill>
                <a:srgbClr val="53565A"/>
              </a:solidFill>
              <a:latin typeface="Arial"/>
            </a:endParaRPr>
          </a:p>
        </p:txBody>
      </p:sp>
    </p:spTree>
    <p:extLst>
      <p:ext uri="{BB962C8B-B14F-4D97-AF65-F5344CB8AC3E}">
        <p14:creationId xmlns:p14="http://schemas.microsoft.com/office/powerpoint/2010/main" val="226703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AC281-CA87-853D-4FC8-5639B2C1335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ea typeface="Lato Medium"/>
                <a:cs typeface="Lato Medium"/>
              </a:rPr>
              <a:t>BE Award Criteria for F2F</a:t>
            </a:r>
            <a:endParaRPr lang="en-US" sz="4000">
              <a:solidFill>
                <a:srgbClr val="FFFFFF"/>
              </a:solidFill>
            </a:endParaRPr>
          </a:p>
        </p:txBody>
      </p:sp>
      <p:sp>
        <p:nvSpPr>
          <p:cNvPr id="5" name="Footer Placeholder 4">
            <a:extLst>
              <a:ext uri="{FF2B5EF4-FFF2-40B4-BE49-F238E27FC236}">
                <a16:creationId xmlns:a16="http://schemas.microsoft.com/office/drawing/2014/main" id="{3D27CF0A-3349-0945-96FF-6CFA37136277}"/>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Illinois Perinatal Quality Collaborative</a:t>
            </a:r>
          </a:p>
        </p:txBody>
      </p:sp>
      <p:sp>
        <p:nvSpPr>
          <p:cNvPr id="3" name="Content Placeholder 2">
            <a:extLst>
              <a:ext uri="{FF2B5EF4-FFF2-40B4-BE49-F238E27FC236}">
                <a16:creationId xmlns:a16="http://schemas.microsoft.com/office/drawing/2014/main" id="{9D02D0C9-6DB5-B221-5C2E-436297035EBE}"/>
              </a:ext>
            </a:extLst>
          </p:cNvPr>
          <p:cNvSpPr>
            <a:spLocks noGrp="1"/>
          </p:cNvSpPr>
          <p:nvPr>
            <p:ph idx="1"/>
          </p:nvPr>
        </p:nvSpPr>
        <p:spPr>
          <a:xfrm>
            <a:off x="4810259" y="649480"/>
            <a:ext cx="6555347" cy="5546047"/>
          </a:xfrm>
        </p:spPr>
        <p:txBody>
          <a:bodyPr vert="horz" lIns="91440" tIns="45720" rIns="91440" bIns="45720" rtlCol="0" anchor="ctr">
            <a:noAutofit/>
          </a:bodyPr>
          <a:lstStyle/>
          <a:p>
            <a:pPr>
              <a:lnSpc>
                <a:spcPct val="90000"/>
              </a:lnSpc>
            </a:pPr>
            <a:r>
              <a:rPr lang="en-US" sz="2800" b="1">
                <a:latin typeface="Calibri"/>
                <a:ea typeface="Lato"/>
                <a:cs typeface="Lato"/>
              </a:rPr>
              <a:t>QI Leader Award</a:t>
            </a:r>
          </a:p>
          <a:p>
            <a:pPr lvl="1">
              <a:lnSpc>
                <a:spcPct val="90000"/>
              </a:lnSpc>
            </a:pPr>
            <a:r>
              <a:rPr lang="en-US">
                <a:ea typeface="Lato"/>
                <a:cs typeface="Calibri"/>
              </a:rPr>
              <a:t>All data submitted </a:t>
            </a:r>
            <a:r>
              <a:rPr lang="en-US" b="1">
                <a:ea typeface="Lato"/>
                <a:cs typeface="Calibri"/>
              </a:rPr>
              <a:t>through March</a:t>
            </a:r>
            <a:r>
              <a:rPr lang="en-US">
                <a:ea typeface="Lato"/>
                <a:cs typeface="Calibri"/>
              </a:rPr>
              <a:t> </a:t>
            </a:r>
            <a:r>
              <a:rPr lang="en-US" b="1">
                <a:ea typeface="Lato"/>
                <a:cs typeface="Calibri"/>
              </a:rPr>
              <a:t>by April 21, 2023</a:t>
            </a:r>
            <a:endParaRPr lang="en-US">
              <a:ea typeface="Lato"/>
              <a:cs typeface="+mn-lt"/>
            </a:endParaRPr>
          </a:p>
          <a:p>
            <a:pPr lvl="1">
              <a:lnSpc>
                <a:spcPct val="90000"/>
              </a:lnSpc>
            </a:pPr>
            <a:r>
              <a:rPr lang="en-US" b="1">
                <a:ea typeface="Lato"/>
                <a:cs typeface="Calibri"/>
              </a:rPr>
              <a:t>5 of 7</a:t>
            </a:r>
            <a:r>
              <a:rPr lang="en-US">
                <a:ea typeface="Lato"/>
                <a:cs typeface="Calibri"/>
              </a:rPr>
              <a:t> structure measures </a:t>
            </a:r>
            <a:r>
              <a:rPr lang="en-US" b="1">
                <a:ea typeface="Lato"/>
                <a:cs typeface="Calibri"/>
              </a:rPr>
              <a:t>In Place / Green</a:t>
            </a:r>
            <a:endParaRPr lang="en-US">
              <a:ea typeface="Lato"/>
              <a:cs typeface="+mn-lt"/>
            </a:endParaRPr>
          </a:p>
          <a:p>
            <a:pPr lvl="1">
              <a:lnSpc>
                <a:spcPct val="90000"/>
              </a:lnSpc>
            </a:pPr>
            <a:r>
              <a:rPr lang="en-US">
                <a:ea typeface="Lato"/>
                <a:cs typeface="Calibri"/>
              </a:rPr>
              <a:t>Achieving goal for</a:t>
            </a:r>
            <a:r>
              <a:rPr lang="en-US" b="1">
                <a:ea typeface="Lato"/>
                <a:cs typeface="Calibri"/>
              </a:rPr>
              <a:t> 3 of 6 </a:t>
            </a:r>
            <a:r>
              <a:rPr lang="en-US">
                <a:ea typeface="Lato"/>
                <a:cs typeface="Calibri"/>
              </a:rPr>
              <a:t>of the following outcome &amp; process measures:</a:t>
            </a:r>
            <a:endParaRPr lang="en-US">
              <a:ea typeface="Lato"/>
              <a:cs typeface="+mn-lt"/>
            </a:endParaRPr>
          </a:p>
          <a:p>
            <a:pPr lvl="2">
              <a:spcAft>
                <a:spcPts val="0"/>
              </a:spcAft>
              <a:buClr>
                <a:srgbClr val="F5668F"/>
              </a:buClr>
            </a:pPr>
            <a:r>
              <a:rPr lang="en-US" sz="2000">
                <a:ea typeface="Lato"/>
                <a:cs typeface="Calibri"/>
              </a:rPr>
              <a:t>Provider, Nurse, &amp; Other Staff Bias education – 75%</a:t>
            </a:r>
            <a:endParaRPr lang="en-US" sz="2000">
              <a:ea typeface="+mn-lt"/>
              <a:cs typeface="+mn-lt"/>
            </a:endParaRPr>
          </a:p>
          <a:p>
            <a:pPr lvl="2">
              <a:lnSpc>
                <a:spcPct val="90000"/>
              </a:lnSpc>
              <a:spcAft>
                <a:spcPts val="0"/>
              </a:spcAft>
              <a:buClr>
                <a:srgbClr val="F5668F"/>
              </a:buClr>
            </a:pPr>
            <a:r>
              <a:rPr lang="en-US" sz="2000">
                <a:ea typeface="Lato"/>
                <a:cs typeface="Calibri"/>
              </a:rPr>
              <a:t>Scheduled early postpartum follow up – 75%</a:t>
            </a:r>
            <a:endParaRPr lang="en-US" sz="2000">
              <a:ea typeface="+mn-lt"/>
              <a:cs typeface="+mn-lt"/>
            </a:endParaRPr>
          </a:p>
          <a:p>
            <a:pPr lvl="2">
              <a:spcAft>
                <a:spcPts val="0"/>
              </a:spcAft>
              <a:buClr>
                <a:srgbClr val="F5668F"/>
              </a:buClr>
            </a:pPr>
            <a:r>
              <a:rPr lang="en-US" sz="2000">
                <a:ea typeface="Lato"/>
                <a:cs typeface="Calibri"/>
              </a:rPr>
              <a:t>Postpartum Safety Patient education  - 75% </a:t>
            </a:r>
            <a:endParaRPr lang="en-US" sz="2000">
              <a:ea typeface="+mn-lt"/>
              <a:cs typeface="+mn-lt"/>
            </a:endParaRPr>
          </a:p>
          <a:p>
            <a:pPr lvl="2">
              <a:spcAft>
                <a:spcPts val="0"/>
              </a:spcAft>
              <a:buClr>
                <a:srgbClr val="F5668F"/>
              </a:buClr>
            </a:pPr>
            <a:r>
              <a:rPr lang="en-US" sz="2000" err="1">
                <a:ea typeface="Lato"/>
                <a:cs typeface="Calibri"/>
              </a:rPr>
              <a:t>SDoH</a:t>
            </a:r>
            <a:r>
              <a:rPr lang="en-US" sz="2000">
                <a:ea typeface="Lato"/>
                <a:cs typeface="Calibri"/>
              </a:rPr>
              <a:t> delivery admission screening – 75%</a:t>
            </a:r>
            <a:endParaRPr lang="en-US" sz="2000">
              <a:ea typeface="+mn-lt"/>
              <a:cs typeface="+mn-lt"/>
            </a:endParaRPr>
          </a:p>
          <a:p>
            <a:pPr lvl="2">
              <a:spcAft>
                <a:spcPts val="0"/>
              </a:spcAft>
              <a:buClr>
                <a:srgbClr val="F5668F"/>
              </a:buClr>
            </a:pPr>
            <a:r>
              <a:rPr lang="en-US" sz="2000" err="1">
                <a:ea typeface="Lato"/>
                <a:cs typeface="Calibri"/>
              </a:rPr>
              <a:t>SDoH</a:t>
            </a:r>
            <a:r>
              <a:rPr lang="en-US" sz="2000">
                <a:ea typeface="Lato"/>
                <a:cs typeface="Calibri"/>
              </a:rPr>
              <a:t> screen positive linked to resources – 75% </a:t>
            </a:r>
          </a:p>
          <a:p>
            <a:pPr lvl="2">
              <a:spcAft>
                <a:spcPts val="0"/>
              </a:spcAft>
              <a:buClr>
                <a:srgbClr val="F5668F"/>
              </a:buClr>
            </a:pPr>
            <a:r>
              <a:rPr lang="en-US" sz="2000">
                <a:ea typeface="Lato"/>
                <a:cs typeface="Calibri"/>
              </a:rPr>
              <a:t>PREM completion rate – 40% </a:t>
            </a:r>
            <a:endParaRPr lang="en-US" sz="2000">
              <a:ea typeface="+mn-lt"/>
              <a:cs typeface="+mn-lt"/>
            </a:endParaRPr>
          </a:p>
          <a:p>
            <a:pPr lvl="2">
              <a:spcAft>
                <a:spcPts val="0"/>
              </a:spcAft>
              <a:buClr>
                <a:srgbClr val="F5668F"/>
              </a:buClr>
            </a:pPr>
            <a:endParaRPr lang="en-US">
              <a:ea typeface="+mn-lt"/>
              <a:cs typeface="+mn-lt"/>
            </a:endParaRPr>
          </a:p>
          <a:p>
            <a:pPr lvl="1">
              <a:lnSpc>
                <a:spcPct val="90000"/>
              </a:lnSpc>
              <a:buClr>
                <a:srgbClr val="1C498B"/>
              </a:buClr>
            </a:pPr>
            <a:endParaRPr lang="en-US" sz="2000"/>
          </a:p>
        </p:txBody>
      </p:sp>
      <p:sp>
        <p:nvSpPr>
          <p:cNvPr id="4" name="Slide Number Placeholder 3">
            <a:extLst>
              <a:ext uri="{FF2B5EF4-FFF2-40B4-BE49-F238E27FC236}">
                <a16:creationId xmlns:a16="http://schemas.microsoft.com/office/drawing/2014/main" id="{6D1166E2-67F5-DC59-F4A2-6BDD748915F4}"/>
              </a:ext>
            </a:extLst>
          </p:cNvPr>
          <p:cNvSpPr>
            <a:spLocks noGrp="1"/>
          </p:cNvSpPr>
          <p:nvPr>
            <p:ph type="sldNum" sz="quarter" idx="10"/>
          </p:nvPr>
        </p:nvSpPr>
        <p:spPr>
          <a:xfrm>
            <a:off x="11704320" y="6455664"/>
            <a:ext cx="448056" cy="365125"/>
          </a:xfrm>
        </p:spPr>
        <p:txBody>
          <a:bodyPr>
            <a:normAutofit/>
          </a:bodyPr>
          <a:lstStyle/>
          <a:p>
            <a:pPr>
              <a:spcAft>
                <a:spcPts val="600"/>
              </a:spcAft>
            </a:pPr>
            <a:fld id="{97033E4B-E3EB-3D46-B2D8-3159663620FA}" type="slidenum">
              <a:rPr lang="en-US" sz="1100">
                <a:solidFill>
                  <a:schemeClr val="tx1">
                    <a:lumMod val="50000"/>
                    <a:lumOff val="50000"/>
                  </a:schemeClr>
                </a:solidFill>
              </a:rPr>
              <a:pPr>
                <a:spcAft>
                  <a:spcPts val="600"/>
                </a:spcAft>
              </a:pPr>
              <a:t>7</a:t>
            </a:fld>
            <a:endParaRPr lang="en-US" sz="1100">
              <a:solidFill>
                <a:schemeClr val="tx1">
                  <a:lumMod val="50000"/>
                  <a:lumOff val="50000"/>
                </a:schemeClr>
              </a:solidFill>
            </a:endParaRPr>
          </a:p>
        </p:txBody>
      </p:sp>
    </p:spTree>
    <p:extLst>
      <p:ext uri="{BB962C8B-B14F-4D97-AF65-F5344CB8AC3E}">
        <p14:creationId xmlns:p14="http://schemas.microsoft.com/office/powerpoint/2010/main" val="27879389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93F2-E1D6-493E-84B6-63E16F2AF895}"/>
              </a:ext>
            </a:extLst>
          </p:cNvPr>
          <p:cNvSpPr>
            <a:spLocks noGrp="1"/>
          </p:cNvSpPr>
          <p:nvPr>
            <p:ph type="title"/>
          </p:nvPr>
        </p:nvSpPr>
        <p:spPr/>
        <p:txBody>
          <a:bodyPr/>
          <a:lstStyle/>
          <a:p>
            <a:endParaRPr lang="en-US" dirty="0"/>
          </a:p>
        </p:txBody>
      </p:sp>
      <p:pic>
        <p:nvPicPr>
          <p:cNvPr id="6" name="Content Placeholder 5" descr="A person holding a baby&#10;&#10;Description automatically generated with medium confidence">
            <a:extLst>
              <a:ext uri="{FF2B5EF4-FFF2-40B4-BE49-F238E27FC236}">
                <a16:creationId xmlns:a16="http://schemas.microsoft.com/office/drawing/2014/main" id="{E5652BB3-6479-4FAE-A245-470748923E9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599" y="1807029"/>
            <a:ext cx="5301343" cy="4125687"/>
          </a:xfrm>
        </p:spPr>
      </p:pic>
      <p:sp>
        <p:nvSpPr>
          <p:cNvPr id="4" name="Content Placeholder 3">
            <a:extLst>
              <a:ext uri="{FF2B5EF4-FFF2-40B4-BE49-F238E27FC236}">
                <a16:creationId xmlns:a16="http://schemas.microsoft.com/office/drawing/2014/main" id="{972F8CAF-CC2D-4232-B621-9358D8E75019}"/>
              </a:ext>
            </a:extLst>
          </p:cNvPr>
          <p:cNvSpPr>
            <a:spLocks noGrp="1"/>
          </p:cNvSpPr>
          <p:nvPr>
            <p:ph sz="half" idx="2"/>
          </p:nvPr>
        </p:nvSpPr>
        <p:spPr/>
        <p:txBody>
          <a:bodyPr>
            <a:normAutofit fontScale="92500" lnSpcReduction="10000"/>
          </a:bodyPr>
          <a:lstStyle/>
          <a:p>
            <a:pPr marL="0" indent="0">
              <a:buNone/>
            </a:pPr>
            <a:r>
              <a:rPr lang="en-US" dirty="0"/>
              <a:t>Consider the impact of your facility’s system on even one Black birthing person.</a:t>
            </a:r>
          </a:p>
          <a:p>
            <a:pPr marL="0" indent="0">
              <a:buNone/>
            </a:pPr>
            <a:r>
              <a:rPr lang="en-US" dirty="0"/>
              <a:t>Black birthing people are experts on the accountability, empathy and humanity of your system.</a:t>
            </a:r>
          </a:p>
        </p:txBody>
      </p:sp>
    </p:spTree>
    <p:extLst>
      <p:ext uri="{BB962C8B-B14F-4D97-AF65-F5344CB8AC3E}">
        <p14:creationId xmlns:p14="http://schemas.microsoft.com/office/powerpoint/2010/main" val="1868503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bout the debate: We have some questions about the future of work we'd like  to see asked | WorkingNation">
            <a:extLst>
              <a:ext uri="{FF2B5EF4-FFF2-40B4-BE49-F238E27FC236}">
                <a16:creationId xmlns:a16="http://schemas.microsoft.com/office/drawing/2014/main" id="{8F209BE5-16BC-469A-AC3C-C5A0AF5904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0687" y="1171344"/>
            <a:ext cx="9030627" cy="451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7641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526B8A8-B79F-4DDE-9BA1-87470671B31A}"/>
              </a:ext>
            </a:extLst>
          </p:cNvPr>
          <p:cNvGraphicFramePr>
            <a:graphicFrameLocks noGrp="1"/>
          </p:cNvGraphicFramePr>
          <p:nvPr/>
        </p:nvGraphicFramePr>
        <p:xfrm>
          <a:off x="469743" y="1791693"/>
          <a:ext cx="10630279" cy="4184769"/>
        </p:xfrm>
        <a:graphic>
          <a:graphicData uri="http://schemas.openxmlformats.org/drawingml/2006/table">
            <a:tbl>
              <a:tblPr firstRow="1" bandRow="1">
                <a:tableStyleId>{2D5ABB26-0587-4C30-8999-92F81FD0307C}</a:tableStyleId>
              </a:tblPr>
              <a:tblGrid>
                <a:gridCol w="3414575">
                  <a:extLst>
                    <a:ext uri="{9D8B030D-6E8A-4147-A177-3AD203B41FA5}">
                      <a16:colId xmlns:a16="http://schemas.microsoft.com/office/drawing/2014/main" val="1200672893"/>
                    </a:ext>
                  </a:extLst>
                </a:gridCol>
                <a:gridCol w="3370208">
                  <a:extLst>
                    <a:ext uri="{9D8B030D-6E8A-4147-A177-3AD203B41FA5}">
                      <a16:colId xmlns:a16="http://schemas.microsoft.com/office/drawing/2014/main" val="3822897492"/>
                    </a:ext>
                  </a:extLst>
                </a:gridCol>
                <a:gridCol w="3845496">
                  <a:extLst>
                    <a:ext uri="{9D8B030D-6E8A-4147-A177-3AD203B41FA5}">
                      <a16:colId xmlns:a16="http://schemas.microsoft.com/office/drawing/2014/main" val="1304114454"/>
                    </a:ext>
                  </a:extLst>
                </a:gridCol>
              </a:tblGrid>
              <a:tr h="1313643">
                <a:tc>
                  <a:txBody>
                    <a:bodyPr/>
                    <a:lstStyle/>
                    <a:p>
                      <a:r>
                        <a:rPr lang="en-US" sz="1600" b="1" i="0" err="1">
                          <a:latin typeface="Arial"/>
                          <a:ea typeface="+mn-lt"/>
                          <a:cs typeface="Arial"/>
                        </a:rPr>
                        <a:t>Camie</a:t>
                      </a:r>
                      <a:r>
                        <a:rPr lang="en-US" sz="1600" b="1" i="0">
                          <a:latin typeface="Arial"/>
                          <a:ea typeface="+mn-lt"/>
                          <a:cs typeface="Arial"/>
                        </a:rPr>
                        <a:t> Berardi, MPA  </a:t>
                      </a:r>
                      <a:endParaRPr lang="en-US" sz="1600" b="1" i="0">
                        <a:latin typeface="Arial"/>
                        <a:cs typeface="Arial"/>
                      </a:endParaRPr>
                    </a:p>
                    <a:p>
                      <a:r>
                        <a:rPr lang="en-US" sz="1600" i="0">
                          <a:latin typeface="Arial"/>
                          <a:ea typeface="+mn-lt"/>
                          <a:cs typeface="Arial"/>
                        </a:rPr>
                        <a:t>Associate Project Director</a:t>
                      </a:r>
                    </a:p>
                    <a:p>
                      <a:r>
                        <a:rPr lang="en-US" sz="1600" i="0">
                          <a:latin typeface="Arial"/>
                          <a:ea typeface="+mn-lt"/>
                          <a:cs typeface="Arial"/>
                        </a:rPr>
                        <a:t>(NICHQ)</a:t>
                      </a:r>
                      <a:endParaRPr lang="en-US" sz="1600" i="0">
                        <a:latin typeface="Arial"/>
                        <a:cs typeface="Arial"/>
                      </a:endParaRP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tc>
                  <a:txBody>
                    <a:bodyPr/>
                    <a:lstStyle/>
                    <a:p>
                      <a:r>
                        <a:rPr lang="en-US" sz="1600" b="1" i="0" dirty="0">
                          <a:latin typeface="Arial"/>
                          <a:ea typeface="+mn-lt"/>
                          <a:cs typeface="Arial"/>
                        </a:rPr>
                        <a:t>Kristen Lawless, MS </a:t>
                      </a:r>
                      <a:r>
                        <a:rPr lang="en-US" sz="1600" i="0" dirty="0">
                          <a:latin typeface="Arial"/>
                          <a:ea typeface="+mn-lt"/>
                          <a:cs typeface="Arial"/>
                        </a:rPr>
                        <a:t> </a:t>
                      </a:r>
                      <a:endParaRPr lang="en-US" sz="1600" i="0" dirty="0">
                        <a:latin typeface="Arial"/>
                        <a:cs typeface="Arial"/>
                      </a:endParaRPr>
                    </a:p>
                    <a:p>
                      <a:r>
                        <a:rPr lang="en-US" sz="1600" i="0" dirty="0">
                          <a:latin typeface="Arial"/>
                          <a:ea typeface="+mn-lt"/>
                          <a:cs typeface="Arial"/>
                        </a:rPr>
                        <a:t>Program Director, NYSPQC</a:t>
                      </a:r>
                    </a:p>
                    <a:p>
                      <a:r>
                        <a:rPr lang="en-US" sz="1600" i="0" dirty="0">
                          <a:latin typeface="Arial"/>
                          <a:ea typeface="+mn-lt"/>
                          <a:cs typeface="Arial"/>
                        </a:rPr>
                        <a:t>Office of the Medical Director (NYSDOH)</a:t>
                      </a:r>
                      <a:endParaRPr lang="en-US" sz="1600" i="0" dirty="0">
                        <a:latin typeface="Arial"/>
                        <a:cs typeface="Arial"/>
                      </a:endParaRPr>
                    </a:p>
                    <a:p>
                      <a:endParaRPr lang="en-US" sz="1600" b="1" i="0" dirty="0">
                        <a:latin typeface="Arial"/>
                        <a:cs typeface="Arial"/>
                      </a:endParaRP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tc>
                  <a:txBody>
                    <a:bodyPr/>
                    <a:lstStyle/>
                    <a:p>
                      <a:r>
                        <a:rPr lang="en-US" sz="1600" b="1" i="0" dirty="0">
                          <a:latin typeface="Arial"/>
                          <a:ea typeface="+mn-lt"/>
                          <a:cs typeface="Arial"/>
                        </a:rPr>
                        <a:t>Stacy Scott, PhD, MPA  </a:t>
                      </a:r>
                      <a:endParaRPr lang="en-US" sz="1600" b="1" i="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a:ea typeface="+mn-lt"/>
                          <a:cs typeface="Arial"/>
                        </a:rPr>
                        <a:t>Senior Project Director and Equity Lead (NICHQ)</a:t>
                      </a:r>
                      <a:endParaRPr lang="en-US" sz="1600" i="0" dirty="0">
                        <a:latin typeface="Arial"/>
                        <a:cs typeface="Arial"/>
                      </a:endParaRPr>
                    </a:p>
                    <a:p>
                      <a:endParaRPr lang="en-US" sz="1600" i="0" dirty="0">
                        <a:latin typeface="Arial" panose="020B0604020202020204" pitchFamily="34" charset="0"/>
                        <a:cs typeface="Arial" panose="020B0604020202020204" pitchFamily="34" charset="0"/>
                      </a:endParaRP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extLst>
                  <a:ext uri="{0D108BD9-81ED-4DB2-BD59-A6C34878D82A}">
                    <a16:rowId xmlns:a16="http://schemas.microsoft.com/office/drawing/2014/main" val="2664239177"/>
                  </a:ext>
                </a:extLst>
              </a:tr>
              <a:tr h="1557483">
                <a:tc>
                  <a:txBody>
                    <a:bodyPr/>
                    <a:lstStyle/>
                    <a:p>
                      <a:r>
                        <a:rPr lang="en-US" sz="1600" b="1" i="0" dirty="0">
                          <a:latin typeface="Arial"/>
                          <a:ea typeface="+mn-lt"/>
                          <a:cs typeface="Arial"/>
                        </a:rPr>
                        <a:t>Marilyn Kacica, MD, MPH  </a:t>
                      </a:r>
                      <a:endParaRPr lang="en-US" sz="1600" b="1" i="0" dirty="0">
                        <a:latin typeface="Arial"/>
                        <a:cs typeface="Arial"/>
                      </a:endParaRPr>
                    </a:p>
                    <a:p>
                      <a:r>
                        <a:rPr lang="en-US" sz="1600" i="0" dirty="0">
                          <a:latin typeface="Arial"/>
                          <a:ea typeface="+mn-lt"/>
                          <a:cs typeface="Arial"/>
                        </a:rPr>
                        <a:t>Medical Director, </a:t>
                      </a:r>
                    </a:p>
                    <a:p>
                      <a:r>
                        <a:rPr lang="en-US" sz="1600" i="0" dirty="0">
                          <a:latin typeface="Arial"/>
                          <a:ea typeface="+mn-lt"/>
                          <a:cs typeface="Arial"/>
                        </a:rPr>
                        <a:t>Division of Family Health (NYSDOH) </a:t>
                      </a:r>
                      <a:endParaRPr lang="en-US" sz="1600" i="0" dirty="0">
                        <a:latin typeface="Arial" panose="020B0604020202020204" pitchFamily="34" charset="0"/>
                        <a:cs typeface="Arial" panose="020B0604020202020204" pitchFamily="34" charset="0"/>
                      </a:endParaRPr>
                    </a:p>
                    <a:p>
                      <a:endParaRPr lang="en-US" sz="1600" i="0" dirty="0">
                        <a:latin typeface="Arial" panose="020B0604020202020204" pitchFamily="34" charset="0"/>
                        <a:cs typeface="Arial" panose="020B0604020202020204" pitchFamily="34" charset="0"/>
                      </a:endParaRP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tc>
                  <a:txBody>
                    <a:bodyPr/>
                    <a:lstStyle/>
                    <a:p>
                      <a:r>
                        <a:rPr lang="en-US" sz="1600" b="1" i="0" dirty="0">
                          <a:latin typeface="Arial"/>
                          <a:cs typeface="Arial"/>
                        </a:rPr>
                        <a:t>Rinka Murakami, MPH</a:t>
                      </a:r>
                    </a:p>
                    <a:p>
                      <a:r>
                        <a:rPr lang="en-US" sz="1600" i="0" dirty="0">
                          <a:latin typeface="Arial"/>
                          <a:cs typeface="Arial"/>
                        </a:rPr>
                        <a:t>Data Analyst</a:t>
                      </a:r>
                    </a:p>
                    <a:p>
                      <a:r>
                        <a:rPr lang="en-US" sz="1600" i="0" dirty="0">
                          <a:latin typeface="Arial"/>
                          <a:cs typeface="Arial"/>
                        </a:rPr>
                        <a:t>(NICHQ)</a:t>
                      </a:r>
                    </a:p>
                    <a:p>
                      <a:endParaRPr lang="en-US" sz="1600" i="0" dirty="0">
                        <a:latin typeface="Arial"/>
                        <a:cs typeface="Arial"/>
                      </a:endParaRP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tc>
                  <a:txBody>
                    <a:bodyPr/>
                    <a:lstStyle/>
                    <a:p>
                      <a:r>
                        <a:rPr lang="en-US" sz="1600" b="1" i="0" dirty="0">
                          <a:latin typeface="Arial"/>
                          <a:ea typeface="+mn-lt"/>
                          <a:cs typeface="Arial"/>
                        </a:rPr>
                        <a:t>Eileen Shields  </a:t>
                      </a:r>
                      <a:endParaRPr lang="en-US" sz="1600" b="1" i="0" dirty="0">
                        <a:latin typeface="Arial"/>
                        <a:cs typeface="Arial"/>
                      </a:endParaRPr>
                    </a:p>
                    <a:p>
                      <a:r>
                        <a:rPr lang="en-US" sz="1600" i="0" dirty="0">
                          <a:latin typeface="Arial"/>
                          <a:ea typeface="+mn-lt"/>
                          <a:cs typeface="Arial"/>
                        </a:rPr>
                        <a:t>Director, Data, Research &amp; Surveillance Unit</a:t>
                      </a:r>
                    </a:p>
                    <a:p>
                      <a:r>
                        <a:rPr lang="en-US" sz="1600" i="0" dirty="0">
                          <a:latin typeface="Arial"/>
                          <a:ea typeface="+mn-lt"/>
                          <a:cs typeface="Arial"/>
                        </a:rPr>
                        <a:t>Bureau of Women, Infant, &amp; Adolescent Health (NYSDOH) </a:t>
                      </a:r>
                      <a:endParaRPr lang="en-US" sz="1600" i="0" dirty="0">
                        <a:latin typeface="Arial" panose="020B0604020202020204" pitchFamily="34" charset="0"/>
                        <a:cs typeface="Arial" panose="020B0604020202020204" pitchFamily="34" charset="0"/>
                      </a:endParaRPr>
                    </a:p>
                    <a:p>
                      <a:endParaRPr lang="en-US" sz="1600" i="0" dirty="0">
                        <a:latin typeface="Arial" panose="020B0604020202020204" pitchFamily="34" charset="0"/>
                        <a:cs typeface="Arial" panose="020B0604020202020204" pitchFamily="34" charset="0"/>
                      </a:endParaRP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extLst>
                  <a:ext uri="{0D108BD9-81ED-4DB2-BD59-A6C34878D82A}">
                    <a16:rowId xmlns:a16="http://schemas.microsoft.com/office/drawing/2014/main" val="3348398780"/>
                  </a:ext>
                </a:extLst>
              </a:tr>
              <a:tr h="1313643">
                <a:tc>
                  <a:txBody>
                    <a:bodyPr/>
                    <a:lstStyle/>
                    <a:p>
                      <a:r>
                        <a:rPr lang="en-US" sz="1600" b="1" i="0" dirty="0">
                          <a:latin typeface="Arial"/>
                          <a:ea typeface="+mn-lt"/>
                          <a:cs typeface="Arial"/>
                        </a:rPr>
                        <a:t>Jacqueline Kellachan, MPH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a:ea typeface="+mn-lt"/>
                          <a:cs typeface="Arial"/>
                        </a:rPr>
                        <a:t>Project Director (NICHQ)</a:t>
                      </a:r>
                      <a:endParaRPr lang="en-US" sz="1600" i="0" dirty="0">
                        <a:latin typeface="Arial"/>
                        <a:cs typeface="Arial"/>
                      </a:endParaRPr>
                    </a:p>
                    <a:p>
                      <a:endParaRPr lang="en-US" sz="1600" i="0" dirty="0">
                        <a:latin typeface="Arial" panose="020B0604020202020204" pitchFamily="34" charset="0"/>
                        <a:cs typeface="Arial" panose="020B0604020202020204" pitchFamily="34" charset="0"/>
                      </a:endParaRP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tc>
                  <a:txBody>
                    <a:bodyPr/>
                    <a:lstStyle/>
                    <a:p>
                      <a:r>
                        <a:rPr lang="en-US" sz="1600" b="1" i="0" dirty="0">
                          <a:latin typeface="Arial"/>
                          <a:ea typeface="+mn-lt"/>
                          <a:cs typeface="Arial"/>
                        </a:rPr>
                        <a:t>Amanda Roy, MPH  </a:t>
                      </a:r>
                      <a:endParaRPr lang="en-US" sz="1600" b="1" i="0" dirty="0">
                        <a:latin typeface="Arial"/>
                        <a:cs typeface="Arial"/>
                      </a:endParaRPr>
                    </a:p>
                    <a:p>
                      <a:r>
                        <a:rPr lang="en-US" sz="1600" i="0" dirty="0">
                          <a:latin typeface="Arial"/>
                          <a:ea typeface="+mn-lt"/>
                          <a:cs typeface="Arial"/>
                        </a:rPr>
                        <a:t>Research Scientist, </a:t>
                      </a:r>
                    </a:p>
                    <a:p>
                      <a:r>
                        <a:rPr lang="en-US" sz="1600" i="0" dirty="0">
                          <a:latin typeface="Arial"/>
                          <a:ea typeface="+mn-lt"/>
                          <a:cs typeface="Arial"/>
                        </a:rPr>
                        <a:t>Office of the Medical Director (NYSDOH) </a:t>
                      </a:r>
                      <a:endParaRPr lang="en-US" sz="1600" i="0" dirty="0">
                        <a:latin typeface="Arial" panose="020B0604020202020204" pitchFamily="34" charset="0"/>
                        <a:cs typeface="Arial" panose="020B0604020202020204" pitchFamily="34" charset="0"/>
                      </a:endParaRPr>
                    </a:p>
                    <a:p>
                      <a:endParaRPr lang="en-US" sz="1600" i="0" dirty="0">
                        <a:latin typeface="Arial"/>
                        <a:cs typeface="Arial"/>
                      </a:endParaRP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latin typeface="Arial" panose="020B0604020202020204" pitchFamily="34" charset="0"/>
                          <a:cs typeface="Arial" panose="020B0604020202020204" pitchFamily="34" charset="0"/>
                        </a:rPr>
                        <a:t>Jane Taylor, </a:t>
                      </a:r>
                      <a:r>
                        <a:rPr lang="en-US" sz="1600" b="1" i="0" dirty="0" err="1">
                          <a:latin typeface="Arial" panose="020B0604020202020204" pitchFamily="34" charset="0"/>
                          <a:cs typeface="Arial" panose="020B0604020202020204" pitchFamily="34" charset="0"/>
                        </a:rPr>
                        <a:t>Ed.D</a:t>
                      </a:r>
                      <a:r>
                        <a:rPr lang="en-US" sz="1600" b="1" i="0" dirty="0">
                          <a:latin typeface="Arial" panose="020B0604020202020204" pitchFamily="34" charset="0"/>
                          <a:cs typeface="Arial" panose="020B0604020202020204" pitchFamily="34" charset="0"/>
                        </a:rPr>
                        <a:t>, MBA</a:t>
                      </a:r>
                    </a:p>
                    <a:p>
                      <a:r>
                        <a:rPr lang="en-US" sz="1600" i="0" dirty="0">
                          <a:latin typeface="Arial" panose="020B0604020202020204" pitchFamily="34" charset="0"/>
                          <a:cs typeface="Arial" panose="020B0604020202020204" pitchFamily="34" charset="0"/>
                        </a:rPr>
                        <a:t>Improvement Advisor (NICHQ)</a:t>
                      </a:r>
                    </a:p>
                  </a:txBody>
                  <a:tcPr marL="94443" marR="94443" marT="47221" marB="47221">
                    <a:lnL w="12700" cap="flat" cmpd="sng" algn="ctr">
                      <a:solidFill>
                        <a:srgbClr val="002D73"/>
                      </a:solidFill>
                      <a:prstDash val="solid"/>
                      <a:round/>
                      <a:headEnd type="none" w="med" len="med"/>
                      <a:tailEnd type="none" w="med" len="med"/>
                    </a:lnL>
                    <a:lnR w="12700" cap="flat" cmpd="sng" algn="ctr">
                      <a:solidFill>
                        <a:srgbClr val="002D73"/>
                      </a:solidFill>
                      <a:prstDash val="solid"/>
                      <a:round/>
                      <a:headEnd type="none" w="med" len="med"/>
                      <a:tailEnd type="none" w="med" len="med"/>
                    </a:lnR>
                    <a:lnT w="12700" cap="flat" cmpd="sng" algn="ctr">
                      <a:solidFill>
                        <a:srgbClr val="002D73"/>
                      </a:solidFill>
                      <a:prstDash val="solid"/>
                      <a:round/>
                      <a:headEnd type="none" w="med" len="med"/>
                      <a:tailEnd type="none" w="med" len="med"/>
                    </a:lnT>
                    <a:lnB w="12700" cap="flat" cmpd="sng" algn="ctr">
                      <a:solidFill>
                        <a:srgbClr val="002D73"/>
                      </a:solidFill>
                      <a:prstDash val="solid"/>
                      <a:round/>
                      <a:headEnd type="none" w="med" len="med"/>
                      <a:tailEnd type="none" w="med" len="med"/>
                    </a:lnB>
                    <a:solidFill>
                      <a:schemeClr val="bg1"/>
                    </a:solidFill>
                  </a:tcPr>
                </a:tc>
                <a:extLst>
                  <a:ext uri="{0D108BD9-81ED-4DB2-BD59-A6C34878D82A}">
                    <a16:rowId xmlns:a16="http://schemas.microsoft.com/office/drawing/2014/main" val="2543095086"/>
                  </a:ext>
                </a:extLst>
              </a:tr>
            </a:tbl>
          </a:graphicData>
        </a:graphic>
      </p:graphicFrame>
      <p:sp>
        <p:nvSpPr>
          <p:cNvPr id="7" name="Title 1">
            <a:extLst>
              <a:ext uri="{FF2B5EF4-FFF2-40B4-BE49-F238E27FC236}">
                <a16:creationId xmlns:a16="http://schemas.microsoft.com/office/drawing/2014/main" id="{F922CD2D-7DFD-4BE6-B9B6-709028CE918C}"/>
              </a:ext>
            </a:extLst>
          </p:cNvPr>
          <p:cNvSpPr>
            <a:spLocks noGrp="1"/>
          </p:cNvSpPr>
          <p:nvPr>
            <p:ph type="title"/>
          </p:nvPr>
        </p:nvSpPr>
        <p:spPr>
          <a:xfrm>
            <a:off x="609600" y="356489"/>
            <a:ext cx="10972800" cy="1143000"/>
          </a:xfrm>
        </p:spPr>
        <p:txBody>
          <a:bodyPr>
            <a:noAutofit/>
          </a:bodyPr>
          <a:lstStyle/>
          <a:p>
            <a:br>
              <a:rPr lang="en-US" sz="3200" b="1" dirty="0">
                <a:solidFill>
                  <a:srgbClr val="002D73"/>
                </a:solidFill>
                <a:latin typeface="Arial"/>
                <a:cs typeface="Arial"/>
              </a:rPr>
            </a:br>
            <a:r>
              <a:rPr lang="en-US" sz="4267" b="1" dirty="0">
                <a:solidFill>
                  <a:srgbClr val="002D73"/>
                </a:solidFill>
                <a:latin typeface="Arial"/>
                <a:cs typeface="Arial"/>
              </a:rPr>
              <a:t>New York State Birth Equity Project Team</a:t>
            </a:r>
            <a:br>
              <a:rPr lang="en-US" sz="3200" b="1" dirty="0">
                <a:solidFill>
                  <a:srgbClr val="002D73"/>
                </a:solidFill>
                <a:latin typeface="Arial"/>
                <a:cs typeface="Arial"/>
              </a:rPr>
            </a:br>
            <a:endParaRPr lang="en-US" sz="3200" b="1" dirty="0">
              <a:solidFill>
                <a:srgbClr val="002D73"/>
              </a:solidFill>
            </a:endParaRPr>
          </a:p>
        </p:txBody>
      </p:sp>
    </p:spTree>
    <p:extLst>
      <p:ext uri="{BB962C8B-B14F-4D97-AF65-F5344CB8AC3E}">
        <p14:creationId xmlns:p14="http://schemas.microsoft.com/office/powerpoint/2010/main" val="469822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indow&#10;&#10;Description automatically generated">
            <a:extLst>
              <a:ext uri="{FF2B5EF4-FFF2-40B4-BE49-F238E27FC236}">
                <a16:creationId xmlns:a16="http://schemas.microsoft.com/office/drawing/2014/main" id="{922FA127-A08C-41FE-A124-26627283C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892" y="803735"/>
            <a:ext cx="7546109" cy="5033271"/>
          </a:xfrm>
          <a:prstGeom prst="rect">
            <a:avLst/>
          </a:prstGeom>
        </p:spPr>
      </p:pic>
      <p:sp>
        <p:nvSpPr>
          <p:cNvPr id="6" name="Title 1">
            <a:extLst>
              <a:ext uri="{FF2B5EF4-FFF2-40B4-BE49-F238E27FC236}">
                <a16:creationId xmlns:a16="http://schemas.microsoft.com/office/drawing/2014/main" id="{ED2CD6B5-0876-48BA-BEC9-0CBA087766E8}"/>
              </a:ext>
            </a:extLst>
          </p:cNvPr>
          <p:cNvSpPr txBox="1">
            <a:spLocks/>
          </p:cNvSpPr>
          <p:nvPr/>
        </p:nvSpPr>
        <p:spPr>
          <a:xfrm>
            <a:off x="5892801" y="4749801"/>
            <a:ext cx="3625377" cy="1015999"/>
          </a:xfrm>
          <a:prstGeom prst="rect">
            <a:avLst/>
          </a:prstGeom>
          <a:solidFill>
            <a:srgbClr val="8E8B5E">
              <a:alpha val="34902"/>
            </a:srgbClr>
          </a:solidFill>
        </p:spPr>
        <p:txBody>
          <a:bodyP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5333">
                <a:solidFill>
                  <a:schemeClr val="bg1"/>
                </a:solidFill>
              </a:rPr>
              <a:t>Thank you!</a:t>
            </a:r>
          </a:p>
        </p:txBody>
      </p:sp>
    </p:spTree>
    <p:extLst>
      <p:ext uri="{BB962C8B-B14F-4D97-AF65-F5344CB8AC3E}">
        <p14:creationId xmlns:p14="http://schemas.microsoft.com/office/powerpoint/2010/main" val="1594480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tistic newborn photography">
            <a:extLst>
              <a:ext uri="{FF2B5EF4-FFF2-40B4-BE49-F238E27FC236}">
                <a16:creationId xmlns:a16="http://schemas.microsoft.com/office/drawing/2014/main" id="{8914F014-4389-C946-9D43-363E90DEFB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39" b="17462"/>
          <a:stretch/>
        </p:blipFill>
        <p:spPr bwMode="auto">
          <a:xfrm>
            <a:off x="21" y="1282"/>
            <a:ext cx="12191980" cy="68567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202C09-807F-1942-9CBA-E9824A830CEB}"/>
              </a:ext>
            </a:extLst>
          </p:cNvPr>
          <p:cNvSpPr/>
          <p:nvPr/>
        </p:nvSpPr>
        <p:spPr>
          <a:xfrm rot="16200000">
            <a:off x="-3777875" y="2833905"/>
            <a:ext cx="7801971" cy="246221"/>
          </a:xfrm>
          <a:prstGeom prst="rect">
            <a:avLst/>
          </a:prstGeom>
        </p:spPr>
        <p:txBody>
          <a:bodyPr wrap="square">
            <a:spAutoFit/>
          </a:bodyPr>
          <a:lstStyle/>
          <a:p>
            <a:pPr defTabSz="914377">
              <a:defRPr/>
            </a:pPr>
            <a:r>
              <a:rPr lang="en-US" sz="1000" dirty="0">
                <a:solidFill>
                  <a:prstClr val="white">
                    <a:lumMod val="65000"/>
                  </a:prstClr>
                </a:solidFill>
                <a:latin typeface="Calibri" panose="020F0502020204030204"/>
                <a:hlinkClick r:id="rId4">
                  <a:extLst>
                    <a:ext uri="{A12FA001-AC4F-418D-AE19-62706E023703}">
                      <ahyp:hlinkClr xmlns:ahyp="http://schemas.microsoft.com/office/drawing/2018/hyperlinkcolor" val="tx"/>
                    </a:ext>
                  </a:extLst>
                </a:hlinkClick>
              </a:rPr>
              <a:t>https://www.sarahprall.com/newborns-babies-and-toddlers/children-family-newborn-infant/vgl1op9khqdev95cy9e6rxdiuvtyfw</a:t>
            </a:r>
            <a:endParaRPr lang="en-US" sz="1000" dirty="0">
              <a:solidFill>
                <a:prstClr val="white">
                  <a:lumMod val="65000"/>
                </a:prstClr>
              </a:solidFill>
              <a:latin typeface="Calibri" panose="020F0502020204030204"/>
            </a:endParaRPr>
          </a:p>
        </p:txBody>
      </p:sp>
      <p:sp>
        <p:nvSpPr>
          <p:cNvPr id="6" name="TextBox 5">
            <a:extLst>
              <a:ext uri="{FF2B5EF4-FFF2-40B4-BE49-F238E27FC236}">
                <a16:creationId xmlns:a16="http://schemas.microsoft.com/office/drawing/2014/main" id="{CA4051EC-B8AA-BE4C-841B-AAA323FBD4CD}"/>
              </a:ext>
            </a:extLst>
          </p:cNvPr>
          <p:cNvSpPr txBox="1"/>
          <p:nvPr/>
        </p:nvSpPr>
        <p:spPr>
          <a:xfrm>
            <a:off x="3083934" y="2913475"/>
            <a:ext cx="6024135" cy="1031051"/>
          </a:xfrm>
          <a:prstGeom prst="rect">
            <a:avLst/>
          </a:prstGeom>
          <a:noFill/>
        </p:spPr>
        <p:txBody>
          <a:bodyPr wrap="square" rtlCol="0">
            <a:spAutoFit/>
          </a:bodyPr>
          <a:lstStyle/>
          <a:p>
            <a:pPr algn="ctr" defTabSz="914377">
              <a:spcAft>
                <a:spcPts val="600"/>
              </a:spcAft>
              <a:defRPr/>
            </a:pPr>
            <a:r>
              <a:rPr lang="en-US" sz="2800" dirty="0">
                <a:solidFill>
                  <a:prstClr val="white"/>
                </a:solidFill>
                <a:effectLst>
                  <a:outerShdw blurRad="50800" dist="38100" dir="8100000" algn="tr" rotWithShape="0">
                    <a:prstClr val="black"/>
                  </a:outerShdw>
                </a:effectLst>
                <a:latin typeface="Bangla MN" pitchFamily="2" charset="0"/>
                <a:cs typeface="Bangla MN" pitchFamily="2" charset="0"/>
              </a:rPr>
              <a:t>#</a:t>
            </a:r>
            <a:r>
              <a:rPr lang="en-US" sz="2800" dirty="0" err="1">
                <a:solidFill>
                  <a:prstClr val="white"/>
                </a:solidFill>
                <a:effectLst>
                  <a:outerShdw blurRad="50800" dist="38100" dir="8100000" algn="tr" rotWithShape="0">
                    <a:prstClr val="black"/>
                  </a:outerShdw>
                </a:effectLst>
                <a:latin typeface="Bangla MN" pitchFamily="2" charset="0"/>
                <a:cs typeface="Bangla MN" pitchFamily="2" charset="0"/>
              </a:rPr>
              <a:t>BlackBirthingMatters</a:t>
            </a:r>
            <a:r>
              <a:rPr lang="en-US" sz="2800" dirty="0">
                <a:solidFill>
                  <a:prstClr val="white"/>
                </a:solidFill>
                <a:effectLst>
                  <a:outerShdw blurRad="50800" dist="38100" dir="8100000" algn="tr" rotWithShape="0">
                    <a:prstClr val="black"/>
                  </a:outerShdw>
                </a:effectLst>
                <a:latin typeface="Bangla MN" pitchFamily="2" charset="0"/>
                <a:cs typeface="Bangla MN" pitchFamily="2" charset="0"/>
              </a:rPr>
              <a:t>!</a:t>
            </a:r>
          </a:p>
          <a:p>
            <a:pPr algn="ctr" defTabSz="914377">
              <a:spcAft>
                <a:spcPts val="600"/>
              </a:spcAft>
              <a:defRPr/>
            </a:pPr>
            <a:r>
              <a:rPr lang="en-US" sz="2800" dirty="0">
                <a:solidFill>
                  <a:srgbClr val="FFC000">
                    <a:lumMod val="40000"/>
                    <a:lumOff val="60000"/>
                  </a:srgbClr>
                </a:solidFill>
                <a:effectLst>
                  <a:outerShdw blurRad="50800" dist="38100" dir="8100000" algn="tr" rotWithShape="0">
                    <a:prstClr val="black"/>
                  </a:outerShdw>
                </a:effectLst>
                <a:latin typeface="Bangla MN" pitchFamily="2" charset="0"/>
                <a:cs typeface="Bangla MN" pitchFamily="2" charset="0"/>
              </a:rPr>
              <a:t>#BlackMothersMatter!</a:t>
            </a:r>
          </a:p>
        </p:txBody>
      </p:sp>
      <p:sp>
        <p:nvSpPr>
          <p:cNvPr id="7" name="TextBox 6">
            <a:extLst>
              <a:ext uri="{FF2B5EF4-FFF2-40B4-BE49-F238E27FC236}">
                <a16:creationId xmlns:a16="http://schemas.microsoft.com/office/drawing/2014/main" id="{AD906168-34B9-CC4F-AA30-58A78E7B4D17}"/>
              </a:ext>
            </a:extLst>
          </p:cNvPr>
          <p:cNvSpPr txBox="1"/>
          <p:nvPr/>
        </p:nvSpPr>
        <p:spPr>
          <a:xfrm>
            <a:off x="3083934" y="3991417"/>
            <a:ext cx="6024135" cy="523220"/>
          </a:xfrm>
          <a:prstGeom prst="rect">
            <a:avLst/>
          </a:prstGeom>
          <a:noFill/>
        </p:spPr>
        <p:txBody>
          <a:bodyPr wrap="square" rtlCol="0">
            <a:spAutoFit/>
          </a:bodyPr>
          <a:lstStyle/>
          <a:p>
            <a:pPr algn="ctr" defTabSz="914377">
              <a:spcAft>
                <a:spcPts val="600"/>
              </a:spcAft>
              <a:defRPr/>
            </a:pPr>
            <a:r>
              <a:rPr lang="en-US" sz="2800" dirty="0">
                <a:solidFill>
                  <a:srgbClr val="FF21E3"/>
                </a:solidFill>
                <a:effectLst>
                  <a:outerShdw blurRad="50800" dist="38100" dir="8100000" algn="tr" rotWithShape="0">
                    <a:prstClr val="black"/>
                  </a:outerShdw>
                </a:effectLst>
                <a:latin typeface="Bangla MN" pitchFamily="2" charset="0"/>
                <a:cs typeface="Bangla MN" pitchFamily="2" charset="0"/>
              </a:rPr>
              <a:t>#BlackFamilysMatter!</a:t>
            </a:r>
          </a:p>
        </p:txBody>
      </p:sp>
      <p:sp>
        <p:nvSpPr>
          <p:cNvPr id="8" name="TextBox 7">
            <a:extLst>
              <a:ext uri="{FF2B5EF4-FFF2-40B4-BE49-F238E27FC236}">
                <a16:creationId xmlns:a16="http://schemas.microsoft.com/office/drawing/2014/main" id="{1C702477-8362-2441-8254-6E539F9CF58F}"/>
              </a:ext>
            </a:extLst>
          </p:cNvPr>
          <p:cNvSpPr txBox="1"/>
          <p:nvPr/>
        </p:nvSpPr>
        <p:spPr>
          <a:xfrm>
            <a:off x="3083934" y="5211184"/>
            <a:ext cx="6024135" cy="523220"/>
          </a:xfrm>
          <a:prstGeom prst="rect">
            <a:avLst/>
          </a:prstGeom>
          <a:noFill/>
        </p:spPr>
        <p:txBody>
          <a:bodyPr wrap="square" rtlCol="0">
            <a:spAutoFit/>
          </a:bodyPr>
          <a:lstStyle/>
          <a:p>
            <a:pPr algn="ctr" defTabSz="914377">
              <a:spcAft>
                <a:spcPts val="600"/>
              </a:spcAft>
              <a:defRPr/>
            </a:pPr>
            <a:r>
              <a:rPr lang="en-US" sz="2800" dirty="0">
                <a:solidFill>
                  <a:srgbClr val="FFFF00"/>
                </a:solidFill>
                <a:effectLst>
                  <a:outerShdw blurRad="50800" dist="38100" dir="8100000" algn="tr" rotWithShape="0">
                    <a:prstClr val="black"/>
                  </a:outerShdw>
                </a:effectLst>
                <a:latin typeface="Bangla MN" pitchFamily="2" charset="0"/>
                <a:cs typeface="Bangla MN" pitchFamily="2" charset="0"/>
              </a:rPr>
              <a:t>#</a:t>
            </a:r>
            <a:r>
              <a:rPr lang="en-US" sz="2800" dirty="0" err="1">
                <a:solidFill>
                  <a:srgbClr val="FFFF00"/>
                </a:solidFill>
                <a:effectLst>
                  <a:outerShdw blurRad="50800" dist="38100" dir="8100000" algn="tr" rotWithShape="0">
                    <a:prstClr val="black"/>
                  </a:outerShdw>
                </a:effectLst>
                <a:latin typeface="Bangla MN" pitchFamily="2" charset="0"/>
                <a:cs typeface="Bangla MN" pitchFamily="2" charset="0"/>
              </a:rPr>
              <a:t>BlackFathersMatter</a:t>
            </a:r>
            <a:r>
              <a:rPr lang="en-US" sz="2800" dirty="0">
                <a:solidFill>
                  <a:srgbClr val="FFFF00"/>
                </a:solidFill>
                <a:effectLst>
                  <a:outerShdw blurRad="50800" dist="38100" dir="8100000" algn="tr" rotWithShape="0">
                    <a:prstClr val="black"/>
                  </a:outerShdw>
                </a:effectLst>
                <a:latin typeface="Bangla MN" pitchFamily="2" charset="0"/>
                <a:cs typeface="Bangla MN" pitchFamily="2" charset="0"/>
              </a:rPr>
              <a:t>!</a:t>
            </a:r>
          </a:p>
        </p:txBody>
      </p:sp>
      <p:sp>
        <p:nvSpPr>
          <p:cNvPr id="9" name="TextBox 8">
            <a:extLst>
              <a:ext uri="{FF2B5EF4-FFF2-40B4-BE49-F238E27FC236}">
                <a16:creationId xmlns:a16="http://schemas.microsoft.com/office/drawing/2014/main" id="{8227254D-1468-EA47-98B7-C881C129EF93}"/>
              </a:ext>
            </a:extLst>
          </p:cNvPr>
          <p:cNvSpPr txBox="1"/>
          <p:nvPr/>
        </p:nvSpPr>
        <p:spPr>
          <a:xfrm>
            <a:off x="3083934" y="4589237"/>
            <a:ext cx="6024135" cy="523220"/>
          </a:xfrm>
          <a:prstGeom prst="rect">
            <a:avLst/>
          </a:prstGeom>
          <a:noFill/>
        </p:spPr>
        <p:txBody>
          <a:bodyPr wrap="square" rtlCol="0">
            <a:spAutoFit/>
          </a:bodyPr>
          <a:lstStyle/>
          <a:p>
            <a:pPr algn="ctr" defTabSz="914377">
              <a:spcAft>
                <a:spcPts val="600"/>
              </a:spcAft>
              <a:defRPr/>
            </a:pPr>
            <a:r>
              <a:rPr lang="en-US" sz="2800" dirty="0">
                <a:solidFill>
                  <a:srgbClr val="70AD47">
                    <a:lumMod val="60000"/>
                    <a:lumOff val="40000"/>
                  </a:srgbClr>
                </a:solidFill>
                <a:effectLst>
                  <a:outerShdw blurRad="50800" dist="38100" dir="8100000" algn="tr" rotWithShape="0">
                    <a:prstClr val="black"/>
                  </a:outerShdw>
                </a:effectLst>
                <a:latin typeface="Bangla MN" pitchFamily="2" charset="0"/>
                <a:cs typeface="Bangla MN" pitchFamily="2" charset="0"/>
              </a:rPr>
              <a:t>#</a:t>
            </a:r>
            <a:r>
              <a:rPr lang="en-US" sz="2800" dirty="0" err="1">
                <a:solidFill>
                  <a:srgbClr val="70AD47">
                    <a:lumMod val="60000"/>
                    <a:lumOff val="40000"/>
                  </a:srgbClr>
                </a:solidFill>
                <a:effectLst>
                  <a:outerShdw blurRad="50800" dist="38100" dir="8100000" algn="tr" rotWithShape="0">
                    <a:prstClr val="black"/>
                  </a:outerShdw>
                </a:effectLst>
                <a:latin typeface="Bangla MN" pitchFamily="2" charset="0"/>
                <a:cs typeface="Bangla MN" pitchFamily="2" charset="0"/>
              </a:rPr>
              <a:t>BlackBreastfeedingMatters</a:t>
            </a:r>
            <a:r>
              <a:rPr lang="en-US" sz="2800" dirty="0">
                <a:solidFill>
                  <a:srgbClr val="70AD47">
                    <a:lumMod val="60000"/>
                    <a:lumOff val="40000"/>
                  </a:srgbClr>
                </a:solidFill>
                <a:effectLst>
                  <a:outerShdw blurRad="50800" dist="38100" dir="8100000" algn="tr" rotWithShape="0">
                    <a:prstClr val="black"/>
                  </a:outerShdw>
                </a:effectLst>
                <a:latin typeface="Bangla MN" pitchFamily="2" charset="0"/>
                <a:cs typeface="Bangla MN" pitchFamily="2" charset="0"/>
              </a:rPr>
              <a:t>!</a:t>
            </a:r>
          </a:p>
        </p:txBody>
      </p:sp>
    </p:spTree>
    <p:extLst>
      <p:ext uri="{BB962C8B-B14F-4D97-AF65-F5344CB8AC3E}">
        <p14:creationId xmlns:p14="http://schemas.microsoft.com/office/powerpoint/2010/main" val="31852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9F089E-AE42-4545-9FF2-5B9D697858C1}"/>
              </a:ext>
            </a:extLst>
          </p:cNvPr>
          <p:cNvGrpSpPr/>
          <p:nvPr/>
        </p:nvGrpSpPr>
        <p:grpSpPr>
          <a:xfrm>
            <a:off x="0" y="425525"/>
            <a:ext cx="12700000" cy="5354484"/>
            <a:chOff x="0" y="444856"/>
            <a:chExt cx="12650680" cy="5314606"/>
          </a:xfrm>
        </p:grpSpPr>
        <p:pic>
          <p:nvPicPr>
            <p:cNvPr id="6" name="Picture 2">
              <a:extLst>
                <a:ext uri="{FF2B5EF4-FFF2-40B4-BE49-F238E27FC236}">
                  <a16:creationId xmlns:a16="http://schemas.microsoft.com/office/drawing/2014/main" id="{22B2E68B-6499-43B7-BCE3-545151E871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747" t="209" r="-726" b="-209"/>
            <a:stretch/>
          </p:blipFill>
          <p:spPr bwMode="auto">
            <a:xfrm>
              <a:off x="0" y="444856"/>
              <a:ext cx="12650680" cy="53146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205068A-3836-48C2-9670-013E738B9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783" y="698218"/>
              <a:ext cx="5848757" cy="488592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03200" y="584201"/>
            <a:ext cx="11582400" cy="913007"/>
          </a:xfrm>
          <a:prstGeom prst="rect">
            <a:avLst/>
          </a:prstGeom>
          <a:noFill/>
          <a:ln>
            <a:noFill/>
          </a:ln>
        </p:spPr>
        <p:txBody>
          <a:bodyPr wrap="square" rtlCol="0">
            <a:spAutoFit/>
          </a:bodyPr>
          <a:lstStyle/>
          <a:p>
            <a:pPr algn="ctr">
              <a:defRPr/>
            </a:pPr>
            <a:r>
              <a:rPr lang="en-US" sz="5333" b="1">
                <a:solidFill>
                  <a:srgbClr val="002D73"/>
                </a:solidFill>
                <a:latin typeface="Arial" panose="020B0604020202020204" pitchFamily="34" charset="0"/>
                <a:cs typeface="Arial" panose="020B0604020202020204" pitchFamily="34" charset="0"/>
              </a:rPr>
              <a:t>Contact</a:t>
            </a:r>
          </a:p>
        </p:txBody>
      </p:sp>
      <p:sp>
        <p:nvSpPr>
          <p:cNvPr id="12" name="TextBox 11"/>
          <p:cNvSpPr txBox="1"/>
          <p:nvPr/>
        </p:nvSpPr>
        <p:spPr>
          <a:xfrm>
            <a:off x="203200" y="2209801"/>
            <a:ext cx="11684000" cy="2800575"/>
          </a:xfrm>
          <a:prstGeom prst="rect">
            <a:avLst/>
          </a:prstGeom>
          <a:noFill/>
          <a:ln>
            <a:noFill/>
          </a:ln>
        </p:spPr>
        <p:txBody>
          <a:bodyPr wrap="square" rtlCol="0">
            <a:spAutoFit/>
          </a:bodyPr>
          <a:lstStyle/>
          <a:p>
            <a:pPr>
              <a:defRPr/>
            </a:pPr>
            <a:r>
              <a:rPr lang="en-US" sz="3733" b="1">
                <a:solidFill>
                  <a:prstClr val="black"/>
                </a:solidFill>
                <a:latin typeface="Arial" panose="020B0604020202020204" pitchFamily="34" charset="0"/>
                <a:cs typeface="Arial" panose="020B0604020202020204" pitchFamily="34" charset="0"/>
              </a:rPr>
              <a:t>New York State Birth Equity </a:t>
            </a:r>
          </a:p>
          <a:p>
            <a:pPr>
              <a:defRPr/>
            </a:pPr>
            <a:r>
              <a:rPr lang="en-US" sz="3733" b="1">
                <a:solidFill>
                  <a:prstClr val="black"/>
                </a:solidFill>
                <a:latin typeface="Arial" panose="020B0604020202020204" pitchFamily="34" charset="0"/>
                <a:cs typeface="Arial" panose="020B0604020202020204" pitchFamily="34" charset="0"/>
              </a:rPr>
              <a:t>Improvement Project</a:t>
            </a:r>
            <a:br>
              <a:rPr lang="en-US" sz="3733">
                <a:solidFill>
                  <a:prstClr val="black"/>
                </a:solidFill>
                <a:latin typeface="Arial" panose="020B0604020202020204" pitchFamily="34" charset="0"/>
                <a:cs typeface="Arial" panose="020B0604020202020204" pitchFamily="34" charset="0"/>
              </a:rPr>
            </a:br>
            <a:br>
              <a:rPr lang="en-US" sz="3200">
                <a:solidFill>
                  <a:prstClr val="black"/>
                </a:solidFill>
                <a:latin typeface="Arial" panose="020B0604020202020204" pitchFamily="34" charset="0"/>
                <a:cs typeface="Arial" panose="020B0604020202020204" pitchFamily="34" charset="0"/>
              </a:rPr>
            </a:br>
            <a:r>
              <a:rPr lang="en-US">
                <a:solidFill>
                  <a:prstClr val="black"/>
                </a:solidFill>
                <a:latin typeface="Arial" panose="020B0604020202020204" pitchFamily="34" charset="0"/>
                <a:cs typeface="Arial" panose="020B0604020202020204" pitchFamily="34" charset="0"/>
                <a:hlinkClick r:id="rId4"/>
              </a:rPr>
              <a:t>NYSBEIP@health.ny.gov</a:t>
            </a:r>
            <a:r>
              <a:rPr lang="en-US">
                <a:solidFill>
                  <a:prstClr val="black"/>
                </a:solidFill>
                <a:latin typeface="Arial" panose="020B0604020202020204" pitchFamily="34" charset="0"/>
                <a:cs typeface="Arial" panose="020B0604020202020204" pitchFamily="34" charset="0"/>
              </a:rPr>
              <a:t> </a:t>
            </a:r>
            <a:br>
              <a:rPr lang="en-US">
                <a:solidFill>
                  <a:prstClr val="black"/>
                </a:solidFill>
                <a:latin typeface="Arial" panose="020B0604020202020204" pitchFamily="34" charset="0"/>
                <a:cs typeface="Arial" panose="020B0604020202020204" pitchFamily="34" charset="0"/>
              </a:rPr>
            </a:br>
            <a:r>
              <a:rPr lang="en-US">
                <a:solidFill>
                  <a:prstClr val="black"/>
                </a:solidFill>
                <a:latin typeface="Arial" panose="020B0604020202020204" pitchFamily="34" charset="0"/>
                <a:cs typeface="Arial" panose="020B0604020202020204" pitchFamily="34" charset="0"/>
                <a:hlinkClick r:id="rId5"/>
              </a:rPr>
              <a:t>www.nyspqc.org</a:t>
            </a:r>
            <a:r>
              <a:rPr lang="en-US">
                <a:solidFill>
                  <a:prstClr val="black"/>
                </a:solidFill>
                <a:latin typeface="Arial" panose="020B0604020202020204" pitchFamily="34" charset="0"/>
                <a:cs typeface="Arial" panose="020B0604020202020204" pitchFamily="34" charset="0"/>
              </a:rPr>
              <a:t> </a:t>
            </a:r>
          </a:p>
          <a:p>
            <a:pPr>
              <a:defRPr/>
            </a:pPr>
            <a:endParaRPr lang="en-US" sz="2133">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8873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Upcoming ILPQC BE calls</a:t>
            </a:r>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11105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77" y="277734"/>
            <a:ext cx="10972800" cy="1325563"/>
          </a:xfrm>
          <a:noFill/>
        </p:spPr>
        <p:txBody>
          <a:bodyPr/>
          <a:lstStyle/>
          <a:p>
            <a:r>
              <a:rPr lang="en-US">
                <a:ea typeface="Lato Medium"/>
                <a:cs typeface="Lato Medium"/>
              </a:rPr>
              <a:t>Upcoming BE Calls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458" name="Table 458">
            <a:extLst>
              <a:ext uri="{FF2B5EF4-FFF2-40B4-BE49-F238E27FC236}">
                <a16:creationId xmlns:a16="http://schemas.microsoft.com/office/drawing/2014/main" id="{6B8DD92D-FC61-B8CD-3116-E6D4BC770D0C}"/>
              </a:ext>
            </a:extLst>
          </p:cNvPr>
          <p:cNvGraphicFramePr>
            <a:graphicFrameLocks noGrp="1"/>
          </p:cNvGraphicFramePr>
          <p:nvPr>
            <p:extLst>
              <p:ext uri="{D42A27DB-BD31-4B8C-83A1-F6EECF244321}">
                <p14:modId xmlns:p14="http://schemas.microsoft.com/office/powerpoint/2010/main" val="2230715204"/>
              </p:ext>
            </p:extLst>
          </p:nvPr>
        </p:nvGraphicFramePr>
        <p:xfrm>
          <a:off x="300147" y="1453563"/>
          <a:ext cx="9634664" cy="4877412"/>
        </p:xfrm>
        <a:graphic>
          <a:graphicData uri="http://schemas.openxmlformats.org/drawingml/2006/table">
            <a:tbl>
              <a:tblPr firstRow="1" bandRow="1">
                <a:tableStyleId>{F5AB1C69-6EDB-4FF4-983F-18BD219EF322}</a:tableStyleId>
              </a:tblPr>
              <a:tblGrid>
                <a:gridCol w="2898836">
                  <a:extLst>
                    <a:ext uri="{9D8B030D-6E8A-4147-A177-3AD203B41FA5}">
                      <a16:colId xmlns:a16="http://schemas.microsoft.com/office/drawing/2014/main" val="2337264793"/>
                    </a:ext>
                  </a:extLst>
                </a:gridCol>
                <a:gridCol w="6735828">
                  <a:extLst>
                    <a:ext uri="{9D8B030D-6E8A-4147-A177-3AD203B41FA5}">
                      <a16:colId xmlns:a16="http://schemas.microsoft.com/office/drawing/2014/main" val="1898119252"/>
                    </a:ext>
                  </a:extLst>
                </a:gridCol>
              </a:tblGrid>
              <a:tr h="486064">
                <a:tc>
                  <a:txBody>
                    <a:bodyPr/>
                    <a:lstStyle/>
                    <a:p>
                      <a:r>
                        <a:rPr lang="en-US" sz="2400" u="sng">
                          <a:solidFill>
                            <a:srgbClr val="000000"/>
                          </a:solidFill>
                        </a:rPr>
                        <a:t>Event </a:t>
                      </a:r>
                    </a:p>
                  </a:txBody>
                  <a:tcPr/>
                </a:tc>
                <a:tc>
                  <a:txBody>
                    <a:bodyPr/>
                    <a:lstStyle/>
                    <a:p>
                      <a:r>
                        <a:rPr lang="en-US" sz="2400" u="sng">
                          <a:solidFill>
                            <a:srgbClr val="000000"/>
                          </a:solidFill>
                        </a:rPr>
                        <a:t>Day/Time </a:t>
                      </a:r>
                    </a:p>
                  </a:txBody>
                  <a:tcPr/>
                </a:tc>
                <a:extLst>
                  <a:ext uri="{0D108BD9-81ED-4DB2-BD59-A6C34878D82A}">
                    <a16:rowId xmlns:a16="http://schemas.microsoft.com/office/drawing/2014/main" val="3322244632"/>
                  </a:ext>
                </a:extLst>
              </a:tr>
              <a:tr h="1927498">
                <a:tc>
                  <a:txBody>
                    <a:bodyPr/>
                    <a:lstStyle/>
                    <a:p>
                      <a:pPr marL="0" marR="0" lvl="0" indent="0" algn="l">
                        <a:lnSpc>
                          <a:spcPct val="100000"/>
                        </a:lnSpc>
                        <a:spcBef>
                          <a:spcPts val="0"/>
                        </a:spcBef>
                        <a:spcAft>
                          <a:spcPts val="0"/>
                        </a:spcAft>
                        <a:buClr>
                          <a:srgbClr val="444C55"/>
                        </a:buClr>
                        <a:buNone/>
                      </a:pPr>
                      <a:r>
                        <a:rPr lang="en-US" sz="2400" b="1" i="0" u="none" strike="noStrike" noProof="0">
                          <a:solidFill>
                            <a:schemeClr val="tx1">
                              <a:lumMod val="50000"/>
                            </a:schemeClr>
                          </a:solidFill>
                          <a:latin typeface="Calibri"/>
                        </a:rPr>
                        <a:t>BE Teams Call </a:t>
                      </a:r>
                      <a:endParaRPr lang="en-US" b="1"/>
                    </a:p>
                    <a:p>
                      <a:pPr marL="0" marR="0" lvl="0" indent="0" algn="l">
                        <a:lnSpc>
                          <a:spcPct val="100000"/>
                        </a:lnSpc>
                        <a:spcBef>
                          <a:spcPts val="0"/>
                        </a:spcBef>
                        <a:spcAft>
                          <a:spcPts val="0"/>
                        </a:spcAft>
                        <a:buNone/>
                      </a:pPr>
                      <a:r>
                        <a:rPr lang="en-US" sz="2400" b="0" i="0" u="none" strike="noStrike" noProof="0">
                          <a:solidFill>
                            <a:schemeClr val="tx1">
                              <a:lumMod val="50000"/>
                            </a:schemeClr>
                          </a:solidFill>
                          <a:latin typeface="Calibri"/>
                        </a:rPr>
                        <a:t>(3rd Monday of the Month)</a:t>
                      </a:r>
                      <a:endParaRPr lang="en-US"/>
                    </a:p>
                  </a:txBody>
                  <a:tcPr/>
                </a:tc>
                <a:tc>
                  <a:txBody>
                    <a:bodyPr/>
                    <a:lstStyle/>
                    <a:p>
                      <a:pPr lvl="0" algn="l">
                        <a:buNone/>
                      </a:pPr>
                      <a:r>
                        <a:rPr lang="en-US" sz="2200" b="1" i="0" u="none" strike="noStrike" noProof="0">
                          <a:latin typeface="Calibri"/>
                        </a:rPr>
                        <a:t>April 17th, at 12:00pm</a:t>
                      </a:r>
                      <a:endParaRPr lang="en-US" sz="1100" b="1" i="0" u="none" strike="noStrike" noProof="0">
                        <a:latin typeface="Calibri"/>
                      </a:endParaRPr>
                    </a:p>
                    <a:p>
                      <a:pPr lvl="0" algn="l">
                        <a:buNone/>
                      </a:pPr>
                      <a:endParaRPr lang="en-US" sz="2200" b="1" i="0" u="none" strike="noStrike" noProof="0">
                        <a:latin typeface="Calibri"/>
                      </a:endParaRPr>
                    </a:p>
                    <a:p>
                      <a:pPr lvl="0" algn="l">
                        <a:buNone/>
                      </a:pPr>
                      <a:r>
                        <a:rPr lang="en-US" sz="2200" b="1" i="0" u="none" strike="noStrike" noProof="0">
                          <a:latin typeface="Calibri"/>
                        </a:rPr>
                        <a:t>TOPIC:  Using PREM survey data feedback to improve Respectful Care</a:t>
                      </a:r>
                    </a:p>
                  </a:txBody>
                  <a:tcPr/>
                </a:tc>
                <a:extLst>
                  <a:ext uri="{0D108BD9-81ED-4DB2-BD59-A6C34878D82A}">
                    <a16:rowId xmlns:a16="http://schemas.microsoft.com/office/drawing/2014/main" val="1122933543"/>
                  </a:ext>
                </a:extLst>
              </a:tr>
              <a:tr h="2463850">
                <a:tc>
                  <a:txBody>
                    <a:bodyPr/>
                    <a:lstStyle/>
                    <a:p>
                      <a:pPr marL="0" lvl="0" indent="0" algn="l">
                        <a:lnSpc>
                          <a:spcPct val="100000"/>
                        </a:lnSpc>
                        <a:spcBef>
                          <a:spcPts val="0"/>
                        </a:spcBef>
                        <a:spcAft>
                          <a:spcPts val="0"/>
                        </a:spcAft>
                        <a:buNone/>
                      </a:pPr>
                      <a:endParaRPr lang="en-US" sz="2400" b="0" i="0" u="none" strike="noStrike" noProof="0">
                        <a:solidFill>
                          <a:schemeClr val="tx1">
                            <a:lumMod val="50000"/>
                          </a:schemeClr>
                        </a:solidFill>
                        <a:latin typeface="Calibri"/>
                      </a:endParaRPr>
                    </a:p>
                  </a:txBody>
                  <a:tcPr/>
                </a:tc>
                <a:tc>
                  <a:txBody>
                    <a:bodyPr/>
                    <a:lstStyle/>
                    <a:p>
                      <a:pPr lvl="0" algn="l">
                        <a:buNone/>
                      </a:pPr>
                      <a:r>
                        <a:rPr lang="en-US" sz="2200" b="1" i="0" u="none" strike="noStrike" noProof="0">
                          <a:latin typeface="Calibri"/>
                        </a:rPr>
                        <a:t>May 24-25, See you at Face-to-Face in Springfield, IL</a:t>
                      </a:r>
                      <a:endParaRPr lang="en-US"/>
                    </a:p>
                  </a:txBody>
                  <a:tcPr/>
                </a:tc>
                <a:extLst>
                  <a:ext uri="{0D108BD9-81ED-4DB2-BD59-A6C34878D82A}">
                    <a16:rowId xmlns:a16="http://schemas.microsoft.com/office/drawing/2014/main" val="920408321"/>
                  </a:ext>
                </a:extLst>
              </a:tr>
            </a:tbl>
          </a:graphicData>
        </a:graphic>
      </p:graphicFrame>
      <p:pic>
        <p:nvPicPr>
          <p:cNvPr id="479" name="Graphic 479" descr="Daily calendar with solid fill">
            <a:extLst>
              <a:ext uri="{FF2B5EF4-FFF2-40B4-BE49-F238E27FC236}">
                <a16:creationId xmlns:a16="http://schemas.microsoft.com/office/drawing/2014/main" id="{843CD5E3-5569-66AE-9C08-081E41E8E29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57036" y="2684206"/>
            <a:ext cx="2624701" cy="2599103"/>
          </a:xfrm>
          <a:prstGeom prst="rect">
            <a:avLst/>
          </a:prstGeom>
        </p:spPr>
      </p:pic>
    </p:spTree>
    <p:extLst>
      <p:ext uri="{BB962C8B-B14F-4D97-AF65-F5344CB8AC3E}">
        <p14:creationId xmlns:p14="http://schemas.microsoft.com/office/powerpoint/2010/main" val="502736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86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Text&#10;&#10;Description automatically generated">
            <a:extLst>
              <a:ext uri="{FF2B5EF4-FFF2-40B4-BE49-F238E27FC236}">
                <a16:creationId xmlns:a16="http://schemas.microsoft.com/office/drawing/2014/main" id="{7E768ADB-AB92-2852-B891-F4458D0241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10467" y="643467"/>
            <a:ext cx="5571066" cy="5571066"/>
          </a:xfrm>
          <a:prstGeom prst="rect">
            <a:avLst/>
          </a:prstGeom>
        </p:spPr>
      </p:pic>
      <p:sp>
        <p:nvSpPr>
          <p:cNvPr id="5" name="Footer Placeholder 4">
            <a:extLst>
              <a:ext uri="{FF2B5EF4-FFF2-40B4-BE49-F238E27FC236}">
                <a16:creationId xmlns:a16="http://schemas.microsoft.com/office/drawing/2014/main" id="{2F89BFF7-FA31-52DD-3594-7B4E69DBF9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985EB7EB-7C37-6AFB-3B6D-4089672F0B2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a:solidFill>
                  <a:srgbClr val="FFFFFF"/>
                </a:solidFill>
              </a:rPr>
              <a:pPr>
                <a:spcAft>
                  <a:spcPts val="600"/>
                </a:spcAft>
              </a:pPr>
              <a:t>78</a:t>
            </a:fld>
            <a:endParaRPr lang="en-US">
              <a:solidFill>
                <a:srgbClr val="FFFFFF"/>
              </a:solidFill>
            </a:endParaRPr>
          </a:p>
        </p:txBody>
      </p:sp>
      <p:pic>
        <p:nvPicPr>
          <p:cNvPr id="2" name="Picture 2">
            <a:extLst>
              <a:ext uri="{FF2B5EF4-FFF2-40B4-BE49-F238E27FC236}">
                <a16:creationId xmlns:a16="http://schemas.microsoft.com/office/drawing/2014/main" id="{DC8C5309-F206-DC54-4080-F19AEF8416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44445" y="5530245"/>
            <a:ext cx="1871131" cy="847357"/>
          </a:xfrm>
          <a:prstGeom prst="rect">
            <a:avLst/>
          </a:prstGeom>
        </p:spPr>
      </p:pic>
    </p:spTree>
    <p:extLst>
      <p:ext uri="{BB962C8B-B14F-4D97-AF65-F5344CB8AC3E}">
        <p14:creationId xmlns:p14="http://schemas.microsoft.com/office/powerpoint/2010/main" val="298908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7E3-962E-4716-AD19-E786DA13D190}"/>
              </a:ext>
            </a:extLst>
          </p:cNvPr>
          <p:cNvSpPr>
            <a:spLocks noGrp="1"/>
          </p:cNvSpPr>
          <p:nvPr>
            <p:ph type="title"/>
          </p:nvPr>
        </p:nvSpPr>
        <p:spPr>
          <a:xfrm>
            <a:off x="609600" y="365125"/>
            <a:ext cx="8435009" cy="1325563"/>
          </a:xfrm>
        </p:spPr>
        <p:txBody>
          <a:bodyPr/>
          <a:lstStyle/>
          <a:p>
            <a:r>
              <a:rPr lang="en-US"/>
              <a:t>Goal for every team to achieve BE QI Excellence by end of 2023</a:t>
            </a:r>
          </a:p>
        </p:txBody>
      </p:sp>
      <p:sp>
        <p:nvSpPr>
          <p:cNvPr id="3" name="Content Placeholder 2">
            <a:extLst>
              <a:ext uri="{FF2B5EF4-FFF2-40B4-BE49-F238E27FC236}">
                <a16:creationId xmlns:a16="http://schemas.microsoft.com/office/drawing/2014/main" id="{D7747CCD-1009-432B-9413-6BB60FF95FB8}"/>
              </a:ext>
            </a:extLst>
          </p:cNvPr>
          <p:cNvSpPr>
            <a:spLocks noGrp="1"/>
          </p:cNvSpPr>
          <p:nvPr>
            <p:ph idx="1"/>
          </p:nvPr>
        </p:nvSpPr>
        <p:spPr/>
        <p:txBody>
          <a:bodyPr/>
          <a:lstStyle/>
          <a:p>
            <a:r>
              <a:rPr lang="en-US"/>
              <a:t>Submit all of your BE data through March by April 21</a:t>
            </a:r>
          </a:p>
          <a:p>
            <a:r>
              <a:rPr lang="en-US"/>
              <a:t>Move your structure measures to green / in place</a:t>
            </a:r>
          </a:p>
          <a:p>
            <a:r>
              <a:rPr lang="en-US"/>
              <a:t>Move your process/outcome measures to goal</a:t>
            </a:r>
          </a:p>
          <a:p>
            <a:pPr lvl="2">
              <a:spcAft>
                <a:spcPts val="0"/>
              </a:spcAft>
              <a:buClr>
                <a:srgbClr val="F5668F"/>
              </a:buClr>
            </a:pPr>
            <a:r>
              <a:rPr lang="en-US">
                <a:ea typeface="Lato"/>
                <a:cs typeface="Calibri"/>
              </a:rPr>
              <a:t>Provider, Nurse, &amp; Other Staff Bias education – 75%</a:t>
            </a:r>
            <a:endParaRPr lang="en-US">
              <a:ea typeface="+mn-lt"/>
              <a:cs typeface="+mn-lt"/>
            </a:endParaRPr>
          </a:p>
          <a:p>
            <a:pPr lvl="2">
              <a:lnSpc>
                <a:spcPct val="90000"/>
              </a:lnSpc>
              <a:spcAft>
                <a:spcPts val="0"/>
              </a:spcAft>
              <a:buClr>
                <a:srgbClr val="F5668F"/>
              </a:buClr>
            </a:pPr>
            <a:r>
              <a:rPr lang="en-US">
                <a:ea typeface="Lato"/>
                <a:cs typeface="Calibri"/>
              </a:rPr>
              <a:t>Scheduled early postpartum follow up before discharge – 75%</a:t>
            </a:r>
            <a:endParaRPr lang="en-US">
              <a:ea typeface="+mn-lt"/>
              <a:cs typeface="+mn-lt"/>
            </a:endParaRPr>
          </a:p>
          <a:p>
            <a:pPr lvl="2">
              <a:spcAft>
                <a:spcPts val="0"/>
              </a:spcAft>
              <a:buClr>
                <a:srgbClr val="F5668F"/>
              </a:buClr>
            </a:pPr>
            <a:r>
              <a:rPr lang="en-US">
                <a:ea typeface="Lato"/>
                <a:cs typeface="Calibri"/>
              </a:rPr>
              <a:t>Postpartum Safety Patient education  - 75% </a:t>
            </a:r>
            <a:endParaRPr lang="en-US">
              <a:ea typeface="+mn-lt"/>
              <a:cs typeface="+mn-lt"/>
            </a:endParaRPr>
          </a:p>
          <a:p>
            <a:pPr lvl="2">
              <a:spcAft>
                <a:spcPts val="0"/>
              </a:spcAft>
              <a:buClr>
                <a:srgbClr val="F5668F"/>
              </a:buClr>
            </a:pPr>
            <a:r>
              <a:rPr lang="en-US" err="1">
                <a:ea typeface="Lato"/>
                <a:cs typeface="Calibri"/>
              </a:rPr>
              <a:t>SDoH</a:t>
            </a:r>
            <a:r>
              <a:rPr lang="en-US">
                <a:ea typeface="Lato"/>
                <a:cs typeface="Calibri"/>
              </a:rPr>
              <a:t> delivery admission screening – 75%</a:t>
            </a:r>
            <a:endParaRPr lang="en-US">
              <a:ea typeface="+mn-lt"/>
              <a:cs typeface="+mn-lt"/>
            </a:endParaRPr>
          </a:p>
          <a:p>
            <a:pPr lvl="2">
              <a:spcAft>
                <a:spcPts val="0"/>
              </a:spcAft>
              <a:buClr>
                <a:srgbClr val="F5668F"/>
              </a:buClr>
            </a:pPr>
            <a:r>
              <a:rPr lang="en-US" err="1">
                <a:ea typeface="Lato"/>
                <a:cs typeface="Calibri"/>
              </a:rPr>
              <a:t>SDoH</a:t>
            </a:r>
            <a:r>
              <a:rPr lang="en-US">
                <a:ea typeface="Lato"/>
                <a:cs typeface="Calibri"/>
              </a:rPr>
              <a:t> screen positive linked to resources – 75% </a:t>
            </a:r>
          </a:p>
          <a:p>
            <a:pPr lvl="2">
              <a:spcAft>
                <a:spcPts val="0"/>
              </a:spcAft>
              <a:buClr>
                <a:srgbClr val="F5668F"/>
              </a:buClr>
            </a:pPr>
            <a:r>
              <a:rPr lang="en-US">
                <a:ea typeface="Lato"/>
                <a:cs typeface="Calibri"/>
              </a:rPr>
              <a:t>PREM completion rate – 40%</a:t>
            </a:r>
          </a:p>
          <a:p>
            <a:r>
              <a:rPr lang="en-US" sz="2800"/>
              <a:t>Call ILPQC </a:t>
            </a:r>
            <a:r>
              <a:rPr lang="en-US" sz="2800">
                <a:hlinkClick r:id="rId2"/>
              </a:rPr>
              <a:t>info@ilpqc.org</a:t>
            </a:r>
            <a:r>
              <a:rPr lang="en-US" sz="2800"/>
              <a:t> for help achieving your QI excellence award!</a:t>
            </a:r>
          </a:p>
          <a:p>
            <a:endParaRPr lang="en-US"/>
          </a:p>
        </p:txBody>
      </p:sp>
      <p:sp>
        <p:nvSpPr>
          <p:cNvPr id="4" name="Slide Number Placeholder 3">
            <a:extLst>
              <a:ext uri="{FF2B5EF4-FFF2-40B4-BE49-F238E27FC236}">
                <a16:creationId xmlns:a16="http://schemas.microsoft.com/office/drawing/2014/main" id="{1421D1D3-09DC-4AE7-9229-D459F8BA3753}"/>
              </a:ext>
            </a:extLst>
          </p:cNvPr>
          <p:cNvSpPr>
            <a:spLocks noGrp="1"/>
          </p:cNvSpPr>
          <p:nvPr>
            <p:ph type="sldNum" sz="quarter" idx="10"/>
          </p:nvPr>
        </p:nvSpPr>
        <p:spPr/>
        <p:txBody>
          <a:bodyPr/>
          <a:lstStyle/>
          <a:p>
            <a:fld id="{97033E4B-E3EB-3D46-B2D8-3159663620FA}" type="slidenum">
              <a:rPr lang="en-US" smtClean="0"/>
              <a:pPr/>
              <a:t>8</a:t>
            </a:fld>
            <a:endParaRPr lang="en-US"/>
          </a:p>
        </p:txBody>
      </p:sp>
      <p:sp>
        <p:nvSpPr>
          <p:cNvPr id="5" name="Footer Placeholder 4">
            <a:extLst>
              <a:ext uri="{FF2B5EF4-FFF2-40B4-BE49-F238E27FC236}">
                <a16:creationId xmlns:a16="http://schemas.microsoft.com/office/drawing/2014/main" id="{D6B74B61-FC6E-4123-902A-08860D2ED02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9054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9A6C-EEE7-10E0-888E-D03C055CA467}"/>
              </a:ext>
            </a:extLst>
          </p:cNvPr>
          <p:cNvSpPr>
            <a:spLocks noGrp="1"/>
          </p:cNvSpPr>
          <p:nvPr>
            <p:ph type="title"/>
          </p:nvPr>
        </p:nvSpPr>
        <p:spPr>
          <a:noFill/>
        </p:spPr>
        <p:txBody>
          <a:bodyPr/>
          <a:lstStyle/>
          <a:p>
            <a:r>
              <a:rPr lang="en-US" dirty="0">
                <a:ea typeface="Lato Medium"/>
                <a:cs typeface="Lato Medium"/>
              </a:rPr>
              <a:t>Respectful Care Practices/PREM Kickoff Photo Winner!</a:t>
            </a:r>
            <a:endParaRPr lang="en-US" dirty="0"/>
          </a:p>
        </p:txBody>
      </p:sp>
      <p:sp>
        <p:nvSpPr>
          <p:cNvPr id="3" name="Subtitle 2">
            <a:extLst>
              <a:ext uri="{FF2B5EF4-FFF2-40B4-BE49-F238E27FC236}">
                <a16:creationId xmlns:a16="http://schemas.microsoft.com/office/drawing/2014/main" id="{9489FC51-4352-CBC7-24D9-8294C543E396}"/>
              </a:ext>
            </a:extLst>
          </p:cNvPr>
          <p:cNvSpPr>
            <a:spLocks noGrp="1"/>
          </p:cNvSpPr>
          <p:nvPr>
            <p:ph type="subTitle" idx="1"/>
          </p:nvPr>
        </p:nvSpPr>
        <p:spPr/>
        <p:txBody>
          <a:bodyPr vert="horz" lIns="91440" tIns="45720" rIns="91440" bIns="45720" rtlCol="0" anchor="t">
            <a:noAutofit/>
          </a:bodyPr>
          <a:lstStyle/>
          <a:p>
            <a:endParaRPr lang="en-US" dirty="0"/>
          </a:p>
        </p:txBody>
      </p:sp>
    </p:spTree>
    <p:extLst>
      <p:ext uri="{BB962C8B-B14F-4D97-AF65-F5344CB8AC3E}">
        <p14:creationId xmlns:p14="http://schemas.microsoft.com/office/powerpoint/2010/main" val="25220249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NICHQ PowerPoint Template">
  <a:themeElements>
    <a:clrScheme name="NICHQ">
      <a:dk1>
        <a:srgbClr val="262626"/>
      </a:dk1>
      <a:lt1>
        <a:srgbClr val="FFFFFF"/>
      </a:lt1>
      <a:dk2>
        <a:srgbClr val="5AB7B2"/>
      </a:dk2>
      <a:lt2>
        <a:srgbClr val="E7E6E6"/>
      </a:lt2>
      <a:accent1>
        <a:srgbClr val="003DA6"/>
      </a:accent1>
      <a:accent2>
        <a:srgbClr val="93B7BB"/>
      </a:accent2>
      <a:accent3>
        <a:srgbClr val="A4D55D"/>
      </a:accent3>
      <a:accent4>
        <a:srgbClr val="BDC492"/>
      </a:accent4>
      <a:accent5>
        <a:srgbClr val="F5BD47"/>
      </a:accent5>
      <a:accent6>
        <a:srgbClr val="FED771"/>
      </a:accent6>
      <a:hlink>
        <a:srgbClr val="FF671B"/>
      </a:hlink>
      <a:folHlink>
        <a:srgbClr val="833C0B"/>
      </a:folHlink>
    </a:clrScheme>
    <a:fontScheme name="NICHQ">
      <a:majorFont>
        <a:latin typeface="Gill Sans MT"/>
        <a:ea typeface=""/>
        <a:cs typeface=""/>
      </a:majorFont>
      <a:minorFont>
        <a:latin typeface="Trebuchet MS"/>
        <a:ea typeface=""/>
        <a:cs typeface=""/>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NICHQ PowerPoint Template 2014" id="{068AF77A-B26A-459F-9A4C-4E191996FD9A}" vid="{295FAE97-A4A7-4788-9C9B-820FC5CFD707}"/>
    </a:ext>
  </a:extLst>
</a:theme>
</file>

<file path=ppt/theme/theme1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13.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20.xml><?xml version="1.0" encoding="utf-8"?>
<a:theme xmlns:a="http://schemas.openxmlformats.org/drawingml/2006/main" name="4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1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NYU Langone Health Theme 1 Purple Cover White Interior">
  <a:themeElements>
    <a:clrScheme name="NYU Langone Vibrant Office Colors">
      <a:dk1>
        <a:srgbClr val="53565A"/>
      </a:dk1>
      <a:lt1>
        <a:srgbClr val="FFFFFF"/>
      </a:lt1>
      <a:dk2>
        <a:srgbClr val="580F8B"/>
      </a:dk2>
      <a:lt2>
        <a:srgbClr val="D9D9D6"/>
      </a:lt2>
      <a:accent1>
        <a:srgbClr val="580F8B"/>
      </a:accent1>
      <a:accent2>
        <a:srgbClr val="E0A526"/>
      </a:accent2>
      <a:accent3>
        <a:srgbClr val="489FDF"/>
      </a:accent3>
      <a:accent4>
        <a:srgbClr val="E5554F"/>
      </a:accent4>
      <a:accent5>
        <a:srgbClr val="40C1AC"/>
      </a:accent5>
      <a:accent6>
        <a:srgbClr val="9BB8D3"/>
      </a:accent6>
      <a:hlink>
        <a:srgbClr val="0000FF"/>
      </a:hlink>
      <a:folHlink>
        <a:srgbClr val="00EBFF"/>
      </a:folHlink>
    </a:clrScheme>
    <a:fontScheme name="NYU Langone Offic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ln>
              <a:noFill/>
            </a:ln>
            <a:solidFill>
              <a:schemeClr val="accent1"/>
            </a:solidFill>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defPPr>
      </a:lstStyle>
    </a:txDef>
  </a:objectDefaults>
  <a:extraClrSchemeLst/>
  <a:extLst>
    <a:ext uri="{05A4C25C-085E-4340-85A3-A5531E510DB2}">
      <thm15:themeFamily xmlns:thm15="http://schemas.microsoft.com/office/thememl/2012/main" name="Presentation58" id="{05F71BDD-DCFE-5142-A8C0-6014CCE58A16}" vid="{2ABED87A-4BFA-CB40-96BB-6DC59431B5AF}"/>
    </a:ext>
  </a:extLst>
</a:theme>
</file>

<file path=ppt/theme/theme9.xml><?xml version="1.0" encoding="utf-8"?>
<a:theme xmlns:a="http://schemas.openxmlformats.org/drawingml/2006/main" name="3_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1395</TotalTime>
  <Words>5036</Words>
  <Application>Microsoft Office PowerPoint</Application>
  <PresentationFormat>Widescreen</PresentationFormat>
  <Paragraphs>796</Paragraphs>
  <Slides>78</Slides>
  <Notes>29</Notes>
  <HiddenSlides>0</HiddenSlides>
  <MMClips>0</MMClips>
  <ScaleCrop>false</ScaleCrop>
  <HeadingPairs>
    <vt:vector size="8" baseType="variant">
      <vt:variant>
        <vt:lpstr>Fonts Used</vt:lpstr>
      </vt:variant>
      <vt:variant>
        <vt:i4>14</vt:i4>
      </vt:variant>
      <vt:variant>
        <vt:lpstr>Theme</vt:lpstr>
      </vt:variant>
      <vt:variant>
        <vt:i4>20</vt:i4>
      </vt:variant>
      <vt:variant>
        <vt:lpstr>Embedded OLE Servers</vt:lpstr>
      </vt:variant>
      <vt:variant>
        <vt:i4>1</vt:i4>
      </vt:variant>
      <vt:variant>
        <vt:lpstr>Slide Titles</vt:lpstr>
      </vt:variant>
      <vt:variant>
        <vt:i4>78</vt:i4>
      </vt:variant>
    </vt:vector>
  </HeadingPairs>
  <TitlesOfParts>
    <vt:vector size="113" baseType="lpstr">
      <vt:lpstr>Arial</vt:lpstr>
      <vt:lpstr>Arial Black</vt:lpstr>
      <vt:lpstr>Bangla MN</vt:lpstr>
      <vt:lpstr>Calibri</vt:lpstr>
      <vt:lpstr>Calibri Light</vt:lpstr>
      <vt:lpstr>Cambria</vt:lpstr>
      <vt:lpstr>Corbel</vt:lpstr>
      <vt:lpstr>Courier New</vt:lpstr>
      <vt:lpstr>Gill Sans MT</vt:lpstr>
      <vt:lpstr>Helvetica Neue Medium</vt:lpstr>
      <vt:lpstr>Trebuchet MS</vt:lpstr>
      <vt:lpstr>Verdana</vt:lpstr>
      <vt:lpstr>Wingdings</vt:lpstr>
      <vt:lpstr>Wingdings 2</vt:lpstr>
      <vt:lpstr>3_Office Theme</vt:lpstr>
      <vt:lpstr>2_Office Theme</vt:lpstr>
      <vt:lpstr>3_Custom Design</vt:lpstr>
      <vt:lpstr>Retrospect</vt:lpstr>
      <vt:lpstr>1_Content Master</vt:lpstr>
      <vt:lpstr>1_Office Theme</vt:lpstr>
      <vt:lpstr>2_Custom Design</vt:lpstr>
      <vt:lpstr>NYU Langone Health Theme 1 Purple Cover White Interior</vt:lpstr>
      <vt:lpstr>3_Section Master</vt:lpstr>
      <vt:lpstr>2_Office Theme</vt:lpstr>
      <vt:lpstr>NICHQ PowerPoint Template</vt:lpstr>
      <vt:lpstr>Dividend</vt:lpstr>
      <vt:lpstr>14_Custom Design</vt:lpstr>
      <vt:lpstr>7_Custom Design</vt:lpstr>
      <vt:lpstr>8_Custom Design</vt:lpstr>
      <vt:lpstr>9_Custom Design</vt:lpstr>
      <vt:lpstr>10_Custom Design</vt:lpstr>
      <vt:lpstr>4_Content Master</vt:lpstr>
      <vt:lpstr>Cover Master</vt:lpstr>
      <vt:lpstr>4_Office Theme</vt:lpstr>
      <vt:lpstr>think-cell Slide</vt:lpstr>
      <vt:lpstr>BE Teams Call: Strategies to Increase PREM Survey Completion</vt:lpstr>
      <vt:lpstr>Call Overview</vt:lpstr>
      <vt:lpstr>ILPQC-Sponsored – FREE AWHONN Resource for your Respectful Care work:  Respectful Maternity Care Guideline  (RMC-EBG) &amp;  Implementation Toolkit (RMC-IT)</vt:lpstr>
      <vt:lpstr>PowerPoint Presentation</vt:lpstr>
      <vt:lpstr>2023 Face to Face: Let's Get Ready! </vt:lpstr>
      <vt:lpstr>PowerPoint Presentation</vt:lpstr>
      <vt:lpstr>BE Award Criteria for F2F</vt:lpstr>
      <vt:lpstr>Goal for every team to achieve BE QI Excellence by end of 2023</vt:lpstr>
      <vt:lpstr>Respectful Care Practices/PREM Kickoff Photo Winner!</vt:lpstr>
      <vt:lpstr>Congrats to Edward Hospital!!!</vt:lpstr>
      <vt:lpstr>Keep submitting photos!  Your team will be featured at Face-to-Face!</vt:lpstr>
      <vt:lpstr>Birth Equity Data Review</vt:lpstr>
      <vt:lpstr>PowerPoint Presentation</vt:lpstr>
      <vt:lpstr>Structure Measures: Implementing Systems Changes</vt:lpstr>
      <vt:lpstr>Structure Measures: Implementing Systems Changes</vt:lpstr>
      <vt:lpstr>Structure Measures: Implementing Systems Changes</vt:lpstr>
      <vt:lpstr>Structure Measures: Implementing Systems Changes</vt:lpstr>
      <vt:lpstr>ILPQC Hospital Team Data Submission  (86 Teams Total)</vt:lpstr>
      <vt:lpstr>PREM Data Breakdown</vt:lpstr>
      <vt:lpstr>PREM Survey Completion</vt:lpstr>
      <vt:lpstr>PREM Survey Completion</vt:lpstr>
      <vt:lpstr>Summary of PREM Survey Completion: Demographic Breakdown </vt:lpstr>
      <vt:lpstr>Summary of PREM data: by Race/Ethnicity</vt:lpstr>
      <vt:lpstr>Summary of PREM data: Insurance status</vt:lpstr>
      <vt:lpstr>Respectful Care Breakfast Check-In</vt:lpstr>
      <vt:lpstr>Respectful Care Breakfast Celebration</vt:lpstr>
      <vt:lpstr>Planning your Respectful Care Breakfast  </vt:lpstr>
      <vt:lpstr>Respectful Care Breakfast:  Sample Agenda &amp; Discussion Questions</vt:lpstr>
      <vt:lpstr>Post-Event Survey</vt:lpstr>
      <vt:lpstr>Respectful Care Practices and PREM</vt:lpstr>
      <vt:lpstr>PowerPoint Presentation</vt:lpstr>
      <vt:lpstr>Respectful Care Practices We commit to… </vt:lpstr>
      <vt:lpstr>Strategies to Increase PREM Survey Completion</vt:lpstr>
      <vt:lpstr>How to actively implement Respectful Care and PREM with your clinical teams....</vt:lpstr>
      <vt:lpstr>Strategies to Integrate PREM Survey into Hospital Workflow</vt:lpstr>
      <vt:lpstr>Engage your clinical team with PREM</vt:lpstr>
      <vt:lpstr>Team Talk:  Mercyhealth Javon Bea Hospital, Rockford, IL</vt:lpstr>
      <vt:lpstr>Birth Equity  </vt:lpstr>
      <vt:lpstr>Buy-In</vt:lpstr>
      <vt:lpstr>Sharing Respectful Care  Practices</vt:lpstr>
      <vt:lpstr>RCP Monthly Education</vt:lpstr>
      <vt:lpstr>BE Apparel to promote RCP</vt:lpstr>
      <vt:lpstr>PREM Survey (Patient Reported Experience Measure) </vt:lpstr>
      <vt:lpstr>PREM Survey</vt:lpstr>
      <vt:lpstr>PREM Scripting</vt:lpstr>
      <vt:lpstr>NYSPQC: NYSBEIP Presentation</vt:lpstr>
      <vt:lpstr>PowerPoint Presentation</vt:lpstr>
      <vt:lpstr>NYSBEIP Project Goal</vt:lpstr>
      <vt:lpstr>Patient Reported Experience Measure (PREM)</vt:lpstr>
      <vt:lpstr>Patient Reported Experience Measure (PREM)</vt:lpstr>
      <vt:lpstr>Patient Reported Experience Measure (PREM)</vt:lpstr>
      <vt:lpstr>Patient Information Sheet</vt:lpstr>
      <vt:lpstr>Number of PREMs Completed</vt:lpstr>
      <vt:lpstr>PREM Implementation Best Practices</vt:lpstr>
      <vt:lpstr>NYSDOH Technical Support</vt:lpstr>
      <vt:lpstr>Question 6</vt:lpstr>
      <vt:lpstr>Q6. % of Birthing people who selected Strongly Agree, Agree, Neutral to the Statement “I felt pressured by the health care team into accepting care I did not want or did not understand. “ Aggregate Data, July 2021-December 2022</vt:lpstr>
      <vt:lpstr>Q6. % of Birthing people who selected Strongly Agree, Agree, Neutral to the Statement “I felt pressured by the health care team into accepting care I did not want or did not understand. “ By Race/Ethnicity</vt:lpstr>
      <vt:lpstr>PowerPoint Presentation</vt:lpstr>
      <vt:lpstr>PowerPoint Presentation</vt:lpstr>
      <vt:lpstr>Q6- Pressure</vt:lpstr>
      <vt:lpstr>PowerPoint Presentation</vt:lpstr>
      <vt:lpstr>Patient experience rounding   </vt:lpstr>
      <vt:lpstr>PowerPoint Presentation</vt:lpstr>
      <vt:lpstr>Respectful Patient Partnerships: Lived Experience of Birthing People</vt:lpstr>
      <vt:lpstr>PowerPoint Presentation</vt:lpstr>
      <vt:lpstr>Respectful Patient Partnerships: Lived Experience of Birthing People</vt:lpstr>
      <vt:lpstr>PowerPoint Presentation</vt:lpstr>
      <vt:lpstr>PowerPoint Presentation</vt:lpstr>
      <vt:lpstr>PowerPoint Presentation</vt:lpstr>
      <vt:lpstr>PowerPoint Presentation</vt:lpstr>
      <vt:lpstr> New York State Birth Equity Project Team </vt:lpstr>
      <vt:lpstr>PowerPoint Presentation</vt:lpstr>
      <vt:lpstr>PowerPoint Presentation</vt:lpstr>
      <vt:lpstr>PowerPoint Presentation</vt:lpstr>
      <vt:lpstr>Upcoming ILPQC BE calls</vt:lpstr>
      <vt:lpstr>Upcoming BE Calls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Aleena Lida Surenian</dc:creator>
  <cp:lastModifiedBy>Aleena Lida Surenian</cp:lastModifiedBy>
  <cp:revision>166</cp:revision>
  <dcterms:created xsi:type="dcterms:W3CDTF">2023-02-21T14:56:45Z</dcterms:created>
  <dcterms:modified xsi:type="dcterms:W3CDTF">2023-03-21T16:30:39Z</dcterms:modified>
</cp:coreProperties>
</file>