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6256000" cy="12192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19" autoAdjust="0"/>
    <p:restoredTop sz="94660"/>
  </p:normalViewPr>
  <p:slideViewPr>
    <p:cSldViewPr snapToGrid="0">
      <p:cViewPr varScale="1">
        <p:scale>
          <a:sx n="57" d="100"/>
          <a:sy n="57" d="100"/>
        </p:scale>
        <p:origin x="-2352" y="-104"/>
      </p:cViewPr>
      <p:guideLst>
        <p:guide orient="horz" pos="384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en-US" smtClean="0"/>
              <a:t>Click to edit Master title style</a:t>
            </a:r>
            <a:endParaRPr lang="en-US" dirty="0"/>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1/29/21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3451102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1/29/21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326826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1/29/21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46208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C6E7BD-066B-4853-9BBB-7F76D73FAD36}" type="datetimeFigureOut">
              <a:rPr lang="en-US" smtClean="0"/>
              <a:t>1/29/21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46798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en-US" smtClean="0"/>
              <a:t>Click to edit Master title style</a:t>
            </a:r>
            <a:endParaRPr lang="en-US" dirty="0"/>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C6E7BD-066B-4853-9BBB-7F76D73FAD36}" type="datetimeFigureOut">
              <a:rPr lang="en-US" smtClean="0"/>
              <a:t>1/29/21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7560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17600" y="3245556"/>
            <a:ext cx="690880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29600" y="3245556"/>
            <a:ext cx="6908800"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C6E7BD-066B-4853-9BBB-7F76D73FAD36}" type="datetimeFigureOut">
              <a:rPr lang="en-US" smtClean="0"/>
              <a:t>1/29/21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382832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smtClean="0"/>
              <a:t>Edit Master text styles</a:t>
            </a:r>
          </a:p>
        </p:txBody>
      </p:sp>
      <p:sp>
        <p:nvSpPr>
          <p:cNvPr id="4" name="Content Placeholder 3"/>
          <p:cNvSpPr>
            <a:spLocks noGrp="1"/>
          </p:cNvSpPr>
          <p:nvPr>
            <p:ph sz="half" idx="2"/>
          </p:nvPr>
        </p:nvSpPr>
        <p:spPr>
          <a:xfrm>
            <a:off x="1119719" y="4453467"/>
            <a:ext cx="6877049"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8229601" y="4453467"/>
            <a:ext cx="6910917"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C6E7BD-066B-4853-9BBB-7F76D73FAD36}" type="datetimeFigureOut">
              <a:rPr lang="en-US" smtClean="0"/>
              <a:t>1/29/21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143686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C6E7BD-066B-4853-9BBB-7F76D73FAD36}" type="datetimeFigureOut">
              <a:rPr lang="en-US" smtClean="0"/>
              <a:t>1/29/21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261636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6E7BD-066B-4853-9BBB-7F76D73FAD36}" type="datetimeFigureOut">
              <a:rPr lang="en-US" smtClean="0"/>
              <a:t>1/29/21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65787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BDC6E7BD-066B-4853-9BBB-7F76D73FAD36}" type="datetimeFigureOut">
              <a:rPr lang="en-US" smtClean="0"/>
              <a:t>1/29/21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58069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en-US" smtClean="0"/>
              <a:t>Click icon to add picture</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BDC6E7BD-066B-4853-9BBB-7F76D73FAD36}" type="datetimeFigureOut">
              <a:rPr lang="en-US" smtClean="0"/>
              <a:t>1/29/21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30077-D9C0-4A3C-927B-82B212AB4DBA}" type="slidenum">
              <a:rPr lang="en-US" smtClean="0"/>
              <a:t>‹#›</a:t>
            </a:fld>
            <a:endParaRPr lang="en-US"/>
          </a:p>
        </p:txBody>
      </p:sp>
    </p:spTree>
    <p:extLst>
      <p:ext uri="{BB962C8B-B14F-4D97-AF65-F5344CB8AC3E}">
        <p14:creationId xmlns:p14="http://schemas.microsoft.com/office/powerpoint/2010/main" val="13084179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BDC6E7BD-066B-4853-9BBB-7F76D73FAD36}" type="datetimeFigureOut">
              <a:rPr lang="en-US" smtClean="0"/>
              <a:t>1/29/21</a:t>
            </a:fld>
            <a:endParaRPr lang="en-US"/>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A4430077-D9C0-4A3C-927B-82B212AB4DBA}" type="slidenum">
              <a:rPr lang="en-US" smtClean="0"/>
              <a:t>‹#›</a:t>
            </a:fld>
            <a:endParaRPr lang="en-US"/>
          </a:p>
        </p:txBody>
      </p:sp>
    </p:spTree>
    <p:extLst>
      <p:ext uri="{BB962C8B-B14F-4D97-AF65-F5344CB8AC3E}">
        <p14:creationId xmlns:p14="http://schemas.microsoft.com/office/powerpoint/2010/main" val="14481581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625620"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620" rtl="0" eaLnBrk="1" latinLnBrk="0" hangingPunct="1">
        <a:defRPr sz="3200" kern="1200">
          <a:solidFill>
            <a:schemeClr val="tx1"/>
          </a:solidFill>
          <a:latin typeface="+mn-lt"/>
          <a:ea typeface="+mn-ea"/>
          <a:cs typeface="+mn-cs"/>
        </a:defRPr>
      </a:lvl1pPr>
      <a:lvl2pPr marL="812810" algn="l" defTabSz="1625620" rtl="0" eaLnBrk="1" latinLnBrk="0" hangingPunct="1">
        <a:defRPr sz="3200" kern="1200">
          <a:solidFill>
            <a:schemeClr val="tx1"/>
          </a:solidFill>
          <a:latin typeface="+mn-lt"/>
          <a:ea typeface="+mn-ea"/>
          <a:cs typeface="+mn-cs"/>
        </a:defRPr>
      </a:lvl2pPr>
      <a:lvl3pPr marL="1625620" algn="l" defTabSz="1625620" rtl="0" eaLnBrk="1" latinLnBrk="0" hangingPunct="1">
        <a:defRPr sz="3200" kern="1200">
          <a:solidFill>
            <a:schemeClr val="tx1"/>
          </a:solidFill>
          <a:latin typeface="+mn-lt"/>
          <a:ea typeface="+mn-ea"/>
          <a:cs typeface="+mn-cs"/>
        </a:defRPr>
      </a:lvl3pPr>
      <a:lvl4pPr marL="2438430" algn="l" defTabSz="1625620" rtl="0" eaLnBrk="1" latinLnBrk="0" hangingPunct="1">
        <a:defRPr sz="3200" kern="1200">
          <a:solidFill>
            <a:schemeClr val="tx1"/>
          </a:solidFill>
          <a:latin typeface="+mn-lt"/>
          <a:ea typeface="+mn-ea"/>
          <a:cs typeface="+mn-cs"/>
        </a:defRPr>
      </a:lvl4pPr>
      <a:lvl5pPr marL="3251241" algn="l" defTabSz="1625620" rtl="0" eaLnBrk="1" latinLnBrk="0" hangingPunct="1">
        <a:defRPr sz="3200" kern="1200">
          <a:solidFill>
            <a:schemeClr val="tx1"/>
          </a:solidFill>
          <a:latin typeface="+mn-lt"/>
          <a:ea typeface="+mn-ea"/>
          <a:cs typeface="+mn-cs"/>
        </a:defRPr>
      </a:lvl5pPr>
      <a:lvl6pPr marL="4064051" algn="l" defTabSz="1625620" rtl="0" eaLnBrk="1" latinLnBrk="0" hangingPunct="1">
        <a:defRPr sz="3200" kern="1200">
          <a:solidFill>
            <a:schemeClr val="tx1"/>
          </a:solidFill>
          <a:latin typeface="+mn-lt"/>
          <a:ea typeface="+mn-ea"/>
          <a:cs typeface="+mn-cs"/>
        </a:defRPr>
      </a:lvl6pPr>
      <a:lvl7pPr marL="4876861" algn="l" defTabSz="1625620" rtl="0" eaLnBrk="1" latinLnBrk="0" hangingPunct="1">
        <a:defRPr sz="3200" kern="1200">
          <a:solidFill>
            <a:schemeClr val="tx1"/>
          </a:solidFill>
          <a:latin typeface="+mn-lt"/>
          <a:ea typeface="+mn-ea"/>
          <a:cs typeface="+mn-cs"/>
        </a:defRPr>
      </a:lvl7pPr>
      <a:lvl8pPr marL="5689671" algn="l" defTabSz="1625620" rtl="0" eaLnBrk="1" latinLnBrk="0" hangingPunct="1">
        <a:defRPr sz="3200" kern="1200">
          <a:solidFill>
            <a:schemeClr val="tx1"/>
          </a:solidFill>
          <a:latin typeface="+mn-lt"/>
          <a:ea typeface="+mn-ea"/>
          <a:cs typeface="+mn-cs"/>
        </a:defRPr>
      </a:lvl8pPr>
      <a:lvl9pPr marL="6502481" algn="l" defTabSz="162562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hyperlink" Target="https://ifdhe.aha.org/hretdisparities/collecting-data-nuts-bol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ounded Rectangle 98"/>
          <p:cNvSpPr/>
          <p:nvPr/>
        </p:nvSpPr>
        <p:spPr>
          <a:xfrm>
            <a:off x="4752486" y="472674"/>
            <a:ext cx="6864824" cy="968991"/>
          </a:xfrm>
          <a:prstGeom prst="roundRect">
            <a:avLst/>
          </a:prstGeom>
          <a:ln w="38100"/>
        </p:spPr>
        <p:style>
          <a:lnRef idx="2">
            <a:schemeClr val="accent3"/>
          </a:lnRef>
          <a:fillRef idx="1">
            <a:schemeClr val="lt1"/>
          </a:fillRef>
          <a:effectRef idx="0">
            <a:schemeClr val="accent3"/>
          </a:effectRef>
          <a:fontRef idx="minor">
            <a:schemeClr val="dk1"/>
          </a:fontRef>
        </p:style>
        <p:txBody>
          <a:bodyPr rtlCol="0" anchor="ctr"/>
          <a:lstStyle/>
          <a:p>
            <a:pPr lvl="0" algn="ctr"/>
            <a:r>
              <a:rPr lang="en-US" sz="2800" b="1" dirty="0">
                <a:solidFill>
                  <a:schemeClr val="tx1"/>
                </a:solidFill>
              </a:rPr>
              <a:t>Process Flow for Race &amp; Ethnicity Data Collection with Staff Responses</a:t>
            </a:r>
          </a:p>
        </p:txBody>
      </p:sp>
      <p:pic>
        <p:nvPicPr>
          <p:cNvPr id="55" name="Picture 54"/>
          <p:cNvPicPr/>
          <p:nvPr/>
        </p:nvPicPr>
        <p:blipFill>
          <a:blip r:embed="rId2" cstate="print">
            <a:extLst>
              <a:ext uri="{28A0092B-C50C-407E-A947-70E740481C1C}">
                <a14:useLocalDpi xmlns:a14="http://schemas.microsoft.com/office/drawing/2010/main" val="0"/>
              </a:ext>
            </a:extLst>
          </a:blip>
          <a:stretch>
            <a:fillRect/>
          </a:stretch>
        </p:blipFill>
        <p:spPr>
          <a:xfrm>
            <a:off x="12742606" y="619432"/>
            <a:ext cx="3111185" cy="1350946"/>
          </a:xfrm>
          <a:prstGeom prst="rect">
            <a:avLst/>
          </a:prstGeom>
        </p:spPr>
      </p:pic>
      <p:sp>
        <p:nvSpPr>
          <p:cNvPr id="2" name="TextBox 1"/>
          <p:cNvSpPr txBox="1"/>
          <p:nvPr/>
        </p:nvSpPr>
        <p:spPr>
          <a:xfrm>
            <a:off x="811161" y="11617544"/>
            <a:ext cx="3496092" cy="369332"/>
          </a:xfrm>
          <a:prstGeom prst="rect">
            <a:avLst/>
          </a:prstGeom>
          <a:noFill/>
        </p:spPr>
        <p:txBody>
          <a:bodyPr wrap="square" rtlCol="0">
            <a:spAutoFit/>
          </a:bodyPr>
          <a:lstStyle/>
          <a:p>
            <a:r>
              <a:rPr lang="en-US" dirty="0" smtClean="0"/>
              <a:t>DRAFT </a:t>
            </a:r>
            <a:r>
              <a:rPr lang="en-US" dirty="0" smtClean="0"/>
              <a:t>1.29.2021</a:t>
            </a:r>
            <a:endParaRPr lang="en-US" dirty="0"/>
          </a:p>
        </p:txBody>
      </p:sp>
      <p:sp>
        <p:nvSpPr>
          <p:cNvPr id="10" name="Rounded Rectangle 9"/>
          <p:cNvSpPr/>
          <p:nvPr/>
        </p:nvSpPr>
        <p:spPr>
          <a:xfrm>
            <a:off x="733100" y="1893687"/>
            <a:ext cx="3253829" cy="1602517"/>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
              </a:rPr>
              <a:t>L&amp;D</a:t>
            </a:r>
            <a:r>
              <a:rPr kumimoji="0" lang="en-US" sz="1600" b="1" i="0" u="none" strike="noStrike" kern="0" cap="none" spc="0" normalizeH="0" noProof="0" dirty="0" smtClean="0">
                <a:ln>
                  <a:noFill/>
                </a:ln>
                <a:solidFill>
                  <a:prstClr val="black"/>
                </a:solidFill>
                <a:effectLst/>
                <a:uLnTx/>
                <a:uFillTx/>
                <a:latin typeface="Calibri"/>
              </a:rPr>
              <a:t> Staff or admission staff obtains patient reported race &amp; ethnicity data</a:t>
            </a:r>
          </a:p>
          <a:p>
            <a:pPr marL="0" marR="0" lvl="0" indent="0" algn="ctr" defTabSz="914400" eaLnBrk="0" fontAlgn="base" latinLnBrk="0" hangingPunct="0">
              <a:lnSpc>
                <a:spcPct val="100000"/>
              </a:lnSpc>
              <a:spcBef>
                <a:spcPct val="0"/>
              </a:spcBef>
              <a:spcAft>
                <a:spcPct val="0"/>
              </a:spcAft>
              <a:buClrTx/>
              <a:buSzTx/>
              <a:buFontTx/>
              <a:buNone/>
              <a:tabLst/>
              <a:defRPr/>
            </a:pPr>
            <a:r>
              <a:rPr lang="en-US" sz="1600" i="1" kern="0" dirty="0" smtClean="0">
                <a:solidFill>
                  <a:prstClr val="black"/>
                </a:solidFill>
                <a:latin typeface="Calibri"/>
              </a:rPr>
              <a:t>(“What is your race” or “Which </a:t>
            </a:r>
            <a:r>
              <a:rPr lang="en-US" sz="1600" i="1" kern="0" dirty="0" smtClean="0">
                <a:solidFill>
                  <a:prstClr val="black"/>
                </a:solidFill>
                <a:latin typeface="Calibri"/>
              </a:rPr>
              <a:t>category </a:t>
            </a:r>
            <a:r>
              <a:rPr lang="en-US" sz="1600" i="1" kern="0" dirty="0" smtClean="0">
                <a:solidFill>
                  <a:prstClr val="black"/>
                </a:solidFill>
                <a:latin typeface="Calibri"/>
              </a:rPr>
              <a:t>best describes your race?)</a:t>
            </a:r>
            <a:endParaRPr kumimoji="0" lang="en-US" sz="1600" i="1" u="none" strike="noStrike" kern="0" cap="none" spc="0" normalizeH="0" baseline="0" noProof="0" dirty="0" smtClean="0">
              <a:ln>
                <a:noFill/>
              </a:ln>
              <a:solidFill>
                <a:prstClr val="black"/>
              </a:solidFill>
              <a:effectLst/>
              <a:uLnTx/>
              <a:uFillTx/>
              <a:latin typeface="Calibri"/>
            </a:endParaRPr>
          </a:p>
        </p:txBody>
      </p:sp>
      <p:sp>
        <p:nvSpPr>
          <p:cNvPr id="13" name="Diamond 12"/>
          <p:cNvSpPr/>
          <p:nvPr/>
        </p:nvSpPr>
        <p:spPr>
          <a:xfrm>
            <a:off x="1019909" y="4618000"/>
            <a:ext cx="2472458" cy="1754909"/>
          </a:xfrm>
          <a:prstGeom prst="diamond">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ea typeface="+mn-ea"/>
                <a:cs typeface="+mn-cs"/>
              </a:rPr>
              <a:t>Patient self-reports</a:t>
            </a:r>
            <a:r>
              <a:rPr kumimoji="0" lang="en-US" sz="1600" b="0" i="0" u="none" strike="noStrike" kern="0" cap="none" spc="0" normalizeH="0" noProof="0" dirty="0" smtClean="0">
                <a:ln>
                  <a:noFill/>
                </a:ln>
                <a:solidFill>
                  <a:prstClr val="black"/>
                </a:solidFill>
                <a:effectLst/>
                <a:uLnTx/>
                <a:uFillTx/>
                <a:latin typeface="Calibri"/>
                <a:ea typeface="+mn-ea"/>
                <a:cs typeface="+mn-cs"/>
              </a:rPr>
              <a:t> race &amp; ethnicity data</a:t>
            </a:r>
            <a:endParaRPr kumimoji="0" lang="en-US" sz="16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24" name="Rounded Rectangle 23"/>
          <p:cNvSpPr/>
          <p:nvPr/>
        </p:nvSpPr>
        <p:spPr>
          <a:xfrm>
            <a:off x="890200" y="9926469"/>
            <a:ext cx="2895601" cy="642104"/>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R="0" lvl="0" algn="ctr" defTabSz="914400" eaLnBrk="0" fontAlgn="base" latinLnBrk="0" hangingPunct="0">
              <a:lnSpc>
                <a:spcPct val="100000"/>
              </a:lnSpc>
              <a:spcBef>
                <a:spcPct val="0"/>
              </a:spcBef>
              <a:spcAft>
                <a:spcPct val="0"/>
              </a:spcAft>
              <a:buClrTx/>
              <a:buSzTx/>
              <a:tabLst/>
              <a:defRPr/>
            </a:pPr>
            <a:r>
              <a:rPr kumimoji="0" lang="en-US" sz="1600" b="0" i="0" u="none" strike="noStrike" kern="0" cap="none" spc="0" normalizeH="0" baseline="0" noProof="0" dirty="0" smtClean="0">
                <a:ln>
                  <a:noFill/>
                </a:ln>
                <a:solidFill>
                  <a:prstClr val="black"/>
                </a:solidFill>
                <a:effectLst/>
                <a:uLnTx/>
                <a:uFillTx/>
                <a:latin typeface="Calibri"/>
              </a:rPr>
              <a:t>Document patient’s self reported data into the EMR</a:t>
            </a:r>
          </a:p>
        </p:txBody>
      </p:sp>
      <p:sp>
        <p:nvSpPr>
          <p:cNvPr id="25" name="Rounded Rectangle 24"/>
          <p:cNvSpPr/>
          <p:nvPr/>
        </p:nvSpPr>
        <p:spPr>
          <a:xfrm>
            <a:off x="13051474" y="9914696"/>
            <a:ext cx="2355658" cy="651704"/>
          </a:xfrm>
          <a:prstGeom prst="round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R="0" lvl="0" algn="ctr" defTabSz="914400" eaLnBrk="0" fontAlgn="base" latinLnBrk="0" hangingPunct="0">
              <a:lnSpc>
                <a:spcPct val="100000"/>
              </a:lnSpc>
              <a:spcBef>
                <a:spcPct val="0"/>
              </a:spcBef>
              <a:spcAft>
                <a:spcPct val="0"/>
              </a:spcAft>
              <a:buClrTx/>
              <a:buSzTx/>
              <a:tabLst/>
              <a:defRPr/>
            </a:pPr>
            <a:r>
              <a:rPr lang="en-US" sz="1600" kern="0" dirty="0" smtClean="0">
                <a:solidFill>
                  <a:prstClr val="black"/>
                </a:solidFill>
                <a:latin typeface="Calibri"/>
              </a:rPr>
              <a:t>Document “Declined” in the EM</a:t>
            </a:r>
            <a:r>
              <a:rPr lang="en-US" sz="1600" kern="0" dirty="0">
                <a:solidFill>
                  <a:prstClr val="black"/>
                </a:solidFill>
                <a:latin typeface="Calibri"/>
              </a:rPr>
              <a:t>R</a:t>
            </a:r>
            <a:endParaRPr kumimoji="0" lang="en-US" sz="16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30" name="Straight Arrow Connector 29"/>
          <p:cNvCxnSpPr>
            <a:endCxn id="13" idx="0"/>
          </p:cNvCxnSpPr>
          <p:nvPr/>
        </p:nvCxnSpPr>
        <p:spPr>
          <a:xfrm>
            <a:off x="2251497" y="3540466"/>
            <a:ext cx="4641" cy="10775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3" idx="2"/>
          </p:cNvCxnSpPr>
          <p:nvPr/>
        </p:nvCxnSpPr>
        <p:spPr>
          <a:xfrm flipH="1">
            <a:off x="2251497" y="6372909"/>
            <a:ext cx="4641" cy="3478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3" idx="3"/>
          </p:cNvCxnSpPr>
          <p:nvPr/>
        </p:nvCxnSpPr>
        <p:spPr>
          <a:xfrm>
            <a:off x="3492367" y="5495455"/>
            <a:ext cx="1895831" cy="76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endCxn id="61" idx="0"/>
          </p:cNvCxnSpPr>
          <p:nvPr/>
        </p:nvCxnSpPr>
        <p:spPr>
          <a:xfrm>
            <a:off x="8967500" y="7254108"/>
            <a:ext cx="9622" cy="2058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3706028" y="5197230"/>
            <a:ext cx="1332736" cy="307777"/>
          </a:xfrm>
          <a:prstGeom prst="rect">
            <a:avLst/>
          </a:prstGeom>
          <a:noFill/>
        </p:spPr>
        <p:txBody>
          <a:bodyPr wrap="square" rtlCol="0">
            <a:spAutoFit/>
          </a:bodyPr>
          <a:lstStyle/>
          <a:p>
            <a:r>
              <a:rPr lang="en-US" sz="1400" dirty="0" smtClean="0"/>
              <a:t>Patient declines</a:t>
            </a:r>
            <a:endParaRPr lang="en-US" sz="1400" dirty="0"/>
          </a:p>
        </p:txBody>
      </p:sp>
      <p:sp>
        <p:nvSpPr>
          <p:cNvPr id="72" name="TextBox 71"/>
          <p:cNvSpPr txBox="1"/>
          <p:nvPr/>
        </p:nvSpPr>
        <p:spPr>
          <a:xfrm>
            <a:off x="11350154" y="9854261"/>
            <a:ext cx="907996" cy="307777"/>
          </a:xfrm>
          <a:prstGeom prst="rect">
            <a:avLst/>
          </a:prstGeom>
          <a:noFill/>
        </p:spPr>
        <p:txBody>
          <a:bodyPr wrap="square" rtlCol="0">
            <a:spAutoFit/>
          </a:bodyPr>
          <a:lstStyle/>
          <a:p>
            <a:r>
              <a:rPr lang="en-US" sz="1400" dirty="0" smtClean="0"/>
              <a:t>No</a:t>
            </a:r>
            <a:endParaRPr lang="en-US" sz="1400" dirty="0"/>
          </a:p>
        </p:txBody>
      </p:sp>
      <p:sp>
        <p:nvSpPr>
          <p:cNvPr id="82" name="TextBox 81"/>
          <p:cNvSpPr txBox="1"/>
          <p:nvPr/>
        </p:nvSpPr>
        <p:spPr>
          <a:xfrm>
            <a:off x="1671386" y="7556167"/>
            <a:ext cx="445405" cy="307777"/>
          </a:xfrm>
          <a:prstGeom prst="rect">
            <a:avLst/>
          </a:prstGeom>
          <a:noFill/>
        </p:spPr>
        <p:txBody>
          <a:bodyPr wrap="square" rtlCol="0">
            <a:spAutoFit/>
          </a:bodyPr>
          <a:lstStyle/>
          <a:p>
            <a:r>
              <a:rPr lang="en-US" sz="1400" dirty="0" smtClean="0"/>
              <a:t>Yes</a:t>
            </a:r>
            <a:endParaRPr lang="en-US" sz="1400" dirty="0"/>
          </a:p>
        </p:txBody>
      </p:sp>
      <p:sp>
        <p:nvSpPr>
          <p:cNvPr id="61" name="Diamond 60"/>
          <p:cNvSpPr/>
          <p:nvPr/>
        </p:nvSpPr>
        <p:spPr>
          <a:xfrm>
            <a:off x="7793643" y="9312965"/>
            <a:ext cx="2366957" cy="1866441"/>
          </a:xfrm>
          <a:prstGeom prst="diamond">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solidFill>
              <a:sysClr val="windowText" lastClr="000000">
                <a:shade val="95000"/>
                <a:satMod val="105000"/>
              </a:sys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alibri"/>
                <a:ea typeface="+mn-ea"/>
                <a:cs typeface="+mn-cs"/>
              </a:rPr>
              <a:t>Patient receptive to </a:t>
            </a:r>
            <a:r>
              <a:rPr kumimoji="0" lang="en-US" sz="1600" b="0" i="0" u="none" strike="noStrike" kern="0" cap="none" spc="0" normalizeH="0" baseline="0" noProof="0" dirty="0" smtClean="0">
                <a:ln>
                  <a:noFill/>
                </a:ln>
                <a:solidFill>
                  <a:prstClr val="black"/>
                </a:solidFill>
                <a:effectLst/>
                <a:uLnTx/>
                <a:uFillTx/>
                <a:latin typeface="Calibri"/>
                <a:ea typeface="+mn-ea"/>
                <a:cs typeface="+mn-cs"/>
              </a:rPr>
              <a:t>explanation</a:t>
            </a:r>
            <a:endParaRPr kumimoji="0" lang="en-US" sz="16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43" name="Straight Arrow Connector 42"/>
          <p:cNvCxnSpPr>
            <a:stCxn id="61" idx="1"/>
            <a:endCxn id="24" idx="3"/>
          </p:cNvCxnSpPr>
          <p:nvPr/>
        </p:nvCxnSpPr>
        <p:spPr>
          <a:xfrm flipH="1">
            <a:off x="3785801" y="10246186"/>
            <a:ext cx="4007842" cy="13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a:stCxn id="61" idx="3"/>
            <a:endCxn id="25" idx="1"/>
          </p:cNvCxnSpPr>
          <p:nvPr/>
        </p:nvCxnSpPr>
        <p:spPr>
          <a:xfrm flipV="1">
            <a:off x="10160600" y="10240548"/>
            <a:ext cx="2890874" cy="5638"/>
          </a:xfrm>
          <a:prstGeom prst="straightConnector1">
            <a:avLst/>
          </a:prstGeom>
          <a:ln>
            <a:headEnd type="none"/>
            <a:tailEnd type="triangle"/>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5394765" y="2232033"/>
            <a:ext cx="7652371" cy="4964350"/>
          </a:xfrm>
          <a:prstGeom prst="rect">
            <a:avLst/>
          </a:prstGeom>
          <a:gradFill rotWithShape="1">
            <a:gsLst>
              <a:gs pos="0">
                <a:srgbClr val="8064A2">
                  <a:tint val="50000"/>
                  <a:satMod val="300000"/>
                </a:srgbClr>
              </a:gs>
              <a:gs pos="35000">
                <a:srgbClr val="8064A2">
                  <a:tint val="37000"/>
                  <a:satMod val="300000"/>
                </a:srgbClr>
              </a:gs>
              <a:gs pos="100000">
                <a:srgbClr val="8064A2">
                  <a:tint val="15000"/>
                  <a:satMod val="350000"/>
                </a:srgbClr>
              </a:gs>
            </a:gsLst>
            <a:lin ang="16200000" scaled="1"/>
          </a:gradFill>
          <a:ln w="9525" cap="flat" cmpd="sng" algn="ctr">
            <a:solidFill>
              <a:srgbClr val="8064A2">
                <a:shade val="95000"/>
                <a:satMod val="105000"/>
              </a:srgbClr>
            </a:solidFill>
            <a:prstDash val="solid"/>
          </a:ln>
          <a:effectLst>
            <a:outerShdw blurRad="40000" dist="20000" dir="5400000" rotWithShape="0">
              <a:srgbClr val="000000">
                <a:alpha val="38000"/>
              </a:srgbClr>
            </a:outerShdw>
          </a:effectLst>
        </p:spPr>
        <p:txBody>
          <a:bodyPr rtlCol="0" anchor="t"/>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dirty="0" smtClean="0">
                <a:ln>
                  <a:noFill/>
                </a:ln>
                <a:solidFill>
                  <a:prstClr val="black"/>
                </a:solidFill>
                <a:effectLst/>
                <a:uLnTx/>
                <a:uFillTx/>
                <a:latin typeface="Calibri"/>
              </a:rPr>
              <a:t>Nurse </a:t>
            </a:r>
            <a:r>
              <a:rPr lang="en-US" sz="1600" b="1" kern="0" dirty="0" smtClean="0">
                <a:solidFill>
                  <a:prstClr val="black"/>
                </a:solidFill>
                <a:latin typeface="Calibri"/>
              </a:rPr>
              <a:t>provides reassurance and clarification based on patient’s response </a:t>
            </a:r>
            <a:endParaRPr lang="en-US" sz="1600" b="1" kern="0" dirty="0" smtClean="0">
              <a:solidFill>
                <a:prstClr val="black"/>
              </a:solidFill>
              <a:latin typeface="Calibri"/>
            </a:endParaRPr>
          </a:p>
          <a:p>
            <a:pPr marL="0" marR="0" lvl="0" indent="0" algn="ctr" defTabSz="914400" eaLnBrk="0" fontAlgn="base" latinLnBrk="0" hangingPunct="0">
              <a:lnSpc>
                <a:spcPct val="100000"/>
              </a:lnSpc>
              <a:spcBef>
                <a:spcPct val="0"/>
              </a:spcBef>
              <a:spcAft>
                <a:spcPct val="0"/>
              </a:spcAft>
              <a:buClrTx/>
              <a:buSzTx/>
              <a:buFontTx/>
              <a:buNone/>
              <a:tabLst/>
              <a:defRPr/>
            </a:pPr>
            <a:r>
              <a:rPr lang="en-US" sz="1600" b="1" kern="0" dirty="0" smtClean="0">
                <a:solidFill>
                  <a:prstClr val="black"/>
                </a:solidFill>
                <a:latin typeface="Calibri"/>
              </a:rPr>
              <a:t>&amp; </a:t>
            </a:r>
            <a:r>
              <a:rPr lang="en-US" sz="1600" b="1" kern="0" dirty="0" smtClean="0">
                <a:solidFill>
                  <a:prstClr val="black"/>
                </a:solidFill>
                <a:latin typeface="Calibri"/>
              </a:rPr>
              <a:t>degree of </a:t>
            </a:r>
            <a:r>
              <a:rPr lang="en-US" sz="1600" b="1" kern="0" dirty="0" smtClean="0">
                <a:solidFill>
                  <a:prstClr val="black"/>
                </a:solidFill>
                <a:latin typeface="Calibri"/>
              </a:rPr>
              <a:t>hesitancy</a:t>
            </a:r>
          </a:p>
          <a:p>
            <a:pPr marL="0" marR="0" lvl="0" indent="0" algn="ctr" defTabSz="914400" eaLnBrk="0" fontAlgn="base" latinLnBrk="0" hangingPunct="0">
              <a:lnSpc>
                <a:spcPct val="100000"/>
              </a:lnSpc>
              <a:spcBef>
                <a:spcPct val="0"/>
              </a:spcBef>
              <a:spcAft>
                <a:spcPct val="0"/>
              </a:spcAft>
              <a:buClrTx/>
              <a:buSzTx/>
              <a:buFontTx/>
              <a:buNone/>
              <a:tabLst/>
              <a:defRPr/>
            </a:pPr>
            <a:endParaRPr lang="en-US" sz="1500" b="1" kern="0" dirty="0">
              <a:solidFill>
                <a:prstClr val="black"/>
              </a:solidFill>
              <a:latin typeface="Calibri"/>
            </a:endParaRPr>
          </a:p>
          <a:p>
            <a:pPr marL="0" marR="0" lvl="0" indent="0" algn="ctr" defTabSz="914400" eaLnBrk="0" fontAlgn="base" latinLnBrk="0" hangingPunct="0">
              <a:lnSpc>
                <a:spcPct val="100000"/>
              </a:lnSpc>
              <a:spcBef>
                <a:spcPct val="0"/>
              </a:spcBef>
              <a:spcAft>
                <a:spcPct val="0"/>
              </a:spcAft>
              <a:buClrTx/>
              <a:buSzTx/>
              <a:buFontTx/>
              <a:buNone/>
              <a:tabLst/>
              <a:defRPr/>
            </a:pPr>
            <a:endParaRPr lang="en-US" sz="1500" b="1" kern="0" dirty="0" smtClean="0">
              <a:solidFill>
                <a:prstClr val="black"/>
              </a:solidFill>
              <a:latin typeface="Calibri"/>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500" b="0" i="0" u="none" strike="noStrike" kern="0" cap="none" spc="0" normalizeH="0" baseline="0" noProof="0" dirty="0" smtClean="0">
              <a:ln>
                <a:noFill/>
              </a:ln>
              <a:solidFill>
                <a:prstClr val="black"/>
              </a:solidFill>
              <a:effectLst/>
              <a:uLnTx/>
              <a:uFillTx/>
              <a:latin typeface="Calibri"/>
              <a:ea typeface="+mn-ea"/>
              <a:cs typeface="+mn-cs"/>
            </a:endParaRPr>
          </a:p>
        </p:txBody>
      </p:sp>
      <p:sp>
        <p:nvSpPr>
          <p:cNvPr id="52" name="Rounded Rectangle 51"/>
          <p:cNvSpPr/>
          <p:nvPr/>
        </p:nvSpPr>
        <p:spPr>
          <a:xfrm>
            <a:off x="5624476" y="3261207"/>
            <a:ext cx="2237306" cy="3732307"/>
          </a:xfrm>
          <a:prstGeom prst="roundRect">
            <a:avLst/>
          </a:prstGeom>
          <a:ln>
            <a:solidFill>
              <a:srgbClr val="525252"/>
            </a:solidFill>
          </a:ln>
        </p:spPr>
        <p:style>
          <a:lnRef idx="2">
            <a:schemeClr val="accent6"/>
          </a:lnRef>
          <a:fillRef idx="1">
            <a:schemeClr val="lt1"/>
          </a:fillRef>
          <a:effectRef idx="0">
            <a:schemeClr val="accent6"/>
          </a:effectRef>
          <a:fontRef idx="minor">
            <a:schemeClr val="dk1"/>
          </a:fontRef>
        </p:style>
        <p:txBody>
          <a:bodyPr rtlCol="0" anchor="ctr"/>
          <a:lstStyle/>
          <a:p>
            <a:pPr lvl="0" algn="ctr" defTabSz="914400" eaLnBrk="0" fontAlgn="base" hangingPunct="0">
              <a:spcBef>
                <a:spcPct val="0"/>
              </a:spcBef>
              <a:spcAft>
                <a:spcPct val="0"/>
              </a:spcAft>
              <a:defRPr/>
            </a:pPr>
            <a:endParaRPr lang="en-US" sz="1500" kern="0" dirty="0" smtClean="0"/>
          </a:p>
          <a:p>
            <a:pPr lvl="0" algn="ctr" defTabSz="914400" eaLnBrk="0" fontAlgn="base" hangingPunct="0">
              <a:spcBef>
                <a:spcPct val="0"/>
              </a:spcBef>
              <a:spcAft>
                <a:spcPct val="0"/>
              </a:spcAft>
              <a:defRPr/>
            </a:pPr>
            <a:r>
              <a:rPr lang="en-US" sz="1500" kern="0" dirty="0" smtClean="0"/>
              <a:t>OPTION 1:</a:t>
            </a:r>
          </a:p>
          <a:p>
            <a:pPr lvl="0" algn="ctr" defTabSz="914400" eaLnBrk="0" fontAlgn="base" hangingPunct="0">
              <a:spcBef>
                <a:spcPct val="0"/>
              </a:spcBef>
              <a:spcAft>
                <a:spcPct val="0"/>
              </a:spcAft>
              <a:defRPr/>
            </a:pPr>
            <a:r>
              <a:rPr lang="en-US" sz="1500" kern="0" dirty="0" smtClean="0"/>
              <a:t>Hesitancy </a:t>
            </a:r>
            <a:r>
              <a:rPr lang="en-US" sz="1500" kern="0" dirty="0"/>
              <a:t>or Confusion</a:t>
            </a:r>
          </a:p>
          <a:p>
            <a:pPr lvl="0" algn="ctr" defTabSz="914400" eaLnBrk="0" fontAlgn="base" hangingPunct="0">
              <a:spcBef>
                <a:spcPct val="0"/>
              </a:spcBef>
              <a:spcAft>
                <a:spcPct val="0"/>
              </a:spcAft>
              <a:defRPr/>
            </a:pPr>
            <a:endParaRPr lang="en-US" sz="1500" i="1" kern="0" dirty="0"/>
          </a:p>
          <a:p>
            <a:pPr algn="ctr" defTabSz="914400" eaLnBrk="0" fontAlgn="base" hangingPunct="0">
              <a:spcBef>
                <a:spcPct val="0"/>
              </a:spcBef>
              <a:spcAft>
                <a:spcPct val="0"/>
              </a:spcAft>
              <a:defRPr/>
            </a:pPr>
            <a:r>
              <a:rPr lang="en-US" sz="1500" i="1" kern="0" dirty="0"/>
              <a:t>“Many studies across the country have shown that a patient’s race and ethnicity can influence the care they receive. We want to make sure that doesn’t happen here so we use this information to see that everyone gets the best care possible. If we find a problem, we can fix it.</a:t>
            </a:r>
            <a:r>
              <a:rPr lang="en-US" sz="1500" kern="0" dirty="0"/>
              <a:t>”</a:t>
            </a: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500" i="1" u="none" strike="noStrike" kern="0" cap="none" spc="0" normalizeH="0" baseline="0" noProof="0" dirty="0" smtClean="0">
              <a:ln>
                <a:noFill/>
              </a:ln>
              <a:effectLst/>
              <a:uLnTx/>
              <a:uFillTx/>
              <a:latin typeface="Calibri"/>
            </a:endParaRPr>
          </a:p>
        </p:txBody>
      </p:sp>
      <p:sp>
        <p:nvSpPr>
          <p:cNvPr id="53" name="Rounded Rectangle 52"/>
          <p:cNvSpPr/>
          <p:nvPr/>
        </p:nvSpPr>
        <p:spPr>
          <a:xfrm>
            <a:off x="10649084" y="4335893"/>
            <a:ext cx="2218585" cy="2052340"/>
          </a:xfrm>
          <a:prstGeom prst="roundRect">
            <a:avLst/>
          </a:prstGeom>
          <a:ln>
            <a:solidFill>
              <a:srgbClr val="525252"/>
            </a:solidFill>
          </a:ln>
        </p:spPr>
        <p:style>
          <a:lnRef idx="2">
            <a:schemeClr val="accent6"/>
          </a:lnRef>
          <a:fillRef idx="1">
            <a:schemeClr val="lt1"/>
          </a:fillRef>
          <a:effectRef idx="0">
            <a:schemeClr val="accent6"/>
          </a:effectRef>
          <a:fontRef idx="minor">
            <a:schemeClr val="dk1"/>
          </a:fontRef>
        </p:style>
        <p:txBody>
          <a:bodyPr rtlCol="0" anchor="t"/>
          <a:lstStyle/>
          <a:p>
            <a:pPr lvl="0" algn="ctr" defTabSz="914400" eaLnBrk="0" fontAlgn="base" hangingPunct="0">
              <a:spcBef>
                <a:spcPct val="0"/>
              </a:spcBef>
              <a:spcAft>
                <a:spcPct val="0"/>
              </a:spcAft>
              <a:defRPr/>
            </a:pPr>
            <a:r>
              <a:rPr lang="en-US" sz="1500" kern="0" dirty="0" smtClean="0">
                <a:solidFill>
                  <a:prstClr val="black"/>
                </a:solidFill>
              </a:rPr>
              <a:t>OPTION 3: </a:t>
            </a:r>
          </a:p>
          <a:p>
            <a:pPr lvl="0" algn="ctr" defTabSz="914400" eaLnBrk="0" fontAlgn="base" hangingPunct="0">
              <a:spcBef>
                <a:spcPct val="0"/>
              </a:spcBef>
              <a:spcAft>
                <a:spcPct val="0"/>
              </a:spcAft>
              <a:defRPr/>
            </a:pPr>
            <a:r>
              <a:rPr lang="en-US" sz="1500" kern="0" dirty="0" smtClean="0">
                <a:solidFill>
                  <a:prstClr val="black"/>
                </a:solidFill>
              </a:rPr>
              <a:t>Aggression</a:t>
            </a:r>
            <a:endParaRPr lang="en-US" sz="1500" kern="0" dirty="0">
              <a:solidFill>
                <a:prstClr val="black"/>
              </a:solidFill>
            </a:endParaRPr>
          </a:p>
          <a:p>
            <a:pPr lvl="0" algn="ctr" defTabSz="914400" eaLnBrk="0" fontAlgn="base" hangingPunct="0">
              <a:spcBef>
                <a:spcPct val="0"/>
              </a:spcBef>
              <a:spcAft>
                <a:spcPct val="0"/>
              </a:spcAft>
              <a:defRPr/>
            </a:pPr>
            <a:endParaRPr lang="en-US" sz="1500" i="1" kern="0" dirty="0" smtClean="0">
              <a:solidFill>
                <a:prstClr val="black"/>
              </a:solidFill>
            </a:endParaRPr>
          </a:p>
          <a:p>
            <a:pPr lvl="0" algn="ctr" defTabSz="914400" eaLnBrk="0" fontAlgn="base" hangingPunct="0">
              <a:spcBef>
                <a:spcPct val="0"/>
              </a:spcBef>
              <a:spcAft>
                <a:spcPct val="0"/>
              </a:spcAft>
              <a:defRPr/>
            </a:pPr>
            <a:r>
              <a:rPr lang="en-US" sz="1500" i="1" kern="0" dirty="0" smtClean="0">
                <a:solidFill>
                  <a:prstClr val="black"/>
                </a:solidFill>
              </a:rPr>
              <a:t>“ </a:t>
            </a:r>
            <a:r>
              <a:rPr lang="en-US" sz="1500" i="1" kern="0" dirty="0">
                <a:solidFill>
                  <a:prstClr val="black"/>
                </a:solidFill>
              </a:rPr>
              <a:t>Do you prefer not to answer the question? I’ll just put down that you didn’t want to answer, which is fine</a:t>
            </a:r>
            <a:r>
              <a:rPr lang="en-US" sz="1500" kern="0" dirty="0">
                <a:solidFill>
                  <a:prstClr val="black"/>
                </a:solidFill>
              </a:rPr>
              <a:t>.”</a:t>
            </a: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sz="1500" i="1" u="none" strike="noStrike" kern="0" cap="none" spc="0" normalizeH="0" baseline="0" noProof="0" dirty="0" smtClean="0">
              <a:ln>
                <a:noFill/>
              </a:ln>
              <a:effectLst/>
              <a:uLnTx/>
              <a:uFillTx/>
              <a:latin typeface="Calibri"/>
            </a:endParaRPr>
          </a:p>
        </p:txBody>
      </p:sp>
      <p:sp>
        <p:nvSpPr>
          <p:cNvPr id="54" name="Rounded Rectangle 53"/>
          <p:cNvSpPr/>
          <p:nvPr/>
        </p:nvSpPr>
        <p:spPr>
          <a:xfrm>
            <a:off x="8095646" y="3715343"/>
            <a:ext cx="2222143" cy="2959802"/>
          </a:xfrm>
          <a:prstGeom prst="roundRect">
            <a:avLst/>
          </a:prstGeom>
          <a:ln>
            <a:solidFill>
              <a:srgbClr val="525252"/>
            </a:solidFill>
          </a:ln>
        </p:spPr>
        <p:style>
          <a:lnRef idx="2">
            <a:schemeClr val="accent6"/>
          </a:lnRef>
          <a:fillRef idx="1">
            <a:schemeClr val="lt1"/>
          </a:fillRef>
          <a:effectRef idx="0">
            <a:schemeClr val="accent6"/>
          </a:effectRef>
          <a:fontRef idx="minor">
            <a:schemeClr val="dk1"/>
          </a:fontRef>
        </p:style>
        <p:txBody>
          <a:bodyPr rtlCol="0" anchor="t"/>
          <a:lstStyle/>
          <a:p>
            <a:pPr lvl="0" algn="ctr" defTabSz="914400" eaLnBrk="0" fontAlgn="base" hangingPunct="0">
              <a:spcBef>
                <a:spcPct val="0"/>
              </a:spcBef>
              <a:spcAft>
                <a:spcPct val="0"/>
              </a:spcAft>
              <a:defRPr/>
            </a:pPr>
            <a:r>
              <a:rPr lang="en-US" sz="1500" kern="0" dirty="0" smtClean="0">
                <a:solidFill>
                  <a:prstClr val="black"/>
                </a:solidFill>
              </a:rPr>
              <a:t>OPTION 2: </a:t>
            </a:r>
          </a:p>
          <a:p>
            <a:pPr lvl="0" algn="ctr" defTabSz="914400" eaLnBrk="0" fontAlgn="base" hangingPunct="0">
              <a:spcBef>
                <a:spcPct val="0"/>
              </a:spcBef>
              <a:spcAft>
                <a:spcPct val="0"/>
              </a:spcAft>
              <a:defRPr/>
            </a:pPr>
            <a:r>
              <a:rPr lang="en-US" sz="1500" kern="0" dirty="0" smtClean="0">
                <a:solidFill>
                  <a:prstClr val="black"/>
                </a:solidFill>
              </a:rPr>
              <a:t>Privacy</a:t>
            </a:r>
          </a:p>
          <a:p>
            <a:pPr lvl="0" algn="ctr" defTabSz="914400" eaLnBrk="0" fontAlgn="base" hangingPunct="0">
              <a:spcBef>
                <a:spcPct val="0"/>
              </a:spcBef>
              <a:spcAft>
                <a:spcPct val="0"/>
              </a:spcAft>
              <a:defRPr/>
            </a:pPr>
            <a:endParaRPr lang="en-US" sz="1500" kern="0" dirty="0">
              <a:solidFill>
                <a:prstClr val="black"/>
              </a:solidFill>
            </a:endParaRPr>
          </a:p>
          <a:p>
            <a:pPr lvl="0" algn="ctr" defTabSz="914400" eaLnBrk="0" fontAlgn="base" hangingPunct="0">
              <a:spcBef>
                <a:spcPct val="0"/>
              </a:spcBef>
              <a:spcAft>
                <a:spcPct val="0"/>
              </a:spcAft>
              <a:defRPr/>
            </a:pPr>
            <a:r>
              <a:rPr lang="en-US" sz="1500" kern="0" dirty="0" smtClean="0">
                <a:solidFill>
                  <a:prstClr val="black"/>
                </a:solidFill>
              </a:rPr>
              <a:t> </a:t>
            </a:r>
            <a:r>
              <a:rPr lang="en-US" sz="1500" i="1" kern="0" dirty="0">
                <a:solidFill>
                  <a:prstClr val="black"/>
                </a:solidFill>
              </a:rPr>
              <a:t>“The only people who see this information are registration staff, hospital administrators and people involved in quality improvement. The confidentiality of what you say is protected by law.”</a:t>
            </a:r>
            <a:endParaRPr kumimoji="0" lang="en-US" sz="1500" i="1" u="none" strike="noStrike" kern="0" cap="none" spc="0" normalizeH="0" baseline="0" noProof="0" dirty="0" smtClean="0">
              <a:ln>
                <a:noFill/>
              </a:ln>
              <a:effectLst/>
              <a:uLnTx/>
              <a:uFillTx/>
              <a:latin typeface="Calibri"/>
            </a:endParaRPr>
          </a:p>
        </p:txBody>
      </p:sp>
      <p:sp>
        <p:nvSpPr>
          <p:cNvPr id="51" name="TextBox 50"/>
          <p:cNvSpPr txBox="1"/>
          <p:nvPr/>
        </p:nvSpPr>
        <p:spPr>
          <a:xfrm>
            <a:off x="7577153" y="11453336"/>
            <a:ext cx="8678847" cy="738664"/>
          </a:xfrm>
          <a:prstGeom prst="rect">
            <a:avLst/>
          </a:prstGeom>
          <a:noFill/>
        </p:spPr>
        <p:txBody>
          <a:bodyPr wrap="square" rtlCol="0">
            <a:spAutoFit/>
          </a:bodyPr>
          <a:lstStyle/>
          <a:p>
            <a:pPr lvl="0"/>
            <a:r>
              <a:rPr lang="en-US" sz="1200" dirty="0" smtClean="0">
                <a:ea typeface="Calibri"/>
                <a:cs typeface="Calibri"/>
                <a:sym typeface="Calibri"/>
              </a:rPr>
              <a:t>Adapted from</a:t>
            </a:r>
            <a:r>
              <a:rPr lang="en-US" sz="1200" dirty="0">
                <a:ea typeface="Calibri"/>
                <a:cs typeface="Calibri"/>
                <a:sym typeface="Calibri"/>
              </a:rPr>
              <a:t>: American Hospital Association Institute for Diversity and Health Equity (2021). </a:t>
            </a:r>
            <a:r>
              <a:rPr lang="en-US" sz="1200" i="1" dirty="0">
                <a:ea typeface="Calibri"/>
                <a:cs typeface="Calibri"/>
                <a:sym typeface="Calibri"/>
              </a:rPr>
              <a:t>Collecting the Data: The Nuts and Bolts.</a:t>
            </a:r>
            <a:r>
              <a:rPr lang="en-US" sz="1200" dirty="0">
                <a:ea typeface="Calibri"/>
                <a:cs typeface="Calibri"/>
                <a:sym typeface="Calibri"/>
              </a:rPr>
              <a:t> Retrieved from </a:t>
            </a:r>
            <a:r>
              <a:rPr lang="en-US" sz="1200" u="sng" dirty="0">
                <a:solidFill>
                  <a:schemeClr val="hlink"/>
                </a:solidFill>
                <a:ea typeface="Calibri"/>
                <a:cs typeface="Calibri"/>
                <a:sym typeface="Calibri"/>
                <a:hlinkClick r:id="rId3"/>
              </a:rPr>
              <a:t>https://ifdhe.aha.org/hretdisparities/collecting-data-nuts-bolts</a:t>
            </a:r>
            <a:endParaRPr lang="en-US" sz="1200" dirty="0">
              <a:ea typeface="Calibri"/>
              <a:cs typeface="Calibri"/>
              <a:sym typeface="Calibri"/>
            </a:endParaRPr>
          </a:p>
          <a:p>
            <a:endParaRPr lang="en-US" dirty="0"/>
          </a:p>
        </p:txBody>
      </p:sp>
      <p:sp>
        <p:nvSpPr>
          <p:cNvPr id="83" name="TextBox 82"/>
          <p:cNvSpPr txBox="1"/>
          <p:nvPr/>
        </p:nvSpPr>
        <p:spPr>
          <a:xfrm>
            <a:off x="5537794" y="9786667"/>
            <a:ext cx="445405" cy="307777"/>
          </a:xfrm>
          <a:prstGeom prst="rect">
            <a:avLst/>
          </a:prstGeom>
          <a:noFill/>
        </p:spPr>
        <p:txBody>
          <a:bodyPr wrap="square" rtlCol="0">
            <a:spAutoFit/>
          </a:bodyPr>
          <a:lstStyle/>
          <a:p>
            <a:r>
              <a:rPr lang="en-US" sz="1400" dirty="0" smtClean="0"/>
              <a:t>Yes</a:t>
            </a:r>
            <a:endParaRPr lang="en-US" sz="1400" dirty="0"/>
          </a:p>
        </p:txBody>
      </p:sp>
    </p:spTree>
    <p:extLst>
      <p:ext uri="{BB962C8B-B14F-4D97-AF65-F5344CB8AC3E}">
        <p14:creationId xmlns:p14="http://schemas.microsoft.com/office/powerpoint/2010/main" val="22252560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487</TotalTime>
  <Words>262</Words>
  <Application>Microsoft Macintosh PowerPoint</Application>
  <PresentationFormat>Custom</PresentationFormat>
  <Paragraphs>29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NorthShore University Healthsystem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Autumn M. Perrault</dc:creator>
  <cp:lastModifiedBy>Jessica Lamberson</cp:lastModifiedBy>
  <cp:revision>42</cp:revision>
  <dcterms:created xsi:type="dcterms:W3CDTF">2020-12-04T17:36:14Z</dcterms:created>
  <dcterms:modified xsi:type="dcterms:W3CDTF">2021-01-30T00:51:23Z</dcterms:modified>
</cp:coreProperties>
</file>