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9F2504-697F-4BFB-A108-8B28E5D267A2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37E44E-ACA9-4C9F-93CC-A70627075D1E}">
      <dgm:prSet phldrT="[Text]"/>
      <dgm:spPr/>
      <dgm:t>
        <a:bodyPr/>
        <a:lstStyle/>
        <a:p>
          <a:r>
            <a:rPr lang="en-US" dirty="0" smtClean="0"/>
            <a:t>Key QI Strategies</a:t>
          </a:r>
          <a:endParaRPr lang="en-US" dirty="0"/>
        </a:p>
      </dgm:t>
    </dgm:pt>
    <dgm:pt modelId="{A9A7CFBC-9FBB-4893-9D14-CCD3F5627221}" type="parTrans" cxnId="{2E801CA4-58D8-40FE-900E-867410AD56B3}">
      <dgm:prSet/>
      <dgm:spPr/>
      <dgm:t>
        <a:bodyPr/>
        <a:lstStyle/>
        <a:p>
          <a:endParaRPr lang="en-US"/>
        </a:p>
      </dgm:t>
    </dgm:pt>
    <dgm:pt modelId="{7228136F-0226-4EE6-8424-64DCAD7C4167}" type="sibTrans" cxnId="{2E801CA4-58D8-40FE-900E-867410AD56B3}">
      <dgm:prSet/>
      <dgm:spPr/>
      <dgm:t>
        <a:bodyPr/>
        <a:lstStyle/>
        <a:p>
          <a:endParaRPr lang="en-US"/>
        </a:p>
      </dgm:t>
    </dgm:pt>
    <dgm:pt modelId="{C9AC3F1E-8F66-40B5-A851-432715AA5BB6}">
      <dgm:prSet phldrT="[Text]"/>
      <dgm:spPr/>
      <dgm:t>
        <a:bodyPr/>
        <a:lstStyle/>
        <a:p>
          <a:r>
            <a:rPr lang="en-US" dirty="0" smtClean="0"/>
            <a:t>1. Implementation of universal social determinants of health screening prenatally and during delivery admission with linkage to appropriate resources and services</a:t>
          </a:r>
        </a:p>
      </dgm:t>
    </dgm:pt>
    <dgm:pt modelId="{B832F158-5D30-4855-9645-9A40A79395F2}" type="sibTrans" cxnId="{4E9FCC66-6D4B-40F6-9986-67C6B48E52E2}">
      <dgm:prSet/>
      <dgm:spPr/>
      <dgm:t>
        <a:bodyPr/>
        <a:lstStyle/>
        <a:p>
          <a:endParaRPr lang="en-US"/>
        </a:p>
      </dgm:t>
    </dgm:pt>
    <dgm:pt modelId="{340BB24A-8C35-4153-B4AF-2B1F069BCDC2}" type="parTrans" cxnId="{4E9FCC66-6D4B-40F6-9986-67C6B48E52E2}">
      <dgm:prSet/>
      <dgm:spPr/>
      <dgm:t>
        <a:bodyPr/>
        <a:lstStyle/>
        <a:p>
          <a:endParaRPr lang="en-US"/>
        </a:p>
      </dgm:t>
    </dgm:pt>
    <dgm:pt modelId="{3A612D36-9FBB-49B3-B151-351E6D096E94}">
      <dgm:prSet phldrT="[Text]" custT="1"/>
      <dgm:spPr/>
      <dgm:t>
        <a:bodyPr/>
        <a:lstStyle/>
        <a:p>
          <a:r>
            <a:rPr lang="en-US" sz="1400" dirty="0" smtClean="0"/>
            <a:t>2. Review maternal health quality data stratified by race, ethnicity and Medicaid status to identify disparities and address opportunities for improvement </a:t>
          </a:r>
        </a:p>
      </dgm:t>
    </dgm:pt>
    <dgm:pt modelId="{0D467844-E267-4455-A4F8-089E6659DE6A}" type="parTrans" cxnId="{84EBFA95-4180-4515-B56C-99AB1C5CAEA9}">
      <dgm:prSet/>
      <dgm:spPr/>
      <dgm:t>
        <a:bodyPr/>
        <a:lstStyle/>
        <a:p>
          <a:endParaRPr lang="en-US"/>
        </a:p>
      </dgm:t>
    </dgm:pt>
    <dgm:pt modelId="{BBBA5B1C-9E9C-4EF9-AA83-1F6979F1A4E3}" type="sibTrans" cxnId="{84EBFA95-4180-4515-B56C-99AB1C5CAEA9}">
      <dgm:prSet/>
      <dgm:spPr/>
      <dgm:t>
        <a:bodyPr/>
        <a:lstStyle/>
        <a:p>
          <a:endParaRPr lang="en-US"/>
        </a:p>
      </dgm:t>
    </dgm:pt>
    <dgm:pt modelId="{CA8F864A-7F9A-4FB3-8B9F-9D5A7B46C570}">
      <dgm:prSet phldrT="[Text]" custT="1"/>
      <dgm:spPr/>
      <dgm:t>
        <a:bodyPr/>
        <a:lstStyle/>
        <a:p>
          <a:r>
            <a:rPr lang="en-US" sz="1400" dirty="0" smtClean="0"/>
            <a:t>3. Take steps to engage patients and/or community members to provide input on quality improvement efforts</a:t>
          </a:r>
          <a:endParaRPr lang="en-US" sz="1400" dirty="0"/>
        </a:p>
      </dgm:t>
    </dgm:pt>
    <dgm:pt modelId="{2D33D800-B1ED-4741-A44C-CCA267FBDB4E}" type="sibTrans" cxnId="{161D9BF1-2C20-48F5-9645-0BA96787A580}">
      <dgm:prSet/>
      <dgm:spPr/>
      <dgm:t>
        <a:bodyPr/>
        <a:lstStyle/>
        <a:p>
          <a:endParaRPr lang="en-US"/>
        </a:p>
      </dgm:t>
    </dgm:pt>
    <dgm:pt modelId="{9545998B-8B9B-4F8A-9BCB-215E342F610F}" type="parTrans" cxnId="{161D9BF1-2C20-48F5-9645-0BA96787A580}">
      <dgm:prSet/>
      <dgm:spPr/>
      <dgm:t>
        <a:bodyPr/>
        <a:lstStyle/>
        <a:p>
          <a:endParaRPr lang="en-US"/>
        </a:p>
      </dgm:t>
    </dgm:pt>
    <dgm:pt modelId="{CEA962A8-F5CC-47FE-AAB5-D7AE248CDCCE}">
      <dgm:prSet phldrT="[Text]" custT="1"/>
      <dgm:spPr/>
      <dgm:t>
        <a:bodyPr/>
        <a:lstStyle/>
        <a:p>
          <a:r>
            <a:rPr lang="en-US" sz="1400" dirty="0" smtClean="0"/>
            <a:t>6. Implement education for providers and staff on the importance of listening to patients, providing respectful care and addressing implicit bias and provide opportunities for discussion and feedback</a:t>
          </a:r>
          <a:endParaRPr lang="en-US" sz="1400" dirty="0"/>
        </a:p>
      </dgm:t>
    </dgm:pt>
    <dgm:pt modelId="{4C43B9E5-6BDC-423D-8DCD-5D61613A75F9}" type="parTrans" cxnId="{0C6BD267-AA0C-497A-A7DB-4D24712F668F}">
      <dgm:prSet/>
      <dgm:spPr/>
      <dgm:t>
        <a:bodyPr/>
        <a:lstStyle/>
        <a:p>
          <a:endParaRPr lang="en-US"/>
        </a:p>
      </dgm:t>
    </dgm:pt>
    <dgm:pt modelId="{B72C6249-F3AA-4261-B34A-C945E6062204}" type="sibTrans" cxnId="{0C6BD267-AA0C-497A-A7DB-4D24712F668F}">
      <dgm:prSet/>
      <dgm:spPr/>
      <dgm:t>
        <a:bodyPr/>
        <a:lstStyle/>
        <a:p>
          <a:endParaRPr lang="en-US"/>
        </a:p>
      </dgm:t>
    </dgm:pt>
    <dgm:pt modelId="{FE7E3DF3-2195-4111-A621-4CA0112A04C6}">
      <dgm:prSet custT="1"/>
      <dgm:spPr/>
      <dgm:t>
        <a:bodyPr/>
        <a:lstStyle/>
        <a:p>
          <a:r>
            <a:rPr lang="en-US" sz="1400" dirty="0" smtClean="0"/>
            <a:t>4. Implement a strategy for sharing expected respectful care practices during delivery admission; and survey patients before discharge on their care experience (using the PREM tool) to provide feedback</a:t>
          </a:r>
        </a:p>
      </dgm:t>
    </dgm:pt>
    <dgm:pt modelId="{4C3F934A-A98F-437E-AD2D-230FC66922D5}" type="parTrans" cxnId="{C945AE8C-B913-4E79-8ADA-53D64F1BD331}">
      <dgm:prSet/>
      <dgm:spPr/>
      <dgm:t>
        <a:bodyPr/>
        <a:lstStyle/>
        <a:p>
          <a:endParaRPr lang="en-US"/>
        </a:p>
      </dgm:t>
    </dgm:pt>
    <dgm:pt modelId="{11E602E2-8E38-4F5F-BF6B-1F001D09E822}" type="sibTrans" cxnId="{C945AE8C-B913-4E79-8ADA-53D64F1BD331}">
      <dgm:prSet/>
      <dgm:spPr/>
      <dgm:t>
        <a:bodyPr/>
        <a:lstStyle/>
        <a:p>
          <a:endParaRPr lang="en-US"/>
        </a:p>
      </dgm:t>
    </dgm:pt>
    <dgm:pt modelId="{AF2C79DE-5B52-4600-A776-814473330FF7}">
      <dgm:prSet custT="1"/>
      <dgm:spPr/>
      <dgm:t>
        <a:bodyPr/>
        <a:lstStyle/>
        <a:p>
          <a:r>
            <a:rPr lang="en-US" sz="1400" dirty="0" smtClean="0"/>
            <a:t>5. Standardize system to provide patient education prior to hospital discharge on postpartum safety including urgent maternal warning signs and tools to improve communication with providers</a:t>
          </a:r>
        </a:p>
      </dgm:t>
    </dgm:pt>
    <dgm:pt modelId="{E5F2FACA-E9F8-4B2B-A358-3BDBAF3B84DF}" type="parTrans" cxnId="{C69635E8-5A55-49AA-805C-04A0ED12554E}">
      <dgm:prSet/>
      <dgm:spPr/>
      <dgm:t>
        <a:bodyPr/>
        <a:lstStyle/>
        <a:p>
          <a:endParaRPr lang="en-US"/>
        </a:p>
      </dgm:t>
    </dgm:pt>
    <dgm:pt modelId="{8D3BD1A0-ECAE-44F9-8DF7-C7E123C0B99F}" type="sibTrans" cxnId="{C69635E8-5A55-49AA-805C-04A0ED12554E}">
      <dgm:prSet/>
      <dgm:spPr/>
      <dgm:t>
        <a:bodyPr/>
        <a:lstStyle/>
        <a:p>
          <a:endParaRPr lang="en-US"/>
        </a:p>
      </dgm:t>
    </dgm:pt>
    <dgm:pt modelId="{6ED72E93-0657-49F5-A177-00DC34D57DB5}" type="pres">
      <dgm:prSet presAssocID="{589F2504-697F-4BFB-A108-8B28E5D267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87B7C5-0393-4D55-9DF2-11DA05138D99}" type="pres">
      <dgm:prSet presAssocID="{7F37E44E-ACA9-4C9F-93CC-A70627075D1E}" presName="vertFlow" presStyleCnt="0"/>
      <dgm:spPr/>
      <dgm:t>
        <a:bodyPr/>
        <a:lstStyle/>
        <a:p>
          <a:endParaRPr lang="en-US"/>
        </a:p>
      </dgm:t>
    </dgm:pt>
    <dgm:pt modelId="{7BD9ECAC-9651-44DF-94C9-8952D8ADE931}" type="pres">
      <dgm:prSet presAssocID="{7F37E44E-ACA9-4C9F-93CC-A70627075D1E}" presName="header" presStyleLbl="node1" presStyleIdx="0" presStyleCnt="1" custScaleX="156143" custScaleY="144555"/>
      <dgm:spPr/>
      <dgm:t>
        <a:bodyPr/>
        <a:lstStyle/>
        <a:p>
          <a:endParaRPr lang="en-US"/>
        </a:p>
      </dgm:t>
    </dgm:pt>
    <dgm:pt modelId="{C4BD2DEC-5842-41ED-9428-E4AC84C02420}" type="pres">
      <dgm:prSet presAssocID="{340BB24A-8C35-4153-B4AF-2B1F069BCDC2}" presName="parTrans" presStyleLbl="sibTrans2D1" presStyleIdx="0" presStyleCnt="6" custScaleX="214958" custScaleY="214958"/>
      <dgm:spPr/>
      <dgm:t>
        <a:bodyPr/>
        <a:lstStyle/>
        <a:p>
          <a:endParaRPr lang="en-US"/>
        </a:p>
      </dgm:t>
    </dgm:pt>
    <dgm:pt modelId="{507C7590-37CC-4F61-B8B2-7E3728E11AF6}" type="pres">
      <dgm:prSet presAssocID="{C9AC3F1E-8F66-40B5-A851-432715AA5BB6}" presName="child" presStyleLbl="alignAccFollowNode1" presStyleIdx="0" presStyleCnt="6" custScaleX="553750" custScaleY="14966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0F37A-A4E4-458C-9872-EF192BC4BCFE}" type="pres">
      <dgm:prSet presAssocID="{B832F158-5D30-4855-9645-9A40A79395F2}" presName="sibTrans" presStyleLbl="sibTrans2D1" presStyleIdx="1" presStyleCnt="6" custScaleX="204145" custScaleY="204145"/>
      <dgm:spPr/>
      <dgm:t>
        <a:bodyPr/>
        <a:lstStyle/>
        <a:p>
          <a:endParaRPr lang="en-US"/>
        </a:p>
      </dgm:t>
    </dgm:pt>
    <dgm:pt modelId="{57CBE0EC-0215-4B38-8429-283A6727B983}" type="pres">
      <dgm:prSet presAssocID="{3A612D36-9FBB-49B3-B151-351E6D096E94}" presName="child" presStyleLbl="alignAccFollowNode1" presStyleIdx="1" presStyleCnt="6" custScaleX="576200" custScaleY="14659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ABF82C-CD0F-4CF2-A71A-8CD912F8EB66}" type="pres">
      <dgm:prSet presAssocID="{BBBA5B1C-9E9C-4EF9-AA83-1F6979F1A4E3}" presName="sibTrans" presStyleLbl="sibTrans2D1" presStyleIdx="2" presStyleCnt="6" custScaleX="204145" custScaleY="204145"/>
      <dgm:spPr/>
      <dgm:t>
        <a:bodyPr/>
        <a:lstStyle/>
        <a:p>
          <a:endParaRPr lang="en-US"/>
        </a:p>
      </dgm:t>
    </dgm:pt>
    <dgm:pt modelId="{352E4AC3-2DB4-44F7-A68D-59A72752290A}" type="pres">
      <dgm:prSet presAssocID="{CA8F864A-7F9A-4FB3-8B9F-9D5A7B46C570}" presName="child" presStyleLbl="alignAccFollowNode1" presStyleIdx="2" presStyleCnt="6" custScaleX="613615" custScaleY="160832" custLinFactNeighborX="96" custLinFactNeighborY="1407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43A06F-B2F2-463D-8D92-1BCD93891D94}" type="pres">
      <dgm:prSet presAssocID="{2D33D800-B1ED-4741-A44C-CCA267FBDB4E}" presName="sibTrans" presStyleLbl="sibTrans2D1" presStyleIdx="3" presStyleCnt="6" custScaleX="206221" custScaleY="206221"/>
      <dgm:spPr/>
      <dgm:t>
        <a:bodyPr/>
        <a:lstStyle/>
        <a:p>
          <a:endParaRPr lang="en-US"/>
        </a:p>
      </dgm:t>
    </dgm:pt>
    <dgm:pt modelId="{6AFBD3B3-DF07-47CF-ABFC-092B93461F26}" type="pres">
      <dgm:prSet presAssocID="{FE7E3DF3-2195-4111-A621-4CA0112A04C6}" presName="child" presStyleLbl="alignAccFollowNode1" presStyleIdx="3" presStyleCnt="6" custScaleX="651031" custScaleY="1556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38BDCE-CE47-41B8-AFB6-28210614E39C}" type="pres">
      <dgm:prSet presAssocID="{11E602E2-8E38-4F5F-BF6B-1F001D09E822}" presName="sibTrans" presStyleLbl="sibTrans2D1" presStyleIdx="4" presStyleCnt="6" custScaleX="193842" custScaleY="193842"/>
      <dgm:spPr/>
      <dgm:t>
        <a:bodyPr/>
        <a:lstStyle/>
        <a:p>
          <a:endParaRPr lang="en-US"/>
        </a:p>
      </dgm:t>
    </dgm:pt>
    <dgm:pt modelId="{361BC36B-3B13-4A67-B109-E1BFFFFFB3AD}" type="pres">
      <dgm:prSet presAssocID="{AF2C79DE-5B52-4600-A776-814473330FF7}" presName="child" presStyleLbl="alignAccFollowNode1" presStyleIdx="4" presStyleCnt="6" custScaleX="660626" custScaleY="154850" custLinFactNeighborX="184" custLinFactNeighborY="1945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FCD796-EB47-46CA-8054-8EFCC23C3802}" type="pres">
      <dgm:prSet presAssocID="{8D3BD1A0-ECAE-44F9-8DF7-C7E123C0B99F}" presName="sibTrans" presStyleLbl="sibTrans2D1" presStyleIdx="5" presStyleCnt="6" custScaleX="194872" custScaleY="194872"/>
      <dgm:spPr/>
      <dgm:t>
        <a:bodyPr/>
        <a:lstStyle/>
        <a:p>
          <a:endParaRPr lang="en-US"/>
        </a:p>
      </dgm:t>
    </dgm:pt>
    <dgm:pt modelId="{5BE1720B-B423-4DC7-8BD0-962086F1D0F1}" type="pres">
      <dgm:prSet presAssocID="{CEA962A8-F5CC-47FE-AAB5-D7AE248CDCCE}" presName="child" presStyleLbl="alignAccFollowNode1" presStyleIdx="5" presStyleCnt="6" custScaleX="689988" custScaleY="1587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899799-7749-44AD-B6DB-1AE32E1D6C83}" type="presOf" srcId="{FE7E3DF3-2195-4111-A621-4CA0112A04C6}" destId="{6AFBD3B3-DF07-47CF-ABFC-092B93461F26}" srcOrd="0" destOrd="0" presId="urn:microsoft.com/office/officeart/2005/8/layout/lProcess1"/>
    <dgm:cxn modelId="{161D9BF1-2C20-48F5-9645-0BA96787A580}" srcId="{7F37E44E-ACA9-4C9F-93CC-A70627075D1E}" destId="{CA8F864A-7F9A-4FB3-8B9F-9D5A7B46C570}" srcOrd="2" destOrd="0" parTransId="{9545998B-8B9B-4F8A-9BCB-215E342F610F}" sibTransId="{2D33D800-B1ED-4741-A44C-CCA267FBDB4E}"/>
    <dgm:cxn modelId="{C69635E8-5A55-49AA-805C-04A0ED12554E}" srcId="{7F37E44E-ACA9-4C9F-93CC-A70627075D1E}" destId="{AF2C79DE-5B52-4600-A776-814473330FF7}" srcOrd="4" destOrd="0" parTransId="{E5F2FACA-E9F8-4B2B-A358-3BDBAF3B84DF}" sibTransId="{8D3BD1A0-ECAE-44F9-8DF7-C7E123C0B99F}"/>
    <dgm:cxn modelId="{083B8331-C7A0-431C-993E-5BE4384C625A}" type="presOf" srcId="{CA8F864A-7F9A-4FB3-8B9F-9D5A7B46C570}" destId="{352E4AC3-2DB4-44F7-A68D-59A72752290A}" srcOrd="0" destOrd="0" presId="urn:microsoft.com/office/officeart/2005/8/layout/lProcess1"/>
    <dgm:cxn modelId="{84EBFA95-4180-4515-B56C-99AB1C5CAEA9}" srcId="{7F37E44E-ACA9-4C9F-93CC-A70627075D1E}" destId="{3A612D36-9FBB-49B3-B151-351E6D096E94}" srcOrd="1" destOrd="0" parTransId="{0D467844-E267-4455-A4F8-089E6659DE6A}" sibTransId="{BBBA5B1C-9E9C-4EF9-AA83-1F6979F1A4E3}"/>
    <dgm:cxn modelId="{4E9FCC66-6D4B-40F6-9986-67C6B48E52E2}" srcId="{7F37E44E-ACA9-4C9F-93CC-A70627075D1E}" destId="{C9AC3F1E-8F66-40B5-A851-432715AA5BB6}" srcOrd="0" destOrd="0" parTransId="{340BB24A-8C35-4153-B4AF-2B1F069BCDC2}" sibTransId="{B832F158-5D30-4855-9645-9A40A79395F2}"/>
    <dgm:cxn modelId="{C945AE8C-B913-4E79-8ADA-53D64F1BD331}" srcId="{7F37E44E-ACA9-4C9F-93CC-A70627075D1E}" destId="{FE7E3DF3-2195-4111-A621-4CA0112A04C6}" srcOrd="3" destOrd="0" parTransId="{4C3F934A-A98F-437E-AD2D-230FC66922D5}" sibTransId="{11E602E2-8E38-4F5F-BF6B-1F001D09E822}"/>
    <dgm:cxn modelId="{EA6B485C-A3F6-4684-A53C-32BAAE6B5482}" type="presOf" srcId="{B832F158-5D30-4855-9645-9A40A79395F2}" destId="{5570F37A-A4E4-458C-9872-EF192BC4BCFE}" srcOrd="0" destOrd="0" presId="urn:microsoft.com/office/officeart/2005/8/layout/lProcess1"/>
    <dgm:cxn modelId="{06262211-E9F8-46AE-976E-97D8D74F7FF3}" type="presOf" srcId="{340BB24A-8C35-4153-B4AF-2B1F069BCDC2}" destId="{C4BD2DEC-5842-41ED-9428-E4AC84C02420}" srcOrd="0" destOrd="0" presId="urn:microsoft.com/office/officeart/2005/8/layout/lProcess1"/>
    <dgm:cxn modelId="{7D79CEFD-74B3-4DE4-B048-CBD66094DA60}" type="presOf" srcId="{589F2504-697F-4BFB-A108-8B28E5D267A2}" destId="{6ED72E93-0657-49F5-A177-00DC34D57DB5}" srcOrd="0" destOrd="0" presId="urn:microsoft.com/office/officeart/2005/8/layout/lProcess1"/>
    <dgm:cxn modelId="{E20B19C2-5EB1-4C8D-88A6-367B4EFC7705}" type="presOf" srcId="{BBBA5B1C-9E9C-4EF9-AA83-1F6979F1A4E3}" destId="{D8ABF82C-CD0F-4CF2-A71A-8CD912F8EB66}" srcOrd="0" destOrd="0" presId="urn:microsoft.com/office/officeart/2005/8/layout/lProcess1"/>
    <dgm:cxn modelId="{E42CFF17-A98D-474B-8B31-6B88C6DB6592}" type="presOf" srcId="{7F37E44E-ACA9-4C9F-93CC-A70627075D1E}" destId="{7BD9ECAC-9651-44DF-94C9-8952D8ADE931}" srcOrd="0" destOrd="0" presId="urn:microsoft.com/office/officeart/2005/8/layout/lProcess1"/>
    <dgm:cxn modelId="{0C6BD267-AA0C-497A-A7DB-4D24712F668F}" srcId="{7F37E44E-ACA9-4C9F-93CC-A70627075D1E}" destId="{CEA962A8-F5CC-47FE-AAB5-D7AE248CDCCE}" srcOrd="5" destOrd="0" parTransId="{4C43B9E5-6BDC-423D-8DCD-5D61613A75F9}" sibTransId="{B72C6249-F3AA-4261-B34A-C945E6062204}"/>
    <dgm:cxn modelId="{09E3F0BA-25FA-42E8-B8CC-449E051D84C3}" type="presOf" srcId="{11E602E2-8E38-4F5F-BF6B-1F001D09E822}" destId="{8C38BDCE-CE47-41B8-AFB6-28210614E39C}" srcOrd="0" destOrd="0" presId="urn:microsoft.com/office/officeart/2005/8/layout/lProcess1"/>
    <dgm:cxn modelId="{9C703299-BAAF-420D-9AE1-29BB4D4B9D99}" type="presOf" srcId="{3A612D36-9FBB-49B3-B151-351E6D096E94}" destId="{57CBE0EC-0215-4B38-8429-283A6727B983}" srcOrd="0" destOrd="0" presId="urn:microsoft.com/office/officeart/2005/8/layout/lProcess1"/>
    <dgm:cxn modelId="{6AA048FE-A1C8-47D8-AFED-B8311B1F59FD}" type="presOf" srcId="{8D3BD1A0-ECAE-44F9-8DF7-C7E123C0B99F}" destId="{BDFCD796-EB47-46CA-8054-8EFCC23C3802}" srcOrd="0" destOrd="0" presId="urn:microsoft.com/office/officeart/2005/8/layout/lProcess1"/>
    <dgm:cxn modelId="{046160A8-500A-4216-BE19-D18AF6326F58}" type="presOf" srcId="{CEA962A8-F5CC-47FE-AAB5-D7AE248CDCCE}" destId="{5BE1720B-B423-4DC7-8BD0-962086F1D0F1}" srcOrd="0" destOrd="0" presId="urn:microsoft.com/office/officeart/2005/8/layout/lProcess1"/>
    <dgm:cxn modelId="{2E801CA4-58D8-40FE-900E-867410AD56B3}" srcId="{589F2504-697F-4BFB-A108-8B28E5D267A2}" destId="{7F37E44E-ACA9-4C9F-93CC-A70627075D1E}" srcOrd="0" destOrd="0" parTransId="{A9A7CFBC-9FBB-4893-9D14-CCD3F5627221}" sibTransId="{7228136F-0226-4EE6-8424-64DCAD7C4167}"/>
    <dgm:cxn modelId="{8B1D1128-08F2-4193-86B8-BC3641D8C2BE}" type="presOf" srcId="{C9AC3F1E-8F66-40B5-A851-432715AA5BB6}" destId="{507C7590-37CC-4F61-B8B2-7E3728E11AF6}" srcOrd="0" destOrd="0" presId="urn:microsoft.com/office/officeart/2005/8/layout/lProcess1"/>
    <dgm:cxn modelId="{6E28291B-F162-4600-B661-3DCDEA890258}" type="presOf" srcId="{2D33D800-B1ED-4741-A44C-CCA267FBDB4E}" destId="{1843A06F-B2F2-463D-8D92-1BCD93891D94}" srcOrd="0" destOrd="0" presId="urn:microsoft.com/office/officeart/2005/8/layout/lProcess1"/>
    <dgm:cxn modelId="{7650BF91-F823-4845-AB77-21B63D664BD7}" type="presOf" srcId="{AF2C79DE-5B52-4600-A776-814473330FF7}" destId="{361BC36B-3B13-4A67-B109-E1BFFFFFB3AD}" srcOrd="0" destOrd="0" presId="urn:microsoft.com/office/officeart/2005/8/layout/lProcess1"/>
    <dgm:cxn modelId="{D0767CDE-8E15-4961-88D9-9C2F2DC38943}" type="presParOf" srcId="{6ED72E93-0657-49F5-A177-00DC34D57DB5}" destId="{7287B7C5-0393-4D55-9DF2-11DA05138D99}" srcOrd="0" destOrd="0" presId="urn:microsoft.com/office/officeart/2005/8/layout/lProcess1"/>
    <dgm:cxn modelId="{2410FE11-9645-48CA-9433-B424AB4E1851}" type="presParOf" srcId="{7287B7C5-0393-4D55-9DF2-11DA05138D99}" destId="{7BD9ECAC-9651-44DF-94C9-8952D8ADE931}" srcOrd="0" destOrd="0" presId="urn:microsoft.com/office/officeart/2005/8/layout/lProcess1"/>
    <dgm:cxn modelId="{2FD7EA49-180A-472C-8E66-FADE52D12A96}" type="presParOf" srcId="{7287B7C5-0393-4D55-9DF2-11DA05138D99}" destId="{C4BD2DEC-5842-41ED-9428-E4AC84C02420}" srcOrd="1" destOrd="0" presId="urn:microsoft.com/office/officeart/2005/8/layout/lProcess1"/>
    <dgm:cxn modelId="{13DDEE6B-2010-46D6-8391-2941C28AC562}" type="presParOf" srcId="{7287B7C5-0393-4D55-9DF2-11DA05138D99}" destId="{507C7590-37CC-4F61-B8B2-7E3728E11AF6}" srcOrd="2" destOrd="0" presId="urn:microsoft.com/office/officeart/2005/8/layout/lProcess1"/>
    <dgm:cxn modelId="{004066D8-FF00-42C7-86DD-652B0DCACE7F}" type="presParOf" srcId="{7287B7C5-0393-4D55-9DF2-11DA05138D99}" destId="{5570F37A-A4E4-458C-9872-EF192BC4BCFE}" srcOrd="3" destOrd="0" presId="urn:microsoft.com/office/officeart/2005/8/layout/lProcess1"/>
    <dgm:cxn modelId="{7BC8B9CA-8881-4089-8D5B-76F36DD853A7}" type="presParOf" srcId="{7287B7C5-0393-4D55-9DF2-11DA05138D99}" destId="{57CBE0EC-0215-4B38-8429-283A6727B983}" srcOrd="4" destOrd="0" presId="urn:microsoft.com/office/officeart/2005/8/layout/lProcess1"/>
    <dgm:cxn modelId="{01E621A2-6446-4849-A89C-63A018B5CCC4}" type="presParOf" srcId="{7287B7C5-0393-4D55-9DF2-11DA05138D99}" destId="{D8ABF82C-CD0F-4CF2-A71A-8CD912F8EB66}" srcOrd="5" destOrd="0" presId="urn:microsoft.com/office/officeart/2005/8/layout/lProcess1"/>
    <dgm:cxn modelId="{9EBB77F6-674B-4A5E-ACB1-5974B2CA6893}" type="presParOf" srcId="{7287B7C5-0393-4D55-9DF2-11DA05138D99}" destId="{352E4AC3-2DB4-44F7-A68D-59A72752290A}" srcOrd="6" destOrd="0" presId="urn:microsoft.com/office/officeart/2005/8/layout/lProcess1"/>
    <dgm:cxn modelId="{2EC939B4-863E-48E0-87F0-91A7C9F73EE0}" type="presParOf" srcId="{7287B7C5-0393-4D55-9DF2-11DA05138D99}" destId="{1843A06F-B2F2-463D-8D92-1BCD93891D94}" srcOrd="7" destOrd="0" presId="urn:microsoft.com/office/officeart/2005/8/layout/lProcess1"/>
    <dgm:cxn modelId="{119E70CE-C77F-48F5-BC00-144255DC2348}" type="presParOf" srcId="{7287B7C5-0393-4D55-9DF2-11DA05138D99}" destId="{6AFBD3B3-DF07-47CF-ABFC-092B93461F26}" srcOrd="8" destOrd="0" presId="urn:microsoft.com/office/officeart/2005/8/layout/lProcess1"/>
    <dgm:cxn modelId="{7A906336-2520-4522-9F2B-C83C14ACB7BB}" type="presParOf" srcId="{7287B7C5-0393-4D55-9DF2-11DA05138D99}" destId="{8C38BDCE-CE47-41B8-AFB6-28210614E39C}" srcOrd="9" destOrd="0" presId="urn:microsoft.com/office/officeart/2005/8/layout/lProcess1"/>
    <dgm:cxn modelId="{E0B90872-256A-4973-AA09-0C1D121A964E}" type="presParOf" srcId="{7287B7C5-0393-4D55-9DF2-11DA05138D99}" destId="{361BC36B-3B13-4A67-B109-E1BFFFFFB3AD}" srcOrd="10" destOrd="0" presId="urn:microsoft.com/office/officeart/2005/8/layout/lProcess1"/>
    <dgm:cxn modelId="{74993BDF-9BAA-4A1D-ACD3-9CF6F9B6CCC6}" type="presParOf" srcId="{7287B7C5-0393-4D55-9DF2-11DA05138D99}" destId="{BDFCD796-EB47-46CA-8054-8EFCC23C3802}" srcOrd="11" destOrd="0" presId="urn:microsoft.com/office/officeart/2005/8/layout/lProcess1"/>
    <dgm:cxn modelId="{685CDF82-D344-4BB9-A785-1540905B2E5C}" type="presParOf" srcId="{7287B7C5-0393-4D55-9DF2-11DA05138D99}" destId="{5BE1720B-B423-4DC7-8BD0-962086F1D0F1}" srcOrd="1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D9ECAC-9651-44DF-94C9-8952D8ADE931}">
      <dsp:nvSpPr>
        <dsp:cNvPr id="0" name=""/>
        <dsp:cNvSpPr/>
      </dsp:nvSpPr>
      <dsp:spPr>
        <a:xfrm>
          <a:off x="3428480" y="1788"/>
          <a:ext cx="1982238" cy="458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Key QI Strategies</a:t>
          </a:r>
          <a:endParaRPr lang="en-US" sz="2100" kern="1200" dirty="0"/>
        </a:p>
      </dsp:txBody>
      <dsp:txXfrm>
        <a:off x="3441917" y="15225"/>
        <a:ext cx="1955364" cy="431908"/>
      </dsp:txXfrm>
    </dsp:sp>
    <dsp:sp modelId="{C4BD2DEC-5842-41ED-9428-E4AC84C02420}">
      <dsp:nvSpPr>
        <dsp:cNvPr id="0" name=""/>
        <dsp:cNvSpPr/>
      </dsp:nvSpPr>
      <dsp:spPr>
        <a:xfrm rot="5400000">
          <a:off x="4359905" y="456416"/>
          <a:ext cx="119389" cy="1193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C7590-37CC-4F61-B8B2-7E3728E11AF6}">
      <dsp:nvSpPr>
        <dsp:cNvPr id="0" name=""/>
        <dsp:cNvSpPr/>
      </dsp:nvSpPr>
      <dsp:spPr>
        <a:xfrm>
          <a:off x="904666" y="571652"/>
          <a:ext cx="7029867" cy="47499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1. Implementation of universal social determinants of health screening prenatally and during delivery admission with linkage to appropriate resources and services</a:t>
          </a:r>
        </a:p>
      </dsp:txBody>
      <dsp:txXfrm>
        <a:off x="918578" y="585564"/>
        <a:ext cx="7002043" cy="447166"/>
      </dsp:txXfrm>
    </dsp:sp>
    <dsp:sp modelId="{5570F37A-A4E4-458C-9872-EF192BC4BCFE}">
      <dsp:nvSpPr>
        <dsp:cNvPr id="0" name=""/>
        <dsp:cNvSpPr/>
      </dsp:nvSpPr>
      <dsp:spPr>
        <a:xfrm rot="5400000">
          <a:off x="4362908" y="1045491"/>
          <a:ext cx="113383" cy="1133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CBE0EC-0215-4B38-8429-283A6727B983}">
      <dsp:nvSpPr>
        <dsp:cNvPr id="0" name=""/>
        <dsp:cNvSpPr/>
      </dsp:nvSpPr>
      <dsp:spPr>
        <a:xfrm>
          <a:off x="762164" y="1157724"/>
          <a:ext cx="7314870" cy="4652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2. Review maternal health quality data stratified by race, ethnicity and Medicaid status to identify disparities and address opportunities for improvement </a:t>
          </a:r>
        </a:p>
      </dsp:txBody>
      <dsp:txXfrm>
        <a:off x="775791" y="1171351"/>
        <a:ext cx="7287616" cy="437996"/>
      </dsp:txXfrm>
    </dsp:sp>
    <dsp:sp modelId="{D8ABF82C-CD0F-4CF2-A71A-8CD912F8EB66}">
      <dsp:nvSpPr>
        <dsp:cNvPr id="0" name=""/>
        <dsp:cNvSpPr/>
      </dsp:nvSpPr>
      <dsp:spPr>
        <a:xfrm rot="5393092">
          <a:off x="4355757" y="1625613"/>
          <a:ext cx="128858" cy="1133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2E4AC3-2DB4-44F7-A68D-59A72752290A}">
      <dsp:nvSpPr>
        <dsp:cNvPr id="0" name=""/>
        <dsp:cNvSpPr/>
      </dsp:nvSpPr>
      <dsp:spPr>
        <a:xfrm>
          <a:off x="525891" y="1741635"/>
          <a:ext cx="7789854" cy="51044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3. Take steps to engage patients and/or community members to provide input on quality improvement efforts</a:t>
          </a:r>
          <a:endParaRPr lang="en-US" sz="1400" kern="1200" dirty="0"/>
        </a:p>
      </dsp:txBody>
      <dsp:txXfrm>
        <a:off x="540841" y="1756585"/>
        <a:ext cx="7759954" cy="480541"/>
      </dsp:txXfrm>
    </dsp:sp>
    <dsp:sp modelId="{1843A06F-B2F2-463D-8D92-1BCD93891D94}">
      <dsp:nvSpPr>
        <dsp:cNvPr id="0" name=""/>
        <dsp:cNvSpPr/>
      </dsp:nvSpPr>
      <dsp:spPr>
        <a:xfrm rot="5406916">
          <a:off x="4370748" y="2246559"/>
          <a:ext cx="98905" cy="11453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FBD3B3-DF07-47CF-ABFC-092B93461F26}">
      <dsp:nvSpPr>
        <dsp:cNvPr id="0" name=""/>
        <dsp:cNvSpPr/>
      </dsp:nvSpPr>
      <dsp:spPr>
        <a:xfrm>
          <a:off x="287174" y="2355578"/>
          <a:ext cx="8264851" cy="49405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4. Implement a strategy for sharing expected respectful care practices during delivery admission; and survey patients before discharge on their care experience (using the PREM tool) to provide feedback</a:t>
          </a:r>
        </a:p>
      </dsp:txBody>
      <dsp:txXfrm>
        <a:off x="301644" y="2370048"/>
        <a:ext cx="8235911" cy="465112"/>
      </dsp:txXfrm>
    </dsp:sp>
    <dsp:sp modelId="{8C38BDCE-CE47-41B8-AFB6-28210614E39C}">
      <dsp:nvSpPr>
        <dsp:cNvPr id="0" name=""/>
        <dsp:cNvSpPr/>
      </dsp:nvSpPr>
      <dsp:spPr>
        <a:xfrm rot="5386941">
          <a:off x="4356191" y="2856885"/>
          <a:ext cx="129157" cy="1076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BC36B-3B13-4A67-B109-E1BFFFFFB3AD}">
      <dsp:nvSpPr>
        <dsp:cNvPr id="0" name=""/>
        <dsp:cNvSpPr/>
      </dsp:nvSpPr>
      <dsp:spPr>
        <a:xfrm>
          <a:off x="228605" y="2971800"/>
          <a:ext cx="8386660" cy="49145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5. Standardize system to provide patient education prior to hospital discharge on postpartum safety including urgent maternal warning signs and tools to improve communication with providers</a:t>
          </a:r>
        </a:p>
      </dsp:txBody>
      <dsp:txXfrm>
        <a:off x="242999" y="2986194"/>
        <a:ext cx="8357872" cy="462667"/>
      </dsp:txXfrm>
    </dsp:sp>
    <dsp:sp modelId="{BDFCD796-EB47-46CA-8054-8EFCC23C3802}">
      <dsp:nvSpPr>
        <dsp:cNvPr id="0" name=""/>
        <dsp:cNvSpPr/>
      </dsp:nvSpPr>
      <dsp:spPr>
        <a:xfrm rot="5413438">
          <a:off x="4377466" y="3459136"/>
          <a:ext cx="86626" cy="10823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E1720B-B423-4DC7-8BD0-962086F1D0F1}">
      <dsp:nvSpPr>
        <dsp:cNvPr id="0" name=""/>
        <dsp:cNvSpPr/>
      </dsp:nvSpPr>
      <dsp:spPr>
        <a:xfrm>
          <a:off x="39894" y="3563249"/>
          <a:ext cx="8759411" cy="50372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6. Implement education for providers and staff on the importance of listening to patients, providing respectful care and addressing implicit bias and provide opportunities for discussion and feedback</a:t>
          </a:r>
          <a:endParaRPr lang="en-US" sz="1400" kern="1200" dirty="0"/>
        </a:p>
      </dsp:txBody>
      <dsp:txXfrm>
        <a:off x="54648" y="3578003"/>
        <a:ext cx="8729903" cy="4742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73550-0AA0-49B5-91A4-8201D6583846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8A64E-B098-43D6-BEDD-03485E997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83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1238" y="525463"/>
            <a:ext cx="4673600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C8628B-D017-4ABD-84D4-3F37B064EA7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2737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4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80C53AD7-A772-4F83-850B-482C70935EA4}" type="datetime1">
              <a:rPr lang="en-US" altLang="ja-JP" smtClean="0"/>
              <a:pPr defTabSz="914377">
                <a:defRPr/>
              </a:pPr>
              <a:t>6/1/2021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8DDD8331-DEC2-4D1E-95D5-94283CB87E4D}" type="slidenum">
              <a:rPr lang="en-US" altLang="en-US" smtClean="0"/>
              <a:pPr defTabSz="914377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5894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FE22490D-0CE4-426E-81CB-E242CE6E39A4}" type="datetime1">
              <a:rPr lang="en-US" altLang="ja-JP" smtClean="0"/>
              <a:pPr defTabSz="914377">
                <a:defRPr/>
              </a:pPr>
              <a:t>6/1/2021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A51ED56C-8F5E-4BF1-A54B-E96394A138E1}" type="slidenum">
              <a:rPr lang="en-US" altLang="en-US" smtClean="0"/>
              <a:pPr defTabSz="914377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405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BFE2C6C1-0ABC-4A83-A3E1-9B004532B0F2}" type="datetime1">
              <a:rPr lang="en-US" altLang="ja-JP" smtClean="0"/>
              <a:pPr defTabSz="914377">
                <a:defRPr/>
              </a:pPr>
              <a:t>6/1/2021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27659B1A-798E-4F1D-851E-F36AC3C874A2}" type="slidenum">
              <a:rPr lang="en-US" altLang="en-US" smtClean="0"/>
              <a:pPr defTabSz="914377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37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78E67B97-2A19-4469-BBC1-5124779FD32E}" type="datetime1">
              <a:rPr lang="en-US" altLang="ja-JP" smtClean="0"/>
              <a:pPr defTabSz="914377">
                <a:defRPr/>
              </a:pPr>
              <a:t>6/1/2021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DCEF23B2-1968-4158-BBF8-33ADF3172235}" type="slidenum">
              <a:rPr lang="en-US" altLang="en-US" smtClean="0"/>
              <a:pPr defTabSz="914377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580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2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68A51ED6-1809-467D-BA74-8EA1DF4B6FEF}" type="datetime1">
              <a:rPr lang="en-US" altLang="ja-JP" smtClean="0"/>
              <a:pPr defTabSz="914377">
                <a:defRPr/>
              </a:pPr>
              <a:t>6/1/2021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74AF8077-2CE4-4A8C-806A-F9B27078C005}" type="slidenum">
              <a:rPr lang="en-US" altLang="en-US" smtClean="0"/>
              <a:pPr defTabSz="914377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781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B8D7BA54-BB09-45EF-8BE5-86E399F21075}" type="datetime1">
              <a:rPr lang="en-US" altLang="ja-JP" smtClean="0"/>
              <a:pPr defTabSz="914377">
                <a:defRPr/>
              </a:pPr>
              <a:t>6/1/2021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62B83E2C-C682-4CCB-812E-4FD1E6CD7EF7}" type="slidenum">
              <a:rPr lang="en-US" altLang="en-US" smtClean="0"/>
              <a:pPr defTabSz="914377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02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8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8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DFB19E3F-723A-48F5-86C3-1FB2ADC6C9E9}" type="datetime1">
              <a:rPr lang="en-US" altLang="ja-JP" smtClean="0"/>
              <a:pPr defTabSz="914377">
                <a:defRPr/>
              </a:pPr>
              <a:t>6/1/2021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4EE2229A-B942-495A-807D-33D35310454B}" type="slidenum">
              <a:rPr lang="en-US" altLang="en-US" smtClean="0"/>
              <a:pPr defTabSz="914377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03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2B8BEB86-460D-47CC-9347-A33D2320FEE6}" type="datetime1">
              <a:rPr lang="en-US" altLang="ja-JP" smtClean="0"/>
              <a:pPr defTabSz="914377">
                <a:defRPr/>
              </a:pPr>
              <a:t>6/1/2021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D5616943-E090-48BD-85BF-C3499FDFE60E}" type="slidenum">
              <a:rPr lang="en-US" altLang="en-US" smtClean="0"/>
              <a:pPr defTabSz="914377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3502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CDE8BE47-7B98-409F-8AB7-EBBB77D90BF3}" type="datetime1">
              <a:rPr lang="en-US" altLang="ja-JP" smtClean="0"/>
              <a:pPr defTabSz="914377">
                <a:defRPr/>
              </a:pPr>
              <a:t>6/1/2021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F6C9FB53-311B-43CA-B7CE-1F80A678A235}" type="slidenum">
              <a:rPr lang="en-US" altLang="en-US" smtClean="0"/>
              <a:pPr defTabSz="914377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982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4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6D367D64-CF7F-42F3-8C27-B520EE2453CF}" type="datetime1">
              <a:rPr lang="en-US" altLang="ja-JP" smtClean="0"/>
              <a:pPr defTabSz="914377">
                <a:defRPr/>
              </a:pPr>
              <a:t>6/1/2021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0EC650D0-02D5-42FB-907E-376816E2D544}" type="slidenum">
              <a:rPr lang="en-US" altLang="en-US" smtClean="0"/>
              <a:pPr defTabSz="914377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563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21179569-1CBE-4B22-934C-222D1AA93EE5}" type="datetime1">
              <a:rPr lang="en-US" altLang="ja-JP" smtClean="0"/>
              <a:pPr defTabSz="914377">
                <a:defRPr/>
              </a:pPr>
              <a:t>6/1/2021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126F6CB7-50F3-4CEB-A4DC-7F1C42559A55}" type="slidenum">
              <a:rPr lang="en-US" altLang="en-US" smtClean="0"/>
              <a:pPr defTabSz="914377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926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72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 defTabSz="914377">
              <a:defRPr/>
            </a:pPr>
            <a:fld id="{26218B61-2C44-4426-BE0D-62AFE46C727B}" type="datetime1">
              <a:rPr lang="en-US" altLang="ja-JP" smtClean="0"/>
              <a:pPr defTabSz="914377">
                <a:defRPr/>
              </a:pPr>
              <a:t>6/1/2021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7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72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defTabSz="914377">
              <a:defRPr/>
            </a:pPr>
            <a:fld id="{08215A01-EBC1-45C7-9A9D-8A83BBE998CB}" type="slidenum">
              <a:rPr lang="en-US" altLang="en-US" smtClean="0"/>
              <a:pPr defTabSz="914377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531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17" y="228600"/>
            <a:ext cx="6958149" cy="1695994"/>
          </a:xfrm>
          <a:ln w="28575">
            <a:solidFill>
              <a:srgbClr val="F60064"/>
            </a:solidFill>
          </a:ln>
        </p:spPr>
        <p:txBody>
          <a:bodyPr/>
          <a:lstStyle/>
          <a:p>
            <a:pPr algn="l"/>
            <a:r>
              <a:rPr lang="en-US" sz="2200" b="1" u="sng" dirty="0">
                <a:solidFill>
                  <a:srgbClr val="F60064"/>
                </a:solidFill>
              </a:rPr>
              <a:t>BE AIM: </a:t>
            </a:r>
            <a:r>
              <a:rPr lang="en-US" sz="2000" dirty="0">
                <a:solidFill>
                  <a:prstClr val="black"/>
                </a:solidFill>
                <a:ea typeface="+mn-ea"/>
                <a:cs typeface="+mn-cs"/>
              </a:rPr>
              <a:t>By December 2023, more </a:t>
            </a:r>
            <a:r>
              <a:rPr lang="en-US" sz="2000" dirty="0" smtClean="0">
                <a:solidFill>
                  <a:prstClr val="black"/>
                </a:solidFill>
                <a:ea typeface="+mn-ea"/>
                <a:cs typeface="+mn-cs"/>
              </a:rPr>
              <a:t>than 75</a:t>
            </a:r>
            <a:r>
              <a:rPr lang="en-US" sz="2000" dirty="0">
                <a:solidFill>
                  <a:prstClr val="black"/>
                </a:solidFill>
                <a:ea typeface="+mn-ea"/>
                <a:cs typeface="+mn-cs"/>
              </a:rPr>
              <a:t>% of IL birthing hospitals will be participating in the Birth Equity Initiative and </a:t>
            </a:r>
            <a:r>
              <a:rPr lang="en-US" sz="2000" dirty="0" smtClean="0">
                <a:solidFill>
                  <a:prstClr val="black"/>
                </a:solidFill>
                <a:ea typeface="+mn-ea"/>
                <a:cs typeface="+mn-cs"/>
              </a:rPr>
              <a:t>more </a:t>
            </a:r>
            <a:r>
              <a:rPr lang="en-US" sz="2000" dirty="0">
                <a:solidFill>
                  <a:prstClr val="black"/>
                </a:solidFill>
                <a:ea typeface="+mn-ea"/>
                <a:cs typeface="+mn-cs"/>
              </a:rPr>
              <a:t>than 75% of participating hospitals will have all key strategies in </a:t>
            </a:r>
            <a:r>
              <a:rPr lang="en-US" sz="2000" dirty="0" smtClean="0">
                <a:solidFill>
                  <a:prstClr val="black"/>
                </a:solidFill>
                <a:ea typeface="+mn-ea"/>
                <a:cs typeface="+mn-cs"/>
              </a:rPr>
              <a:t>place to </a:t>
            </a:r>
            <a:r>
              <a:rPr lang="en-US" sz="2000" dirty="0">
                <a:solidFill>
                  <a:prstClr val="black"/>
                </a:solidFill>
                <a:ea typeface="+mn-ea"/>
                <a:cs typeface="+mn-cs"/>
              </a:rPr>
              <a:t>address maternal disparities and promote birth equity between June 2021 and December 2023 </a:t>
            </a:r>
            <a:r>
              <a:rPr lang="en-US" sz="1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18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US" sz="18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fld id="{DCEF23B2-1968-4158-BBF8-33ADF3172235}" type="slidenum">
              <a:rPr lang="en-US" altLang="en-US">
                <a:latin typeface="Arial" pitchFamily="34" charset="0"/>
                <a:ea typeface="MS PGothic" pitchFamily="34" charset="-128"/>
                <a:cs typeface="Arial" pitchFamily="34" charset="0"/>
              </a:rPr>
              <a:pPr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676400" y="2057400"/>
          <a:ext cx="8839200" cy="406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3442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210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MS PGothic</vt:lpstr>
      <vt:lpstr>Arial</vt:lpstr>
      <vt:lpstr>Calibri</vt:lpstr>
      <vt:lpstr>1_Office Theme</vt:lpstr>
      <vt:lpstr>BE AIM: By December 2023, more than 75% of IL birthing hospitals will be participating in the Birth Equity Initiative and more than 75% of participating hospitals will have all key strategies in place to address maternal disparities and promote birth equity between June 2021 and December 2023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AIM: By December 2023, 75% of IL hospitals will have actively participated in the Birth Equity Initiative to address maternal disparities and promote birth equity between June 2021 and December 2023</dc:title>
  <dc:creator>Ieshia Johnson</dc:creator>
  <cp:lastModifiedBy>Ieshia Johnson</cp:lastModifiedBy>
  <cp:revision>4</cp:revision>
  <dcterms:created xsi:type="dcterms:W3CDTF">2021-04-26T17:50:10Z</dcterms:created>
  <dcterms:modified xsi:type="dcterms:W3CDTF">2021-06-01T20:42:09Z</dcterms:modified>
</cp:coreProperties>
</file>