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omments/modernComment_102_30BA7B60.xml" ContentType="application/vnd.ms-powerpoint.comments+xml"/>
  <Override PartName="/ppt/comments/modernComment_104_A79353A5.xml" ContentType="application/vnd.ms-powerpoint.comments+xml"/>
  <Override PartName="/ppt/comments/modernComment_103_D24F4988.xml" ContentType="application/vnd.ms-powerpoint.comment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9"/>
  </p:notesMasterIdLst>
  <p:sldIdLst>
    <p:sldId id="257" r:id="rId3"/>
    <p:sldId id="258" r:id="rId4"/>
    <p:sldId id="260" r:id="rId5"/>
    <p:sldId id="259" r:id="rId6"/>
    <p:sldId id="268"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B299FD-DF12-BE73-086F-36E59BBA1E63}" name="Ieshia Johnson" initials="IJ" userId="Xvo/vpWEjVZAjdZOICNQ/3/1c8bNDmjJvFpDvAF87xQ="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tricia Ann Lee King" initials="PALK" lastIdx="3" clrIdx="0">
    <p:extLst>
      <p:ext uri="{19B8F6BF-5375-455C-9EA6-DF929625EA0E}">
        <p15:presenceInfo xmlns:p15="http://schemas.microsoft.com/office/powerpoint/2012/main" userId="Patricia Ann Lee K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CDA48-6668-4ADC-A1E8-76BC21219BCA}" v="16" dt="2020-12-01T20:06:59.454"/>
    <p1510:client id="{158E6735-D531-4877-8742-096EF580ADCA}" v="34" dt="2020-11-16T19:50:56.813"/>
    <p1510:client id="{19A8849D-8F52-49DB-8DEB-E4E618D39B17}" v="7" dt="2020-11-17T20:42:48.312"/>
    <p1510:client id="{43897E50-B220-4089-80E9-8D3AB326CE31}" v="80" dt="2020-11-17T20:42:09.713"/>
    <p1510:client id="{5EEAA44F-3C16-4434-B30E-D67452D82599}" v="41" dt="2020-11-16T19:47:13.265"/>
    <p1510:client id="{62926FD8-1513-48BA-87B4-F8385EAFB9AB}" v="31" dt="2020-11-11T21:26:13.778"/>
    <p1510:client id="{7778BFC3-8FC3-427A-93A5-50C2926BEF57}" v="12" dt="2020-11-16T20:24:46.871"/>
    <p1510:client id="{7EA65765-9204-4A13-89BF-12779E0D00C2}" v="42" dt="2020-11-16T15:31:09.300"/>
    <p1510:client id="{A1EFD010-C047-4B6D-9CFC-9AD65FF13FB1}" v="5" dt="2020-11-16T20:55:04.660"/>
    <p1510:client id="{B25EF995-6C40-4680-A5F5-770A15D158F8}" v="26" dt="2020-10-19T18:54:02.049"/>
    <p1510:client id="{BA61993A-EA87-466C-9B0E-6A975468F167}" v="13" dt="2020-10-19T18:49:21.260"/>
    <p1510:client id="{C8D8F5CB-89B5-42C4-884C-0F30A17065C9}" v="20" dt="2020-11-16T15:33:29.268"/>
    <p1510:client id="{D69E938E-1C4D-4408-9872-DDF9DA5794AA}" v="104" dt="2020-11-16T20:04:40.953"/>
    <p1510:client id="{EA974FC2-7952-4BB8-AD1D-4AE8CB17F66F}" v="18" dt="2020-11-16T20:28:37.213"/>
    <p1510:client id="{FA95889B-D105-470D-B2BE-41D428777ED3}" v="404" dt="2020-11-12T22:57:18.9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5332" autoAdjust="0"/>
  </p:normalViewPr>
  <p:slideViewPr>
    <p:cSldViewPr snapToGrid="0" snapToObjects="1">
      <p:cViewPr varScale="1">
        <p:scale>
          <a:sx n="110" d="100"/>
          <a:sy n="110" d="100"/>
        </p:scale>
        <p:origin x="804" y="96"/>
      </p:cViewPr>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eshia Johnson" userId="Xvo/vpWEjVZAjdZOICNQ/3/1c8bNDmjJvFpDvAF87xQ=" providerId="None" clId="Web-{43897E50-B220-4089-80E9-8D3AB326CE31}"/>
    <pc:docChg chg="modSld">
      <pc:chgData name="Ieshia Johnson" userId="Xvo/vpWEjVZAjdZOICNQ/3/1c8bNDmjJvFpDvAF87xQ=" providerId="None" clId="Web-{43897E50-B220-4089-80E9-8D3AB326CE31}" dt="2020-11-17T20:42:09.713" v="77" actId="20577"/>
      <pc:docMkLst>
        <pc:docMk/>
      </pc:docMkLst>
      <pc:sldChg chg="modSp">
        <pc:chgData name="Ieshia Johnson" userId="Xvo/vpWEjVZAjdZOICNQ/3/1c8bNDmjJvFpDvAF87xQ=" providerId="None" clId="Web-{43897E50-B220-4089-80E9-8D3AB326CE31}" dt="2020-11-17T20:42:09.713" v="77" actId="20577"/>
        <pc:sldMkLst>
          <pc:docMk/>
          <pc:sldMk cId="3528411528" sldId="259"/>
        </pc:sldMkLst>
        <pc:spChg chg="mod">
          <ac:chgData name="Ieshia Johnson" userId="Xvo/vpWEjVZAjdZOICNQ/3/1c8bNDmjJvFpDvAF87xQ=" providerId="None" clId="Web-{43897E50-B220-4089-80E9-8D3AB326CE31}" dt="2020-11-17T20:42:09.713" v="77" actId="20577"/>
          <ac:spMkLst>
            <pc:docMk/>
            <pc:sldMk cId="3528411528" sldId="259"/>
            <ac:spMk id="5" creationId="{00000000-0000-0000-0000-000000000000}"/>
          </ac:spMkLst>
        </pc:spChg>
        <pc:graphicFrameChg chg="mod">
          <ac:chgData name="Ieshia Johnson" userId="Xvo/vpWEjVZAjdZOICNQ/3/1c8bNDmjJvFpDvAF87xQ=" providerId="None" clId="Web-{43897E50-B220-4089-80E9-8D3AB326CE31}" dt="2020-11-17T20:41:50.088" v="55" actId="1076"/>
          <ac:graphicFrameMkLst>
            <pc:docMk/>
            <pc:sldMk cId="3528411528" sldId="259"/>
            <ac:graphicFrameMk id="4" creationId="{00000000-0000-0000-0000-000000000000}"/>
          </ac:graphicFrameMkLst>
        </pc:graphicFrameChg>
      </pc:sldChg>
      <pc:sldChg chg="modSp">
        <pc:chgData name="Ieshia Johnson" userId="Xvo/vpWEjVZAjdZOICNQ/3/1c8bNDmjJvFpDvAF87xQ=" providerId="None" clId="Web-{43897E50-B220-4089-80E9-8D3AB326CE31}" dt="2020-11-17T20:32:36.951" v="52" actId="20577"/>
        <pc:sldMkLst>
          <pc:docMk/>
          <pc:sldMk cId="2811450277" sldId="260"/>
        </pc:sldMkLst>
        <pc:spChg chg="mod">
          <ac:chgData name="Ieshia Johnson" userId="Xvo/vpWEjVZAjdZOICNQ/3/1c8bNDmjJvFpDvAF87xQ=" providerId="None" clId="Web-{43897E50-B220-4089-80E9-8D3AB326CE31}" dt="2020-11-17T20:32:36.951" v="52" actId="20577"/>
          <ac:spMkLst>
            <pc:docMk/>
            <pc:sldMk cId="2811450277" sldId="260"/>
            <ac:spMk id="2" creationId="{00000000-0000-0000-0000-000000000000}"/>
          </ac:spMkLst>
        </pc:spChg>
      </pc:sldChg>
    </pc:docChg>
  </pc:docChgLst>
  <pc:docChgLst>
    <pc:chgData name="Ieshia Johnson" userId="Xvo/vpWEjVZAjdZOICNQ/3/1c8bNDmjJvFpDvAF87xQ=" providerId="None" clId="Web-{5EEAA44F-3C16-4434-B30E-D67452D82599}"/>
    <pc:docChg chg="modSld">
      <pc:chgData name="Ieshia Johnson" userId="Xvo/vpWEjVZAjdZOICNQ/3/1c8bNDmjJvFpDvAF87xQ=" providerId="None" clId="Web-{5EEAA44F-3C16-4434-B30E-D67452D82599}" dt="2020-11-16T19:44:07.280" v="33"/>
      <pc:docMkLst>
        <pc:docMk/>
      </pc:docMkLst>
      <pc:sldChg chg="modSp">
        <pc:chgData name="Ieshia Johnson" userId="Xvo/vpWEjVZAjdZOICNQ/3/1c8bNDmjJvFpDvAF87xQ=" providerId="None" clId="Web-{5EEAA44F-3C16-4434-B30E-D67452D82599}" dt="2020-11-16T19:42:42.326" v="27"/>
        <pc:sldMkLst>
          <pc:docMk/>
          <pc:sldMk cId="3667704199" sldId="257"/>
        </pc:sldMkLst>
        <pc:graphicFrameChg chg="mod modGraphic">
          <ac:chgData name="Ieshia Johnson" userId="Xvo/vpWEjVZAjdZOICNQ/3/1c8bNDmjJvFpDvAF87xQ=" providerId="None" clId="Web-{5EEAA44F-3C16-4434-B30E-D67452D82599}" dt="2020-11-16T19:42:42.326" v="27"/>
          <ac:graphicFrameMkLst>
            <pc:docMk/>
            <pc:sldMk cId="3667704199" sldId="257"/>
            <ac:graphicFrameMk id="4" creationId="{00000000-0000-0000-0000-000000000000}"/>
          </ac:graphicFrameMkLst>
        </pc:graphicFrameChg>
      </pc:sldChg>
      <pc:sldChg chg="modSp">
        <pc:chgData name="Ieshia Johnson" userId="Xvo/vpWEjVZAjdZOICNQ/3/1c8bNDmjJvFpDvAF87xQ=" providerId="None" clId="Web-{5EEAA44F-3C16-4434-B30E-D67452D82599}" dt="2020-11-16T19:44:07.280" v="33"/>
        <pc:sldMkLst>
          <pc:docMk/>
          <pc:sldMk cId="817527648" sldId="258"/>
        </pc:sldMkLst>
        <pc:graphicFrameChg chg="mod modGraphic">
          <ac:chgData name="Ieshia Johnson" userId="Xvo/vpWEjVZAjdZOICNQ/3/1c8bNDmjJvFpDvAF87xQ=" providerId="None" clId="Web-{5EEAA44F-3C16-4434-B30E-D67452D82599}" dt="2020-11-16T19:44:07.280" v="33"/>
          <ac:graphicFrameMkLst>
            <pc:docMk/>
            <pc:sldMk cId="817527648" sldId="258"/>
            <ac:graphicFrameMk id="4" creationId="{00000000-0000-0000-0000-000000000000}"/>
          </ac:graphicFrameMkLst>
        </pc:graphicFrameChg>
      </pc:sldChg>
      <pc:sldChg chg="modSp">
        <pc:chgData name="Ieshia Johnson" userId="Xvo/vpWEjVZAjdZOICNQ/3/1c8bNDmjJvFpDvAF87xQ=" providerId="None" clId="Web-{5EEAA44F-3C16-4434-B30E-D67452D82599}" dt="2020-11-16T19:43:48.452" v="29"/>
        <pc:sldMkLst>
          <pc:docMk/>
          <pc:sldMk cId="2811450277" sldId="260"/>
        </pc:sldMkLst>
        <pc:graphicFrameChg chg="mod modGraphic">
          <ac:chgData name="Ieshia Johnson" userId="Xvo/vpWEjVZAjdZOICNQ/3/1c8bNDmjJvFpDvAF87xQ=" providerId="None" clId="Web-{5EEAA44F-3C16-4434-B30E-D67452D82599}" dt="2020-11-16T19:43:48.452" v="29"/>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158E6735-D531-4877-8742-096EF580ADCA}"/>
    <pc:docChg chg="modSld">
      <pc:chgData name="Ieshia Johnson" userId="Xvo/vpWEjVZAjdZOICNQ/3/1c8bNDmjJvFpDvAF87xQ=" providerId="None" clId="Web-{158E6735-D531-4877-8742-096EF580ADCA}" dt="2020-11-16T19:48:43.173" v="31"/>
      <pc:docMkLst>
        <pc:docMk/>
      </pc:docMkLst>
      <pc:sldChg chg="modSp">
        <pc:chgData name="Ieshia Johnson" userId="Xvo/vpWEjVZAjdZOICNQ/3/1c8bNDmjJvFpDvAF87xQ=" providerId="None" clId="Web-{158E6735-D531-4877-8742-096EF580ADCA}" dt="2020-11-16T19:48:43.173" v="31"/>
        <pc:sldMkLst>
          <pc:docMk/>
          <pc:sldMk cId="817527648" sldId="258"/>
        </pc:sldMkLst>
        <pc:graphicFrameChg chg="mod modGraphic">
          <ac:chgData name="Ieshia Johnson" userId="Xvo/vpWEjVZAjdZOICNQ/3/1c8bNDmjJvFpDvAF87xQ=" providerId="None" clId="Web-{158E6735-D531-4877-8742-096EF580ADCA}" dt="2020-11-16T19:48:43.173" v="31"/>
          <ac:graphicFrameMkLst>
            <pc:docMk/>
            <pc:sldMk cId="817527648" sldId="258"/>
            <ac:graphicFrameMk id="4" creationId="{00000000-0000-0000-0000-000000000000}"/>
          </ac:graphicFrameMkLst>
        </pc:graphicFrameChg>
      </pc:sldChg>
    </pc:docChg>
  </pc:docChgLst>
  <pc:docChgLst>
    <pc:chgData name="Ieshia Johnson" userId="Xvo/vpWEjVZAjdZOICNQ/3/1c8bNDmjJvFpDvAF87xQ=" providerId="None" clId="Web-{62926FD8-1513-48BA-87B4-F8385EAFB9AB}"/>
    <pc:docChg chg="mod modSld">
      <pc:chgData name="Ieshia Johnson" userId="Xvo/vpWEjVZAjdZOICNQ/3/1c8bNDmjJvFpDvAF87xQ=" providerId="None" clId="Web-{62926FD8-1513-48BA-87B4-F8385EAFB9AB}" dt="2020-11-11T21:26:13.778" v="28"/>
      <pc:docMkLst>
        <pc:docMk/>
      </pc:docMkLst>
      <pc:sldChg chg="modSp addCm">
        <pc:chgData name="Ieshia Johnson" userId="Xvo/vpWEjVZAjdZOICNQ/3/1c8bNDmjJvFpDvAF87xQ=" providerId="None" clId="Web-{62926FD8-1513-48BA-87B4-F8385EAFB9AB}" dt="2020-11-11T21:26:13.778" v="28"/>
        <pc:sldMkLst>
          <pc:docMk/>
          <pc:sldMk cId="2811450277" sldId="260"/>
        </pc:sldMkLst>
        <pc:spChg chg="mod">
          <ac:chgData name="Ieshia Johnson" userId="Xvo/vpWEjVZAjdZOICNQ/3/1c8bNDmjJvFpDvAF87xQ=" providerId="None" clId="Web-{62926FD8-1513-48BA-87B4-F8385EAFB9AB}" dt="2020-11-11T21:26:04.466" v="24" actId="20577"/>
          <ac:spMkLst>
            <pc:docMk/>
            <pc:sldMk cId="2811450277" sldId="260"/>
            <ac:spMk id="2" creationId="{00000000-0000-0000-0000-000000000000}"/>
          </ac:spMkLst>
        </pc:spChg>
      </pc:sldChg>
    </pc:docChg>
  </pc:docChgLst>
  <pc:docChgLst>
    <pc:chgData name="Ieshia Johnson" userId="Xvo/vpWEjVZAjdZOICNQ/3/1c8bNDmjJvFpDvAF87xQ=" providerId="None" clId="Web-{B25EF995-6C40-4680-A5F5-770A15D158F8}"/>
    <pc:docChg chg="modSld">
      <pc:chgData name="Ieshia Johnson" userId="Xvo/vpWEjVZAjdZOICNQ/3/1c8bNDmjJvFpDvAF87xQ=" providerId="None" clId="Web-{B25EF995-6C40-4680-A5F5-770A15D158F8}" dt="2020-10-19T18:54:02.049" v="25"/>
      <pc:docMkLst>
        <pc:docMk/>
      </pc:docMkLst>
      <pc:sldChg chg="modSp">
        <pc:chgData name="Ieshia Johnson" userId="Xvo/vpWEjVZAjdZOICNQ/3/1c8bNDmjJvFpDvAF87xQ=" providerId="None" clId="Web-{B25EF995-6C40-4680-A5F5-770A15D158F8}" dt="2020-10-19T18:54:02.049" v="25"/>
        <pc:sldMkLst>
          <pc:docMk/>
          <pc:sldMk cId="3667704199" sldId="257"/>
        </pc:sldMkLst>
        <pc:graphicFrameChg chg="mod modGraphic">
          <ac:chgData name="Ieshia Johnson" userId="Xvo/vpWEjVZAjdZOICNQ/3/1c8bNDmjJvFpDvAF87xQ=" providerId="None" clId="Web-{B25EF995-6C40-4680-A5F5-770A15D158F8}" dt="2020-10-19T18:54:02.049" v="25"/>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BA61993A-EA87-466C-9B0E-6A975468F167}"/>
    <pc:docChg chg="modSld">
      <pc:chgData name="Ieshia Johnson" userId="Xvo/vpWEjVZAjdZOICNQ/3/1c8bNDmjJvFpDvAF87xQ=" providerId="None" clId="Web-{BA61993A-EA87-466C-9B0E-6A975468F167}" dt="2020-10-19T18:49:21.260" v="9"/>
      <pc:docMkLst>
        <pc:docMk/>
      </pc:docMkLst>
      <pc:sldChg chg="modSp">
        <pc:chgData name="Ieshia Johnson" userId="Xvo/vpWEjVZAjdZOICNQ/3/1c8bNDmjJvFpDvAF87xQ=" providerId="None" clId="Web-{BA61993A-EA87-466C-9B0E-6A975468F167}" dt="2020-10-19T18:49:21.260" v="9"/>
        <pc:sldMkLst>
          <pc:docMk/>
          <pc:sldMk cId="3667704199" sldId="257"/>
        </pc:sldMkLst>
        <pc:graphicFrameChg chg="mod modGraphic">
          <ac:chgData name="Ieshia Johnson" userId="Xvo/vpWEjVZAjdZOICNQ/3/1c8bNDmjJvFpDvAF87xQ=" providerId="None" clId="Web-{BA61993A-EA87-466C-9B0E-6A975468F167}" dt="2020-10-19T18:49:21.260" v="9"/>
          <ac:graphicFrameMkLst>
            <pc:docMk/>
            <pc:sldMk cId="3667704199" sldId="257"/>
            <ac:graphicFrameMk id="4" creationId="{00000000-0000-0000-0000-000000000000}"/>
          </ac:graphicFrameMkLst>
        </pc:graphicFrameChg>
      </pc:sldChg>
      <pc:sldChg chg="modSp">
        <pc:chgData name="Ieshia Johnson" userId="Xvo/vpWEjVZAjdZOICNQ/3/1c8bNDmjJvFpDvAF87xQ=" providerId="None" clId="Web-{BA61993A-EA87-466C-9B0E-6A975468F167}" dt="2020-10-19T18:37:24.612" v="3"/>
        <pc:sldMkLst>
          <pc:docMk/>
          <pc:sldMk cId="2811450277" sldId="260"/>
        </pc:sldMkLst>
        <pc:graphicFrameChg chg="mod modGraphic">
          <ac:chgData name="Ieshia Johnson" userId="Xvo/vpWEjVZAjdZOICNQ/3/1c8bNDmjJvFpDvAF87xQ=" providerId="None" clId="Web-{BA61993A-EA87-466C-9B0E-6A975468F167}" dt="2020-10-19T18:37:24.612" v="3"/>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7778BFC3-8FC3-427A-93A5-50C2926BEF57}"/>
    <pc:docChg chg="modSld">
      <pc:chgData name="Ieshia Johnson" userId="Xvo/vpWEjVZAjdZOICNQ/3/1c8bNDmjJvFpDvAF87xQ=" providerId="None" clId="Web-{7778BFC3-8FC3-427A-93A5-50C2926BEF57}" dt="2020-11-16T20:24:46.871" v="11"/>
      <pc:docMkLst>
        <pc:docMk/>
      </pc:docMkLst>
      <pc:sldChg chg="modSp">
        <pc:chgData name="Ieshia Johnson" userId="Xvo/vpWEjVZAjdZOICNQ/3/1c8bNDmjJvFpDvAF87xQ=" providerId="None" clId="Web-{7778BFC3-8FC3-427A-93A5-50C2926BEF57}" dt="2020-11-16T20:24:46.871" v="11"/>
        <pc:sldMkLst>
          <pc:docMk/>
          <pc:sldMk cId="2811450277" sldId="260"/>
        </pc:sldMkLst>
        <pc:graphicFrameChg chg="mod modGraphic">
          <ac:chgData name="Ieshia Johnson" userId="Xvo/vpWEjVZAjdZOICNQ/3/1c8bNDmjJvFpDvAF87xQ=" providerId="None" clId="Web-{7778BFC3-8FC3-427A-93A5-50C2926BEF57}" dt="2020-11-16T20:24:46.871" v="11"/>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EA974FC2-7952-4BB8-AD1D-4AE8CB17F66F}"/>
    <pc:docChg chg="addSld delSld modSld">
      <pc:chgData name="Ieshia Johnson" userId="Xvo/vpWEjVZAjdZOICNQ/3/1c8bNDmjJvFpDvAF87xQ=" providerId="None" clId="Web-{EA974FC2-7952-4BB8-AD1D-4AE8CB17F66F}" dt="2020-11-16T20:28:37.213" v="17"/>
      <pc:docMkLst>
        <pc:docMk/>
      </pc:docMkLst>
      <pc:sldChg chg="modSp">
        <pc:chgData name="Ieshia Johnson" userId="Xvo/vpWEjVZAjdZOICNQ/3/1c8bNDmjJvFpDvAF87xQ=" providerId="None" clId="Web-{EA974FC2-7952-4BB8-AD1D-4AE8CB17F66F}" dt="2020-11-16T20:28:14.463" v="11"/>
        <pc:sldMkLst>
          <pc:docMk/>
          <pc:sldMk cId="2811450277" sldId="260"/>
        </pc:sldMkLst>
        <pc:graphicFrameChg chg="mod modGraphic">
          <ac:chgData name="Ieshia Johnson" userId="Xvo/vpWEjVZAjdZOICNQ/3/1c8bNDmjJvFpDvAF87xQ=" providerId="None" clId="Web-{EA974FC2-7952-4BB8-AD1D-4AE8CB17F66F}" dt="2020-11-16T20:28:14.463" v="11"/>
          <ac:graphicFrameMkLst>
            <pc:docMk/>
            <pc:sldMk cId="2811450277" sldId="260"/>
            <ac:graphicFrameMk id="4" creationId="{00000000-0000-0000-0000-000000000000}"/>
          </ac:graphicFrameMkLst>
        </pc:graphicFrameChg>
      </pc:sldChg>
      <pc:sldChg chg="new del">
        <pc:chgData name="Ieshia Johnson" userId="Xvo/vpWEjVZAjdZOICNQ/3/1c8bNDmjJvFpDvAF87xQ=" providerId="None" clId="Web-{EA974FC2-7952-4BB8-AD1D-4AE8CB17F66F}" dt="2020-11-16T20:28:37.213" v="17"/>
        <pc:sldMkLst>
          <pc:docMk/>
          <pc:sldMk cId="1678555671" sldId="261"/>
        </pc:sldMkLst>
      </pc:sldChg>
      <pc:sldChg chg="new del">
        <pc:chgData name="Ieshia Johnson" userId="Xvo/vpWEjVZAjdZOICNQ/3/1c8bNDmjJvFpDvAF87xQ=" providerId="None" clId="Web-{EA974FC2-7952-4BB8-AD1D-4AE8CB17F66F}" dt="2020-11-16T20:28:34.744" v="16"/>
        <pc:sldMkLst>
          <pc:docMk/>
          <pc:sldMk cId="1074216822" sldId="262"/>
        </pc:sldMkLst>
      </pc:sldChg>
      <pc:sldChg chg="new del">
        <pc:chgData name="Ieshia Johnson" userId="Xvo/vpWEjVZAjdZOICNQ/3/1c8bNDmjJvFpDvAF87xQ=" providerId="None" clId="Web-{EA974FC2-7952-4BB8-AD1D-4AE8CB17F66F}" dt="2020-11-16T20:28:32.197" v="15"/>
        <pc:sldMkLst>
          <pc:docMk/>
          <pc:sldMk cId="3922719966" sldId="263"/>
        </pc:sldMkLst>
      </pc:sldChg>
    </pc:docChg>
  </pc:docChgLst>
  <pc:docChgLst>
    <pc:chgData name="Ieshia Johnson" userId="Xvo/vpWEjVZAjdZOICNQ/3/1c8bNDmjJvFpDvAF87xQ=" providerId="None" clId="Web-{A1EFD010-C047-4B6D-9CFC-9AD65FF13FB1}"/>
    <pc:docChg chg="modSld">
      <pc:chgData name="Ieshia Johnson" userId="Xvo/vpWEjVZAjdZOICNQ/3/1c8bNDmjJvFpDvAF87xQ=" providerId="None" clId="Web-{A1EFD010-C047-4B6D-9CFC-9AD65FF13FB1}" dt="2020-11-16T20:54:57.159" v="1"/>
      <pc:docMkLst>
        <pc:docMk/>
      </pc:docMkLst>
      <pc:sldChg chg="modSp">
        <pc:chgData name="Ieshia Johnson" userId="Xvo/vpWEjVZAjdZOICNQ/3/1c8bNDmjJvFpDvAF87xQ=" providerId="None" clId="Web-{A1EFD010-C047-4B6D-9CFC-9AD65FF13FB1}" dt="2020-11-16T20:54:57.159" v="1"/>
        <pc:sldMkLst>
          <pc:docMk/>
          <pc:sldMk cId="3528411528" sldId="259"/>
        </pc:sldMkLst>
        <pc:graphicFrameChg chg="mod modGraphic">
          <ac:chgData name="Ieshia Johnson" userId="Xvo/vpWEjVZAjdZOICNQ/3/1c8bNDmjJvFpDvAF87xQ=" providerId="None" clId="Web-{A1EFD010-C047-4B6D-9CFC-9AD65FF13FB1}" dt="2020-11-16T20:54:57.159" v="1"/>
          <ac:graphicFrameMkLst>
            <pc:docMk/>
            <pc:sldMk cId="3528411528" sldId="259"/>
            <ac:graphicFrameMk id="4" creationId="{00000000-0000-0000-0000-000000000000}"/>
          </ac:graphicFrameMkLst>
        </pc:graphicFrameChg>
      </pc:sldChg>
    </pc:docChg>
  </pc:docChgLst>
  <pc:docChgLst>
    <pc:chgData name="Ieshia Johnson" userId="Xvo/vpWEjVZAjdZOICNQ/3/1c8bNDmjJvFpDvAF87xQ=" providerId="None" clId="Web-{D69E938E-1C4D-4408-9872-DDF9DA5794AA}"/>
    <pc:docChg chg="modSld">
      <pc:chgData name="Ieshia Johnson" userId="Xvo/vpWEjVZAjdZOICNQ/3/1c8bNDmjJvFpDvAF87xQ=" providerId="None" clId="Web-{D69E938E-1C4D-4408-9872-DDF9DA5794AA}" dt="2020-11-16T20:04:40.953" v="92"/>
      <pc:docMkLst>
        <pc:docMk/>
      </pc:docMkLst>
      <pc:sldChg chg="modSp">
        <pc:chgData name="Ieshia Johnson" userId="Xvo/vpWEjVZAjdZOICNQ/3/1c8bNDmjJvFpDvAF87xQ=" providerId="None" clId="Web-{D69E938E-1C4D-4408-9872-DDF9DA5794AA}" dt="2020-11-16T20:03:46.328" v="90"/>
        <pc:sldMkLst>
          <pc:docMk/>
          <pc:sldMk cId="817527648" sldId="258"/>
        </pc:sldMkLst>
        <pc:spChg chg="mod">
          <ac:chgData name="Ieshia Johnson" userId="Xvo/vpWEjVZAjdZOICNQ/3/1c8bNDmjJvFpDvAF87xQ=" providerId="None" clId="Web-{D69E938E-1C4D-4408-9872-DDF9DA5794AA}" dt="2020-11-16T19:58:54.359" v="29" actId="1076"/>
          <ac:spMkLst>
            <pc:docMk/>
            <pc:sldMk cId="817527648" sldId="258"/>
            <ac:spMk id="5" creationId="{00000000-0000-0000-0000-000000000000}"/>
          </ac:spMkLst>
        </pc:spChg>
        <pc:graphicFrameChg chg="mod modGraphic">
          <ac:chgData name="Ieshia Johnson" userId="Xvo/vpWEjVZAjdZOICNQ/3/1c8bNDmjJvFpDvAF87xQ=" providerId="None" clId="Web-{D69E938E-1C4D-4408-9872-DDF9DA5794AA}" dt="2020-11-16T20:03:46.328" v="90"/>
          <ac:graphicFrameMkLst>
            <pc:docMk/>
            <pc:sldMk cId="817527648" sldId="258"/>
            <ac:graphicFrameMk id="4" creationId="{00000000-0000-0000-0000-000000000000}"/>
          </ac:graphicFrameMkLst>
        </pc:graphicFrameChg>
      </pc:sldChg>
      <pc:sldChg chg="modSp">
        <pc:chgData name="Ieshia Johnson" userId="Xvo/vpWEjVZAjdZOICNQ/3/1c8bNDmjJvFpDvAF87xQ=" providerId="None" clId="Web-{D69E938E-1C4D-4408-9872-DDF9DA5794AA}" dt="2020-11-16T20:04:40.953" v="92"/>
        <pc:sldMkLst>
          <pc:docMk/>
          <pc:sldMk cId="3528411528" sldId="259"/>
        </pc:sldMkLst>
        <pc:spChg chg="mod">
          <ac:chgData name="Ieshia Johnson" userId="Xvo/vpWEjVZAjdZOICNQ/3/1c8bNDmjJvFpDvAF87xQ=" providerId="None" clId="Web-{D69E938E-1C4D-4408-9872-DDF9DA5794AA}" dt="2020-11-16T19:58:08.281" v="26" actId="1076"/>
          <ac:spMkLst>
            <pc:docMk/>
            <pc:sldMk cId="3528411528" sldId="259"/>
            <ac:spMk id="6" creationId="{00000000-0000-0000-0000-000000000000}"/>
          </ac:spMkLst>
        </pc:spChg>
        <pc:graphicFrameChg chg="mod modGraphic">
          <ac:chgData name="Ieshia Johnson" userId="Xvo/vpWEjVZAjdZOICNQ/3/1c8bNDmjJvFpDvAF87xQ=" providerId="None" clId="Web-{D69E938E-1C4D-4408-9872-DDF9DA5794AA}" dt="2020-11-16T20:04:40.953" v="92"/>
          <ac:graphicFrameMkLst>
            <pc:docMk/>
            <pc:sldMk cId="3528411528" sldId="259"/>
            <ac:graphicFrameMk id="4" creationId="{00000000-0000-0000-0000-000000000000}"/>
          </ac:graphicFrameMkLst>
        </pc:graphicFrameChg>
      </pc:sldChg>
      <pc:sldChg chg="delSp modSp">
        <pc:chgData name="Ieshia Johnson" userId="Xvo/vpWEjVZAjdZOICNQ/3/1c8bNDmjJvFpDvAF87xQ=" providerId="None" clId="Web-{D69E938E-1C4D-4408-9872-DDF9DA5794AA}" dt="2020-11-16T20:01:29.968" v="46"/>
        <pc:sldMkLst>
          <pc:docMk/>
          <pc:sldMk cId="2811450277" sldId="260"/>
        </pc:sldMkLst>
        <pc:spChg chg="del">
          <ac:chgData name="Ieshia Johnson" userId="Xvo/vpWEjVZAjdZOICNQ/3/1c8bNDmjJvFpDvAF87xQ=" providerId="None" clId="Web-{D69E938E-1C4D-4408-9872-DDF9DA5794AA}" dt="2020-11-16T20:01:29.968" v="46"/>
          <ac:spMkLst>
            <pc:docMk/>
            <pc:sldMk cId="2811450277" sldId="260"/>
            <ac:spMk id="3" creationId="{7433B53A-C926-4863-9D70-C0BF3A1ADA8E}"/>
          </ac:spMkLst>
        </pc:spChg>
        <pc:spChg chg="mod">
          <ac:chgData name="Ieshia Johnson" userId="Xvo/vpWEjVZAjdZOICNQ/3/1c8bNDmjJvFpDvAF87xQ=" providerId="None" clId="Web-{D69E938E-1C4D-4408-9872-DDF9DA5794AA}" dt="2020-11-16T20:01:12.875" v="43" actId="1076"/>
          <ac:spMkLst>
            <pc:docMk/>
            <pc:sldMk cId="2811450277" sldId="260"/>
            <ac:spMk id="5" creationId="{00000000-0000-0000-0000-000000000000}"/>
          </ac:spMkLst>
        </pc:spChg>
        <pc:graphicFrameChg chg="mod modGraphic">
          <ac:chgData name="Ieshia Johnson" userId="Xvo/vpWEjVZAjdZOICNQ/3/1c8bNDmjJvFpDvAF87xQ=" providerId="None" clId="Web-{D69E938E-1C4D-4408-9872-DDF9DA5794AA}" dt="2020-11-16T20:01:23.375" v="45"/>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FA95889B-D105-470D-B2BE-41D428777ED3}"/>
    <pc:docChg chg="modSld">
      <pc:chgData name="Ieshia Johnson" userId="Xvo/vpWEjVZAjdZOICNQ/3/1c8bNDmjJvFpDvAF87xQ=" providerId="None" clId="Web-{FA95889B-D105-470D-B2BE-41D428777ED3}" dt="2020-11-12T22:47:11.618" v="384"/>
      <pc:docMkLst>
        <pc:docMk/>
      </pc:docMkLst>
      <pc:sldChg chg="modSp addCm">
        <pc:chgData name="Ieshia Johnson" userId="Xvo/vpWEjVZAjdZOICNQ/3/1c8bNDmjJvFpDvAF87xQ=" providerId="None" clId="Web-{FA95889B-D105-470D-B2BE-41D428777ED3}" dt="2020-11-12T22:32:02.857" v="23"/>
        <pc:sldMkLst>
          <pc:docMk/>
          <pc:sldMk cId="817527648" sldId="258"/>
        </pc:sldMkLst>
        <pc:graphicFrameChg chg="mod modGraphic">
          <ac:chgData name="Ieshia Johnson" userId="Xvo/vpWEjVZAjdZOICNQ/3/1c8bNDmjJvFpDvAF87xQ=" providerId="None" clId="Web-{FA95889B-D105-470D-B2BE-41D428777ED3}" dt="2020-11-12T22:32:02.638" v="22"/>
          <ac:graphicFrameMkLst>
            <pc:docMk/>
            <pc:sldMk cId="817527648" sldId="258"/>
            <ac:graphicFrameMk id="4" creationId="{00000000-0000-0000-0000-000000000000}"/>
          </ac:graphicFrameMkLst>
        </pc:graphicFrameChg>
      </pc:sldChg>
      <pc:sldChg chg="modSp addCm">
        <pc:chgData name="Ieshia Johnson" userId="Xvo/vpWEjVZAjdZOICNQ/3/1c8bNDmjJvFpDvAF87xQ=" providerId="None" clId="Web-{FA95889B-D105-470D-B2BE-41D428777ED3}" dt="2020-11-12T22:47:11.618" v="384"/>
        <pc:sldMkLst>
          <pc:docMk/>
          <pc:sldMk cId="3528411528" sldId="259"/>
        </pc:sldMkLst>
        <pc:graphicFrameChg chg="mod modGraphic">
          <ac:chgData name="Ieshia Johnson" userId="Xvo/vpWEjVZAjdZOICNQ/3/1c8bNDmjJvFpDvAF87xQ=" providerId="None" clId="Web-{FA95889B-D105-470D-B2BE-41D428777ED3}" dt="2020-11-12T22:47:11.618" v="384"/>
          <ac:graphicFrameMkLst>
            <pc:docMk/>
            <pc:sldMk cId="3528411528" sldId="259"/>
            <ac:graphicFrameMk id="4" creationId="{00000000-0000-0000-0000-000000000000}"/>
          </ac:graphicFrameMkLst>
        </pc:graphicFrameChg>
      </pc:sldChg>
      <pc:sldChg chg="addSp modSp addCm">
        <pc:chgData name="Ieshia Johnson" userId="Xvo/vpWEjVZAjdZOICNQ/3/1c8bNDmjJvFpDvAF87xQ=" providerId="None" clId="Web-{FA95889B-D105-470D-B2BE-41D428777ED3}" dt="2020-11-12T22:28:08.639" v="14"/>
        <pc:sldMkLst>
          <pc:docMk/>
          <pc:sldMk cId="2811450277" sldId="260"/>
        </pc:sldMkLst>
        <pc:spChg chg="add mod">
          <ac:chgData name="Ieshia Johnson" userId="Xvo/vpWEjVZAjdZOICNQ/3/1c8bNDmjJvFpDvAF87xQ=" providerId="None" clId="Web-{FA95889B-D105-470D-B2BE-41D428777ED3}" dt="2020-11-12T22:27:28.999" v="12" actId="20577"/>
          <ac:spMkLst>
            <pc:docMk/>
            <pc:sldMk cId="2811450277" sldId="260"/>
            <ac:spMk id="3" creationId="{7433B53A-C926-4863-9D70-C0BF3A1ADA8E}"/>
          </ac:spMkLst>
        </pc:spChg>
        <pc:graphicFrameChg chg="mod modGraphic">
          <ac:chgData name="Ieshia Johnson" userId="Xvo/vpWEjVZAjdZOICNQ/3/1c8bNDmjJvFpDvAF87xQ=" providerId="None" clId="Web-{FA95889B-D105-470D-B2BE-41D428777ED3}" dt="2020-11-12T22:24:16.656" v="8"/>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7EA65765-9204-4A13-89BF-12779E0D00C2}"/>
    <pc:docChg chg="modSld">
      <pc:chgData name="Ieshia Johnson" userId="Xvo/vpWEjVZAjdZOICNQ/3/1c8bNDmjJvFpDvAF87xQ=" providerId="None" clId="Web-{7EA65765-9204-4A13-89BF-12779E0D00C2}" dt="2020-11-16T15:31:09.300" v="41"/>
      <pc:docMkLst>
        <pc:docMk/>
      </pc:docMkLst>
      <pc:sldChg chg="modSp">
        <pc:chgData name="Ieshia Johnson" userId="Xvo/vpWEjVZAjdZOICNQ/3/1c8bNDmjJvFpDvAF87xQ=" providerId="None" clId="Web-{7EA65765-9204-4A13-89BF-12779E0D00C2}" dt="2020-11-16T15:31:09.300" v="41"/>
        <pc:sldMkLst>
          <pc:docMk/>
          <pc:sldMk cId="3667704199" sldId="257"/>
        </pc:sldMkLst>
        <pc:graphicFrameChg chg="mod modGraphic">
          <ac:chgData name="Ieshia Johnson" userId="Xvo/vpWEjVZAjdZOICNQ/3/1c8bNDmjJvFpDvAF87xQ=" providerId="None" clId="Web-{7EA65765-9204-4A13-89BF-12779E0D00C2}" dt="2020-11-16T15:31:09.300" v="41"/>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071CDA48-6668-4ADC-A1E8-76BC21219BCA}"/>
    <pc:docChg chg="modSld">
      <pc:chgData name="Ieshia Johnson" userId="Xvo/vpWEjVZAjdZOICNQ/3/1c8bNDmjJvFpDvAF87xQ=" providerId="None" clId="Web-{071CDA48-6668-4ADC-A1E8-76BC21219BCA}" dt="2020-12-01T20:06:54.204" v="13"/>
      <pc:docMkLst>
        <pc:docMk/>
      </pc:docMkLst>
      <pc:sldChg chg="modSp">
        <pc:chgData name="Ieshia Johnson" userId="Xvo/vpWEjVZAjdZOICNQ/3/1c8bNDmjJvFpDvAF87xQ=" providerId="None" clId="Web-{071CDA48-6668-4ADC-A1E8-76BC21219BCA}" dt="2020-12-01T20:06:54.204" v="13"/>
        <pc:sldMkLst>
          <pc:docMk/>
          <pc:sldMk cId="3667704199" sldId="257"/>
        </pc:sldMkLst>
        <pc:graphicFrameChg chg="mod modGraphic">
          <ac:chgData name="Ieshia Johnson" userId="Xvo/vpWEjVZAjdZOICNQ/3/1c8bNDmjJvFpDvAF87xQ=" providerId="None" clId="Web-{071CDA48-6668-4ADC-A1E8-76BC21219BCA}" dt="2020-12-01T20:06:54.204" v="13"/>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C8D8F5CB-89B5-42C4-884C-0F30A17065C9}"/>
    <pc:docChg chg="modSld">
      <pc:chgData name="Ieshia Johnson" userId="Xvo/vpWEjVZAjdZOICNQ/3/1c8bNDmjJvFpDvAF87xQ=" providerId="None" clId="Web-{C8D8F5CB-89B5-42C4-884C-0F30A17065C9}" dt="2020-11-16T15:33:29.268" v="19"/>
      <pc:docMkLst>
        <pc:docMk/>
      </pc:docMkLst>
      <pc:sldChg chg="modSp">
        <pc:chgData name="Ieshia Johnson" userId="Xvo/vpWEjVZAjdZOICNQ/3/1c8bNDmjJvFpDvAF87xQ=" providerId="None" clId="Web-{C8D8F5CB-89B5-42C4-884C-0F30A17065C9}" dt="2020-11-16T15:33:29.268" v="19"/>
        <pc:sldMkLst>
          <pc:docMk/>
          <pc:sldMk cId="3667704199" sldId="257"/>
        </pc:sldMkLst>
        <pc:graphicFrameChg chg="mod modGraphic">
          <ac:chgData name="Ieshia Johnson" userId="Xvo/vpWEjVZAjdZOICNQ/3/1c8bNDmjJvFpDvAF87xQ=" providerId="None" clId="Web-{C8D8F5CB-89B5-42C4-884C-0F30A17065C9}" dt="2020-11-16T15:33:29.268" v="19"/>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19A8849D-8F52-49DB-8DEB-E4E618D39B17}"/>
    <pc:docChg chg="modSld">
      <pc:chgData name="Ieshia Johnson" userId="Xvo/vpWEjVZAjdZOICNQ/3/1c8bNDmjJvFpDvAF87xQ=" providerId="None" clId="Web-{19A8849D-8F52-49DB-8DEB-E4E618D39B17}" dt="2020-11-17T20:42:47.937" v="5" actId="20577"/>
      <pc:docMkLst>
        <pc:docMk/>
      </pc:docMkLst>
      <pc:sldChg chg="modSp">
        <pc:chgData name="Ieshia Johnson" userId="Xvo/vpWEjVZAjdZOICNQ/3/1c8bNDmjJvFpDvAF87xQ=" providerId="None" clId="Web-{19A8849D-8F52-49DB-8DEB-E4E618D39B17}" dt="2020-11-17T20:42:46.969" v="3" actId="20577"/>
        <pc:sldMkLst>
          <pc:docMk/>
          <pc:sldMk cId="3528411528" sldId="259"/>
        </pc:sldMkLst>
        <pc:spChg chg="mod">
          <ac:chgData name="Ieshia Johnson" userId="Xvo/vpWEjVZAjdZOICNQ/3/1c8bNDmjJvFpDvAF87xQ=" providerId="None" clId="Web-{19A8849D-8F52-49DB-8DEB-E4E618D39B17}" dt="2020-11-17T20:42:46.969" v="3" actId="20577"/>
          <ac:spMkLst>
            <pc:docMk/>
            <pc:sldMk cId="3528411528" sldId="259"/>
            <ac:spMk id="5" creationId="{00000000-0000-0000-0000-000000000000}"/>
          </ac:spMkLst>
        </pc:spChg>
      </pc:sldChg>
    </pc:docChg>
  </pc:docChgLst>
</pc:chgInfo>
</file>

<file path=ppt/comments/modernComment_102_30BA7B60.xml><?xml version="1.0" encoding="utf-8"?>
<p188:cmLst xmlns:a="http://schemas.openxmlformats.org/drawingml/2006/main" xmlns:r="http://schemas.openxmlformats.org/officeDocument/2006/relationships" xmlns:p188="http://schemas.microsoft.com/office/powerpoint/2018/8/main">
  <p188:cm id="{32251447-92E6-41D0-B3F0-717295CB1BAA}" authorId="{DDB299FD-DF12-BE73-086F-36E59BBA1E63}" created="2020-11-12T22:32:02.857">
    <ac:deMkLst xmlns:ac="http://schemas.microsoft.com/office/drawing/2013/main/command">
      <pc:docMk xmlns:pc="http://schemas.microsoft.com/office/powerpoint/2013/main/command"/>
      <pc:sldMk xmlns:pc="http://schemas.microsoft.com/office/powerpoint/2013/main/command" cId="817527648" sldId="258"/>
      <ac:graphicFrameMk id="4" creationId="{00000000-0000-0000-0000-000000000000}"/>
    </ac:deMkLst>
    <p188:txBody>
      <a:bodyPr/>
      <a:lstStyle/>
      <a:p>
        <a:r>
          <a:rPr lang="en-US"/>
          <a:t>Updated 11.12 (removing patient satisfaction)</a:t>
        </a:r>
      </a:p>
    </p188:txBody>
  </p188:cm>
</p188:cmLst>
</file>

<file path=ppt/comments/modernComment_103_D24F4988.xml><?xml version="1.0" encoding="utf-8"?>
<p188:cmLst xmlns:a="http://schemas.openxmlformats.org/drawingml/2006/main" xmlns:r="http://schemas.openxmlformats.org/officeDocument/2006/relationships" xmlns:p188="http://schemas.microsoft.com/office/powerpoint/2018/8/main">
  <p188:cm id="{907572CF-7F79-47F6-86A2-BCB55FB74542}" authorId="{DDB299FD-DF12-BE73-086F-36E59BBA1E63}" created="2020-11-12T22:44:00.275">
    <ac:deMkLst xmlns:ac="http://schemas.microsoft.com/office/drawing/2013/main/command">
      <pc:docMk xmlns:pc="http://schemas.microsoft.com/office/powerpoint/2013/main/command"/>
      <pc:sldMk xmlns:pc="http://schemas.microsoft.com/office/powerpoint/2013/main/command" cId="3528411528" sldId="259"/>
      <ac:graphicFrameMk id="4" creationId="{00000000-0000-0000-0000-000000000000}"/>
    </ac:deMkLst>
    <p188:txBody>
      <a:bodyPr/>
      <a:lstStyle/>
      <a:p>
        <a:r>
          <a:rPr lang="en-US"/>
          <a:t>We need language to combine 4.1 &amp; 4.2</a:t>
        </a:r>
      </a:p>
    </p188:txBody>
  </p188:cm>
</p188:cmLst>
</file>

<file path=ppt/comments/modernComment_104_A79353A5.xml><?xml version="1.0" encoding="utf-8"?>
<p188:cmLst xmlns:a="http://schemas.openxmlformats.org/drawingml/2006/main" xmlns:r="http://schemas.openxmlformats.org/officeDocument/2006/relationships" xmlns:p188="http://schemas.microsoft.com/office/powerpoint/2018/8/main">
  <p188:cm id="{CAC57FEC-3E6B-49CA-BE0F-D8FCBA220C5F}" authorId="{DDB299FD-DF12-BE73-086F-36E59BBA1E63}" created="2020-11-11T21:26:13.778">
    <ac:deMkLst xmlns:ac="http://schemas.microsoft.com/office/drawing/2013/main/command">
      <pc:docMk xmlns:pc="http://schemas.microsoft.com/office/powerpoint/2013/main/command"/>
      <pc:sldMk xmlns:pc="http://schemas.microsoft.com/office/powerpoint/2013/main/command" cId="2811450277" sldId="260"/>
      <ac:graphicFrameMk id="4" creationId="{00000000-0000-0000-0000-000000000000}"/>
    </ac:deMkLst>
    <p188:txBody>
      <a:bodyPr/>
      <a:lstStyle/>
      <a:p>
        <a:r>
          <a:rPr lang="en-US"/>
          <a:t>Updated 11.11 </a:t>
        </a:r>
      </a:p>
    </p188:txBody>
  </p188:cm>
  <p188:cm id="{E32A8E12-B195-446D-AEEF-C5CDED4522E2}" authorId="{DDB299FD-DF12-BE73-086F-36E59BBA1E63}" created="2020-11-12T22:23:30.531">
    <ac:deMkLst xmlns:ac="http://schemas.microsoft.com/office/drawing/2013/main/command">
      <pc:docMk xmlns:pc="http://schemas.microsoft.com/office/powerpoint/2013/main/command"/>
      <pc:sldMk xmlns:pc="http://schemas.microsoft.com/office/powerpoint/2013/main/command" cId="2811450277" sldId="260"/>
      <ac:graphicFrameMk id="4" creationId="{00000000-0000-0000-0000-000000000000}"/>
    </ac:deMkLst>
    <p188:txBody>
      <a:bodyPr/>
      <a:lstStyle/>
      <a:p>
        <a:r>
          <a:rPr lang="en-US"/>
          <a:t>Updated 11.12</a:t>
        </a:r>
      </a:p>
    </p188:txBody>
  </p188:cm>
  <p188:cm id="{F82C0B55-F842-479D-954D-20E5256F9454}" authorId="{DDB299FD-DF12-BE73-086F-36E59BBA1E63}" created="2020-11-12T22:28:08.639">
    <pc:sldMkLst xmlns:pc="http://schemas.microsoft.com/office/powerpoint/2013/main/command">
      <pc:docMk/>
      <pc:sldMk cId="2811450277" sldId="260"/>
    </pc:sldMkLst>
    <p188:txBody>
      <a:bodyPr/>
      <a:lstStyle/>
      <a:p>
        <a:r>
          <a:rPr lang="en-US"/>
          <a:t>Updated 11.12 (removing patient satisfaction data)</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D4437-1888-44FF-A070-624CDFF0BD7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6ED47BA3-C15A-47ED-B1FF-316FB7684989}">
      <dgm:prSet phldrT="[Text]" custT="1">
        <dgm:style>
          <a:lnRef idx="2">
            <a:schemeClr val="accent6"/>
          </a:lnRef>
          <a:fillRef idx="1">
            <a:schemeClr val="lt1"/>
          </a:fillRef>
          <a:effectRef idx="0">
            <a:schemeClr val="accent6"/>
          </a:effectRef>
          <a:fontRef idx="minor">
            <a:schemeClr val="dk1"/>
          </a:fontRef>
        </dgm:style>
      </dgm:prSet>
      <dgm:spPr>
        <a:ln>
          <a:solidFill>
            <a:srgbClr val="F57E5D"/>
          </a:solidFill>
        </a:ln>
      </dgm:spPr>
      <dgm:t>
        <a:bodyPr/>
        <a:lstStyle/>
        <a:p>
          <a:r>
            <a:rPr lang="en-US" sz="1200" b="0" dirty="0" smtClean="0">
              <a:solidFill>
                <a:schemeClr val="tx1"/>
              </a:solidFill>
            </a:rPr>
            <a:t>ILPQC</a:t>
          </a:r>
          <a:r>
            <a:rPr lang="en-US" sz="1200" b="0" baseline="0" dirty="0" smtClean="0">
              <a:solidFill>
                <a:schemeClr val="tx1"/>
              </a:solidFill>
            </a:rPr>
            <a:t> Birth Equity Initiative</a:t>
          </a:r>
          <a:endParaRPr lang="en-US" sz="1200" b="0" dirty="0" smtClean="0">
            <a:solidFill>
              <a:schemeClr val="tx1"/>
            </a:solidFill>
          </a:endParaRPr>
        </a:p>
      </dgm:t>
    </dgm:pt>
    <dgm:pt modelId="{FBD9253E-D834-4735-AF7F-1D62A70A942D}" type="parTrans" cxnId="{44DDEE74-E923-4595-B4E3-92FA8E79400C}">
      <dgm:prSet/>
      <dgm:spPr/>
      <dgm:t>
        <a:bodyPr/>
        <a:lstStyle/>
        <a:p>
          <a:endParaRPr lang="en-US"/>
        </a:p>
      </dgm:t>
    </dgm:pt>
    <dgm:pt modelId="{7BD0DCA9-BBC6-4748-BC53-EB316B396EBE}" type="sibTrans" cxnId="{44DDEE74-E923-4595-B4E3-92FA8E79400C}">
      <dgm:prSet/>
      <dgm:spPr/>
      <dgm:t>
        <a:bodyPr/>
        <a:lstStyle/>
        <a:p>
          <a:endParaRPr lang="en-US"/>
        </a:p>
      </dgm:t>
    </dgm:pt>
    <dgm:pt modelId="{B7EE2BE7-B664-4ED4-8913-91531CA75925}">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en-US" sz="1100" b="0" dirty="0" smtClean="0">
              <a:solidFill>
                <a:schemeClr val="tx1"/>
              </a:solidFill>
            </a:rPr>
            <a:t>1. Address social determinants of health during prenatal, delivery, and postpartum care to improve birth equity </a:t>
          </a:r>
          <a:endParaRPr lang="en-US" sz="1100" b="0" dirty="0">
            <a:solidFill>
              <a:schemeClr val="tx1"/>
            </a:solidFill>
          </a:endParaRPr>
        </a:p>
      </dgm:t>
    </dgm:pt>
    <dgm:pt modelId="{2771A9FD-00A6-4963-A85C-9AF3C58DCE0E}" type="parTrans" cxnId="{968A361A-AC2D-4851-89F1-DA837ECF8CDA}">
      <dgm:prSet/>
      <dgm:spPr/>
      <dgm:t>
        <a:bodyPr/>
        <a:lstStyle/>
        <a:p>
          <a:endParaRPr lang="en-US"/>
        </a:p>
      </dgm:t>
    </dgm:pt>
    <dgm:pt modelId="{912BD188-9448-468D-94C3-596981457B18}" type="sibTrans" cxnId="{968A361A-AC2D-4851-89F1-DA837ECF8CDA}">
      <dgm:prSet/>
      <dgm:spPr/>
      <dgm:t>
        <a:bodyPr/>
        <a:lstStyle/>
        <a:p>
          <a:endParaRPr lang="en-US"/>
        </a:p>
      </dgm:t>
    </dgm:pt>
    <dgm:pt modelId="{FA3C2A85-5F74-49B4-8CFD-B2216E8147A7}">
      <dgm:prSet phldrT="[Text]" custT="1">
        <dgm:style>
          <a:lnRef idx="2">
            <a:schemeClr val="accent6"/>
          </a:lnRef>
          <a:fillRef idx="1">
            <a:schemeClr val="lt1"/>
          </a:fillRef>
          <a:effectRef idx="0">
            <a:schemeClr val="accent6"/>
          </a:effectRef>
          <a:fontRef idx="minor">
            <a:schemeClr val="dk1"/>
          </a:fontRef>
        </dgm:style>
      </dgm:prSet>
      <dgm:spPr>
        <a:solidFill>
          <a:schemeClr val="bg1"/>
        </a:solidFill>
        <a:ln>
          <a:solidFill>
            <a:schemeClr val="accent1"/>
          </a:solidFill>
        </a:ln>
      </dgm:spPr>
      <dgm:t>
        <a:bodyPr/>
        <a:lstStyle/>
        <a:p>
          <a:r>
            <a:rPr lang="en-US" sz="1000" b="0" dirty="0" smtClean="0"/>
            <a:t>Utilize mapping tool to assist linking patients to resources based on the SDoH screening and share with affiliated outpatient prenatal care sites and hospital OB units</a:t>
          </a:r>
          <a:endParaRPr lang="en-US" sz="1000" dirty="0"/>
        </a:p>
      </dgm:t>
    </dgm:pt>
    <dgm:pt modelId="{9E179DFA-A8DB-408A-8F9F-AA9875D573E0}" type="parTrans" cxnId="{59A0C0D9-88EB-472E-9807-04B456F12413}">
      <dgm:prSet/>
      <dgm:spPr/>
      <dgm:t>
        <a:bodyPr/>
        <a:lstStyle/>
        <a:p>
          <a:endParaRPr lang="en-US"/>
        </a:p>
      </dgm:t>
    </dgm:pt>
    <dgm:pt modelId="{A65A3DC6-4CFD-4CEF-A35C-169264DF062F}" type="sibTrans" cxnId="{59A0C0D9-88EB-472E-9807-04B456F12413}">
      <dgm:prSet/>
      <dgm:spPr/>
      <dgm:t>
        <a:bodyPr/>
        <a:lstStyle/>
        <a:p>
          <a:endParaRPr lang="en-US"/>
        </a:p>
      </dgm:t>
    </dgm:pt>
    <dgm:pt modelId="{928BAF7B-45CF-408E-A144-7E60666FCD87}">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1100" b="0" dirty="0" smtClean="0">
              <a:solidFill>
                <a:schemeClr val="tx1"/>
              </a:solidFill>
            </a:rPr>
            <a:t>3</a:t>
          </a:r>
          <a:r>
            <a:rPr lang="en-US" sz="1100" dirty="0" smtClean="0">
              <a:solidFill>
                <a:schemeClr val="tx1"/>
              </a:solidFill>
            </a:rPr>
            <a:t>. Engage patients, support partners including doulas, and communities to improve birth equity </a:t>
          </a:r>
          <a:endParaRPr lang="en-US" sz="1100" dirty="0">
            <a:solidFill>
              <a:schemeClr val="tx1"/>
            </a:solidFill>
          </a:endParaRPr>
        </a:p>
      </dgm:t>
    </dgm:pt>
    <dgm:pt modelId="{0979CFC4-01BB-485B-B1CB-DBD72453F32D}" type="parTrans" cxnId="{D97977E9-128C-47AE-AC81-BD7057328EC4}">
      <dgm:prSet/>
      <dgm:spPr/>
      <dgm:t>
        <a:bodyPr/>
        <a:lstStyle/>
        <a:p>
          <a:endParaRPr lang="en-US"/>
        </a:p>
      </dgm:t>
    </dgm:pt>
    <dgm:pt modelId="{F8BEE78F-0EE3-4AB0-A8F4-21742A3DDBA6}" type="sibTrans" cxnId="{D97977E9-128C-47AE-AC81-BD7057328EC4}">
      <dgm:prSet/>
      <dgm:spPr/>
      <dgm:t>
        <a:bodyPr/>
        <a:lstStyle/>
        <a:p>
          <a:endParaRPr lang="en-US"/>
        </a:p>
      </dgm:t>
    </dgm:pt>
    <dgm:pt modelId="{EC1FF921-9BCE-48F7-8AC2-ECF4F7CE6E42}">
      <dgm:prSet phldrT="[Text]" custT="1">
        <dgm:style>
          <a:lnRef idx="2">
            <a:schemeClr val="accent1"/>
          </a:lnRef>
          <a:fillRef idx="1">
            <a:schemeClr val="lt1"/>
          </a:fillRef>
          <a:effectRef idx="0">
            <a:schemeClr val="accent1"/>
          </a:effectRef>
          <a:fontRef idx="minor">
            <a:schemeClr val="dk1"/>
          </a:fontRef>
        </dgm:style>
      </dgm:prSet>
      <dgm:spPr>
        <a:solidFill>
          <a:srgbClr val="F4F6FA"/>
        </a:solidFill>
      </dgm:spPr>
      <dgm:t>
        <a:bodyPr/>
        <a:lstStyle/>
        <a:p>
          <a:r>
            <a:rPr lang="en-US" sz="1100" b="0" dirty="0" smtClean="0">
              <a:solidFill>
                <a:schemeClr val="tx1"/>
              </a:solidFill>
            </a:rPr>
            <a:t>2. Utilize race/ethnicity medical record and quality data to improve birth equity </a:t>
          </a:r>
          <a:endParaRPr lang="en-US" sz="1100" b="0" dirty="0">
            <a:solidFill>
              <a:schemeClr val="tx1"/>
            </a:solidFill>
          </a:endParaRPr>
        </a:p>
      </dgm:t>
    </dgm:pt>
    <dgm:pt modelId="{0539E6FF-0D52-4A8A-BFC0-0FD14784A42A}" type="sibTrans" cxnId="{00A19D08-17AC-4A41-B6F1-E0D2107406B9}">
      <dgm:prSet/>
      <dgm:spPr/>
      <dgm:t>
        <a:bodyPr/>
        <a:lstStyle/>
        <a:p>
          <a:endParaRPr lang="en-US"/>
        </a:p>
      </dgm:t>
    </dgm:pt>
    <dgm:pt modelId="{CD9F00EC-9836-4D5B-8A93-65CDE068C607}" type="parTrans" cxnId="{00A19D08-17AC-4A41-B6F1-E0D2107406B9}">
      <dgm:prSet/>
      <dgm:spPr/>
      <dgm:t>
        <a:bodyPr/>
        <a:lstStyle/>
        <a:p>
          <a:endParaRPr lang="en-US"/>
        </a:p>
      </dgm:t>
    </dgm:pt>
    <dgm:pt modelId="{50E7F8A8-D2F1-4A2F-80EB-153C6957D060}">
      <dgm:prSet phldrT="[Text]" custT="1">
        <dgm:style>
          <a:lnRef idx="2">
            <a:schemeClr val="accent2"/>
          </a:lnRef>
          <a:fillRef idx="1">
            <a:schemeClr val="lt1"/>
          </a:fillRef>
          <a:effectRef idx="0">
            <a:schemeClr val="accent2"/>
          </a:effectRef>
          <a:fontRef idx="minor">
            <a:schemeClr val="dk1"/>
          </a:fontRef>
        </dgm:style>
      </dgm:prSet>
      <dgm:spPr>
        <a:solidFill>
          <a:srgbClr val="F4F6FA"/>
        </a:solidFill>
        <a:ln>
          <a:solidFill>
            <a:schemeClr val="accent1"/>
          </a:solidFill>
        </a:ln>
      </dgm:spPr>
      <dgm:t>
        <a:bodyPr/>
        <a:lstStyle/>
        <a:p>
          <a:pPr algn="ctr"/>
          <a:r>
            <a:rPr lang="en-US" sz="1000" dirty="0" smtClean="0">
              <a:solidFill>
                <a:schemeClr val="tx1"/>
              </a:solidFill>
              <a:latin typeface="+mn-lt"/>
            </a:rPr>
            <a:t>Implement protocols for accurately collecting and recording patient-reported race/ethnicity data </a:t>
          </a:r>
          <a:endParaRPr lang="en-US" sz="1000" b="0" dirty="0"/>
        </a:p>
      </dgm:t>
    </dgm:pt>
    <dgm:pt modelId="{49E40306-CBFE-4CAA-BE16-329D5369BEED}" type="parTrans" cxnId="{3C512DE5-00A9-42E9-93FD-120AEF256950}">
      <dgm:prSet/>
      <dgm:spPr/>
      <dgm:t>
        <a:bodyPr/>
        <a:lstStyle/>
        <a:p>
          <a:endParaRPr lang="en-US"/>
        </a:p>
      </dgm:t>
    </dgm:pt>
    <dgm:pt modelId="{5A7ABC84-45DC-4A90-A48F-701DB65ED459}" type="sibTrans" cxnId="{3C512DE5-00A9-42E9-93FD-120AEF256950}">
      <dgm:prSet/>
      <dgm:spPr/>
      <dgm:t>
        <a:bodyPr/>
        <a:lstStyle/>
        <a:p>
          <a:endParaRPr lang="en-US"/>
        </a:p>
      </dgm:t>
    </dgm:pt>
    <dgm:pt modelId="{C5679564-DD19-4EF7-9723-D7A17A8D3DA3}">
      <dgm:prSet phldrT="[Text]" custT="1">
        <dgm:style>
          <a:lnRef idx="2">
            <a:schemeClr val="accent2"/>
          </a:lnRef>
          <a:fillRef idx="1">
            <a:schemeClr val="lt1"/>
          </a:fillRef>
          <a:effectRef idx="0">
            <a:schemeClr val="accent2"/>
          </a:effectRef>
          <a:fontRef idx="minor">
            <a:schemeClr val="dk1"/>
          </a:fontRef>
        </dgm:style>
      </dgm:prSet>
      <dgm:spPr>
        <a:ln>
          <a:solidFill>
            <a:schemeClr val="accent1"/>
          </a:solidFill>
        </a:ln>
      </dgm:spPr>
      <dgm:t>
        <a:bodyPr/>
        <a:lstStyle/>
        <a:p>
          <a:r>
            <a:rPr lang="en-US" sz="1000" baseline="0" dirty="0" smtClean="0">
              <a:solidFill>
                <a:schemeClr val="tx1"/>
              </a:solidFill>
              <a:latin typeface="+mn-lt"/>
              <a:ea typeface="+mn-ea"/>
              <a:cs typeface="Times New Roman" panose="02020603050405020304" pitchFamily="18" charset="0"/>
            </a:rPr>
            <a:t>Identify at least one patient advisor for your hospital QI team </a:t>
          </a:r>
          <a:endParaRPr lang="en-US" sz="1000" b="0" dirty="0" smtClean="0">
            <a:solidFill>
              <a:schemeClr val="tx1"/>
            </a:solidFill>
          </a:endParaRPr>
        </a:p>
      </dgm:t>
    </dgm:pt>
    <dgm:pt modelId="{9700E716-C142-433F-8DF4-05953E9EDA41}" type="parTrans" cxnId="{6589D187-751C-4ADE-819A-9D70CCBC78D2}">
      <dgm:prSet/>
      <dgm:spPr/>
      <dgm:t>
        <a:bodyPr/>
        <a:lstStyle/>
        <a:p>
          <a:endParaRPr lang="en-US"/>
        </a:p>
      </dgm:t>
    </dgm:pt>
    <dgm:pt modelId="{7F30997D-7D56-4F4D-93F4-EAC384FDF4F8}" type="sibTrans" cxnId="{6589D187-751C-4ADE-819A-9D70CCBC78D2}">
      <dgm:prSet/>
      <dgm:spPr/>
      <dgm:t>
        <a:bodyPr/>
        <a:lstStyle/>
        <a:p>
          <a:endParaRPr lang="en-US"/>
        </a:p>
      </dgm:t>
    </dgm:pt>
    <dgm:pt modelId="{90733C6E-F8D5-4C1C-B978-F766B0E491D9}">
      <dgm:prSet phldrT="[Text]" custT="1">
        <dgm:style>
          <a:lnRef idx="2">
            <a:schemeClr val="accent2"/>
          </a:lnRef>
          <a:fillRef idx="1">
            <a:schemeClr val="lt1"/>
          </a:fillRef>
          <a:effectRef idx="0">
            <a:schemeClr val="accent2"/>
          </a:effectRef>
          <a:fontRef idx="minor">
            <a:schemeClr val="dk1"/>
          </a:fontRef>
        </dgm:style>
      </dgm:prSet>
      <dgm:spPr>
        <a:ln>
          <a:solidFill>
            <a:schemeClr val="accent1"/>
          </a:solidFill>
        </a:ln>
      </dgm:spPr>
      <dgm:t>
        <a:bodyPr/>
        <a:lstStyle/>
        <a:p>
          <a:endParaRPr lang="en-US" sz="1000" b="0" i="0" u="none" strike="noStrike" baseline="0" noProof="0" dirty="0" smtClean="0">
            <a:solidFill>
              <a:schemeClr val="tx1"/>
            </a:solidFill>
          </a:endParaRPr>
        </a:p>
        <a:p>
          <a:r>
            <a:rPr lang="en-US" sz="1000" b="0" i="0" u="none" strike="noStrike" baseline="0" noProof="0" dirty="0" smtClean="0">
              <a:solidFill>
                <a:schemeClr val="tx1"/>
              </a:solidFill>
            </a:rPr>
            <a:t>Implement a strategy for sharing respectful care practices with delivery staff (</a:t>
          </a:r>
          <a:r>
            <a:rPr lang="en-US" sz="1000" b="0" i="0" u="none" strike="noStrike" baseline="0" noProof="0" dirty="0" err="1" smtClean="0">
              <a:solidFill>
                <a:schemeClr val="tx1"/>
              </a:solidFill>
            </a:rPr>
            <a:t>ie</a:t>
          </a:r>
          <a:r>
            <a:rPr lang="en-US" sz="1000" b="0" i="0" u="none" strike="noStrike" baseline="0" noProof="0" dirty="0" smtClean="0">
              <a:solidFill>
                <a:schemeClr val="tx1"/>
              </a:solidFill>
            </a:rPr>
            <a:t> posting in L&amp;D) that should include appropriately engaging support partners and/or doulas in labor and delivery</a:t>
          </a:r>
        </a:p>
        <a:p>
          <a:endParaRPr lang="en-US" sz="1000" b="0" dirty="0" smtClean="0">
            <a:solidFill>
              <a:schemeClr val="tx1"/>
            </a:solidFill>
          </a:endParaRPr>
        </a:p>
      </dgm:t>
    </dgm:pt>
    <dgm:pt modelId="{A59DF48E-6E99-4993-8BEE-EC2CE529B920}" type="parTrans" cxnId="{43EF2F51-D086-45C1-9959-0F1768ED57E6}">
      <dgm:prSet/>
      <dgm:spPr/>
      <dgm:t>
        <a:bodyPr/>
        <a:lstStyle/>
        <a:p>
          <a:endParaRPr lang="en-US"/>
        </a:p>
      </dgm:t>
    </dgm:pt>
    <dgm:pt modelId="{24589B20-0992-46A2-B82B-956EA1CED61B}" type="sibTrans" cxnId="{43EF2F51-D086-45C1-9959-0F1768ED57E6}">
      <dgm:prSet/>
      <dgm:spPr/>
      <dgm:t>
        <a:bodyPr/>
        <a:lstStyle/>
        <a:p>
          <a:endParaRPr lang="en-US"/>
        </a:p>
      </dgm:t>
    </dgm:pt>
    <dgm:pt modelId="{181BB0F6-B112-4712-B21C-1825E183D46E}">
      <dgm:prSet phldrT="[Text]" custT="1">
        <dgm:style>
          <a:lnRef idx="2">
            <a:schemeClr val="accent2"/>
          </a:lnRef>
          <a:fillRef idx="1">
            <a:schemeClr val="lt1"/>
          </a:fillRef>
          <a:effectRef idx="0">
            <a:schemeClr val="accent2"/>
          </a:effectRef>
          <a:fontRef idx="minor">
            <a:schemeClr val="dk1"/>
          </a:fontRef>
        </dgm:style>
      </dgm:prSet>
      <dgm:spPr>
        <a:solidFill>
          <a:srgbClr val="F4F6FA"/>
        </a:solidFill>
        <a:ln>
          <a:solidFill>
            <a:schemeClr val="accent1"/>
          </a:solidFill>
        </a:ln>
      </dgm:spPr>
      <dgm:t>
        <a:bodyPr/>
        <a:lstStyle/>
        <a:p>
          <a:r>
            <a:rPr lang="en-US" sz="900" b="0" dirty="0" smtClean="0"/>
            <a:t> </a:t>
          </a:r>
          <a:r>
            <a:rPr lang="en-US" sz="1000" b="0" dirty="0" smtClean="0"/>
            <a:t>Each hospital will implement maternal health data dashboard/reports with data stratified by race/ethnicity  and able to share  data with providers, nurses, and staff</a:t>
          </a:r>
        </a:p>
      </dgm:t>
    </dgm:pt>
    <dgm:pt modelId="{C1D373B9-C99A-43DA-AC99-D8A6C53EA12B}" type="parTrans" cxnId="{5F09DF0D-D21E-4BD0-B5AA-CA281B29EED4}">
      <dgm:prSet/>
      <dgm:spPr/>
      <dgm:t>
        <a:bodyPr/>
        <a:lstStyle/>
        <a:p>
          <a:endParaRPr lang="en-US"/>
        </a:p>
      </dgm:t>
    </dgm:pt>
    <dgm:pt modelId="{CC984EEF-2D7B-4B4D-B201-D6303104742A}" type="sibTrans" cxnId="{5F09DF0D-D21E-4BD0-B5AA-CA281B29EED4}">
      <dgm:prSet/>
      <dgm:spPr/>
      <dgm:t>
        <a:bodyPr/>
        <a:lstStyle/>
        <a:p>
          <a:endParaRPr lang="en-US"/>
        </a:p>
      </dgm:t>
    </dgm:pt>
    <dgm:pt modelId="{56A4B509-08FA-4462-898B-8C6929B78A3D}">
      <dgm:prSet phldrT="[Text]" custT="1">
        <dgm:style>
          <a:lnRef idx="2">
            <a:schemeClr val="accent2"/>
          </a:lnRef>
          <a:fillRef idx="1">
            <a:schemeClr val="lt1"/>
          </a:fillRef>
          <a:effectRef idx="0">
            <a:schemeClr val="accent2"/>
          </a:effectRef>
          <a:fontRef idx="minor">
            <a:schemeClr val="dk1"/>
          </a:fontRef>
        </dgm:style>
      </dgm:prSet>
      <dgm:spPr>
        <a:solidFill>
          <a:srgbClr val="F4F6FA"/>
        </a:solidFill>
        <a:ln>
          <a:solidFill>
            <a:schemeClr val="accent1"/>
          </a:solidFill>
        </a:ln>
      </dgm:spPr>
      <dgm:t>
        <a:bodyPr/>
        <a:lstStyle/>
        <a:p>
          <a:r>
            <a:rPr lang="en-US" sz="1000" baseline="0" dirty="0" smtClean="0">
              <a:solidFill>
                <a:schemeClr val="tx1"/>
              </a:solidFill>
              <a:latin typeface="+mn-lt"/>
            </a:rPr>
            <a:t>Implement, review, and share the Patient Reported Experience Measure (PREM) reports with providers, nurses, and staff</a:t>
          </a:r>
        </a:p>
      </dgm:t>
    </dgm:pt>
    <dgm:pt modelId="{7E077DE4-EC72-4613-AC22-38A79850676F}" type="parTrans" cxnId="{0C42AD4A-9709-4E2F-BB68-8B730D95CE2D}">
      <dgm:prSet/>
      <dgm:spPr/>
      <dgm:t>
        <a:bodyPr/>
        <a:lstStyle/>
        <a:p>
          <a:endParaRPr lang="en-US"/>
        </a:p>
      </dgm:t>
    </dgm:pt>
    <dgm:pt modelId="{A2AF053B-0A63-4EDD-BF0B-17AAFEF69969}" type="sibTrans" cxnId="{0C42AD4A-9709-4E2F-BB68-8B730D95CE2D}">
      <dgm:prSet/>
      <dgm:spPr/>
      <dgm:t>
        <a:bodyPr/>
        <a:lstStyle/>
        <a:p>
          <a:endParaRPr lang="en-US"/>
        </a:p>
      </dgm:t>
    </dgm:pt>
    <dgm:pt modelId="{5A91DA4F-531E-4B20-A625-973AB1B006BD}">
      <dgm:prSet phldrT="[Text]" custT="1">
        <dgm:style>
          <a:lnRef idx="2">
            <a:schemeClr val="accent2"/>
          </a:lnRef>
          <a:fillRef idx="1">
            <a:schemeClr val="lt1"/>
          </a:fillRef>
          <a:effectRef idx="0">
            <a:schemeClr val="accent2"/>
          </a:effectRef>
          <a:fontRef idx="minor">
            <a:schemeClr val="dk1"/>
          </a:fontRef>
        </dgm:style>
      </dgm:prSet>
      <dgm:spPr>
        <a:ln>
          <a:solidFill>
            <a:schemeClr val="accent1"/>
          </a:solidFill>
        </a:ln>
      </dgm:spPr>
      <dgm:t>
        <a:bodyPr/>
        <a:lstStyle/>
        <a:p>
          <a:r>
            <a:rPr lang="en-US" sz="1000" baseline="0" dirty="0" smtClean="0">
              <a:solidFill>
                <a:schemeClr val="tx1"/>
              </a:solidFill>
              <a:latin typeface="+mn-lt"/>
              <a:ea typeface="+mn-ea"/>
              <a:cs typeface="Times New Roman"/>
            </a:rPr>
            <a:t>Provide patient education on urgent maternal warning signs, postpartum safety and tools to improve communication between patients and their healthcare providers prior to delivery discharge </a:t>
          </a:r>
        </a:p>
      </dgm:t>
    </dgm:pt>
    <dgm:pt modelId="{391598A3-C206-412F-B557-27396FECCC52}" type="parTrans" cxnId="{E6FFEF80-9586-4DCE-8D03-05D4C262A14B}">
      <dgm:prSet/>
      <dgm:spPr/>
      <dgm:t>
        <a:bodyPr/>
        <a:lstStyle/>
        <a:p>
          <a:endParaRPr lang="en-US"/>
        </a:p>
      </dgm:t>
    </dgm:pt>
    <dgm:pt modelId="{D52CF23C-05C9-47CF-B85F-05E06FAA8CEE}" type="sibTrans" cxnId="{E6FFEF80-9586-4DCE-8D03-05D4C262A14B}">
      <dgm:prSet/>
      <dgm:spPr/>
      <dgm:t>
        <a:bodyPr/>
        <a:lstStyle/>
        <a:p>
          <a:endParaRPr lang="en-US"/>
        </a:p>
      </dgm:t>
    </dgm:pt>
    <dgm:pt modelId="{2790281A-AF02-4498-9B10-73DED6FEDDB0}">
      <dgm:prSet phldrT="[Text]" custT="1">
        <dgm:style>
          <a:lnRef idx="2">
            <a:schemeClr val="accent6"/>
          </a:lnRef>
          <a:fillRef idx="1">
            <a:schemeClr val="lt1"/>
          </a:fillRef>
          <a:effectRef idx="0">
            <a:schemeClr val="accent6"/>
          </a:effectRef>
          <a:fontRef idx="minor">
            <a:schemeClr val="dk1"/>
          </a:fontRef>
        </dgm:style>
      </dgm:prSet>
      <dgm:spPr>
        <a:solidFill>
          <a:srgbClr val="F4F6FA"/>
        </a:solidFill>
        <a:ln>
          <a:solidFill>
            <a:schemeClr val="accent1"/>
          </a:solidFill>
        </a:ln>
      </dgm:spPr>
      <dgm:t>
        <a:bodyPr/>
        <a:lstStyle/>
        <a:p>
          <a:r>
            <a:rPr lang="en-US" sz="1050" dirty="0" smtClean="0">
              <a:solidFill>
                <a:schemeClr val="tx1"/>
              </a:solidFill>
            </a:rPr>
            <a:t>4. Engage and educate providers, nurses, and staff to improve birth equity </a:t>
          </a:r>
        </a:p>
      </dgm:t>
    </dgm:pt>
    <dgm:pt modelId="{0FA21164-3FE7-40C2-92B8-2915E1218065}" type="parTrans" cxnId="{58477BAE-FF9F-44AC-B02A-1C1319A86F58}">
      <dgm:prSet/>
      <dgm:spPr/>
      <dgm:t>
        <a:bodyPr/>
        <a:lstStyle/>
        <a:p>
          <a:endParaRPr lang="en-US"/>
        </a:p>
      </dgm:t>
    </dgm:pt>
    <dgm:pt modelId="{4991EFA6-8ABF-4B1B-B4A4-21986C637266}" type="sibTrans" cxnId="{58477BAE-FF9F-44AC-B02A-1C1319A86F58}">
      <dgm:prSet/>
      <dgm:spPr/>
      <dgm:t>
        <a:bodyPr/>
        <a:lstStyle/>
        <a:p>
          <a:endParaRPr lang="en-US"/>
        </a:p>
      </dgm:t>
    </dgm:pt>
    <dgm:pt modelId="{362569D3-B963-438D-820C-68BDE759A850}">
      <dgm:prSet phldrT="[Text]" custT="1">
        <dgm:style>
          <a:lnRef idx="2">
            <a:schemeClr val="accent6"/>
          </a:lnRef>
          <a:fillRef idx="1">
            <a:schemeClr val="lt1"/>
          </a:fillRef>
          <a:effectRef idx="0">
            <a:schemeClr val="accent6"/>
          </a:effectRef>
          <a:fontRef idx="minor">
            <a:schemeClr val="dk1"/>
          </a:fontRef>
        </dgm:style>
      </dgm:prSet>
      <dgm:spPr>
        <a:solidFill>
          <a:srgbClr val="F4F6FA"/>
        </a:solidFill>
        <a:ln>
          <a:solidFill>
            <a:schemeClr val="accent1"/>
          </a:solidFill>
        </a:ln>
      </dgm:spPr>
      <dgm:t>
        <a:bodyPr/>
        <a:lstStyle/>
        <a:p>
          <a:r>
            <a:rPr lang="en-US" sz="1000" b="0" i="0" u="none" strike="noStrike" noProof="0" dirty="0" smtClean="0"/>
            <a:t>Educating providers, nurses, and staff on the importance of listening to patients and addressing implicit bias</a:t>
          </a:r>
        </a:p>
      </dgm:t>
    </dgm:pt>
    <dgm:pt modelId="{FEC0449E-1C23-4CF6-86B0-D88A0468C9A9}" type="sibTrans" cxnId="{39A9EBF3-0F86-4705-8CCD-66284A85EA3A}">
      <dgm:prSet/>
      <dgm:spPr/>
      <dgm:t>
        <a:bodyPr/>
        <a:lstStyle/>
        <a:p>
          <a:endParaRPr lang="en-US"/>
        </a:p>
      </dgm:t>
    </dgm:pt>
    <dgm:pt modelId="{3019BE41-7323-43F9-9C9A-FC3517EB83FF}" type="parTrans" cxnId="{39A9EBF3-0F86-4705-8CCD-66284A85EA3A}">
      <dgm:prSet/>
      <dgm:spPr/>
      <dgm:t>
        <a:bodyPr/>
        <a:lstStyle/>
        <a:p>
          <a:endParaRPr lang="en-US"/>
        </a:p>
      </dgm:t>
    </dgm:pt>
    <dgm:pt modelId="{AA41C4A7-C2B5-41D9-8630-BFB52C8664F2}">
      <dgm:prSet phldrT="[Text]" custT="1">
        <dgm:style>
          <a:lnRef idx="2">
            <a:schemeClr val="accent2"/>
          </a:lnRef>
          <a:fillRef idx="1">
            <a:schemeClr val="lt1"/>
          </a:fillRef>
          <a:effectRef idx="0">
            <a:schemeClr val="accent2"/>
          </a:effectRef>
          <a:fontRef idx="minor">
            <a:schemeClr val="dk1"/>
          </a:fontRef>
        </dgm:style>
      </dgm:prSet>
      <dgm:spPr>
        <a:solidFill>
          <a:schemeClr val="bg1"/>
        </a:solidFill>
        <a:ln>
          <a:solidFill>
            <a:schemeClr val="accent1"/>
          </a:solidFill>
        </a:ln>
      </dgm:spPr>
      <dgm:t>
        <a:bodyPr/>
        <a:lstStyle/>
        <a:p>
          <a:r>
            <a:rPr lang="en-US" sz="1000" b="0" dirty="0" smtClean="0"/>
            <a:t>Implement a sample patient charts with social determinants of health screening documented (prenatal and L&amp;D) and appropriately linked to resources</a:t>
          </a:r>
        </a:p>
      </dgm:t>
    </dgm:pt>
    <dgm:pt modelId="{F51EB8F8-5028-4AF0-B371-CBD80316C09D}" type="sibTrans" cxnId="{D28B4FC3-A267-4D3E-A271-A0FBCF189E78}">
      <dgm:prSet/>
      <dgm:spPr/>
      <dgm:t>
        <a:bodyPr/>
        <a:lstStyle/>
        <a:p>
          <a:endParaRPr lang="en-US"/>
        </a:p>
      </dgm:t>
    </dgm:pt>
    <dgm:pt modelId="{8650190A-187A-4A15-A0E2-5E79C80F0E5D}" type="parTrans" cxnId="{D28B4FC3-A267-4D3E-A271-A0FBCF189E78}">
      <dgm:prSet/>
      <dgm:spPr/>
      <dgm:t>
        <a:bodyPr/>
        <a:lstStyle/>
        <a:p>
          <a:endParaRPr lang="en-US"/>
        </a:p>
      </dgm:t>
    </dgm:pt>
    <dgm:pt modelId="{271064AB-2AFB-4637-9693-5D47B59A71B9}">
      <dgm:prSet phldrT="[Text]" custT="1">
        <dgm:style>
          <a:lnRef idx="2">
            <a:schemeClr val="accent2"/>
          </a:lnRef>
          <a:fillRef idx="1">
            <a:schemeClr val="lt1"/>
          </a:fillRef>
          <a:effectRef idx="0">
            <a:schemeClr val="accent2"/>
          </a:effectRef>
          <a:fontRef idx="minor">
            <a:schemeClr val="dk1"/>
          </a:fontRef>
        </dgm:style>
      </dgm:prSet>
      <dgm:spPr>
        <a:solidFill>
          <a:schemeClr val="bg1"/>
        </a:solidFill>
        <a:ln>
          <a:solidFill>
            <a:schemeClr val="accent1"/>
          </a:solidFill>
        </a:ln>
      </dgm:spPr>
      <dgm:t>
        <a:bodyPr/>
        <a:lstStyle/>
        <a:p>
          <a:r>
            <a:rPr lang="en-US" sz="1000" dirty="0" smtClean="0">
              <a:solidFill>
                <a:schemeClr val="tx1"/>
              </a:solidFill>
              <a:latin typeface="+mn-lt"/>
            </a:rPr>
            <a:t>Implement strategies for incorporating discussion of social determinants of health and discrimination as factors  in hospital maternal morbidity reviews</a:t>
          </a:r>
          <a:endParaRPr lang="en-US" sz="1000" b="0" dirty="0" smtClean="0"/>
        </a:p>
        <a:p>
          <a:endParaRPr lang="en-US" sz="1000" b="0" dirty="0" smtClean="0"/>
        </a:p>
      </dgm:t>
    </dgm:pt>
    <dgm:pt modelId="{3AEC0539-D7B9-451A-9599-21D3B11B2997}" type="parTrans" cxnId="{131C5618-0917-4EC1-ABA6-39141B2EDE06}">
      <dgm:prSet/>
      <dgm:spPr/>
      <dgm:t>
        <a:bodyPr/>
        <a:lstStyle/>
        <a:p>
          <a:endParaRPr lang="en-US"/>
        </a:p>
      </dgm:t>
    </dgm:pt>
    <dgm:pt modelId="{3BB33D08-1902-4042-9D4E-375F136B42F4}" type="sibTrans" cxnId="{131C5618-0917-4EC1-ABA6-39141B2EDE06}">
      <dgm:prSet/>
      <dgm:spPr/>
      <dgm:t>
        <a:bodyPr/>
        <a:lstStyle/>
        <a:p>
          <a:endParaRPr lang="en-US"/>
        </a:p>
      </dgm:t>
    </dgm:pt>
    <dgm:pt modelId="{A0820C19-A346-437D-A491-C3B618AE2EEE}" type="pres">
      <dgm:prSet presAssocID="{E26D4437-1888-44FF-A070-624CDFF0BD74}" presName="diagram" presStyleCnt="0">
        <dgm:presLayoutVars>
          <dgm:chPref val="1"/>
          <dgm:dir/>
          <dgm:animOne val="branch"/>
          <dgm:animLvl val="lvl"/>
          <dgm:resizeHandles val="exact"/>
        </dgm:presLayoutVars>
      </dgm:prSet>
      <dgm:spPr/>
      <dgm:t>
        <a:bodyPr/>
        <a:lstStyle/>
        <a:p>
          <a:endParaRPr lang="en-US"/>
        </a:p>
      </dgm:t>
    </dgm:pt>
    <dgm:pt modelId="{E04813C1-EAAB-4141-B070-B5C5A9E9EF5C}" type="pres">
      <dgm:prSet presAssocID="{6ED47BA3-C15A-47ED-B1FF-316FB7684989}" presName="root1" presStyleCnt="0"/>
      <dgm:spPr/>
      <dgm:t>
        <a:bodyPr/>
        <a:lstStyle/>
        <a:p>
          <a:endParaRPr lang="en-US"/>
        </a:p>
      </dgm:t>
    </dgm:pt>
    <dgm:pt modelId="{669B2465-D397-4D30-B113-E75D08E7FC03}" type="pres">
      <dgm:prSet presAssocID="{6ED47BA3-C15A-47ED-B1FF-316FB7684989}" presName="LevelOneTextNode" presStyleLbl="node0" presStyleIdx="0" presStyleCnt="1" custScaleX="64099" custScaleY="146431" custLinFactNeighborX="-22270" custLinFactNeighborY="-19320">
        <dgm:presLayoutVars>
          <dgm:chPref val="3"/>
        </dgm:presLayoutVars>
      </dgm:prSet>
      <dgm:spPr/>
      <dgm:t>
        <a:bodyPr/>
        <a:lstStyle/>
        <a:p>
          <a:endParaRPr lang="en-US"/>
        </a:p>
      </dgm:t>
    </dgm:pt>
    <dgm:pt modelId="{117EEB44-1C98-409A-A84B-540D49D219D8}" type="pres">
      <dgm:prSet presAssocID="{6ED47BA3-C15A-47ED-B1FF-316FB7684989}" presName="level2hierChild" presStyleCnt="0"/>
      <dgm:spPr/>
      <dgm:t>
        <a:bodyPr/>
        <a:lstStyle/>
        <a:p>
          <a:endParaRPr lang="en-US"/>
        </a:p>
      </dgm:t>
    </dgm:pt>
    <dgm:pt modelId="{F0291AB5-98D9-4F3F-B79F-9CCE3C611238}" type="pres">
      <dgm:prSet presAssocID="{2771A9FD-00A6-4963-A85C-9AF3C58DCE0E}" presName="conn2-1" presStyleLbl="parChTrans1D2" presStyleIdx="0" presStyleCnt="4"/>
      <dgm:spPr/>
      <dgm:t>
        <a:bodyPr/>
        <a:lstStyle/>
        <a:p>
          <a:endParaRPr lang="en-US"/>
        </a:p>
      </dgm:t>
    </dgm:pt>
    <dgm:pt modelId="{474A5369-2ACB-45E1-BB4B-3FB46E609CF5}" type="pres">
      <dgm:prSet presAssocID="{2771A9FD-00A6-4963-A85C-9AF3C58DCE0E}" presName="connTx" presStyleLbl="parChTrans1D2" presStyleIdx="0" presStyleCnt="4"/>
      <dgm:spPr/>
      <dgm:t>
        <a:bodyPr/>
        <a:lstStyle/>
        <a:p>
          <a:endParaRPr lang="en-US"/>
        </a:p>
      </dgm:t>
    </dgm:pt>
    <dgm:pt modelId="{0A6BC501-E2E7-424A-847F-5BA73DA1AA31}" type="pres">
      <dgm:prSet presAssocID="{B7EE2BE7-B664-4ED4-8913-91531CA75925}" presName="root2" presStyleCnt="0"/>
      <dgm:spPr/>
      <dgm:t>
        <a:bodyPr/>
        <a:lstStyle/>
        <a:p>
          <a:endParaRPr lang="en-US"/>
        </a:p>
      </dgm:t>
    </dgm:pt>
    <dgm:pt modelId="{164DB5B0-0A54-482B-A288-B27D68DF0C2F}" type="pres">
      <dgm:prSet presAssocID="{B7EE2BE7-B664-4ED4-8913-91531CA75925}" presName="LevelTwoTextNode" presStyleLbl="node2" presStyleIdx="0" presStyleCnt="4" custScaleX="118738" custScaleY="106674" custLinFactNeighborX="-28175" custLinFactNeighborY="83192">
        <dgm:presLayoutVars>
          <dgm:chPref val="3"/>
        </dgm:presLayoutVars>
      </dgm:prSet>
      <dgm:spPr/>
      <dgm:t>
        <a:bodyPr/>
        <a:lstStyle/>
        <a:p>
          <a:endParaRPr lang="en-US"/>
        </a:p>
      </dgm:t>
    </dgm:pt>
    <dgm:pt modelId="{3D4656D1-5BE3-46E4-8F38-C5EFE66E7A54}" type="pres">
      <dgm:prSet presAssocID="{B7EE2BE7-B664-4ED4-8913-91531CA75925}" presName="level3hierChild" presStyleCnt="0"/>
      <dgm:spPr/>
      <dgm:t>
        <a:bodyPr/>
        <a:lstStyle/>
        <a:p>
          <a:endParaRPr lang="en-US"/>
        </a:p>
      </dgm:t>
    </dgm:pt>
    <dgm:pt modelId="{D1DE1BD7-01C0-455B-80E2-5B1B25A88BF4}" type="pres">
      <dgm:prSet presAssocID="{9E179DFA-A8DB-408A-8F9F-AA9875D573E0}" presName="conn2-1" presStyleLbl="parChTrans1D3" presStyleIdx="0" presStyleCnt="10"/>
      <dgm:spPr/>
      <dgm:t>
        <a:bodyPr/>
        <a:lstStyle/>
        <a:p>
          <a:endParaRPr lang="en-US"/>
        </a:p>
      </dgm:t>
    </dgm:pt>
    <dgm:pt modelId="{AB05BF73-43D0-44A0-A37E-0DA9B0083299}" type="pres">
      <dgm:prSet presAssocID="{9E179DFA-A8DB-408A-8F9F-AA9875D573E0}" presName="connTx" presStyleLbl="parChTrans1D3" presStyleIdx="0" presStyleCnt="10"/>
      <dgm:spPr/>
      <dgm:t>
        <a:bodyPr/>
        <a:lstStyle/>
        <a:p>
          <a:endParaRPr lang="en-US"/>
        </a:p>
      </dgm:t>
    </dgm:pt>
    <dgm:pt modelId="{6E8B4F5A-FFF4-4B5A-832A-E7A41E9CBF83}" type="pres">
      <dgm:prSet presAssocID="{FA3C2A85-5F74-49B4-8CFD-B2216E8147A7}" presName="root2" presStyleCnt="0"/>
      <dgm:spPr/>
      <dgm:t>
        <a:bodyPr/>
        <a:lstStyle/>
        <a:p>
          <a:endParaRPr lang="en-US"/>
        </a:p>
      </dgm:t>
    </dgm:pt>
    <dgm:pt modelId="{3A07B8AB-2251-4B07-9988-E862AA3A4D99}" type="pres">
      <dgm:prSet presAssocID="{FA3C2A85-5F74-49B4-8CFD-B2216E8147A7}" presName="LevelTwoTextNode" presStyleLbl="node3" presStyleIdx="0" presStyleCnt="10" custScaleX="245214" custScaleY="62295" custLinFactNeighborX="-434" custLinFactNeighborY="-597">
        <dgm:presLayoutVars>
          <dgm:chPref val="3"/>
        </dgm:presLayoutVars>
      </dgm:prSet>
      <dgm:spPr/>
      <dgm:t>
        <a:bodyPr/>
        <a:lstStyle/>
        <a:p>
          <a:endParaRPr lang="en-US"/>
        </a:p>
      </dgm:t>
    </dgm:pt>
    <dgm:pt modelId="{D0C6C0C2-A6D2-433F-BDF7-E7A16963C9DC}" type="pres">
      <dgm:prSet presAssocID="{FA3C2A85-5F74-49B4-8CFD-B2216E8147A7}" presName="level3hierChild" presStyleCnt="0"/>
      <dgm:spPr/>
      <dgm:t>
        <a:bodyPr/>
        <a:lstStyle/>
        <a:p>
          <a:endParaRPr lang="en-US"/>
        </a:p>
      </dgm:t>
    </dgm:pt>
    <dgm:pt modelId="{DCFB423E-3297-442B-B2F5-63959812F398}" type="pres">
      <dgm:prSet presAssocID="{8650190A-187A-4A15-A0E2-5E79C80F0E5D}" presName="conn2-1" presStyleLbl="parChTrans1D3" presStyleIdx="1" presStyleCnt="10"/>
      <dgm:spPr/>
      <dgm:t>
        <a:bodyPr/>
        <a:lstStyle/>
        <a:p>
          <a:endParaRPr lang="en-US"/>
        </a:p>
      </dgm:t>
    </dgm:pt>
    <dgm:pt modelId="{9A92A1B8-1DF4-4EC7-BCD4-C7DF68DD7558}" type="pres">
      <dgm:prSet presAssocID="{8650190A-187A-4A15-A0E2-5E79C80F0E5D}" presName="connTx" presStyleLbl="parChTrans1D3" presStyleIdx="1" presStyleCnt="10"/>
      <dgm:spPr/>
      <dgm:t>
        <a:bodyPr/>
        <a:lstStyle/>
        <a:p>
          <a:endParaRPr lang="en-US"/>
        </a:p>
      </dgm:t>
    </dgm:pt>
    <dgm:pt modelId="{17F1BB1B-87CF-44B5-B5FA-A33D2F409A11}" type="pres">
      <dgm:prSet presAssocID="{AA41C4A7-C2B5-41D9-8630-BFB52C8664F2}" presName="root2" presStyleCnt="0"/>
      <dgm:spPr/>
      <dgm:t>
        <a:bodyPr/>
        <a:lstStyle/>
        <a:p>
          <a:endParaRPr lang="en-US"/>
        </a:p>
      </dgm:t>
    </dgm:pt>
    <dgm:pt modelId="{497681BF-7D28-4601-80F7-B432BFEE8682}" type="pres">
      <dgm:prSet presAssocID="{AA41C4A7-C2B5-41D9-8630-BFB52C8664F2}" presName="LevelTwoTextNode" presStyleLbl="node3" presStyleIdx="1" presStyleCnt="10" custScaleX="247066" custScaleY="60245" custLinFactNeighborX="554" custLinFactNeighborY="10435">
        <dgm:presLayoutVars>
          <dgm:chPref val="3"/>
        </dgm:presLayoutVars>
      </dgm:prSet>
      <dgm:spPr/>
      <dgm:t>
        <a:bodyPr/>
        <a:lstStyle/>
        <a:p>
          <a:endParaRPr lang="en-US"/>
        </a:p>
      </dgm:t>
    </dgm:pt>
    <dgm:pt modelId="{26E45EC3-B8DF-4B5B-9F51-CEF23326A06C}" type="pres">
      <dgm:prSet presAssocID="{AA41C4A7-C2B5-41D9-8630-BFB52C8664F2}" presName="level3hierChild" presStyleCnt="0"/>
      <dgm:spPr/>
      <dgm:t>
        <a:bodyPr/>
        <a:lstStyle/>
        <a:p>
          <a:endParaRPr lang="en-US"/>
        </a:p>
      </dgm:t>
    </dgm:pt>
    <dgm:pt modelId="{8CBDA6C7-1FD6-4CB2-9FBD-42D580667341}" type="pres">
      <dgm:prSet presAssocID="{3AEC0539-D7B9-451A-9599-21D3B11B2997}" presName="conn2-1" presStyleLbl="parChTrans1D3" presStyleIdx="2" presStyleCnt="10"/>
      <dgm:spPr/>
      <dgm:t>
        <a:bodyPr/>
        <a:lstStyle/>
        <a:p>
          <a:endParaRPr lang="en-US"/>
        </a:p>
      </dgm:t>
    </dgm:pt>
    <dgm:pt modelId="{EC6B12B1-88AA-4545-A23E-FF9F05978B7A}" type="pres">
      <dgm:prSet presAssocID="{3AEC0539-D7B9-451A-9599-21D3B11B2997}" presName="connTx" presStyleLbl="parChTrans1D3" presStyleIdx="2" presStyleCnt="10"/>
      <dgm:spPr/>
      <dgm:t>
        <a:bodyPr/>
        <a:lstStyle/>
        <a:p>
          <a:endParaRPr lang="en-US"/>
        </a:p>
      </dgm:t>
    </dgm:pt>
    <dgm:pt modelId="{1F4B3DC1-426B-4C10-B1D4-FE162A998690}" type="pres">
      <dgm:prSet presAssocID="{271064AB-2AFB-4637-9693-5D47B59A71B9}" presName="root2" presStyleCnt="0"/>
      <dgm:spPr/>
    </dgm:pt>
    <dgm:pt modelId="{AD4A4815-F427-4491-8BD1-074952922F04}" type="pres">
      <dgm:prSet presAssocID="{271064AB-2AFB-4637-9693-5D47B59A71B9}" presName="LevelTwoTextNode" presStyleLbl="node3" presStyleIdx="2" presStyleCnt="10" custScaleX="242348" custScaleY="68093" custLinFactNeighborX="3498" custLinFactNeighborY="9936">
        <dgm:presLayoutVars>
          <dgm:chPref val="3"/>
        </dgm:presLayoutVars>
      </dgm:prSet>
      <dgm:spPr/>
      <dgm:t>
        <a:bodyPr/>
        <a:lstStyle/>
        <a:p>
          <a:endParaRPr lang="en-US"/>
        </a:p>
      </dgm:t>
    </dgm:pt>
    <dgm:pt modelId="{C663BA6E-A904-4E02-A33B-B65FEDB3E195}" type="pres">
      <dgm:prSet presAssocID="{271064AB-2AFB-4637-9693-5D47B59A71B9}" presName="level3hierChild" presStyleCnt="0"/>
      <dgm:spPr/>
    </dgm:pt>
    <dgm:pt modelId="{28C90FF7-D1B8-4399-A204-8E1C7506085D}" type="pres">
      <dgm:prSet presAssocID="{CD9F00EC-9836-4D5B-8A93-65CDE068C607}" presName="conn2-1" presStyleLbl="parChTrans1D2" presStyleIdx="1" presStyleCnt="4"/>
      <dgm:spPr/>
      <dgm:t>
        <a:bodyPr/>
        <a:lstStyle/>
        <a:p>
          <a:endParaRPr lang="en-US"/>
        </a:p>
      </dgm:t>
    </dgm:pt>
    <dgm:pt modelId="{A9108756-49C3-441F-BE47-D759F9F3B73C}" type="pres">
      <dgm:prSet presAssocID="{CD9F00EC-9836-4D5B-8A93-65CDE068C607}" presName="connTx" presStyleLbl="parChTrans1D2" presStyleIdx="1" presStyleCnt="4"/>
      <dgm:spPr/>
      <dgm:t>
        <a:bodyPr/>
        <a:lstStyle/>
        <a:p>
          <a:endParaRPr lang="en-US"/>
        </a:p>
      </dgm:t>
    </dgm:pt>
    <dgm:pt modelId="{000C9419-8930-4342-9BD8-1AB4A6B4B0FF}" type="pres">
      <dgm:prSet presAssocID="{EC1FF921-9BCE-48F7-8AC2-ECF4F7CE6E42}" presName="root2" presStyleCnt="0"/>
      <dgm:spPr/>
      <dgm:t>
        <a:bodyPr/>
        <a:lstStyle/>
        <a:p>
          <a:endParaRPr lang="en-US"/>
        </a:p>
      </dgm:t>
    </dgm:pt>
    <dgm:pt modelId="{BA7B9D5B-25EA-4B95-97CD-207C24230CBA}" type="pres">
      <dgm:prSet presAssocID="{EC1FF921-9BCE-48F7-8AC2-ECF4F7CE6E42}" presName="LevelTwoTextNode" presStyleLbl="node2" presStyleIdx="1" presStyleCnt="4" custScaleX="116729" custScaleY="105268" custLinFactNeighborX="-27641" custLinFactNeighborY="-21950">
        <dgm:presLayoutVars>
          <dgm:chPref val="3"/>
        </dgm:presLayoutVars>
      </dgm:prSet>
      <dgm:spPr/>
      <dgm:t>
        <a:bodyPr/>
        <a:lstStyle/>
        <a:p>
          <a:endParaRPr lang="en-US"/>
        </a:p>
      </dgm:t>
    </dgm:pt>
    <dgm:pt modelId="{F7FA3E23-60EF-4A19-AAD2-DBB6CCB91AA2}" type="pres">
      <dgm:prSet presAssocID="{EC1FF921-9BCE-48F7-8AC2-ECF4F7CE6E42}" presName="level3hierChild" presStyleCnt="0"/>
      <dgm:spPr/>
      <dgm:t>
        <a:bodyPr/>
        <a:lstStyle/>
        <a:p>
          <a:endParaRPr lang="en-US"/>
        </a:p>
      </dgm:t>
    </dgm:pt>
    <dgm:pt modelId="{A4A82FB9-F18F-474D-BBCF-D0F969A39251}" type="pres">
      <dgm:prSet presAssocID="{49E40306-CBFE-4CAA-BE16-329D5369BEED}" presName="conn2-1" presStyleLbl="parChTrans1D3" presStyleIdx="3" presStyleCnt="10"/>
      <dgm:spPr/>
      <dgm:t>
        <a:bodyPr/>
        <a:lstStyle/>
        <a:p>
          <a:endParaRPr lang="en-US"/>
        </a:p>
      </dgm:t>
    </dgm:pt>
    <dgm:pt modelId="{222247C6-7E61-4DF9-8898-A9A3606D15A3}" type="pres">
      <dgm:prSet presAssocID="{49E40306-CBFE-4CAA-BE16-329D5369BEED}" presName="connTx" presStyleLbl="parChTrans1D3" presStyleIdx="3" presStyleCnt="10"/>
      <dgm:spPr/>
      <dgm:t>
        <a:bodyPr/>
        <a:lstStyle/>
        <a:p>
          <a:endParaRPr lang="en-US"/>
        </a:p>
      </dgm:t>
    </dgm:pt>
    <dgm:pt modelId="{ACE254BF-2770-4639-8F12-5684F8C66ECA}" type="pres">
      <dgm:prSet presAssocID="{50E7F8A8-D2F1-4A2F-80EB-153C6957D060}" presName="root2" presStyleCnt="0"/>
      <dgm:spPr/>
      <dgm:t>
        <a:bodyPr/>
        <a:lstStyle/>
        <a:p>
          <a:endParaRPr lang="en-US"/>
        </a:p>
      </dgm:t>
    </dgm:pt>
    <dgm:pt modelId="{01E07BD1-231E-4A2B-8A9F-41365243D3D2}" type="pres">
      <dgm:prSet presAssocID="{50E7F8A8-D2F1-4A2F-80EB-153C6957D060}" presName="LevelTwoTextNode" presStyleLbl="node3" presStyleIdx="3" presStyleCnt="10" custScaleX="246309" custScaleY="44909" custLinFactNeighborX="3072" custLinFactNeighborY="6976">
        <dgm:presLayoutVars>
          <dgm:chPref val="3"/>
        </dgm:presLayoutVars>
      </dgm:prSet>
      <dgm:spPr/>
      <dgm:t>
        <a:bodyPr/>
        <a:lstStyle/>
        <a:p>
          <a:endParaRPr lang="en-US"/>
        </a:p>
      </dgm:t>
    </dgm:pt>
    <dgm:pt modelId="{532A74B7-70E9-436F-BF33-C61E015F3FF9}" type="pres">
      <dgm:prSet presAssocID="{50E7F8A8-D2F1-4A2F-80EB-153C6957D060}" presName="level3hierChild" presStyleCnt="0"/>
      <dgm:spPr/>
      <dgm:t>
        <a:bodyPr/>
        <a:lstStyle/>
        <a:p>
          <a:endParaRPr lang="en-US"/>
        </a:p>
      </dgm:t>
    </dgm:pt>
    <dgm:pt modelId="{CC7F83CE-2849-4AA7-9D7D-D423DA95944D}" type="pres">
      <dgm:prSet presAssocID="{C1D373B9-C99A-43DA-AC99-D8A6C53EA12B}" presName="conn2-1" presStyleLbl="parChTrans1D3" presStyleIdx="4" presStyleCnt="10"/>
      <dgm:spPr/>
      <dgm:t>
        <a:bodyPr/>
        <a:lstStyle/>
        <a:p>
          <a:endParaRPr lang="en-US"/>
        </a:p>
      </dgm:t>
    </dgm:pt>
    <dgm:pt modelId="{E37252FA-07A7-430A-B0CE-F3B912ECCCD0}" type="pres">
      <dgm:prSet presAssocID="{C1D373B9-C99A-43DA-AC99-D8A6C53EA12B}" presName="connTx" presStyleLbl="parChTrans1D3" presStyleIdx="4" presStyleCnt="10"/>
      <dgm:spPr/>
      <dgm:t>
        <a:bodyPr/>
        <a:lstStyle/>
        <a:p>
          <a:endParaRPr lang="en-US"/>
        </a:p>
      </dgm:t>
    </dgm:pt>
    <dgm:pt modelId="{A4A36248-16A9-4BD0-A910-74F9588712C6}" type="pres">
      <dgm:prSet presAssocID="{181BB0F6-B112-4712-B21C-1825E183D46E}" presName="root2" presStyleCnt="0"/>
      <dgm:spPr/>
      <dgm:t>
        <a:bodyPr/>
        <a:lstStyle/>
        <a:p>
          <a:endParaRPr lang="en-US"/>
        </a:p>
      </dgm:t>
    </dgm:pt>
    <dgm:pt modelId="{9CAEAE8D-02AC-4040-B023-C8EAA2F11AE1}" type="pres">
      <dgm:prSet presAssocID="{181BB0F6-B112-4712-B21C-1825E183D46E}" presName="LevelTwoTextNode" presStyleLbl="node3" presStyleIdx="4" presStyleCnt="10" custScaleX="245654" custScaleY="61915" custLinFactNeighborX="3072" custLinFactNeighborY="2150">
        <dgm:presLayoutVars>
          <dgm:chPref val="3"/>
        </dgm:presLayoutVars>
      </dgm:prSet>
      <dgm:spPr/>
      <dgm:t>
        <a:bodyPr/>
        <a:lstStyle/>
        <a:p>
          <a:endParaRPr lang="en-US"/>
        </a:p>
      </dgm:t>
    </dgm:pt>
    <dgm:pt modelId="{1EB31719-5340-4C7E-B9F2-1765D968C644}" type="pres">
      <dgm:prSet presAssocID="{181BB0F6-B112-4712-B21C-1825E183D46E}" presName="level3hierChild" presStyleCnt="0"/>
      <dgm:spPr/>
      <dgm:t>
        <a:bodyPr/>
        <a:lstStyle/>
        <a:p>
          <a:endParaRPr lang="en-US"/>
        </a:p>
      </dgm:t>
    </dgm:pt>
    <dgm:pt modelId="{15F2CCE9-DEF8-4155-ACAB-DC95D6792514}" type="pres">
      <dgm:prSet presAssocID="{7E077DE4-EC72-4613-AC22-38A79850676F}" presName="conn2-1" presStyleLbl="parChTrans1D3" presStyleIdx="5" presStyleCnt="10"/>
      <dgm:spPr/>
      <dgm:t>
        <a:bodyPr/>
        <a:lstStyle/>
        <a:p>
          <a:endParaRPr lang="en-US"/>
        </a:p>
      </dgm:t>
    </dgm:pt>
    <dgm:pt modelId="{C8E90D4B-25C4-4ADC-B754-32F6D3F005E0}" type="pres">
      <dgm:prSet presAssocID="{7E077DE4-EC72-4613-AC22-38A79850676F}" presName="connTx" presStyleLbl="parChTrans1D3" presStyleIdx="5" presStyleCnt="10"/>
      <dgm:spPr/>
      <dgm:t>
        <a:bodyPr/>
        <a:lstStyle/>
        <a:p>
          <a:endParaRPr lang="en-US"/>
        </a:p>
      </dgm:t>
    </dgm:pt>
    <dgm:pt modelId="{FCDBC5BC-CC24-4CF9-BA2E-486CDA732747}" type="pres">
      <dgm:prSet presAssocID="{56A4B509-08FA-4462-898B-8C6929B78A3D}" presName="root2" presStyleCnt="0"/>
      <dgm:spPr/>
    </dgm:pt>
    <dgm:pt modelId="{9BC0B5EA-DBDB-4CBB-9175-FF8FA455F45C}" type="pres">
      <dgm:prSet presAssocID="{56A4B509-08FA-4462-898B-8C6929B78A3D}" presName="LevelTwoTextNode" presStyleLbl="node3" presStyleIdx="5" presStyleCnt="10" custScaleX="245851" custScaleY="64409" custLinFactNeighborX="3072" custLinFactNeighborY="-3838">
        <dgm:presLayoutVars>
          <dgm:chPref val="3"/>
        </dgm:presLayoutVars>
      </dgm:prSet>
      <dgm:spPr/>
      <dgm:t>
        <a:bodyPr/>
        <a:lstStyle/>
        <a:p>
          <a:endParaRPr lang="en-US"/>
        </a:p>
      </dgm:t>
    </dgm:pt>
    <dgm:pt modelId="{1075E6E6-627D-41A2-8433-EA5B8EDDC339}" type="pres">
      <dgm:prSet presAssocID="{56A4B509-08FA-4462-898B-8C6929B78A3D}" presName="level3hierChild" presStyleCnt="0"/>
      <dgm:spPr/>
    </dgm:pt>
    <dgm:pt modelId="{A887E4B7-0DAB-484F-9065-FBF1FF9108B8}" type="pres">
      <dgm:prSet presAssocID="{0979CFC4-01BB-485B-B1CB-DBD72453F32D}" presName="conn2-1" presStyleLbl="parChTrans1D2" presStyleIdx="2" presStyleCnt="4"/>
      <dgm:spPr/>
      <dgm:t>
        <a:bodyPr/>
        <a:lstStyle/>
        <a:p>
          <a:endParaRPr lang="en-US"/>
        </a:p>
      </dgm:t>
    </dgm:pt>
    <dgm:pt modelId="{6A037D43-0317-4BE2-B26B-502E84FC080E}" type="pres">
      <dgm:prSet presAssocID="{0979CFC4-01BB-485B-B1CB-DBD72453F32D}" presName="connTx" presStyleLbl="parChTrans1D2" presStyleIdx="2" presStyleCnt="4"/>
      <dgm:spPr/>
      <dgm:t>
        <a:bodyPr/>
        <a:lstStyle/>
        <a:p>
          <a:endParaRPr lang="en-US"/>
        </a:p>
      </dgm:t>
    </dgm:pt>
    <dgm:pt modelId="{2E27CD66-24A4-481D-848A-1BD37E703B58}" type="pres">
      <dgm:prSet presAssocID="{928BAF7B-45CF-408E-A144-7E60666FCD87}" presName="root2" presStyleCnt="0"/>
      <dgm:spPr/>
      <dgm:t>
        <a:bodyPr/>
        <a:lstStyle/>
        <a:p>
          <a:endParaRPr lang="en-US"/>
        </a:p>
      </dgm:t>
    </dgm:pt>
    <dgm:pt modelId="{6C4E4CA9-F28E-4193-B62D-B20F5279C470}" type="pres">
      <dgm:prSet presAssocID="{928BAF7B-45CF-408E-A144-7E60666FCD87}" presName="LevelTwoTextNode" presStyleLbl="node2" presStyleIdx="2" presStyleCnt="4" custScaleX="114692" custScaleY="111790" custLinFactNeighborX="-22818" custLinFactNeighborY="-96245">
        <dgm:presLayoutVars>
          <dgm:chPref val="3"/>
        </dgm:presLayoutVars>
      </dgm:prSet>
      <dgm:spPr/>
      <dgm:t>
        <a:bodyPr/>
        <a:lstStyle/>
        <a:p>
          <a:endParaRPr lang="en-US"/>
        </a:p>
      </dgm:t>
    </dgm:pt>
    <dgm:pt modelId="{A6AA80DC-CE18-4C21-85A2-298B74194928}" type="pres">
      <dgm:prSet presAssocID="{928BAF7B-45CF-408E-A144-7E60666FCD87}" presName="level3hierChild" presStyleCnt="0"/>
      <dgm:spPr/>
      <dgm:t>
        <a:bodyPr/>
        <a:lstStyle/>
        <a:p>
          <a:endParaRPr lang="en-US"/>
        </a:p>
      </dgm:t>
    </dgm:pt>
    <dgm:pt modelId="{B9E0E3A0-DDD4-4216-A318-B513B812089A}" type="pres">
      <dgm:prSet presAssocID="{9700E716-C142-433F-8DF4-05953E9EDA41}" presName="conn2-1" presStyleLbl="parChTrans1D3" presStyleIdx="6" presStyleCnt="10"/>
      <dgm:spPr/>
      <dgm:t>
        <a:bodyPr/>
        <a:lstStyle/>
        <a:p>
          <a:endParaRPr lang="en-US"/>
        </a:p>
      </dgm:t>
    </dgm:pt>
    <dgm:pt modelId="{4E9A2AD3-2849-4462-9A9D-A6CAAEA2CB8E}" type="pres">
      <dgm:prSet presAssocID="{9700E716-C142-433F-8DF4-05953E9EDA41}" presName="connTx" presStyleLbl="parChTrans1D3" presStyleIdx="6" presStyleCnt="10"/>
      <dgm:spPr/>
      <dgm:t>
        <a:bodyPr/>
        <a:lstStyle/>
        <a:p>
          <a:endParaRPr lang="en-US"/>
        </a:p>
      </dgm:t>
    </dgm:pt>
    <dgm:pt modelId="{2777F855-034C-4C56-B9BE-66E131EFE06B}" type="pres">
      <dgm:prSet presAssocID="{C5679564-DD19-4EF7-9723-D7A17A8D3DA3}" presName="root2" presStyleCnt="0"/>
      <dgm:spPr/>
      <dgm:t>
        <a:bodyPr/>
        <a:lstStyle/>
        <a:p>
          <a:endParaRPr lang="en-US"/>
        </a:p>
      </dgm:t>
    </dgm:pt>
    <dgm:pt modelId="{820F69CB-0F7C-46E9-947A-5F3ABC815C54}" type="pres">
      <dgm:prSet presAssocID="{C5679564-DD19-4EF7-9723-D7A17A8D3DA3}" presName="LevelTwoTextNode" presStyleLbl="node3" presStyleIdx="6" presStyleCnt="10" custScaleX="247804" custScaleY="56665" custLinFactNeighborX="5375" custLinFactNeighborY="-8493">
        <dgm:presLayoutVars>
          <dgm:chPref val="3"/>
        </dgm:presLayoutVars>
      </dgm:prSet>
      <dgm:spPr/>
      <dgm:t>
        <a:bodyPr/>
        <a:lstStyle/>
        <a:p>
          <a:endParaRPr lang="en-US"/>
        </a:p>
      </dgm:t>
    </dgm:pt>
    <dgm:pt modelId="{C4A4A41A-34B5-4468-8E77-987CEC9B26FF}" type="pres">
      <dgm:prSet presAssocID="{C5679564-DD19-4EF7-9723-D7A17A8D3DA3}" presName="level3hierChild" presStyleCnt="0"/>
      <dgm:spPr/>
      <dgm:t>
        <a:bodyPr/>
        <a:lstStyle/>
        <a:p>
          <a:endParaRPr lang="en-US"/>
        </a:p>
      </dgm:t>
    </dgm:pt>
    <dgm:pt modelId="{B96DCAD7-4DDA-4ADD-BC63-0EE04A574845}" type="pres">
      <dgm:prSet presAssocID="{A59DF48E-6E99-4993-8BEE-EC2CE529B920}" presName="conn2-1" presStyleLbl="parChTrans1D3" presStyleIdx="7" presStyleCnt="10"/>
      <dgm:spPr/>
      <dgm:t>
        <a:bodyPr/>
        <a:lstStyle/>
        <a:p>
          <a:endParaRPr lang="en-US"/>
        </a:p>
      </dgm:t>
    </dgm:pt>
    <dgm:pt modelId="{70751119-7F61-442B-8E8D-60552951E5F1}" type="pres">
      <dgm:prSet presAssocID="{A59DF48E-6E99-4993-8BEE-EC2CE529B920}" presName="connTx" presStyleLbl="parChTrans1D3" presStyleIdx="7" presStyleCnt="10"/>
      <dgm:spPr/>
      <dgm:t>
        <a:bodyPr/>
        <a:lstStyle/>
        <a:p>
          <a:endParaRPr lang="en-US"/>
        </a:p>
      </dgm:t>
    </dgm:pt>
    <dgm:pt modelId="{1D4C88A0-7C5E-48A5-8D38-1A0BB9FA0361}" type="pres">
      <dgm:prSet presAssocID="{90733C6E-F8D5-4C1C-B978-F766B0E491D9}" presName="root2" presStyleCnt="0"/>
      <dgm:spPr/>
      <dgm:t>
        <a:bodyPr/>
        <a:lstStyle/>
        <a:p>
          <a:endParaRPr lang="en-US"/>
        </a:p>
      </dgm:t>
    </dgm:pt>
    <dgm:pt modelId="{F4C486E2-B375-457B-8826-444182C6E776}" type="pres">
      <dgm:prSet presAssocID="{90733C6E-F8D5-4C1C-B978-F766B0E491D9}" presName="LevelTwoTextNode" presStyleLbl="node3" presStyleIdx="7" presStyleCnt="10" custScaleX="247277" custScaleY="73306" custLinFactNeighborX="2478" custLinFactNeighborY="-17376">
        <dgm:presLayoutVars>
          <dgm:chPref val="3"/>
        </dgm:presLayoutVars>
      </dgm:prSet>
      <dgm:spPr/>
      <dgm:t>
        <a:bodyPr/>
        <a:lstStyle/>
        <a:p>
          <a:endParaRPr lang="en-US"/>
        </a:p>
      </dgm:t>
    </dgm:pt>
    <dgm:pt modelId="{9D1B67AA-8621-446E-AE38-5ED46C3E2624}" type="pres">
      <dgm:prSet presAssocID="{90733C6E-F8D5-4C1C-B978-F766B0E491D9}" presName="level3hierChild" presStyleCnt="0"/>
      <dgm:spPr/>
      <dgm:t>
        <a:bodyPr/>
        <a:lstStyle/>
        <a:p>
          <a:endParaRPr lang="en-US"/>
        </a:p>
      </dgm:t>
    </dgm:pt>
    <dgm:pt modelId="{184447F7-5183-4A2E-9C76-54C49727FAF1}" type="pres">
      <dgm:prSet presAssocID="{391598A3-C206-412F-B557-27396FECCC52}" presName="conn2-1" presStyleLbl="parChTrans1D3" presStyleIdx="8" presStyleCnt="10"/>
      <dgm:spPr/>
      <dgm:t>
        <a:bodyPr/>
        <a:lstStyle/>
        <a:p>
          <a:endParaRPr lang="en-US"/>
        </a:p>
      </dgm:t>
    </dgm:pt>
    <dgm:pt modelId="{25BDC353-13F3-4C27-984B-8251D9B47CE0}" type="pres">
      <dgm:prSet presAssocID="{391598A3-C206-412F-B557-27396FECCC52}" presName="connTx" presStyleLbl="parChTrans1D3" presStyleIdx="8" presStyleCnt="10"/>
      <dgm:spPr/>
      <dgm:t>
        <a:bodyPr/>
        <a:lstStyle/>
        <a:p>
          <a:endParaRPr lang="en-US"/>
        </a:p>
      </dgm:t>
    </dgm:pt>
    <dgm:pt modelId="{AD2C81D4-E1CC-4BE0-9598-5459D381966C}" type="pres">
      <dgm:prSet presAssocID="{5A91DA4F-531E-4B20-A625-973AB1B006BD}" presName="root2" presStyleCnt="0"/>
      <dgm:spPr/>
    </dgm:pt>
    <dgm:pt modelId="{F7DDAF61-D8B5-4B43-95F4-E1FC57C74BE5}" type="pres">
      <dgm:prSet presAssocID="{5A91DA4F-531E-4B20-A625-973AB1B006BD}" presName="LevelTwoTextNode" presStyleLbl="node3" presStyleIdx="8" presStyleCnt="10" custScaleX="247277" custScaleY="59389" custLinFactNeighborX="2478" custLinFactNeighborY="-20923">
        <dgm:presLayoutVars>
          <dgm:chPref val="3"/>
        </dgm:presLayoutVars>
      </dgm:prSet>
      <dgm:spPr/>
      <dgm:t>
        <a:bodyPr/>
        <a:lstStyle/>
        <a:p>
          <a:endParaRPr lang="en-US"/>
        </a:p>
      </dgm:t>
    </dgm:pt>
    <dgm:pt modelId="{8E547209-56B0-41D4-9E37-30A0A66CEB71}" type="pres">
      <dgm:prSet presAssocID="{5A91DA4F-531E-4B20-A625-973AB1B006BD}" presName="level3hierChild" presStyleCnt="0"/>
      <dgm:spPr/>
    </dgm:pt>
    <dgm:pt modelId="{1EEF0D14-890D-41AA-944D-2BEC96896DC7}" type="pres">
      <dgm:prSet presAssocID="{0FA21164-3FE7-40C2-92B8-2915E1218065}" presName="conn2-1" presStyleLbl="parChTrans1D2" presStyleIdx="3" presStyleCnt="4"/>
      <dgm:spPr/>
      <dgm:t>
        <a:bodyPr/>
        <a:lstStyle/>
        <a:p>
          <a:endParaRPr lang="en-US"/>
        </a:p>
      </dgm:t>
    </dgm:pt>
    <dgm:pt modelId="{2337ABCF-2AB2-4DA7-A41B-D09CAB1FB7E5}" type="pres">
      <dgm:prSet presAssocID="{0FA21164-3FE7-40C2-92B8-2915E1218065}" presName="connTx" presStyleLbl="parChTrans1D2" presStyleIdx="3" presStyleCnt="4"/>
      <dgm:spPr/>
      <dgm:t>
        <a:bodyPr/>
        <a:lstStyle/>
        <a:p>
          <a:endParaRPr lang="en-US"/>
        </a:p>
      </dgm:t>
    </dgm:pt>
    <dgm:pt modelId="{393D6E68-0FF5-45B4-B2F5-A0A2DA186D8C}" type="pres">
      <dgm:prSet presAssocID="{2790281A-AF02-4498-9B10-73DED6FEDDB0}" presName="root2" presStyleCnt="0"/>
      <dgm:spPr/>
    </dgm:pt>
    <dgm:pt modelId="{21B1AF10-0DEC-4F66-9734-7A804F2C093C}" type="pres">
      <dgm:prSet presAssocID="{2790281A-AF02-4498-9B10-73DED6FEDDB0}" presName="LevelTwoTextNode" presStyleLbl="node2" presStyleIdx="3" presStyleCnt="4" custScaleX="117697" custScaleY="95548" custLinFactNeighborX="-21078" custLinFactNeighborY="-87721">
        <dgm:presLayoutVars>
          <dgm:chPref val="3"/>
        </dgm:presLayoutVars>
      </dgm:prSet>
      <dgm:spPr/>
      <dgm:t>
        <a:bodyPr/>
        <a:lstStyle/>
        <a:p>
          <a:endParaRPr lang="en-US"/>
        </a:p>
      </dgm:t>
    </dgm:pt>
    <dgm:pt modelId="{CE73F811-E46B-4DBA-95C1-0AD513A139D5}" type="pres">
      <dgm:prSet presAssocID="{2790281A-AF02-4498-9B10-73DED6FEDDB0}" presName="level3hierChild" presStyleCnt="0"/>
      <dgm:spPr/>
    </dgm:pt>
    <dgm:pt modelId="{6EA98A83-582F-4AFF-9784-000476175BFD}" type="pres">
      <dgm:prSet presAssocID="{3019BE41-7323-43F9-9C9A-FC3517EB83FF}" presName="conn2-1" presStyleLbl="parChTrans1D3" presStyleIdx="9" presStyleCnt="10"/>
      <dgm:spPr/>
      <dgm:t>
        <a:bodyPr/>
        <a:lstStyle/>
        <a:p>
          <a:endParaRPr lang="en-US"/>
        </a:p>
      </dgm:t>
    </dgm:pt>
    <dgm:pt modelId="{4E9DD359-FEAE-4FD5-8DF6-AA3237E9ECC0}" type="pres">
      <dgm:prSet presAssocID="{3019BE41-7323-43F9-9C9A-FC3517EB83FF}" presName="connTx" presStyleLbl="parChTrans1D3" presStyleIdx="9" presStyleCnt="10"/>
      <dgm:spPr/>
      <dgm:t>
        <a:bodyPr/>
        <a:lstStyle/>
        <a:p>
          <a:endParaRPr lang="en-US"/>
        </a:p>
      </dgm:t>
    </dgm:pt>
    <dgm:pt modelId="{6BF08EB9-38D4-496F-80F3-CE120B7C555E}" type="pres">
      <dgm:prSet presAssocID="{362569D3-B963-438D-820C-68BDE759A850}" presName="root2" presStyleCnt="0"/>
      <dgm:spPr/>
    </dgm:pt>
    <dgm:pt modelId="{BFBE3CFE-A37A-4C33-A105-4230464894D4}" type="pres">
      <dgm:prSet presAssocID="{362569D3-B963-438D-820C-68BDE759A850}" presName="LevelTwoTextNode" presStyleLbl="node3" presStyleIdx="9" presStyleCnt="10" custScaleX="242939" custScaleY="44319" custLinFactNeighborX="4701" custLinFactNeighborY="-24762">
        <dgm:presLayoutVars>
          <dgm:chPref val="3"/>
        </dgm:presLayoutVars>
      </dgm:prSet>
      <dgm:spPr/>
      <dgm:t>
        <a:bodyPr/>
        <a:lstStyle/>
        <a:p>
          <a:endParaRPr lang="en-US"/>
        </a:p>
      </dgm:t>
    </dgm:pt>
    <dgm:pt modelId="{38E6B105-39FF-4215-8007-FD8DD06376C0}" type="pres">
      <dgm:prSet presAssocID="{362569D3-B963-438D-820C-68BDE759A850}" presName="level3hierChild" presStyleCnt="0"/>
      <dgm:spPr/>
    </dgm:pt>
  </dgm:ptLst>
  <dgm:cxnLst>
    <dgm:cxn modelId="{78327B8B-DDF8-4ACC-AD28-41EEA252BA7B}" type="presOf" srcId="{2771A9FD-00A6-4963-A85C-9AF3C58DCE0E}" destId="{F0291AB5-98D9-4F3F-B79F-9CCE3C611238}" srcOrd="0" destOrd="0" presId="urn:microsoft.com/office/officeart/2005/8/layout/hierarchy2"/>
    <dgm:cxn modelId="{58477BAE-FF9F-44AC-B02A-1C1319A86F58}" srcId="{6ED47BA3-C15A-47ED-B1FF-316FB7684989}" destId="{2790281A-AF02-4498-9B10-73DED6FEDDB0}" srcOrd="3" destOrd="0" parTransId="{0FA21164-3FE7-40C2-92B8-2915E1218065}" sibTransId="{4991EFA6-8ABF-4B1B-B4A4-21986C637266}"/>
    <dgm:cxn modelId="{0CD61A3D-422B-47A9-9B4B-314197A4607E}" type="presOf" srcId="{90733C6E-F8D5-4C1C-B978-F766B0E491D9}" destId="{F4C486E2-B375-457B-8826-444182C6E776}" srcOrd="0" destOrd="0" presId="urn:microsoft.com/office/officeart/2005/8/layout/hierarchy2"/>
    <dgm:cxn modelId="{A867F4CC-196B-48FB-B5AF-E07A14DA7D20}" type="presOf" srcId="{9E179DFA-A8DB-408A-8F9F-AA9875D573E0}" destId="{AB05BF73-43D0-44A0-A37E-0DA9B0083299}" srcOrd="1" destOrd="0" presId="urn:microsoft.com/office/officeart/2005/8/layout/hierarchy2"/>
    <dgm:cxn modelId="{CD03FF59-7E7C-4067-ADDD-1FA529C171D3}" type="presOf" srcId="{0FA21164-3FE7-40C2-92B8-2915E1218065}" destId="{2337ABCF-2AB2-4DA7-A41B-D09CAB1FB7E5}" srcOrd="1" destOrd="0" presId="urn:microsoft.com/office/officeart/2005/8/layout/hierarchy2"/>
    <dgm:cxn modelId="{DABFA97E-9A11-46B5-9657-EC83F40E8FAA}" type="presOf" srcId="{7E077DE4-EC72-4613-AC22-38A79850676F}" destId="{C8E90D4B-25C4-4ADC-B754-32F6D3F005E0}" srcOrd="1" destOrd="0" presId="urn:microsoft.com/office/officeart/2005/8/layout/hierarchy2"/>
    <dgm:cxn modelId="{380957F1-DF37-4457-BDCE-6D4F02651000}" type="presOf" srcId="{2790281A-AF02-4498-9B10-73DED6FEDDB0}" destId="{21B1AF10-0DEC-4F66-9734-7A804F2C093C}" srcOrd="0" destOrd="0" presId="urn:microsoft.com/office/officeart/2005/8/layout/hierarchy2"/>
    <dgm:cxn modelId="{A684C387-38AA-4684-ACAB-1862E169C39F}" type="presOf" srcId="{928BAF7B-45CF-408E-A144-7E60666FCD87}" destId="{6C4E4CA9-F28E-4193-B62D-B20F5279C470}" srcOrd="0" destOrd="0" presId="urn:microsoft.com/office/officeart/2005/8/layout/hierarchy2"/>
    <dgm:cxn modelId="{4E1CE3D4-8402-4026-A32C-89243935178C}" type="presOf" srcId="{391598A3-C206-412F-B557-27396FECCC52}" destId="{25BDC353-13F3-4C27-984B-8251D9B47CE0}" srcOrd="1" destOrd="0" presId="urn:microsoft.com/office/officeart/2005/8/layout/hierarchy2"/>
    <dgm:cxn modelId="{D28B4FC3-A267-4D3E-A271-A0FBCF189E78}" srcId="{B7EE2BE7-B664-4ED4-8913-91531CA75925}" destId="{AA41C4A7-C2B5-41D9-8630-BFB52C8664F2}" srcOrd="1" destOrd="0" parTransId="{8650190A-187A-4A15-A0E2-5E79C80F0E5D}" sibTransId="{F51EB8F8-5028-4AF0-B371-CBD80316C09D}"/>
    <dgm:cxn modelId="{D977303A-2DC0-4DBC-9CE6-60829AB36990}" type="presOf" srcId="{0979CFC4-01BB-485B-B1CB-DBD72453F32D}" destId="{6A037D43-0317-4BE2-B26B-502E84FC080E}" srcOrd="1" destOrd="0" presId="urn:microsoft.com/office/officeart/2005/8/layout/hierarchy2"/>
    <dgm:cxn modelId="{EFF1649D-EF0A-47AF-A236-426B8A5744CE}" type="presOf" srcId="{8650190A-187A-4A15-A0E2-5E79C80F0E5D}" destId="{DCFB423E-3297-442B-B2F5-63959812F398}" srcOrd="0" destOrd="0" presId="urn:microsoft.com/office/officeart/2005/8/layout/hierarchy2"/>
    <dgm:cxn modelId="{968A361A-AC2D-4851-89F1-DA837ECF8CDA}" srcId="{6ED47BA3-C15A-47ED-B1FF-316FB7684989}" destId="{B7EE2BE7-B664-4ED4-8913-91531CA75925}" srcOrd="0" destOrd="0" parTransId="{2771A9FD-00A6-4963-A85C-9AF3C58DCE0E}" sibTransId="{912BD188-9448-468D-94C3-596981457B18}"/>
    <dgm:cxn modelId="{61C7E249-669B-40FF-A495-729E83FAD6C7}" type="presOf" srcId="{9700E716-C142-433F-8DF4-05953E9EDA41}" destId="{4E9A2AD3-2849-4462-9A9D-A6CAAEA2CB8E}" srcOrd="1" destOrd="0" presId="urn:microsoft.com/office/officeart/2005/8/layout/hierarchy2"/>
    <dgm:cxn modelId="{0099F284-0FCC-4398-B2C0-E6983AD594F4}" type="presOf" srcId="{CD9F00EC-9836-4D5B-8A93-65CDE068C607}" destId="{28C90FF7-D1B8-4399-A204-8E1C7506085D}" srcOrd="0" destOrd="0" presId="urn:microsoft.com/office/officeart/2005/8/layout/hierarchy2"/>
    <dgm:cxn modelId="{395C9349-58C7-4853-B992-16ADBD0EB9CE}" type="presOf" srcId="{2771A9FD-00A6-4963-A85C-9AF3C58DCE0E}" destId="{474A5369-2ACB-45E1-BB4B-3FB46E609CF5}" srcOrd="1" destOrd="0" presId="urn:microsoft.com/office/officeart/2005/8/layout/hierarchy2"/>
    <dgm:cxn modelId="{2C1671AC-C387-476E-8F54-AC3990F893C3}" type="presOf" srcId="{CD9F00EC-9836-4D5B-8A93-65CDE068C607}" destId="{A9108756-49C3-441F-BE47-D759F9F3B73C}" srcOrd="1" destOrd="0" presId="urn:microsoft.com/office/officeart/2005/8/layout/hierarchy2"/>
    <dgm:cxn modelId="{EEF46AC4-8FA3-4543-AE6F-B14E48DEBF85}" type="presOf" srcId="{50E7F8A8-D2F1-4A2F-80EB-153C6957D060}" destId="{01E07BD1-231E-4A2B-8A9F-41365243D3D2}" srcOrd="0" destOrd="0" presId="urn:microsoft.com/office/officeart/2005/8/layout/hierarchy2"/>
    <dgm:cxn modelId="{FDED63D4-E82D-4E9F-9151-7C4A7DAF0427}" type="presOf" srcId="{E26D4437-1888-44FF-A070-624CDFF0BD74}" destId="{A0820C19-A346-437D-A491-C3B618AE2EEE}" srcOrd="0" destOrd="0" presId="urn:microsoft.com/office/officeart/2005/8/layout/hierarchy2"/>
    <dgm:cxn modelId="{283ABE6F-2532-48F8-AA3E-A4E98DC4117E}" type="presOf" srcId="{0FA21164-3FE7-40C2-92B8-2915E1218065}" destId="{1EEF0D14-890D-41AA-944D-2BEC96896DC7}" srcOrd="0" destOrd="0" presId="urn:microsoft.com/office/officeart/2005/8/layout/hierarchy2"/>
    <dgm:cxn modelId="{B1A60D82-A4BF-42E7-87C2-93DCF1C0C045}" type="presOf" srcId="{7E077DE4-EC72-4613-AC22-38A79850676F}" destId="{15F2CCE9-DEF8-4155-ACAB-DC95D6792514}" srcOrd="0" destOrd="0" presId="urn:microsoft.com/office/officeart/2005/8/layout/hierarchy2"/>
    <dgm:cxn modelId="{A1684AE6-A919-4008-8639-34384BDA71C3}" type="presOf" srcId="{49E40306-CBFE-4CAA-BE16-329D5369BEED}" destId="{222247C6-7E61-4DF9-8898-A9A3606D15A3}" srcOrd="1" destOrd="0" presId="urn:microsoft.com/office/officeart/2005/8/layout/hierarchy2"/>
    <dgm:cxn modelId="{E6FFEF80-9586-4DCE-8D03-05D4C262A14B}" srcId="{928BAF7B-45CF-408E-A144-7E60666FCD87}" destId="{5A91DA4F-531E-4B20-A625-973AB1B006BD}" srcOrd="2" destOrd="0" parTransId="{391598A3-C206-412F-B557-27396FECCC52}" sibTransId="{D52CF23C-05C9-47CF-B85F-05E06FAA8CEE}"/>
    <dgm:cxn modelId="{6010FDF8-01FA-4BAB-9567-EEC622861F2B}" type="presOf" srcId="{3AEC0539-D7B9-451A-9599-21D3B11B2997}" destId="{8CBDA6C7-1FD6-4CB2-9FBD-42D580667341}" srcOrd="0" destOrd="0" presId="urn:microsoft.com/office/officeart/2005/8/layout/hierarchy2"/>
    <dgm:cxn modelId="{A3004F66-FC6A-421F-811D-2EC76A23712E}" type="presOf" srcId="{B7EE2BE7-B664-4ED4-8913-91531CA75925}" destId="{164DB5B0-0A54-482B-A288-B27D68DF0C2F}" srcOrd="0" destOrd="0" presId="urn:microsoft.com/office/officeart/2005/8/layout/hierarchy2"/>
    <dgm:cxn modelId="{FF7D9F45-00BD-4D07-B3FE-B63472B440F9}" type="presOf" srcId="{FA3C2A85-5F74-49B4-8CFD-B2216E8147A7}" destId="{3A07B8AB-2251-4B07-9988-E862AA3A4D99}" srcOrd="0" destOrd="0" presId="urn:microsoft.com/office/officeart/2005/8/layout/hierarchy2"/>
    <dgm:cxn modelId="{3C512DE5-00A9-42E9-93FD-120AEF256950}" srcId="{EC1FF921-9BCE-48F7-8AC2-ECF4F7CE6E42}" destId="{50E7F8A8-D2F1-4A2F-80EB-153C6957D060}" srcOrd="0" destOrd="0" parTransId="{49E40306-CBFE-4CAA-BE16-329D5369BEED}" sibTransId="{5A7ABC84-45DC-4A90-A48F-701DB65ED459}"/>
    <dgm:cxn modelId="{0C42AD4A-9709-4E2F-BB68-8B730D95CE2D}" srcId="{EC1FF921-9BCE-48F7-8AC2-ECF4F7CE6E42}" destId="{56A4B509-08FA-4462-898B-8C6929B78A3D}" srcOrd="2" destOrd="0" parTransId="{7E077DE4-EC72-4613-AC22-38A79850676F}" sibTransId="{A2AF053B-0A63-4EDD-BF0B-17AAFEF69969}"/>
    <dgm:cxn modelId="{00A19D08-17AC-4A41-B6F1-E0D2107406B9}" srcId="{6ED47BA3-C15A-47ED-B1FF-316FB7684989}" destId="{EC1FF921-9BCE-48F7-8AC2-ECF4F7CE6E42}" srcOrd="1" destOrd="0" parTransId="{CD9F00EC-9836-4D5B-8A93-65CDE068C607}" sibTransId="{0539E6FF-0D52-4A8A-BFC0-0FD14784A42A}"/>
    <dgm:cxn modelId="{1C1705F7-0694-440A-AE5D-B5C089BBB62A}" type="presOf" srcId="{AA41C4A7-C2B5-41D9-8630-BFB52C8664F2}" destId="{497681BF-7D28-4601-80F7-B432BFEE8682}" srcOrd="0" destOrd="0" presId="urn:microsoft.com/office/officeart/2005/8/layout/hierarchy2"/>
    <dgm:cxn modelId="{F3B7C0E3-16DE-4A2F-BCCF-3BAEB2FB95B3}" type="presOf" srcId="{EC1FF921-9BCE-48F7-8AC2-ECF4F7CE6E42}" destId="{BA7B9D5B-25EA-4B95-97CD-207C24230CBA}" srcOrd="0" destOrd="0" presId="urn:microsoft.com/office/officeart/2005/8/layout/hierarchy2"/>
    <dgm:cxn modelId="{5C9BB54F-E093-49E1-8537-B4CE6A4CD912}" type="presOf" srcId="{8650190A-187A-4A15-A0E2-5E79C80F0E5D}" destId="{9A92A1B8-1DF4-4EC7-BCD4-C7DF68DD7558}" srcOrd="1" destOrd="0" presId="urn:microsoft.com/office/officeart/2005/8/layout/hierarchy2"/>
    <dgm:cxn modelId="{5F09DF0D-D21E-4BD0-B5AA-CA281B29EED4}" srcId="{EC1FF921-9BCE-48F7-8AC2-ECF4F7CE6E42}" destId="{181BB0F6-B112-4712-B21C-1825E183D46E}" srcOrd="1" destOrd="0" parTransId="{C1D373B9-C99A-43DA-AC99-D8A6C53EA12B}" sibTransId="{CC984EEF-2D7B-4B4D-B201-D6303104742A}"/>
    <dgm:cxn modelId="{85E5CBBE-DB9A-4D0A-8A4C-9473B0FC9227}" type="presOf" srcId="{49E40306-CBFE-4CAA-BE16-329D5369BEED}" destId="{A4A82FB9-F18F-474D-BBCF-D0F969A39251}" srcOrd="0" destOrd="0" presId="urn:microsoft.com/office/officeart/2005/8/layout/hierarchy2"/>
    <dgm:cxn modelId="{EE153EA0-816F-4FEC-B0EE-ED04E1ABD829}" type="presOf" srcId="{C5679564-DD19-4EF7-9723-D7A17A8D3DA3}" destId="{820F69CB-0F7C-46E9-947A-5F3ABC815C54}" srcOrd="0" destOrd="0" presId="urn:microsoft.com/office/officeart/2005/8/layout/hierarchy2"/>
    <dgm:cxn modelId="{6589D187-751C-4ADE-819A-9D70CCBC78D2}" srcId="{928BAF7B-45CF-408E-A144-7E60666FCD87}" destId="{C5679564-DD19-4EF7-9723-D7A17A8D3DA3}" srcOrd="0" destOrd="0" parTransId="{9700E716-C142-433F-8DF4-05953E9EDA41}" sibTransId="{7F30997D-7D56-4F4D-93F4-EAC384FDF4F8}"/>
    <dgm:cxn modelId="{39A9EBF3-0F86-4705-8CCD-66284A85EA3A}" srcId="{2790281A-AF02-4498-9B10-73DED6FEDDB0}" destId="{362569D3-B963-438D-820C-68BDE759A850}" srcOrd="0" destOrd="0" parTransId="{3019BE41-7323-43F9-9C9A-FC3517EB83FF}" sibTransId="{FEC0449E-1C23-4CF6-86B0-D88A0468C9A9}"/>
    <dgm:cxn modelId="{B295FE3C-060D-4FC5-A0E1-382782E34A91}" type="presOf" srcId="{362569D3-B963-438D-820C-68BDE759A850}" destId="{BFBE3CFE-A37A-4C33-A105-4230464894D4}" srcOrd="0" destOrd="0" presId="urn:microsoft.com/office/officeart/2005/8/layout/hierarchy2"/>
    <dgm:cxn modelId="{C1448444-0979-4DDE-8F56-50910D9F4E34}" type="presOf" srcId="{9E179DFA-A8DB-408A-8F9F-AA9875D573E0}" destId="{D1DE1BD7-01C0-455B-80E2-5B1B25A88BF4}" srcOrd="0" destOrd="0" presId="urn:microsoft.com/office/officeart/2005/8/layout/hierarchy2"/>
    <dgm:cxn modelId="{43EF2F51-D086-45C1-9959-0F1768ED57E6}" srcId="{928BAF7B-45CF-408E-A144-7E60666FCD87}" destId="{90733C6E-F8D5-4C1C-B978-F766B0E491D9}" srcOrd="1" destOrd="0" parTransId="{A59DF48E-6E99-4993-8BEE-EC2CE529B920}" sibTransId="{24589B20-0992-46A2-B82B-956EA1CED61B}"/>
    <dgm:cxn modelId="{815CA6E5-4F48-45B8-96C8-7FC54D44C071}" type="presOf" srcId="{6ED47BA3-C15A-47ED-B1FF-316FB7684989}" destId="{669B2465-D397-4D30-B113-E75D08E7FC03}" srcOrd="0" destOrd="0" presId="urn:microsoft.com/office/officeart/2005/8/layout/hierarchy2"/>
    <dgm:cxn modelId="{75F413D9-FC04-44FC-90C3-6DA63B0E622A}" type="presOf" srcId="{A59DF48E-6E99-4993-8BEE-EC2CE529B920}" destId="{70751119-7F61-442B-8E8D-60552951E5F1}" srcOrd="1" destOrd="0" presId="urn:microsoft.com/office/officeart/2005/8/layout/hierarchy2"/>
    <dgm:cxn modelId="{5589735D-0288-446A-90B1-402055EB9576}" type="presOf" srcId="{181BB0F6-B112-4712-B21C-1825E183D46E}" destId="{9CAEAE8D-02AC-4040-B023-C8EAA2F11AE1}" srcOrd="0" destOrd="0" presId="urn:microsoft.com/office/officeart/2005/8/layout/hierarchy2"/>
    <dgm:cxn modelId="{913D5896-D45A-4E3D-9082-C682C1178F15}" type="presOf" srcId="{5A91DA4F-531E-4B20-A625-973AB1B006BD}" destId="{F7DDAF61-D8B5-4B43-95F4-E1FC57C74BE5}" srcOrd="0" destOrd="0" presId="urn:microsoft.com/office/officeart/2005/8/layout/hierarchy2"/>
    <dgm:cxn modelId="{D97977E9-128C-47AE-AC81-BD7057328EC4}" srcId="{6ED47BA3-C15A-47ED-B1FF-316FB7684989}" destId="{928BAF7B-45CF-408E-A144-7E60666FCD87}" srcOrd="2" destOrd="0" parTransId="{0979CFC4-01BB-485B-B1CB-DBD72453F32D}" sibTransId="{F8BEE78F-0EE3-4AB0-A8F4-21742A3DDBA6}"/>
    <dgm:cxn modelId="{131C5618-0917-4EC1-ABA6-39141B2EDE06}" srcId="{B7EE2BE7-B664-4ED4-8913-91531CA75925}" destId="{271064AB-2AFB-4637-9693-5D47B59A71B9}" srcOrd="2" destOrd="0" parTransId="{3AEC0539-D7B9-451A-9599-21D3B11B2997}" sibTransId="{3BB33D08-1902-4042-9D4E-375F136B42F4}"/>
    <dgm:cxn modelId="{44DDEE74-E923-4595-B4E3-92FA8E79400C}" srcId="{E26D4437-1888-44FF-A070-624CDFF0BD74}" destId="{6ED47BA3-C15A-47ED-B1FF-316FB7684989}" srcOrd="0" destOrd="0" parTransId="{FBD9253E-D834-4735-AF7F-1D62A70A942D}" sibTransId="{7BD0DCA9-BBC6-4748-BC53-EB316B396EBE}"/>
    <dgm:cxn modelId="{231E1478-8911-40FC-B5BE-871829F42022}" type="presOf" srcId="{C1D373B9-C99A-43DA-AC99-D8A6C53EA12B}" destId="{CC7F83CE-2849-4AA7-9D7D-D423DA95944D}" srcOrd="0" destOrd="0" presId="urn:microsoft.com/office/officeart/2005/8/layout/hierarchy2"/>
    <dgm:cxn modelId="{09B9B91D-9400-474D-B1FB-96C40DA2D54E}" type="presOf" srcId="{391598A3-C206-412F-B557-27396FECCC52}" destId="{184447F7-5183-4A2E-9C76-54C49727FAF1}" srcOrd="0" destOrd="0" presId="urn:microsoft.com/office/officeart/2005/8/layout/hierarchy2"/>
    <dgm:cxn modelId="{2369460A-CBDC-4EF7-9345-8C38986503DE}" type="presOf" srcId="{56A4B509-08FA-4462-898B-8C6929B78A3D}" destId="{9BC0B5EA-DBDB-4CBB-9175-FF8FA455F45C}" srcOrd="0" destOrd="0" presId="urn:microsoft.com/office/officeart/2005/8/layout/hierarchy2"/>
    <dgm:cxn modelId="{59A0C0D9-88EB-472E-9807-04B456F12413}" srcId="{B7EE2BE7-B664-4ED4-8913-91531CA75925}" destId="{FA3C2A85-5F74-49B4-8CFD-B2216E8147A7}" srcOrd="0" destOrd="0" parTransId="{9E179DFA-A8DB-408A-8F9F-AA9875D573E0}" sibTransId="{A65A3DC6-4CFD-4CEF-A35C-169264DF062F}"/>
    <dgm:cxn modelId="{EDCF7D57-B3CD-4BA0-B99E-FD79A5A92872}" type="presOf" srcId="{0979CFC4-01BB-485B-B1CB-DBD72453F32D}" destId="{A887E4B7-0DAB-484F-9065-FBF1FF9108B8}" srcOrd="0" destOrd="0" presId="urn:microsoft.com/office/officeart/2005/8/layout/hierarchy2"/>
    <dgm:cxn modelId="{1EC8F220-D8B4-4CE0-B98D-BE73601D2C00}" type="presOf" srcId="{9700E716-C142-433F-8DF4-05953E9EDA41}" destId="{B9E0E3A0-DDD4-4216-A318-B513B812089A}" srcOrd="0" destOrd="0" presId="urn:microsoft.com/office/officeart/2005/8/layout/hierarchy2"/>
    <dgm:cxn modelId="{72CF9CA7-DE28-4FC4-8FE3-D4F6014151C0}" type="presOf" srcId="{A59DF48E-6E99-4993-8BEE-EC2CE529B920}" destId="{B96DCAD7-4DDA-4ADD-BC63-0EE04A574845}" srcOrd="0" destOrd="0" presId="urn:microsoft.com/office/officeart/2005/8/layout/hierarchy2"/>
    <dgm:cxn modelId="{B58C5816-5C0C-4C17-B161-D261BB822265}" type="presOf" srcId="{3019BE41-7323-43F9-9C9A-FC3517EB83FF}" destId="{4E9DD359-FEAE-4FD5-8DF6-AA3237E9ECC0}" srcOrd="1" destOrd="0" presId="urn:microsoft.com/office/officeart/2005/8/layout/hierarchy2"/>
    <dgm:cxn modelId="{07680B1A-C66E-41E1-B05F-5425341E6DC8}" type="presOf" srcId="{3019BE41-7323-43F9-9C9A-FC3517EB83FF}" destId="{6EA98A83-582F-4AFF-9784-000476175BFD}" srcOrd="0" destOrd="0" presId="urn:microsoft.com/office/officeart/2005/8/layout/hierarchy2"/>
    <dgm:cxn modelId="{B3A78953-F320-45DA-A76E-B1F375AD35F1}" type="presOf" srcId="{3AEC0539-D7B9-451A-9599-21D3B11B2997}" destId="{EC6B12B1-88AA-4545-A23E-FF9F05978B7A}" srcOrd="1" destOrd="0" presId="urn:microsoft.com/office/officeart/2005/8/layout/hierarchy2"/>
    <dgm:cxn modelId="{1391274D-56C3-4DE6-8F0D-8D9D44228805}" type="presOf" srcId="{C1D373B9-C99A-43DA-AC99-D8A6C53EA12B}" destId="{E37252FA-07A7-430A-B0CE-F3B912ECCCD0}" srcOrd="1" destOrd="0" presId="urn:microsoft.com/office/officeart/2005/8/layout/hierarchy2"/>
    <dgm:cxn modelId="{2D1B1707-F688-4BFD-8AF8-77B8C04F7461}" type="presOf" srcId="{271064AB-2AFB-4637-9693-5D47B59A71B9}" destId="{AD4A4815-F427-4491-8BD1-074952922F04}" srcOrd="0" destOrd="0" presId="urn:microsoft.com/office/officeart/2005/8/layout/hierarchy2"/>
    <dgm:cxn modelId="{11F2F860-9740-495E-A418-20ACDA7F2D5A}" type="presParOf" srcId="{A0820C19-A346-437D-A491-C3B618AE2EEE}" destId="{E04813C1-EAAB-4141-B070-B5C5A9E9EF5C}" srcOrd="0" destOrd="0" presId="urn:microsoft.com/office/officeart/2005/8/layout/hierarchy2"/>
    <dgm:cxn modelId="{1BB13F90-5981-4385-BBDA-77A267FFD422}" type="presParOf" srcId="{E04813C1-EAAB-4141-B070-B5C5A9E9EF5C}" destId="{669B2465-D397-4D30-B113-E75D08E7FC03}" srcOrd="0" destOrd="0" presId="urn:microsoft.com/office/officeart/2005/8/layout/hierarchy2"/>
    <dgm:cxn modelId="{DDFBC365-8140-4142-998A-0B4FEF364504}" type="presParOf" srcId="{E04813C1-EAAB-4141-B070-B5C5A9E9EF5C}" destId="{117EEB44-1C98-409A-A84B-540D49D219D8}" srcOrd="1" destOrd="0" presId="urn:microsoft.com/office/officeart/2005/8/layout/hierarchy2"/>
    <dgm:cxn modelId="{31FBF4B0-39E9-4B90-90A1-D39299F052EC}" type="presParOf" srcId="{117EEB44-1C98-409A-A84B-540D49D219D8}" destId="{F0291AB5-98D9-4F3F-B79F-9CCE3C611238}" srcOrd="0" destOrd="0" presId="urn:microsoft.com/office/officeart/2005/8/layout/hierarchy2"/>
    <dgm:cxn modelId="{CA4DA059-4D09-4F54-A2F1-A339BEF221D0}" type="presParOf" srcId="{F0291AB5-98D9-4F3F-B79F-9CCE3C611238}" destId="{474A5369-2ACB-45E1-BB4B-3FB46E609CF5}" srcOrd="0" destOrd="0" presId="urn:microsoft.com/office/officeart/2005/8/layout/hierarchy2"/>
    <dgm:cxn modelId="{5E87038E-F6C5-400D-A731-7527BCEC66F9}" type="presParOf" srcId="{117EEB44-1C98-409A-A84B-540D49D219D8}" destId="{0A6BC501-E2E7-424A-847F-5BA73DA1AA31}" srcOrd="1" destOrd="0" presId="urn:microsoft.com/office/officeart/2005/8/layout/hierarchy2"/>
    <dgm:cxn modelId="{7D364644-3321-4F4A-9B88-7BB3FBA671C0}" type="presParOf" srcId="{0A6BC501-E2E7-424A-847F-5BA73DA1AA31}" destId="{164DB5B0-0A54-482B-A288-B27D68DF0C2F}" srcOrd="0" destOrd="0" presId="urn:microsoft.com/office/officeart/2005/8/layout/hierarchy2"/>
    <dgm:cxn modelId="{0E37C62D-DF5C-435E-B367-C7F73B725C1F}" type="presParOf" srcId="{0A6BC501-E2E7-424A-847F-5BA73DA1AA31}" destId="{3D4656D1-5BE3-46E4-8F38-C5EFE66E7A54}" srcOrd="1" destOrd="0" presId="urn:microsoft.com/office/officeart/2005/8/layout/hierarchy2"/>
    <dgm:cxn modelId="{4441FD89-4678-47D8-91CC-34C344A792F4}" type="presParOf" srcId="{3D4656D1-5BE3-46E4-8F38-C5EFE66E7A54}" destId="{D1DE1BD7-01C0-455B-80E2-5B1B25A88BF4}" srcOrd="0" destOrd="0" presId="urn:microsoft.com/office/officeart/2005/8/layout/hierarchy2"/>
    <dgm:cxn modelId="{0AF5EC14-9005-4989-B482-D8D3EC0A3926}" type="presParOf" srcId="{D1DE1BD7-01C0-455B-80E2-5B1B25A88BF4}" destId="{AB05BF73-43D0-44A0-A37E-0DA9B0083299}" srcOrd="0" destOrd="0" presId="urn:microsoft.com/office/officeart/2005/8/layout/hierarchy2"/>
    <dgm:cxn modelId="{9A97295F-8F01-4945-B4E3-5B593BC5B799}" type="presParOf" srcId="{3D4656D1-5BE3-46E4-8F38-C5EFE66E7A54}" destId="{6E8B4F5A-FFF4-4B5A-832A-E7A41E9CBF83}" srcOrd="1" destOrd="0" presId="urn:microsoft.com/office/officeart/2005/8/layout/hierarchy2"/>
    <dgm:cxn modelId="{E66C7BE9-EB12-41C3-88A5-5198F69AE47C}" type="presParOf" srcId="{6E8B4F5A-FFF4-4B5A-832A-E7A41E9CBF83}" destId="{3A07B8AB-2251-4B07-9988-E862AA3A4D99}" srcOrd="0" destOrd="0" presId="urn:microsoft.com/office/officeart/2005/8/layout/hierarchy2"/>
    <dgm:cxn modelId="{B01B3113-30FF-4424-B963-1573E619D514}" type="presParOf" srcId="{6E8B4F5A-FFF4-4B5A-832A-E7A41E9CBF83}" destId="{D0C6C0C2-A6D2-433F-BDF7-E7A16963C9DC}" srcOrd="1" destOrd="0" presId="urn:microsoft.com/office/officeart/2005/8/layout/hierarchy2"/>
    <dgm:cxn modelId="{B8CF6CF4-AD8F-4717-A1FB-99119874708A}" type="presParOf" srcId="{3D4656D1-5BE3-46E4-8F38-C5EFE66E7A54}" destId="{DCFB423E-3297-442B-B2F5-63959812F398}" srcOrd="2" destOrd="0" presId="urn:microsoft.com/office/officeart/2005/8/layout/hierarchy2"/>
    <dgm:cxn modelId="{32083E71-DD95-4EDB-BAD9-7FA79AFC438F}" type="presParOf" srcId="{DCFB423E-3297-442B-B2F5-63959812F398}" destId="{9A92A1B8-1DF4-4EC7-BCD4-C7DF68DD7558}" srcOrd="0" destOrd="0" presId="urn:microsoft.com/office/officeart/2005/8/layout/hierarchy2"/>
    <dgm:cxn modelId="{E144FED7-62BD-4BA2-BF25-78389F73FE57}" type="presParOf" srcId="{3D4656D1-5BE3-46E4-8F38-C5EFE66E7A54}" destId="{17F1BB1B-87CF-44B5-B5FA-A33D2F409A11}" srcOrd="3" destOrd="0" presId="urn:microsoft.com/office/officeart/2005/8/layout/hierarchy2"/>
    <dgm:cxn modelId="{50141D93-AF5D-4684-9783-07687F25F278}" type="presParOf" srcId="{17F1BB1B-87CF-44B5-B5FA-A33D2F409A11}" destId="{497681BF-7D28-4601-80F7-B432BFEE8682}" srcOrd="0" destOrd="0" presId="urn:microsoft.com/office/officeart/2005/8/layout/hierarchy2"/>
    <dgm:cxn modelId="{6C23DDB5-ED1E-45AE-A6BC-93023F03AB05}" type="presParOf" srcId="{17F1BB1B-87CF-44B5-B5FA-A33D2F409A11}" destId="{26E45EC3-B8DF-4B5B-9F51-CEF23326A06C}" srcOrd="1" destOrd="0" presId="urn:microsoft.com/office/officeart/2005/8/layout/hierarchy2"/>
    <dgm:cxn modelId="{86F8F517-819C-4AA9-9A57-D609619C952D}" type="presParOf" srcId="{3D4656D1-5BE3-46E4-8F38-C5EFE66E7A54}" destId="{8CBDA6C7-1FD6-4CB2-9FBD-42D580667341}" srcOrd="4" destOrd="0" presId="urn:microsoft.com/office/officeart/2005/8/layout/hierarchy2"/>
    <dgm:cxn modelId="{B2CAE7D9-F4F0-4B0A-BC38-4EB177E2DDE3}" type="presParOf" srcId="{8CBDA6C7-1FD6-4CB2-9FBD-42D580667341}" destId="{EC6B12B1-88AA-4545-A23E-FF9F05978B7A}" srcOrd="0" destOrd="0" presId="urn:microsoft.com/office/officeart/2005/8/layout/hierarchy2"/>
    <dgm:cxn modelId="{E79F883C-706B-44B1-BE76-2B950DAB8A3B}" type="presParOf" srcId="{3D4656D1-5BE3-46E4-8F38-C5EFE66E7A54}" destId="{1F4B3DC1-426B-4C10-B1D4-FE162A998690}" srcOrd="5" destOrd="0" presId="urn:microsoft.com/office/officeart/2005/8/layout/hierarchy2"/>
    <dgm:cxn modelId="{3B65A90F-6F02-4C51-8126-1A3964ACB402}" type="presParOf" srcId="{1F4B3DC1-426B-4C10-B1D4-FE162A998690}" destId="{AD4A4815-F427-4491-8BD1-074952922F04}" srcOrd="0" destOrd="0" presId="urn:microsoft.com/office/officeart/2005/8/layout/hierarchy2"/>
    <dgm:cxn modelId="{ABCFEFE3-97D2-48DF-9EEE-EF1D5720FB6B}" type="presParOf" srcId="{1F4B3DC1-426B-4C10-B1D4-FE162A998690}" destId="{C663BA6E-A904-4E02-A33B-B65FEDB3E195}" srcOrd="1" destOrd="0" presId="urn:microsoft.com/office/officeart/2005/8/layout/hierarchy2"/>
    <dgm:cxn modelId="{60151B35-51AF-4CA3-9F86-6C598842C298}" type="presParOf" srcId="{117EEB44-1C98-409A-A84B-540D49D219D8}" destId="{28C90FF7-D1B8-4399-A204-8E1C7506085D}" srcOrd="2" destOrd="0" presId="urn:microsoft.com/office/officeart/2005/8/layout/hierarchy2"/>
    <dgm:cxn modelId="{09F8C67F-F799-4FC0-B542-90666E764BD1}" type="presParOf" srcId="{28C90FF7-D1B8-4399-A204-8E1C7506085D}" destId="{A9108756-49C3-441F-BE47-D759F9F3B73C}" srcOrd="0" destOrd="0" presId="urn:microsoft.com/office/officeart/2005/8/layout/hierarchy2"/>
    <dgm:cxn modelId="{C91F2F97-CF98-4309-ACD3-E3FB08FCB415}" type="presParOf" srcId="{117EEB44-1C98-409A-A84B-540D49D219D8}" destId="{000C9419-8930-4342-9BD8-1AB4A6B4B0FF}" srcOrd="3" destOrd="0" presId="urn:microsoft.com/office/officeart/2005/8/layout/hierarchy2"/>
    <dgm:cxn modelId="{AAEC8392-E978-4043-B94E-945180977668}" type="presParOf" srcId="{000C9419-8930-4342-9BD8-1AB4A6B4B0FF}" destId="{BA7B9D5B-25EA-4B95-97CD-207C24230CBA}" srcOrd="0" destOrd="0" presId="urn:microsoft.com/office/officeart/2005/8/layout/hierarchy2"/>
    <dgm:cxn modelId="{6EAEC8F6-BCBA-45DB-91C9-0B604AC37E16}" type="presParOf" srcId="{000C9419-8930-4342-9BD8-1AB4A6B4B0FF}" destId="{F7FA3E23-60EF-4A19-AAD2-DBB6CCB91AA2}" srcOrd="1" destOrd="0" presId="urn:microsoft.com/office/officeart/2005/8/layout/hierarchy2"/>
    <dgm:cxn modelId="{6E117B21-2861-4900-B171-E2F1DF0894A4}" type="presParOf" srcId="{F7FA3E23-60EF-4A19-AAD2-DBB6CCB91AA2}" destId="{A4A82FB9-F18F-474D-BBCF-D0F969A39251}" srcOrd="0" destOrd="0" presId="urn:microsoft.com/office/officeart/2005/8/layout/hierarchy2"/>
    <dgm:cxn modelId="{787F9F1C-79E7-49F9-9BFD-116AB18B1AAA}" type="presParOf" srcId="{A4A82FB9-F18F-474D-BBCF-D0F969A39251}" destId="{222247C6-7E61-4DF9-8898-A9A3606D15A3}" srcOrd="0" destOrd="0" presId="urn:microsoft.com/office/officeart/2005/8/layout/hierarchy2"/>
    <dgm:cxn modelId="{98601AA0-8AB2-49CD-818F-3EA033F77221}" type="presParOf" srcId="{F7FA3E23-60EF-4A19-AAD2-DBB6CCB91AA2}" destId="{ACE254BF-2770-4639-8F12-5684F8C66ECA}" srcOrd="1" destOrd="0" presId="urn:microsoft.com/office/officeart/2005/8/layout/hierarchy2"/>
    <dgm:cxn modelId="{E5D34911-69FB-4C67-ABAD-DDBF35674CEC}" type="presParOf" srcId="{ACE254BF-2770-4639-8F12-5684F8C66ECA}" destId="{01E07BD1-231E-4A2B-8A9F-41365243D3D2}" srcOrd="0" destOrd="0" presId="urn:microsoft.com/office/officeart/2005/8/layout/hierarchy2"/>
    <dgm:cxn modelId="{B8217925-9C8E-4CB0-8849-56E644A7A9EC}" type="presParOf" srcId="{ACE254BF-2770-4639-8F12-5684F8C66ECA}" destId="{532A74B7-70E9-436F-BF33-C61E015F3FF9}" srcOrd="1" destOrd="0" presId="urn:microsoft.com/office/officeart/2005/8/layout/hierarchy2"/>
    <dgm:cxn modelId="{C5D452F1-226B-44E7-8E85-9677944D3494}" type="presParOf" srcId="{F7FA3E23-60EF-4A19-AAD2-DBB6CCB91AA2}" destId="{CC7F83CE-2849-4AA7-9D7D-D423DA95944D}" srcOrd="2" destOrd="0" presId="urn:microsoft.com/office/officeart/2005/8/layout/hierarchy2"/>
    <dgm:cxn modelId="{3F0B1CB4-B1BD-4DB9-B491-0AA634BCC077}" type="presParOf" srcId="{CC7F83CE-2849-4AA7-9D7D-D423DA95944D}" destId="{E37252FA-07A7-430A-B0CE-F3B912ECCCD0}" srcOrd="0" destOrd="0" presId="urn:microsoft.com/office/officeart/2005/8/layout/hierarchy2"/>
    <dgm:cxn modelId="{94C18F8A-3448-48E9-B700-291EACD314F1}" type="presParOf" srcId="{F7FA3E23-60EF-4A19-AAD2-DBB6CCB91AA2}" destId="{A4A36248-16A9-4BD0-A910-74F9588712C6}" srcOrd="3" destOrd="0" presId="urn:microsoft.com/office/officeart/2005/8/layout/hierarchy2"/>
    <dgm:cxn modelId="{875E39B3-F2C9-4189-B78A-976DCE2364EB}" type="presParOf" srcId="{A4A36248-16A9-4BD0-A910-74F9588712C6}" destId="{9CAEAE8D-02AC-4040-B023-C8EAA2F11AE1}" srcOrd="0" destOrd="0" presId="urn:microsoft.com/office/officeart/2005/8/layout/hierarchy2"/>
    <dgm:cxn modelId="{276E00E4-CB4E-4118-8820-A6BC4EDEC5DA}" type="presParOf" srcId="{A4A36248-16A9-4BD0-A910-74F9588712C6}" destId="{1EB31719-5340-4C7E-B9F2-1765D968C644}" srcOrd="1" destOrd="0" presId="urn:microsoft.com/office/officeart/2005/8/layout/hierarchy2"/>
    <dgm:cxn modelId="{5D3F4E6E-7F72-4848-BCBA-A07BA697B12C}" type="presParOf" srcId="{F7FA3E23-60EF-4A19-AAD2-DBB6CCB91AA2}" destId="{15F2CCE9-DEF8-4155-ACAB-DC95D6792514}" srcOrd="4" destOrd="0" presId="urn:microsoft.com/office/officeart/2005/8/layout/hierarchy2"/>
    <dgm:cxn modelId="{4FF8142F-C93A-41EB-A16B-D1AA0EC3B373}" type="presParOf" srcId="{15F2CCE9-DEF8-4155-ACAB-DC95D6792514}" destId="{C8E90D4B-25C4-4ADC-B754-32F6D3F005E0}" srcOrd="0" destOrd="0" presId="urn:microsoft.com/office/officeart/2005/8/layout/hierarchy2"/>
    <dgm:cxn modelId="{09E27723-4D1E-4816-8FB1-8FEE0BECEB36}" type="presParOf" srcId="{F7FA3E23-60EF-4A19-AAD2-DBB6CCB91AA2}" destId="{FCDBC5BC-CC24-4CF9-BA2E-486CDA732747}" srcOrd="5" destOrd="0" presId="urn:microsoft.com/office/officeart/2005/8/layout/hierarchy2"/>
    <dgm:cxn modelId="{997A6C3A-7B23-4510-9720-E4F5E6185F88}" type="presParOf" srcId="{FCDBC5BC-CC24-4CF9-BA2E-486CDA732747}" destId="{9BC0B5EA-DBDB-4CBB-9175-FF8FA455F45C}" srcOrd="0" destOrd="0" presId="urn:microsoft.com/office/officeart/2005/8/layout/hierarchy2"/>
    <dgm:cxn modelId="{41BF76F6-76DF-4A28-B5B4-7A3110B94F61}" type="presParOf" srcId="{FCDBC5BC-CC24-4CF9-BA2E-486CDA732747}" destId="{1075E6E6-627D-41A2-8433-EA5B8EDDC339}" srcOrd="1" destOrd="0" presId="urn:microsoft.com/office/officeart/2005/8/layout/hierarchy2"/>
    <dgm:cxn modelId="{C7FCE426-EE24-4E51-B2BD-9A451BBD758B}" type="presParOf" srcId="{117EEB44-1C98-409A-A84B-540D49D219D8}" destId="{A887E4B7-0DAB-484F-9065-FBF1FF9108B8}" srcOrd="4" destOrd="0" presId="urn:microsoft.com/office/officeart/2005/8/layout/hierarchy2"/>
    <dgm:cxn modelId="{488904C6-91C7-42D1-B408-E2ADC30FD181}" type="presParOf" srcId="{A887E4B7-0DAB-484F-9065-FBF1FF9108B8}" destId="{6A037D43-0317-4BE2-B26B-502E84FC080E}" srcOrd="0" destOrd="0" presId="urn:microsoft.com/office/officeart/2005/8/layout/hierarchy2"/>
    <dgm:cxn modelId="{FAD45693-289A-4920-8D34-DD2D23FE9CAF}" type="presParOf" srcId="{117EEB44-1C98-409A-A84B-540D49D219D8}" destId="{2E27CD66-24A4-481D-848A-1BD37E703B58}" srcOrd="5" destOrd="0" presId="urn:microsoft.com/office/officeart/2005/8/layout/hierarchy2"/>
    <dgm:cxn modelId="{BA26AF1F-3FA3-43B5-ACAF-C486F99670A0}" type="presParOf" srcId="{2E27CD66-24A4-481D-848A-1BD37E703B58}" destId="{6C4E4CA9-F28E-4193-B62D-B20F5279C470}" srcOrd="0" destOrd="0" presId="urn:microsoft.com/office/officeart/2005/8/layout/hierarchy2"/>
    <dgm:cxn modelId="{935018ED-1F17-4000-98B1-1733FCCF76E2}" type="presParOf" srcId="{2E27CD66-24A4-481D-848A-1BD37E703B58}" destId="{A6AA80DC-CE18-4C21-85A2-298B74194928}" srcOrd="1" destOrd="0" presId="urn:microsoft.com/office/officeart/2005/8/layout/hierarchy2"/>
    <dgm:cxn modelId="{770845B0-E989-48CB-935D-6C2DC3B1F8B9}" type="presParOf" srcId="{A6AA80DC-CE18-4C21-85A2-298B74194928}" destId="{B9E0E3A0-DDD4-4216-A318-B513B812089A}" srcOrd="0" destOrd="0" presId="urn:microsoft.com/office/officeart/2005/8/layout/hierarchy2"/>
    <dgm:cxn modelId="{7C477416-993D-44CC-863E-E704458F7736}" type="presParOf" srcId="{B9E0E3A0-DDD4-4216-A318-B513B812089A}" destId="{4E9A2AD3-2849-4462-9A9D-A6CAAEA2CB8E}" srcOrd="0" destOrd="0" presId="urn:microsoft.com/office/officeart/2005/8/layout/hierarchy2"/>
    <dgm:cxn modelId="{21342336-724D-40E3-B7A2-A88DB123911C}" type="presParOf" srcId="{A6AA80DC-CE18-4C21-85A2-298B74194928}" destId="{2777F855-034C-4C56-B9BE-66E131EFE06B}" srcOrd="1" destOrd="0" presId="urn:microsoft.com/office/officeart/2005/8/layout/hierarchy2"/>
    <dgm:cxn modelId="{A8E44C08-73DB-47DA-AF7B-D2BDC87F97F2}" type="presParOf" srcId="{2777F855-034C-4C56-B9BE-66E131EFE06B}" destId="{820F69CB-0F7C-46E9-947A-5F3ABC815C54}" srcOrd="0" destOrd="0" presId="urn:microsoft.com/office/officeart/2005/8/layout/hierarchy2"/>
    <dgm:cxn modelId="{F81F8505-1B52-4673-A98C-7F883FCFE560}" type="presParOf" srcId="{2777F855-034C-4C56-B9BE-66E131EFE06B}" destId="{C4A4A41A-34B5-4468-8E77-987CEC9B26FF}" srcOrd="1" destOrd="0" presId="urn:microsoft.com/office/officeart/2005/8/layout/hierarchy2"/>
    <dgm:cxn modelId="{91B24B1E-4058-4B9B-AB5C-394CA40967CD}" type="presParOf" srcId="{A6AA80DC-CE18-4C21-85A2-298B74194928}" destId="{B96DCAD7-4DDA-4ADD-BC63-0EE04A574845}" srcOrd="2" destOrd="0" presId="urn:microsoft.com/office/officeart/2005/8/layout/hierarchy2"/>
    <dgm:cxn modelId="{60C980EA-49F0-4FED-B38C-D6A3B9C31A34}" type="presParOf" srcId="{B96DCAD7-4DDA-4ADD-BC63-0EE04A574845}" destId="{70751119-7F61-442B-8E8D-60552951E5F1}" srcOrd="0" destOrd="0" presId="urn:microsoft.com/office/officeart/2005/8/layout/hierarchy2"/>
    <dgm:cxn modelId="{92DA0DEA-5562-4C27-8DD2-863D23B5DDC3}" type="presParOf" srcId="{A6AA80DC-CE18-4C21-85A2-298B74194928}" destId="{1D4C88A0-7C5E-48A5-8D38-1A0BB9FA0361}" srcOrd="3" destOrd="0" presId="urn:microsoft.com/office/officeart/2005/8/layout/hierarchy2"/>
    <dgm:cxn modelId="{61249C71-2859-4178-B116-D16F36429D46}" type="presParOf" srcId="{1D4C88A0-7C5E-48A5-8D38-1A0BB9FA0361}" destId="{F4C486E2-B375-457B-8826-444182C6E776}" srcOrd="0" destOrd="0" presId="urn:microsoft.com/office/officeart/2005/8/layout/hierarchy2"/>
    <dgm:cxn modelId="{8A457C7F-B592-40F7-99F8-C8570708488B}" type="presParOf" srcId="{1D4C88A0-7C5E-48A5-8D38-1A0BB9FA0361}" destId="{9D1B67AA-8621-446E-AE38-5ED46C3E2624}" srcOrd="1" destOrd="0" presId="urn:microsoft.com/office/officeart/2005/8/layout/hierarchy2"/>
    <dgm:cxn modelId="{8E3C231F-9554-4975-8191-7887BA9B951A}" type="presParOf" srcId="{A6AA80DC-CE18-4C21-85A2-298B74194928}" destId="{184447F7-5183-4A2E-9C76-54C49727FAF1}" srcOrd="4" destOrd="0" presId="urn:microsoft.com/office/officeart/2005/8/layout/hierarchy2"/>
    <dgm:cxn modelId="{E40A875A-19A6-4D88-A59D-00D78CC58179}" type="presParOf" srcId="{184447F7-5183-4A2E-9C76-54C49727FAF1}" destId="{25BDC353-13F3-4C27-984B-8251D9B47CE0}" srcOrd="0" destOrd="0" presId="urn:microsoft.com/office/officeart/2005/8/layout/hierarchy2"/>
    <dgm:cxn modelId="{8B3BF5EC-64D0-412B-A2E8-4621422D4A83}" type="presParOf" srcId="{A6AA80DC-CE18-4C21-85A2-298B74194928}" destId="{AD2C81D4-E1CC-4BE0-9598-5459D381966C}" srcOrd="5" destOrd="0" presId="urn:microsoft.com/office/officeart/2005/8/layout/hierarchy2"/>
    <dgm:cxn modelId="{0885551C-DA86-4792-81B1-517604E07C1B}" type="presParOf" srcId="{AD2C81D4-E1CC-4BE0-9598-5459D381966C}" destId="{F7DDAF61-D8B5-4B43-95F4-E1FC57C74BE5}" srcOrd="0" destOrd="0" presId="urn:microsoft.com/office/officeart/2005/8/layout/hierarchy2"/>
    <dgm:cxn modelId="{A359304F-1139-4A97-8E29-71259EC11F48}" type="presParOf" srcId="{AD2C81D4-E1CC-4BE0-9598-5459D381966C}" destId="{8E547209-56B0-41D4-9E37-30A0A66CEB71}" srcOrd="1" destOrd="0" presId="urn:microsoft.com/office/officeart/2005/8/layout/hierarchy2"/>
    <dgm:cxn modelId="{75627B78-4BED-4833-849C-98DAA7C60699}" type="presParOf" srcId="{117EEB44-1C98-409A-A84B-540D49D219D8}" destId="{1EEF0D14-890D-41AA-944D-2BEC96896DC7}" srcOrd="6" destOrd="0" presId="urn:microsoft.com/office/officeart/2005/8/layout/hierarchy2"/>
    <dgm:cxn modelId="{E52F945E-8759-4C4D-A35D-ACE4C2463CBE}" type="presParOf" srcId="{1EEF0D14-890D-41AA-944D-2BEC96896DC7}" destId="{2337ABCF-2AB2-4DA7-A41B-D09CAB1FB7E5}" srcOrd="0" destOrd="0" presId="urn:microsoft.com/office/officeart/2005/8/layout/hierarchy2"/>
    <dgm:cxn modelId="{2ECAF82D-4DFA-4714-A148-54A4E66D1CAB}" type="presParOf" srcId="{117EEB44-1C98-409A-A84B-540D49D219D8}" destId="{393D6E68-0FF5-45B4-B2F5-A0A2DA186D8C}" srcOrd="7" destOrd="0" presId="urn:microsoft.com/office/officeart/2005/8/layout/hierarchy2"/>
    <dgm:cxn modelId="{1EDEC61B-0543-4BCD-8D9D-7F131EB442AB}" type="presParOf" srcId="{393D6E68-0FF5-45B4-B2F5-A0A2DA186D8C}" destId="{21B1AF10-0DEC-4F66-9734-7A804F2C093C}" srcOrd="0" destOrd="0" presId="urn:microsoft.com/office/officeart/2005/8/layout/hierarchy2"/>
    <dgm:cxn modelId="{4A2A83BC-898D-4338-874B-E5F93E644213}" type="presParOf" srcId="{393D6E68-0FF5-45B4-B2F5-A0A2DA186D8C}" destId="{CE73F811-E46B-4DBA-95C1-0AD513A139D5}" srcOrd="1" destOrd="0" presId="urn:microsoft.com/office/officeart/2005/8/layout/hierarchy2"/>
    <dgm:cxn modelId="{96DBBF07-B25E-48DA-9FF5-755B06AC5E91}" type="presParOf" srcId="{CE73F811-E46B-4DBA-95C1-0AD513A139D5}" destId="{6EA98A83-582F-4AFF-9784-000476175BFD}" srcOrd="0" destOrd="0" presId="urn:microsoft.com/office/officeart/2005/8/layout/hierarchy2"/>
    <dgm:cxn modelId="{F11F264A-14EF-4AEF-B4E2-EE6421307807}" type="presParOf" srcId="{6EA98A83-582F-4AFF-9784-000476175BFD}" destId="{4E9DD359-FEAE-4FD5-8DF6-AA3237E9ECC0}" srcOrd="0" destOrd="0" presId="urn:microsoft.com/office/officeart/2005/8/layout/hierarchy2"/>
    <dgm:cxn modelId="{60CC0B5F-0C23-4B58-BBC7-DF690F936023}" type="presParOf" srcId="{CE73F811-E46B-4DBA-95C1-0AD513A139D5}" destId="{6BF08EB9-38D4-496F-80F3-CE120B7C555E}" srcOrd="1" destOrd="0" presId="urn:microsoft.com/office/officeart/2005/8/layout/hierarchy2"/>
    <dgm:cxn modelId="{3DC2D8F1-BFED-462D-BA7B-907FC624483B}" type="presParOf" srcId="{6BF08EB9-38D4-496F-80F3-CE120B7C555E}" destId="{BFBE3CFE-A37A-4C33-A105-4230464894D4}" srcOrd="0" destOrd="0" presId="urn:microsoft.com/office/officeart/2005/8/layout/hierarchy2"/>
    <dgm:cxn modelId="{E86B37AF-2069-4E9B-AE8A-3646F134D81D}" type="presParOf" srcId="{6BF08EB9-38D4-496F-80F3-CE120B7C555E}" destId="{38E6B105-39FF-4215-8007-FD8DD06376C0}" srcOrd="1" destOrd="0" presId="urn:microsoft.com/office/officeart/2005/8/layout/hierarchy2"/>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B2465-D397-4D30-B113-E75D08E7FC03}">
      <dsp:nvSpPr>
        <dsp:cNvPr id="0" name=""/>
        <dsp:cNvSpPr/>
      </dsp:nvSpPr>
      <dsp:spPr>
        <a:xfrm>
          <a:off x="44495" y="2652892"/>
          <a:ext cx="1080071" cy="1233684"/>
        </a:xfrm>
        <a:prstGeom prst="roundRect">
          <a:avLst>
            <a:gd name="adj" fmla="val 10000"/>
          </a:avLst>
        </a:prstGeom>
        <a:solidFill>
          <a:schemeClr val="lt1"/>
        </a:solidFill>
        <a:ln w="25400" cap="flat" cmpd="sng" algn="ctr">
          <a:solidFill>
            <a:srgbClr val="F57E5D"/>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0" kern="1200" dirty="0" smtClean="0">
              <a:solidFill>
                <a:schemeClr val="tx1"/>
              </a:solidFill>
            </a:rPr>
            <a:t>ILPQC</a:t>
          </a:r>
          <a:r>
            <a:rPr lang="en-US" sz="1200" b="0" kern="1200" baseline="0" dirty="0" smtClean="0">
              <a:solidFill>
                <a:schemeClr val="tx1"/>
              </a:solidFill>
            </a:rPr>
            <a:t> Birth Equity Initiative</a:t>
          </a:r>
          <a:endParaRPr lang="en-US" sz="1200" b="0" kern="1200" dirty="0" smtClean="0">
            <a:solidFill>
              <a:schemeClr val="tx1"/>
            </a:solidFill>
          </a:endParaRPr>
        </a:p>
      </dsp:txBody>
      <dsp:txXfrm>
        <a:off x="76129" y="2684526"/>
        <a:ext cx="1016803" cy="1170416"/>
      </dsp:txXfrm>
    </dsp:sp>
    <dsp:sp modelId="{F0291AB5-98D9-4F3F-B79F-9CCE3C611238}">
      <dsp:nvSpPr>
        <dsp:cNvPr id="0" name=""/>
        <dsp:cNvSpPr/>
      </dsp:nvSpPr>
      <dsp:spPr>
        <a:xfrm rot="17363416">
          <a:off x="546606" y="2441723"/>
          <a:ext cx="1730423" cy="23751"/>
        </a:xfrm>
        <a:custGeom>
          <a:avLst/>
          <a:gdLst/>
          <a:ahLst/>
          <a:cxnLst/>
          <a:rect l="0" t="0" r="0" b="0"/>
          <a:pathLst>
            <a:path>
              <a:moveTo>
                <a:pt x="0" y="11875"/>
              </a:moveTo>
              <a:lnTo>
                <a:pt x="1730423" y="118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1368557" y="2410338"/>
        <a:ext cx="86521" cy="86521"/>
      </dsp:txXfrm>
    </dsp:sp>
    <dsp:sp modelId="{164DB5B0-0A54-482B-A288-B27D68DF0C2F}">
      <dsp:nvSpPr>
        <dsp:cNvPr id="0" name=""/>
        <dsp:cNvSpPr/>
      </dsp:nvSpPr>
      <dsp:spPr>
        <a:xfrm>
          <a:off x="1699069" y="1188097"/>
          <a:ext cx="2000741" cy="898731"/>
        </a:xfrm>
        <a:prstGeom prst="roundRect">
          <a:avLst>
            <a:gd name="adj" fmla="val 10000"/>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0" kern="1200" dirty="0" smtClean="0">
              <a:solidFill>
                <a:schemeClr val="tx1"/>
              </a:solidFill>
            </a:rPr>
            <a:t>1. Address social determinants of health during prenatal, delivery, and postpartum care to improve birth equity </a:t>
          </a:r>
          <a:endParaRPr lang="en-US" sz="1100" b="0" kern="1200" dirty="0">
            <a:solidFill>
              <a:schemeClr val="tx1"/>
            </a:solidFill>
          </a:endParaRPr>
        </a:p>
      </dsp:txBody>
      <dsp:txXfrm>
        <a:off x="1725392" y="1214420"/>
        <a:ext cx="1948095" cy="846085"/>
      </dsp:txXfrm>
    </dsp:sp>
    <dsp:sp modelId="{D1DE1BD7-01C0-455B-80E2-5B1B25A88BF4}">
      <dsp:nvSpPr>
        <dsp:cNvPr id="0" name=""/>
        <dsp:cNvSpPr/>
      </dsp:nvSpPr>
      <dsp:spPr>
        <a:xfrm rot="18584392">
          <a:off x="3377808" y="939124"/>
          <a:ext cx="1785443" cy="23751"/>
        </a:xfrm>
        <a:custGeom>
          <a:avLst/>
          <a:gdLst/>
          <a:ahLst/>
          <a:cxnLst/>
          <a:rect l="0" t="0" r="0" b="0"/>
          <a:pathLst>
            <a:path>
              <a:moveTo>
                <a:pt x="0" y="11875"/>
              </a:moveTo>
              <a:lnTo>
                <a:pt x="1785443"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225893" y="906364"/>
        <a:ext cx="89272" cy="89272"/>
      </dsp:txXfrm>
    </dsp:sp>
    <dsp:sp modelId="{3A07B8AB-2251-4B07-9988-E862AA3A4D99}">
      <dsp:nvSpPr>
        <dsp:cNvPr id="0" name=""/>
        <dsp:cNvSpPr/>
      </dsp:nvSpPr>
      <dsp:spPr>
        <a:xfrm>
          <a:off x="4841249" y="2119"/>
          <a:ext cx="4131867" cy="524836"/>
        </a:xfrm>
        <a:prstGeom prst="roundRect">
          <a:avLst>
            <a:gd name="adj" fmla="val 10000"/>
          </a:avLst>
        </a:prstGeom>
        <a:solidFill>
          <a:schemeClr val="bg1"/>
        </a:solidFill>
        <a:ln w="25400" cap="flat" cmpd="sng" algn="ctr">
          <a:solidFill>
            <a:schemeClr val="accent1"/>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t>Utilize mapping tool to assist linking patients to resources based on the SDoH screening and share with affiliated outpatient prenatal care sites and hospital OB units</a:t>
          </a:r>
          <a:endParaRPr lang="en-US" sz="1000" kern="1200" dirty="0"/>
        </a:p>
      </dsp:txBody>
      <dsp:txXfrm>
        <a:off x="4856621" y="17491"/>
        <a:ext cx="4101123" cy="494092"/>
      </dsp:txXfrm>
    </dsp:sp>
    <dsp:sp modelId="{DCFB423E-3297-442B-B2F5-63959812F398}">
      <dsp:nvSpPr>
        <dsp:cNvPr id="0" name=""/>
        <dsp:cNvSpPr/>
      </dsp:nvSpPr>
      <dsp:spPr>
        <a:xfrm rot="19870314">
          <a:off x="3617898" y="1306885"/>
          <a:ext cx="1321911" cy="23751"/>
        </a:xfrm>
        <a:custGeom>
          <a:avLst/>
          <a:gdLst/>
          <a:ahLst/>
          <a:cxnLst/>
          <a:rect l="0" t="0" r="0" b="0"/>
          <a:pathLst>
            <a:path>
              <a:moveTo>
                <a:pt x="0" y="11875"/>
              </a:moveTo>
              <a:lnTo>
                <a:pt x="1321911"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5806" y="1285713"/>
        <a:ext cx="66095" cy="66095"/>
      </dsp:txXfrm>
    </dsp:sp>
    <dsp:sp modelId="{497681BF-7D28-4601-80F7-B432BFEE8682}">
      <dsp:nvSpPr>
        <dsp:cNvPr id="0" name=""/>
        <dsp:cNvSpPr/>
      </dsp:nvSpPr>
      <dsp:spPr>
        <a:xfrm>
          <a:off x="4857897" y="746276"/>
          <a:ext cx="4163074" cy="507565"/>
        </a:xfrm>
        <a:prstGeom prst="roundRect">
          <a:avLst>
            <a:gd name="adj" fmla="val 10000"/>
          </a:avLst>
        </a:prstGeom>
        <a:solidFill>
          <a:schemeClr val="bg1"/>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t>Implement a sample patient charts with social determinants of health screening documented (prenatal and L&amp;D) and appropriately linked to resources</a:t>
          </a:r>
        </a:p>
      </dsp:txBody>
      <dsp:txXfrm>
        <a:off x="4872763" y="761142"/>
        <a:ext cx="4133342" cy="477833"/>
      </dsp:txXfrm>
    </dsp:sp>
    <dsp:sp modelId="{8CBDA6C7-1FD6-4CB2-9FBD-42D580667341}">
      <dsp:nvSpPr>
        <dsp:cNvPr id="0" name=""/>
        <dsp:cNvSpPr/>
      </dsp:nvSpPr>
      <dsp:spPr>
        <a:xfrm rot="72272">
          <a:off x="3699677" y="1638283"/>
          <a:ext cx="1207960" cy="23751"/>
        </a:xfrm>
        <a:custGeom>
          <a:avLst/>
          <a:gdLst/>
          <a:ahLst/>
          <a:cxnLst/>
          <a:rect l="0" t="0" r="0" b="0"/>
          <a:pathLst>
            <a:path>
              <a:moveTo>
                <a:pt x="0" y="11875"/>
              </a:moveTo>
              <a:lnTo>
                <a:pt x="1207960"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3458" y="1619960"/>
        <a:ext cx="60398" cy="60398"/>
      </dsp:txXfrm>
    </dsp:sp>
    <dsp:sp modelId="{AD4A4815-F427-4491-8BD1-074952922F04}">
      <dsp:nvSpPr>
        <dsp:cNvPr id="0" name=""/>
        <dsp:cNvSpPr/>
      </dsp:nvSpPr>
      <dsp:spPr>
        <a:xfrm>
          <a:off x="4907504" y="1376013"/>
          <a:ext cx="4083575" cy="573685"/>
        </a:xfrm>
        <a:prstGeom prst="roundRect">
          <a:avLst>
            <a:gd name="adj" fmla="val 10000"/>
          </a:avLst>
        </a:prstGeom>
        <a:solidFill>
          <a:schemeClr val="bg1"/>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latin typeface="+mn-lt"/>
            </a:rPr>
            <a:t>Implement strategies for incorporating discussion of social determinants of health and discrimination as factors  in hospital maternal morbidity reviews</a:t>
          </a:r>
          <a:endParaRPr lang="en-US" sz="1000" b="0" kern="1200" dirty="0" smtClean="0"/>
        </a:p>
        <a:p>
          <a:pPr lvl="0" algn="ctr" defTabSz="444500">
            <a:lnSpc>
              <a:spcPct val="90000"/>
            </a:lnSpc>
            <a:spcBef>
              <a:spcPct val="0"/>
            </a:spcBef>
            <a:spcAft>
              <a:spcPct val="35000"/>
            </a:spcAft>
          </a:pPr>
          <a:endParaRPr lang="en-US" sz="1000" b="0" kern="1200" dirty="0" smtClean="0"/>
        </a:p>
      </dsp:txBody>
      <dsp:txXfrm>
        <a:off x="4924307" y="1392816"/>
        <a:ext cx="4049969" cy="540079"/>
      </dsp:txXfrm>
    </dsp:sp>
    <dsp:sp modelId="{28C90FF7-D1B8-4399-A204-8E1C7506085D}">
      <dsp:nvSpPr>
        <dsp:cNvPr id="0" name=""/>
        <dsp:cNvSpPr/>
      </dsp:nvSpPr>
      <dsp:spPr>
        <a:xfrm rot="18810769">
          <a:off x="992579" y="2950556"/>
          <a:ext cx="847474" cy="23751"/>
        </a:xfrm>
        <a:custGeom>
          <a:avLst/>
          <a:gdLst/>
          <a:ahLst/>
          <a:cxnLst/>
          <a:rect l="0" t="0" r="0" b="0"/>
          <a:pathLst>
            <a:path>
              <a:moveTo>
                <a:pt x="0" y="11875"/>
              </a:moveTo>
              <a:lnTo>
                <a:pt x="847474" y="118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395130" y="2941245"/>
        <a:ext cx="42373" cy="42373"/>
      </dsp:txXfrm>
    </dsp:sp>
    <dsp:sp modelId="{BA7B9D5B-25EA-4B95-97CD-207C24230CBA}">
      <dsp:nvSpPr>
        <dsp:cNvPr id="0" name=""/>
        <dsp:cNvSpPr/>
      </dsp:nvSpPr>
      <dsp:spPr>
        <a:xfrm>
          <a:off x="1708067" y="2211687"/>
          <a:ext cx="1966889" cy="886885"/>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0" kern="1200" dirty="0" smtClean="0">
              <a:solidFill>
                <a:schemeClr val="tx1"/>
              </a:solidFill>
            </a:rPr>
            <a:t>2. Utilize race/ethnicity medical record and quality data to improve birth equity </a:t>
          </a:r>
          <a:endParaRPr lang="en-US" sz="1100" b="0" kern="1200" dirty="0">
            <a:solidFill>
              <a:schemeClr val="tx1"/>
            </a:solidFill>
          </a:endParaRPr>
        </a:p>
      </dsp:txBody>
      <dsp:txXfrm>
        <a:off x="1734043" y="2237663"/>
        <a:ext cx="1914937" cy="834933"/>
      </dsp:txXfrm>
    </dsp:sp>
    <dsp:sp modelId="{A4A82FB9-F18F-474D-BBCF-D0F969A39251}">
      <dsp:nvSpPr>
        <dsp:cNvPr id="0" name=""/>
        <dsp:cNvSpPr/>
      </dsp:nvSpPr>
      <dsp:spPr>
        <a:xfrm rot="20448298">
          <a:off x="3639885" y="2435846"/>
          <a:ext cx="1261659" cy="23751"/>
        </a:xfrm>
        <a:custGeom>
          <a:avLst/>
          <a:gdLst/>
          <a:ahLst/>
          <a:cxnLst/>
          <a:rect l="0" t="0" r="0" b="0"/>
          <a:pathLst>
            <a:path>
              <a:moveTo>
                <a:pt x="0" y="11875"/>
              </a:moveTo>
              <a:lnTo>
                <a:pt x="1261659"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39173" y="2416181"/>
        <a:ext cx="63082" cy="63082"/>
      </dsp:txXfrm>
    </dsp:sp>
    <dsp:sp modelId="{01E07BD1-231E-4A2B-8A9F-41365243D3D2}">
      <dsp:nvSpPr>
        <dsp:cNvPr id="0" name=""/>
        <dsp:cNvSpPr/>
      </dsp:nvSpPr>
      <dsp:spPr>
        <a:xfrm>
          <a:off x="4866474" y="2051135"/>
          <a:ext cx="4150318" cy="378359"/>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latin typeface="+mn-lt"/>
            </a:rPr>
            <a:t>Implement protocols for accurately collecting and recording patient-reported race/ethnicity data </a:t>
          </a:r>
          <a:endParaRPr lang="en-US" sz="1000" b="0" kern="1200" dirty="0"/>
        </a:p>
      </dsp:txBody>
      <dsp:txXfrm>
        <a:off x="4877556" y="2062217"/>
        <a:ext cx="4128154" cy="356195"/>
      </dsp:txXfrm>
    </dsp:sp>
    <dsp:sp modelId="{CC7F83CE-2849-4AA7-9D7D-D423DA95944D}">
      <dsp:nvSpPr>
        <dsp:cNvPr id="0" name=""/>
        <dsp:cNvSpPr/>
      </dsp:nvSpPr>
      <dsp:spPr>
        <a:xfrm rot="347626">
          <a:off x="3671897" y="2703703"/>
          <a:ext cx="1197635" cy="23751"/>
        </a:xfrm>
        <a:custGeom>
          <a:avLst/>
          <a:gdLst/>
          <a:ahLst/>
          <a:cxnLst/>
          <a:rect l="0" t="0" r="0" b="0"/>
          <a:pathLst>
            <a:path>
              <a:moveTo>
                <a:pt x="0" y="11875"/>
              </a:moveTo>
              <a:lnTo>
                <a:pt x="1197635"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0774" y="2685638"/>
        <a:ext cx="59881" cy="59881"/>
      </dsp:txXfrm>
    </dsp:sp>
    <dsp:sp modelId="{9CAEAE8D-02AC-4040-B023-C8EAA2F11AE1}">
      <dsp:nvSpPr>
        <dsp:cNvPr id="0" name=""/>
        <dsp:cNvSpPr/>
      </dsp:nvSpPr>
      <dsp:spPr>
        <a:xfrm>
          <a:off x="4866474" y="2515211"/>
          <a:ext cx="4139281" cy="521635"/>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0" kern="1200" dirty="0" smtClean="0"/>
            <a:t> </a:t>
          </a:r>
          <a:r>
            <a:rPr lang="en-US" sz="1000" b="0" kern="1200" dirty="0" smtClean="0"/>
            <a:t>Each hospital will implement maternal health data dashboard/reports with data stratified by race/ethnicity  and able to share  data with providers, nurses, and staff</a:t>
          </a:r>
        </a:p>
      </dsp:txBody>
      <dsp:txXfrm>
        <a:off x="4881752" y="2530489"/>
        <a:ext cx="4108725" cy="491079"/>
      </dsp:txXfrm>
    </dsp:sp>
    <dsp:sp modelId="{15F2CCE9-DEF8-4155-ACAB-DC95D6792514}">
      <dsp:nvSpPr>
        <dsp:cNvPr id="0" name=""/>
        <dsp:cNvSpPr/>
      </dsp:nvSpPr>
      <dsp:spPr>
        <a:xfrm rot="1887490">
          <a:off x="3572305" y="3007737"/>
          <a:ext cx="1396820" cy="23751"/>
        </a:xfrm>
        <a:custGeom>
          <a:avLst/>
          <a:gdLst/>
          <a:ahLst/>
          <a:cxnLst/>
          <a:rect l="0" t="0" r="0" b="0"/>
          <a:pathLst>
            <a:path>
              <a:moveTo>
                <a:pt x="0" y="11875"/>
              </a:moveTo>
              <a:lnTo>
                <a:pt x="1396820"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35794" y="2984692"/>
        <a:ext cx="69841" cy="69841"/>
      </dsp:txXfrm>
    </dsp:sp>
    <dsp:sp modelId="{9BC0B5EA-DBDB-4CBB-9175-FF8FA455F45C}">
      <dsp:nvSpPr>
        <dsp:cNvPr id="0" name=""/>
        <dsp:cNvSpPr/>
      </dsp:nvSpPr>
      <dsp:spPr>
        <a:xfrm>
          <a:off x="4866474" y="3112772"/>
          <a:ext cx="4142601" cy="542647"/>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tx1"/>
              </a:solidFill>
              <a:latin typeface="+mn-lt"/>
            </a:rPr>
            <a:t>Implement, review, and share the Patient Reported Experience Measure (PREM) reports with providers, nurses, and staff</a:t>
          </a:r>
        </a:p>
      </dsp:txBody>
      <dsp:txXfrm>
        <a:off x="4882368" y="3128666"/>
        <a:ext cx="4110813" cy="510859"/>
      </dsp:txXfrm>
    </dsp:sp>
    <dsp:sp modelId="{A887E4B7-0DAB-484F-9065-FBF1FF9108B8}">
      <dsp:nvSpPr>
        <dsp:cNvPr id="0" name=""/>
        <dsp:cNvSpPr/>
      </dsp:nvSpPr>
      <dsp:spPr>
        <a:xfrm rot="2681328">
          <a:off x="989421" y="3586652"/>
          <a:ext cx="935059" cy="23751"/>
        </a:xfrm>
        <a:custGeom>
          <a:avLst/>
          <a:gdLst/>
          <a:ahLst/>
          <a:cxnLst/>
          <a:rect l="0" t="0" r="0" b="0"/>
          <a:pathLst>
            <a:path>
              <a:moveTo>
                <a:pt x="0" y="11875"/>
              </a:moveTo>
              <a:lnTo>
                <a:pt x="935059" y="118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3574" y="3575151"/>
        <a:ext cx="46752" cy="46752"/>
      </dsp:txXfrm>
    </dsp:sp>
    <dsp:sp modelId="{6C4E4CA9-F28E-4193-B62D-B20F5279C470}">
      <dsp:nvSpPr>
        <dsp:cNvPr id="0" name=""/>
        <dsp:cNvSpPr/>
      </dsp:nvSpPr>
      <dsp:spPr>
        <a:xfrm>
          <a:off x="1789335" y="3456404"/>
          <a:ext cx="1932565" cy="941833"/>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0" kern="1200" dirty="0" smtClean="0">
              <a:solidFill>
                <a:schemeClr val="tx1"/>
              </a:solidFill>
            </a:rPr>
            <a:t>3</a:t>
          </a:r>
          <a:r>
            <a:rPr lang="en-US" sz="1100" kern="1200" dirty="0" smtClean="0">
              <a:solidFill>
                <a:schemeClr val="tx1"/>
              </a:solidFill>
            </a:rPr>
            <a:t>. Engage patients, support partners including doulas, and communities to improve birth equity </a:t>
          </a:r>
          <a:endParaRPr lang="en-US" sz="1100" kern="1200" dirty="0">
            <a:solidFill>
              <a:schemeClr val="tx1"/>
            </a:solidFill>
          </a:endParaRPr>
        </a:p>
      </dsp:txBody>
      <dsp:txXfrm>
        <a:off x="1816920" y="3483989"/>
        <a:ext cx="1877395" cy="886663"/>
      </dsp:txXfrm>
    </dsp:sp>
    <dsp:sp modelId="{B9E0E3A0-DDD4-4216-A318-B513B812089A}">
      <dsp:nvSpPr>
        <dsp:cNvPr id="0" name=""/>
        <dsp:cNvSpPr/>
      </dsp:nvSpPr>
      <dsp:spPr>
        <a:xfrm rot="161313">
          <a:off x="3721267" y="3942424"/>
          <a:ext cx="1150321" cy="23751"/>
        </a:xfrm>
        <a:custGeom>
          <a:avLst/>
          <a:gdLst/>
          <a:ahLst/>
          <a:cxnLst/>
          <a:rect l="0" t="0" r="0" b="0"/>
          <a:pathLst>
            <a:path>
              <a:moveTo>
                <a:pt x="0" y="11875"/>
              </a:moveTo>
              <a:lnTo>
                <a:pt x="1150321"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7670" y="3925542"/>
        <a:ext cx="57516" cy="57516"/>
      </dsp:txXfrm>
    </dsp:sp>
    <dsp:sp modelId="{820F69CB-0F7C-46E9-947A-5F3ABC815C54}">
      <dsp:nvSpPr>
        <dsp:cNvPr id="0" name=""/>
        <dsp:cNvSpPr/>
      </dsp:nvSpPr>
      <dsp:spPr>
        <a:xfrm>
          <a:off x="4870956" y="3742577"/>
          <a:ext cx="4175509" cy="47740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tx1"/>
              </a:solidFill>
              <a:latin typeface="+mn-lt"/>
              <a:ea typeface="+mn-ea"/>
              <a:cs typeface="Times New Roman" panose="02020603050405020304" pitchFamily="18" charset="0"/>
            </a:rPr>
            <a:t>Identify at least one patient advisor for your hospital QI team </a:t>
          </a:r>
          <a:endParaRPr lang="en-US" sz="1000" b="0" kern="1200" dirty="0" smtClean="0">
            <a:solidFill>
              <a:schemeClr val="tx1"/>
            </a:solidFill>
          </a:endParaRPr>
        </a:p>
      </dsp:txBody>
      <dsp:txXfrm>
        <a:off x="4884939" y="3756560"/>
        <a:ext cx="4147543" cy="449438"/>
      </dsp:txXfrm>
    </dsp:sp>
    <dsp:sp modelId="{B96DCAD7-4DDA-4ADD-BC63-0EE04A574845}">
      <dsp:nvSpPr>
        <dsp:cNvPr id="0" name=""/>
        <dsp:cNvSpPr/>
      </dsp:nvSpPr>
      <dsp:spPr>
        <a:xfrm rot="1841360">
          <a:off x="3632307" y="4241944"/>
          <a:ext cx="1279428" cy="23751"/>
        </a:xfrm>
        <a:custGeom>
          <a:avLst/>
          <a:gdLst/>
          <a:ahLst/>
          <a:cxnLst/>
          <a:rect l="0" t="0" r="0" b="0"/>
          <a:pathLst>
            <a:path>
              <a:moveTo>
                <a:pt x="0" y="11875"/>
              </a:moveTo>
              <a:lnTo>
                <a:pt x="1279428"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0035" y="4221834"/>
        <a:ext cx="63971" cy="63971"/>
      </dsp:txXfrm>
    </dsp:sp>
    <dsp:sp modelId="{F4C486E2-B375-457B-8826-444182C6E776}">
      <dsp:nvSpPr>
        <dsp:cNvPr id="0" name=""/>
        <dsp:cNvSpPr/>
      </dsp:nvSpPr>
      <dsp:spPr>
        <a:xfrm>
          <a:off x="4822141" y="4271517"/>
          <a:ext cx="4166629" cy="61760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b="0" i="0" u="none" strike="noStrike" kern="1200" baseline="0" noProof="0" dirty="0" smtClean="0">
            <a:solidFill>
              <a:schemeClr val="tx1"/>
            </a:solidFill>
          </a:endParaRPr>
        </a:p>
        <a:p>
          <a:pPr lvl="0" algn="ctr" defTabSz="444500">
            <a:lnSpc>
              <a:spcPct val="90000"/>
            </a:lnSpc>
            <a:spcBef>
              <a:spcPct val="0"/>
            </a:spcBef>
            <a:spcAft>
              <a:spcPct val="35000"/>
            </a:spcAft>
          </a:pPr>
          <a:r>
            <a:rPr lang="en-US" sz="1000" b="0" i="0" u="none" strike="noStrike" kern="1200" baseline="0" noProof="0" dirty="0" smtClean="0">
              <a:solidFill>
                <a:schemeClr val="tx1"/>
              </a:solidFill>
            </a:rPr>
            <a:t>Implement a strategy for sharing respectful care practices with delivery staff (</a:t>
          </a:r>
          <a:r>
            <a:rPr lang="en-US" sz="1000" b="0" i="0" u="none" strike="noStrike" kern="1200" baseline="0" noProof="0" dirty="0" err="1" smtClean="0">
              <a:solidFill>
                <a:schemeClr val="tx1"/>
              </a:solidFill>
            </a:rPr>
            <a:t>ie</a:t>
          </a:r>
          <a:r>
            <a:rPr lang="en-US" sz="1000" b="0" i="0" u="none" strike="noStrike" kern="1200" baseline="0" noProof="0" dirty="0" smtClean="0">
              <a:solidFill>
                <a:schemeClr val="tx1"/>
              </a:solidFill>
            </a:rPr>
            <a:t> posting in L&amp;D) that should include appropriately engaging support partners and/or doulas in labor and delivery</a:t>
          </a:r>
        </a:p>
        <a:p>
          <a:pPr lvl="0" algn="ctr" defTabSz="444500">
            <a:lnSpc>
              <a:spcPct val="90000"/>
            </a:lnSpc>
            <a:spcBef>
              <a:spcPct val="0"/>
            </a:spcBef>
            <a:spcAft>
              <a:spcPct val="35000"/>
            </a:spcAft>
          </a:pPr>
          <a:endParaRPr lang="en-US" sz="1000" b="0" kern="1200" dirty="0" smtClean="0">
            <a:solidFill>
              <a:schemeClr val="tx1"/>
            </a:solidFill>
          </a:endParaRPr>
        </a:p>
      </dsp:txBody>
      <dsp:txXfrm>
        <a:off x="4840230" y="4289606"/>
        <a:ext cx="4130451" cy="581426"/>
      </dsp:txXfrm>
    </dsp:sp>
    <dsp:sp modelId="{184447F7-5183-4A2E-9C76-54C49727FAF1}">
      <dsp:nvSpPr>
        <dsp:cNvPr id="0" name=""/>
        <dsp:cNvSpPr/>
      </dsp:nvSpPr>
      <dsp:spPr>
        <a:xfrm rot="2996450">
          <a:off x="3417237" y="4569680"/>
          <a:ext cx="1709567" cy="23751"/>
        </a:xfrm>
        <a:custGeom>
          <a:avLst/>
          <a:gdLst/>
          <a:ahLst/>
          <a:cxnLst/>
          <a:rect l="0" t="0" r="0" b="0"/>
          <a:pathLst>
            <a:path>
              <a:moveTo>
                <a:pt x="0" y="11875"/>
              </a:moveTo>
              <a:lnTo>
                <a:pt x="1709567"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229282" y="4538816"/>
        <a:ext cx="85478" cy="85478"/>
      </dsp:txXfrm>
    </dsp:sp>
    <dsp:sp modelId="{F7DDAF61-D8B5-4B43-95F4-E1FC57C74BE5}">
      <dsp:nvSpPr>
        <dsp:cNvPr id="0" name=""/>
        <dsp:cNvSpPr/>
      </dsp:nvSpPr>
      <dsp:spPr>
        <a:xfrm>
          <a:off x="4822141" y="4985613"/>
          <a:ext cx="4166629" cy="500353"/>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tx1"/>
              </a:solidFill>
              <a:latin typeface="+mn-lt"/>
              <a:ea typeface="+mn-ea"/>
              <a:cs typeface="Times New Roman"/>
            </a:rPr>
            <a:t>Provide patient education on urgent maternal warning signs, postpartum safety and tools to improve communication between patients and their healthcare providers prior to delivery discharge </a:t>
          </a:r>
        </a:p>
      </dsp:txBody>
      <dsp:txXfrm>
        <a:off x="4836796" y="5000268"/>
        <a:ext cx="4137319" cy="471043"/>
      </dsp:txXfrm>
    </dsp:sp>
    <dsp:sp modelId="{1EEF0D14-890D-41AA-944D-2BEC96896DC7}">
      <dsp:nvSpPr>
        <dsp:cNvPr id="0" name=""/>
        <dsp:cNvSpPr/>
      </dsp:nvSpPr>
      <dsp:spPr>
        <a:xfrm rot="4233569">
          <a:off x="428899" y="4241123"/>
          <a:ext cx="2085422" cy="23751"/>
        </a:xfrm>
        <a:custGeom>
          <a:avLst/>
          <a:gdLst/>
          <a:ahLst/>
          <a:cxnLst/>
          <a:rect l="0" t="0" r="0" b="0"/>
          <a:pathLst>
            <a:path>
              <a:moveTo>
                <a:pt x="0" y="11875"/>
              </a:moveTo>
              <a:lnTo>
                <a:pt x="2085422" y="118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1419474" y="4200863"/>
        <a:ext cx="104271" cy="104271"/>
      </dsp:txXfrm>
    </dsp:sp>
    <dsp:sp modelId="{21B1AF10-0DEC-4F66-9734-7A804F2C093C}">
      <dsp:nvSpPr>
        <dsp:cNvPr id="0" name=""/>
        <dsp:cNvSpPr/>
      </dsp:nvSpPr>
      <dsp:spPr>
        <a:xfrm>
          <a:off x="1818654" y="4833765"/>
          <a:ext cx="1983200" cy="804994"/>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solidFill>
                <a:schemeClr val="tx1"/>
              </a:solidFill>
            </a:rPr>
            <a:t>4. Engage and educate providers, nurses, and staff to improve birth equity </a:t>
          </a:r>
        </a:p>
      </dsp:txBody>
      <dsp:txXfrm>
        <a:off x="1842231" y="4857342"/>
        <a:ext cx="1936046" cy="757840"/>
      </dsp:txXfrm>
    </dsp:sp>
    <dsp:sp modelId="{6EA98A83-582F-4AFF-9784-000476175BFD}">
      <dsp:nvSpPr>
        <dsp:cNvPr id="0" name=""/>
        <dsp:cNvSpPr/>
      </dsp:nvSpPr>
      <dsp:spPr>
        <a:xfrm rot="1534448">
          <a:off x="3741661" y="5489602"/>
          <a:ext cx="1228764" cy="23751"/>
        </a:xfrm>
        <a:custGeom>
          <a:avLst/>
          <a:gdLst/>
          <a:ahLst/>
          <a:cxnLst/>
          <a:rect l="0" t="0" r="0" b="0"/>
          <a:pathLst>
            <a:path>
              <a:moveTo>
                <a:pt x="0" y="11875"/>
              </a:moveTo>
              <a:lnTo>
                <a:pt x="1228764" y="1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25324" y="5470758"/>
        <a:ext cx="61438" cy="61438"/>
      </dsp:txXfrm>
    </dsp:sp>
    <dsp:sp modelId="{BFBE3CFE-A37A-4C33-A105-4230464894D4}">
      <dsp:nvSpPr>
        <dsp:cNvPr id="0" name=""/>
        <dsp:cNvSpPr/>
      </dsp:nvSpPr>
      <dsp:spPr>
        <a:xfrm>
          <a:off x="4910233" y="5579999"/>
          <a:ext cx="4093534" cy="373388"/>
        </a:xfrm>
        <a:prstGeom prst="roundRect">
          <a:avLst>
            <a:gd name="adj" fmla="val 10000"/>
          </a:avLst>
        </a:prstGeom>
        <a:solidFill>
          <a:srgbClr val="F4F6FA"/>
        </a:solidFill>
        <a:ln w="25400" cap="flat" cmpd="sng" algn="ctr">
          <a:solidFill>
            <a:schemeClr val="accent1"/>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i="0" u="none" strike="noStrike" kern="1200" noProof="0" dirty="0" smtClean="0"/>
            <a:t>Educating providers, nurses, and staff on the importance of listening to patients and addressing implicit bias</a:t>
          </a:r>
        </a:p>
      </dsp:txBody>
      <dsp:txXfrm>
        <a:off x="4921169" y="5590935"/>
        <a:ext cx="4071662" cy="3515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4E634-2278-8A4E-A420-8A34E2C03E33}" type="datetimeFigureOut">
              <a:rPr lang="en-US" smtClean="0"/>
              <a:t>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F254E-D205-AE48-954E-A71266D4978C}" type="slidenum">
              <a:rPr lang="en-US" smtClean="0"/>
              <a:t>‹#›</a:t>
            </a:fld>
            <a:endParaRPr lang="en-US"/>
          </a:p>
        </p:txBody>
      </p:sp>
    </p:spTree>
    <p:extLst>
      <p:ext uri="{BB962C8B-B14F-4D97-AF65-F5344CB8AC3E}">
        <p14:creationId xmlns:p14="http://schemas.microsoft.com/office/powerpoint/2010/main" val="347143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bulkmail.northwestern.edu/trk/click?ref=zstwe3vud_2-841cx3b645x04817&amp;"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ilpqc.org/ILPQC%202020%2B/Birth%20Equity/The%20Case%20for%20Cluster%20Hiring%20to%20Diversify%20Your%20Faculty.pdf" TargetMode="External"/><Relationship Id="rId5" Type="http://schemas.openxmlformats.org/officeDocument/2006/relationships/hyperlink" Target="https://www.aamc.org/system/files/2020-07/Unconscious%20Bias%20in%20Virtual%20Interviews.pdf?utm_source=sfmc&amp;utm_medium=email&amp;utm_campaign=AMCAS&amp;utm_content=virtual%20interviews" TargetMode="External"/><Relationship Id="rId4" Type="http://schemas.openxmlformats.org/officeDocument/2006/relationships/hyperlink" Target="https://vimeo.com/443088643?utm_source=sfmc&amp;utm_medium=email&amp;utm_campaign=AMCAS&amp;utm_content=virtual%20interview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CF6DFB-5E90-4589-9C03-59870D8DE951}" type="slidenum">
              <a:rPr lang="en-US" smtClean="0"/>
              <a:t>1</a:t>
            </a:fld>
            <a:endParaRPr lang="en-US"/>
          </a:p>
        </p:txBody>
      </p:sp>
    </p:spTree>
    <p:extLst>
      <p:ext uri="{BB962C8B-B14F-4D97-AF65-F5344CB8AC3E}">
        <p14:creationId xmlns:p14="http://schemas.microsoft.com/office/powerpoint/2010/main" val="1918672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2CF6DFB-5E90-4589-9C03-59870D8DE951}" type="slidenum">
              <a:rPr lang="en-US" smtClean="0"/>
              <a:t>2</a:t>
            </a:fld>
            <a:endParaRPr lang="en-US"/>
          </a:p>
        </p:txBody>
      </p:sp>
    </p:spTree>
    <p:extLst>
      <p:ext uri="{BB962C8B-B14F-4D97-AF65-F5344CB8AC3E}">
        <p14:creationId xmlns:p14="http://schemas.microsoft.com/office/powerpoint/2010/main" val="276948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92CF6DFB-5E90-4589-9C03-59870D8DE951}" type="slidenum">
              <a:rPr lang="en-US" smtClean="0"/>
              <a:t>3</a:t>
            </a:fld>
            <a:endParaRPr lang="en-US"/>
          </a:p>
        </p:txBody>
      </p:sp>
    </p:spTree>
    <p:extLst>
      <p:ext uri="{BB962C8B-B14F-4D97-AF65-F5344CB8AC3E}">
        <p14:creationId xmlns:p14="http://schemas.microsoft.com/office/powerpoint/2010/main" val="846525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ym typeface="Wingdings" pitchFamily="2" charset="2"/>
            </a:endParaRPr>
          </a:p>
        </p:txBody>
      </p:sp>
      <p:sp>
        <p:nvSpPr>
          <p:cNvPr id="4" name="Slide Number Placeholder 3"/>
          <p:cNvSpPr>
            <a:spLocks noGrp="1"/>
          </p:cNvSpPr>
          <p:nvPr>
            <p:ph type="sldNum" sz="quarter" idx="5"/>
          </p:nvPr>
        </p:nvSpPr>
        <p:spPr/>
        <p:txBody>
          <a:bodyPr/>
          <a:lstStyle/>
          <a:p>
            <a:fld id="{92CF6DFB-5E90-4589-9C03-59870D8DE951}" type="slidenum">
              <a:rPr lang="en-US" smtClean="0"/>
              <a:t>4</a:t>
            </a:fld>
            <a:endParaRPr lang="en-US"/>
          </a:p>
        </p:txBody>
      </p:sp>
    </p:spTree>
    <p:extLst>
      <p:ext uri="{BB962C8B-B14F-4D97-AF65-F5344CB8AC3E}">
        <p14:creationId xmlns:p14="http://schemas.microsoft.com/office/powerpoint/2010/main" val="3716607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Updated 12.17 IJ </a:t>
            </a:r>
          </a:p>
          <a:p>
            <a:pPr rtl="0" eaLnBrk="1" fontAlgn="t" latinLnBrk="0" hangingPunct="1"/>
            <a:r>
              <a:rPr lang="en-US" sz="1200" b="1" i="0" u="none" strike="noStrike" kern="1200" dirty="0" smtClean="0">
                <a:solidFill>
                  <a:schemeClr val="tx1"/>
                </a:solidFill>
                <a:effectLst/>
                <a:latin typeface="+mn-lt"/>
                <a:ea typeface="+mn-ea"/>
                <a:cs typeface="+mn-cs"/>
              </a:rPr>
              <a:t>4.2 Implement hiring strategies to diversify providers, nurses, and staff</a:t>
            </a:r>
            <a:endParaRPr lang="en-US" sz="1200" b="0" i="0" u="none" strike="noStrike" kern="1200" dirty="0" smtClean="0">
              <a:solidFill>
                <a:schemeClr val="tx1"/>
              </a:solidFill>
              <a:effectLst/>
              <a:latin typeface="+mn-lt"/>
              <a:ea typeface="+mn-ea"/>
              <a:cs typeface="+mn-cs"/>
            </a:endParaRPr>
          </a:p>
          <a:p>
            <a:pPr rtl="0" eaLnBrk="1" fontAlgn="auto" latinLnBrk="0" hangingPunct="1"/>
            <a:r>
              <a:rPr lang="en-US" sz="1200" b="0" i="0" u="none" strike="noStrike" kern="1200" baseline="0" dirty="0" smtClean="0">
                <a:solidFill>
                  <a:schemeClr val="tx1"/>
                </a:solidFill>
                <a:effectLst/>
                <a:latin typeface="+mn-lt"/>
                <a:ea typeface="+mn-ea"/>
                <a:cs typeface="+mn-cs"/>
              </a:rPr>
              <a:t>Structure measure: % of hospitals with strategies for addressing diversity in health care team hiring</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sng" strike="noStrike" kern="1200" dirty="0" smtClean="0">
                <a:solidFill>
                  <a:schemeClr val="tx1"/>
                </a:solidFill>
                <a:effectLst/>
                <a:latin typeface="+mn-lt"/>
                <a:ea typeface="+mn-ea"/>
                <a:cs typeface="+mn-cs"/>
                <a:hlinkClick r:id="rId3"/>
              </a:rPr>
              <a:t>"How Clinicians and Educators Can Mitigate Implicit Bias in Patient Care and Candidate Selection in Medical Education"</a:t>
            </a:r>
            <a:r>
              <a:rPr lang="en-US" sz="1200" b="1" i="0" u="none" strike="noStrike" kern="1200" dirty="0" smtClean="0">
                <a:solidFill>
                  <a:schemeClr val="tx1"/>
                </a:solidFill>
                <a:effectLst/>
                <a:latin typeface="+mn-lt"/>
                <a:ea typeface="+mn-ea"/>
                <a:cs typeface="+mn-cs"/>
              </a:rPr>
              <a:t>, </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sng" strike="noStrike" kern="1200" dirty="0" smtClean="0">
                <a:solidFill>
                  <a:schemeClr val="tx1"/>
                </a:solidFill>
                <a:effectLst/>
                <a:latin typeface="+mn-lt"/>
                <a:ea typeface="+mn-ea"/>
                <a:cs typeface="+mn-cs"/>
                <a:hlinkClick r:id="rId4"/>
              </a:rPr>
              <a:t>AAMC Addressing Implicit Bias in Virtual Interviews Video</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sng" strike="noStrike" kern="1200" dirty="0" smtClean="0">
                <a:solidFill>
                  <a:schemeClr val="tx1"/>
                </a:solidFill>
                <a:effectLst/>
                <a:latin typeface="+mn-lt"/>
                <a:ea typeface="+mn-ea"/>
                <a:cs typeface="+mn-cs"/>
                <a:hlinkClick r:id="rId5"/>
              </a:rPr>
              <a:t>AAMC Unconscious Bias in Virtual Interviews Resources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baseline="0" dirty="0" smtClean="0">
                <a:solidFill>
                  <a:schemeClr val="tx1"/>
                </a:solidFill>
                <a:effectLst/>
                <a:latin typeface="+mn-lt"/>
                <a:ea typeface="+mn-ea"/>
                <a:cs typeface="+mn-cs"/>
                <a:hlinkClick r:id="rId6"/>
              </a:rPr>
              <a:t>Case for Cluster Hiring </a:t>
            </a:r>
            <a:endParaRPr lang="en-US" sz="1200" b="0" i="0" u="none" strike="noStrike"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99399BA-D265-4DD5-B172-CF7BBEF04538}"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4189424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Updated</a:t>
            </a:r>
            <a:r>
              <a:rPr lang="en-US" baseline="0" dirty="0" smtClean="0"/>
              <a:t> 4.6.20 strategies based on map to measures and toolkit discussion. Will all show on screen in present mode.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399BA-D265-4DD5-B172-CF7BBEF04538}"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7632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FDC32-F31C-6C4C-8EEE-0B16F65DF4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0148A8-271E-3648-AC30-F2A459768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06C7A2-4CE8-4F49-A050-F7A08C0E1362}"/>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F9E3BCE8-A07E-BE42-AFE2-D6BA40953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466368-9158-2742-9A34-E8D5DE0768A1}"/>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09892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561B9-F0A5-8A46-8470-6E5ACBCD80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3D385D-A7ED-F446-8767-74D40A1748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E31B02-E077-0342-9E97-A8B73347C1A5}"/>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D8F9C331-8A81-5544-BC75-EC3A207E41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8E9BF-CB4D-F74B-8615-356A0EA9606F}"/>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44676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3C4945-1008-C347-AB9A-01279CD160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198408-D36D-C447-985A-D7F3798498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7F4D9-40F0-6649-9643-407C62BB397C}"/>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CE615D76-3CCA-E144-B510-14F61F384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A3205-737B-C44A-A067-C856B62F673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934155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DC9F591-6122-4EA1-949A-1187E0732492}" type="datetime1">
              <a:rPr lang="en-US" altLang="ja-JP"/>
              <a:pPr>
                <a:defRPr/>
              </a:pPr>
              <a:t>2/5/2021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2A8615-D2A0-4FC7-AB5B-78DB095C6790}" type="slidenum">
              <a:rPr lang="en-US" altLang="en-US"/>
              <a:pPr>
                <a:defRPr/>
              </a:pPr>
              <a:t>‹#›</a:t>
            </a:fld>
            <a:endParaRPr lang="en-US" altLang="en-US"/>
          </a:p>
        </p:txBody>
      </p:sp>
    </p:spTree>
    <p:extLst>
      <p:ext uri="{BB962C8B-B14F-4D97-AF65-F5344CB8AC3E}">
        <p14:creationId xmlns:p14="http://schemas.microsoft.com/office/powerpoint/2010/main" val="2751207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C462398-9FCC-475C-9B12-00C75947BE6B}" type="datetime1">
              <a:rPr lang="en-US" altLang="ja-JP"/>
              <a:pPr>
                <a:defRPr/>
              </a:pPr>
              <a:t>2/5/2021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3A795C-50BE-462B-8B70-BD2F9F6A8888}" type="slidenum">
              <a:rPr lang="en-US" altLang="en-US"/>
              <a:pPr>
                <a:defRPr/>
              </a:pPr>
              <a:t>‹#›</a:t>
            </a:fld>
            <a:endParaRPr lang="en-US" altLang="en-US"/>
          </a:p>
        </p:txBody>
      </p:sp>
    </p:spTree>
    <p:extLst>
      <p:ext uri="{BB962C8B-B14F-4D97-AF65-F5344CB8AC3E}">
        <p14:creationId xmlns:p14="http://schemas.microsoft.com/office/powerpoint/2010/main" val="4001704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7880EF-BFE5-4007-BAE1-BF8861D6F0EF}" type="datetime1">
              <a:rPr lang="en-US" altLang="ja-JP"/>
              <a:pPr>
                <a:defRPr/>
              </a:pPr>
              <a:t>2/5/2021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B60BB1-7648-402F-9AD9-9270A63B4845}" type="slidenum">
              <a:rPr lang="en-US" altLang="en-US"/>
              <a:pPr>
                <a:defRPr/>
              </a:pPr>
              <a:t>‹#›</a:t>
            </a:fld>
            <a:endParaRPr lang="en-US" altLang="en-US"/>
          </a:p>
        </p:txBody>
      </p:sp>
    </p:spTree>
    <p:extLst>
      <p:ext uri="{BB962C8B-B14F-4D97-AF65-F5344CB8AC3E}">
        <p14:creationId xmlns:p14="http://schemas.microsoft.com/office/powerpoint/2010/main" val="2310161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E62867E-83ED-4745-9902-0438176F9396}" type="datetime1">
              <a:rPr lang="en-US" altLang="ja-JP"/>
              <a:pPr>
                <a:defRPr/>
              </a:pPr>
              <a:t>2/5/2021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DDB540-B391-44C7-A734-6CE808E0C3EB}" type="slidenum">
              <a:rPr lang="en-US" altLang="en-US"/>
              <a:pPr>
                <a:defRPr/>
              </a:pPr>
              <a:t>‹#›</a:t>
            </a:fld>
            <a:endParaRPr lang="en-US" altLang="en-US"/>
          </a:p>
        </p:txBody>
      </p:sp>
    </p:spTree>
    <p:extLst>
      <p:ext uri="{BB962C8B-B14F-4D97-AF65-F5344CB8AC3E}">
        <p14:creationId xmlns:p14="http://schemas.microsoft.com/office/powerpoint/2010/main" val="1865013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595ADBF-39E0-48E8-A1DC-2C364BBB8CD1}" type="datetime1">
              <a:rPr lang="en-US" altLang="ja-JP"/>
              <a:pPr>
                <a:defRPr/>
              </a:pPr>
              <a:t>2/5/2021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5580254-038B-486E-AF30-9175E3A215BB}" type="slidenum">
              <a:rPr lang="en-US" altLang="en-US"/>
              <a:pPr>
                <a:defRPr/>
              </a:pPr>
              <a:t>‹#›</a:t>
            </a:fld>
            <a:endParaRPr lang="en-US" altLang="en-US"/>
          </a:p>
        </p:txBody>
      </p:sp>
    </p:spTree>
    <p:extLst>
      <p:ext uri="{BB962C8B-B14F-4D97-AF65-F5344CB8AC3E}">
        <p14:creationId xmlns:p14="http://schemas.microsoft.com/office/powerpoint/2010/main" val="4136106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77072C4-646E-48BC-96B6-BE6752A0F620}" type="datetime1">
              <a:rPr lang="en-US" altLang="ja-JP"/>
              <a:pPr>
                <a:defRPr/>
              </a:pPr>
              <a:t>2/5/2021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68C70F-59ED-472B-9BE4-AA89383D07E4}" type="slidenum">
              <a:rPr lang="en-US" altLang="en-US"/>
              <a:pPr>
                <a:defRPr/>
              </a:pPr>
              <a:t>‹#›</a:t>
            </a:fld>
            <a:endParaRPr lang="en-US" altLang="en-US"/>
          </a:p>
        </p:txBody>
      </p:sp>
    </p:spTree>
    <p:extLst>
      <p:ext uri="{BB962C8B-B14F-4D97-AF65-F5344CB8AC3E}">
        <p14:creationId xmlns:p14="http://schemas.microsoft.com/office/powerpoint/2010/main" val="4293694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E608A43-5BC5-4444-90AC-94FD7A8BE00E}" type="datetime1">
              <a:rPr lang="en-US" altLang="ja-JP"/>
              <a:pPr>
                <a:defRPr/>
              </a:pPr>
              <a:t>2/5/2021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0569D82-D690-4055-BA0B-71459BE6AA19}" type="slidenum">
              <a:rPr lang="en-US" altLang="en-US"/>
              <a:pPr>
                <a:defRPr/>
              </a:pPr>
              <a:t>‹#›</a:t>
            </a:fld>
            <a:endParaRPr lang="en-US" altLang="en-US"/>
          </a:p>
        </p:txBody>
      </p:sp>
    </p:spTree>
    <p:extLst>
      <p:ext uri="{BB962C8B-B14F-4D97-AF65-F5344CB8AC3E}">
        <p14:creationId xmlns:p14="http://schemas.microsoft.com/office/powerpoint/2010/main" val="40840264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B04104-03DD-463C-A5BC-F9BB3F942A0D}" type="datetime1">
              <a:rPr lang="en-US" altLang="ja-JP"/>
              <a:pPr>
                <a:defRPr/>
              </a:pPr>
              <a:t>2/5/2021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6C452B-F44C-423F-BF02-7F5547AD72EB}" type="slidenum">
              <a:rPr lang="en-US" altLang="en-US"/>
              <a:pPr>
                <a:defRPr/>
              </a:pPr>
              <a:t>‹#›</a:t>
            </a:fld>
            <a:endParaRPr lang="en-US" altLang="en-US"/>
          </a:p>
        </p:txBody>
      </p:sp>
    </p:spTree>
    <p:extLst>
      <p:ext uri="{BB962C8B-B14F-4D97-AF65-F5344CB8AC3E}">
        <p14:creationId xmlns:p14="http://schemas.microsoft.com/office/powerpoint/2010/main" val="333534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4DEF-5723-4B43-8D87-04CAE4C902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F913A0-D615-6B42-BC7D-3F9BEB0805CF}"/>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21ACAB1-9297-374C-90D8-21B4B97BD914}"/>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E974A6A8-CB69-5849-A0B7-434F14488A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521572-22F6-7348-858E-6AEE6A6AB0FB}"/>
              </a:ext>
            </a:extLst>
          </p:cNvPr>
          <p:cNvSpPr>
            <a:spLocks noGrp="1"/>
          </p:cNvSpPr>
          <p:nvPr>
            <p:ph type="sldNum" sz="quarter" idx="12"/>
          </p:nvPr>
        </p:nvSpPr>
        <p:spPr/>
        <p:txBody>
          <a:bodyPr/>
          <a:lstStyle/>
          <a:p>
            <a:fld id="{4A87D164-7B1F-D44E-AB86-C0075A9D8EA8}" type="slidenum">
              <a:rPr lang="en-US" smtClean="0"/>
              <a:t>‹#›</a:t>
            </a:fld>
            <a:endParaRPr lang="en-US"/>
          </a:p>
        </p:txBody>
      </p:sp>
      <p:sp>
        <p:nvSpPr>
          <p:cNvPr id="7" name="TextBox 6"/>
          <p:cNvSpPr txBox="1"/>
          <p:nvPr userDrawn="1"/>
        </p:nvSpPr>
        <p:spPr>
          <a:xfrm rot="19391271">
            <a:off x="2560320" y="2477130"/>
            <a:ext cx="6392091" cy="1446550"/>
          </a:xfrm>
          <a:prstGeom prst="rect">
            <a:avLst/>
          </a:prstGeom>
          <a:noFill/>
        </p:spPr>
        <p:txBody>
          <a:bodyPr wrap="square" rtlCol="0">
            <a:spAutoFit/>
          </a:bodyPr>
          <a:lstStyle/>
          <a:p>
            <a:pPr algn="ctr"/>
            <a:r>
              <a:rPr lang="en-US" sz="8800" dirty="0">
                <a:solidFill>
                  <a:schemeClr val="accent1"/>
                </a:solidFill>
              </a:rPr>
              <a:t>DRAFT</a:t>
            </a:r>
          </a:p>
        </p:txBody>
      </p:sp>
    </p:spTree>
    <p:extLst>
      <p:ext uri="{BB962C8B-B14F-4D97-AF65-F5344CB8AC3E}">
        <p14:creationId xmlns:p14="http://schemas.microsoft.com/office/powerpoint/2010/main" val="41171735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AE57AAF-E488-4351-8EE3-49229EE79E25}" type="datetime1">
              <a:rPr lang="en-US" altLang="ja-JP"/>
              <a:pPr>
                <a:defRPr/>
              </a:pPr>
              <a:t>2/5/2021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8DC007-BCD9-479C-AB52-441C638E9827}" type="slidenum">
              <a:rPr lang="en-US" altLang="en-US"/>
              <a:pPr>
                <a:defRPr/>
              </a:pPr>
              <a:t>‹#›</a:t>
            </a:fld>
            <a:endParaRPr lang="en-US" altLang="en-US"/>
          </a:p>
        </p:txBody>
      </p:sp>
    </p:spTree>
    <p:extLst>
      <p:ext uri="{BB962C8B-B14F-4D97-AF65-F5344CB8AC3E}">
        <p14:creationId xmlns:p14="http://schemas.microsoft.com/office/powerpoint/2010/main" val="3070372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CAFC25C-D351-49AA-AB67-6DE4DD2C95FF}" type="datetime1">
              <a:rPr lang="en-US" altLang="ja-JP"/>
              <a:pPr>
                <a:defRPr/>
              </a:pPr>
              <a:t>2/5/2021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F38FE9-5EAC-494F-B62E-CE2625C67730}" type="slidenum">
              <a:rPr lang="en-US" altLang="en-US"/>
              <a:pPr>
                <a:defRPr/>
              </a:pPr>
              <a:t>‹#›</a:t>
            </a:fld>
            <a:endParaRPr lang="en-US" altLang="en-US"/>
          </a:p>
        </p:txBody>
      </p:sp>
    </p:spTree>
    <p:extLst>
      <p:ext uri="{BB962C8B-B14F-4D97-AF65-F5344CB8AC3E}">
        <p14:creationId xmlns:p14="http://schemas.microsoft.com/office/powerpoint/2010/main" val="16043353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98480-0D42-4806-9EE4-E37328AF53C1}" type="datetime1">
              <a:rPr lang="en-US" altLang="ja-JP"/>
              <a:pPr>
                <a:defRPr/>
              </a:pPr>
              <a:t>2/5/2021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78027E-39EB-4A12-80BE-E76A310E969E}" type="slidenum">
              <a:rPr lang="en-US" altLang="en-US"/>
              <a:pPr>
                <a:defRPr/>
              </a:pPr>
              <a:t>‹#›</a:t>
            </a:fld>
            <a:endParaRPr lang="en-US" altLang="en-US"/>
          </a:p>
        </p:txBody>
      </p:sp>
    </p:spTree>
    <p:extLst>
      <p:ext uri="{BB962C8B-B14F-4D97-AF65-F5344CB8AC3E}">
        <p14:creationId xmlns:p14="http://schemas.microsoft.com/office/powerpoint/2010/main" val="96020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1648D-0647-D74E-B600-C902D61B47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0A1B6-E751-CD40-9788-CB271B3656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B271C8-A5E4-3343-B7EC-F22F6FBAAEBC}"/>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CF14AD1A-BE3F-A348-BA23-4B5289D3F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10FD4-4111-404F-9DB2-2D3EACF2682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2077749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3D70-AC54-F344-82EA-364AD8DDD6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0DCE75-EE86-F642-ACB0-4D93368D3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3E2C4E-DDAE-E242-9F95-4AFC03814F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E3188B-F432-C24C-A66E-A2DDFB6548AF}"/>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6" name="Footer Placeholder 5">
            <a:extLst>
              <a:ext uri="{FF2B5EF4-FFF2-40B4-BE49-F238E27FC236}">
                <a16:creationId xmlns:a16="http://schemas.microsoft.com/office/drawing/2014/main" id="{389AFC5B-B2C8-8C48-ADD7-611ADD79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04C15E-7D76-6246-89F0-3FF7F02D926F}"/>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93514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B6006-647A-CF41-A877-4D59C57096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3ADC2E-ABB2-9D46-A215-C6DE217235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2CCAC3-5266-0C49-8104-D47D9B9F57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A07BB3-B69A-814E-A5A1-E322DD19E6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55BF4F-AD51-0742-AFE4-A3C3146286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36A93D-9ADA-F84D-A3E1-CBCDC8E315FE}"/>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8" name="Footer Placeholder 7">
            <a:extLst>
              <a:ext uri="{FF2B5EF4-FFF2-40B4-BE49-F238E27FC236}">
                <a16:creationId xmlns:a16="http://schemas.microsoft.com/office/drawing/2014/main" id="{8C32939B-1B2B-9D4B-B819-0098D72B56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F45A9E-15F1-2D4C-B123-9777B0EE2E32}"/>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39487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81B6-B4E8-1B40-B796-DB401FA8D4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2F7F97-F9D0-6849-9240-2BD499BAC9A8}"/>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4" name="Footer Placeholder 3">
            <a:extLst>
              <a:ext uri="{FF2B5EF4-FFF2-40B4-BE49-F238E27FC236}">
                <a16:creationId xmlns:a16="http://schemas.microsoft.com/office/drawing/2014/main" id="{F503F7F3-3DEA-8C44-9FBF-496A2F7BE0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F2F71-2E80-F846-A298-A2B29D771EE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289955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0DB21B-B639-C64D-B27F-F0999F6D3561}"/>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3" name="Footer Placeholder 2">
            <a:extLst>
              <a:ext uri="{FF2B5EF4-FFF2-40B4-BE49-F238E27FC236}">
                <a16:creationId xmlns:a16="http://schemas.microsoft.com/office/drawing/2014/main" id="{AD7B7DD4-358A-CC46-BEF7-C1A4295F6A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7C10F-20B9-4B40-9130-6F1AEE73810D}"/>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24627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4A9ED-C364-1A4A-A66F-BED49EF1E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E07EEB-4019-E14C-9EC7-A3355DAB9F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9A391-06BE-EB49-AB1C-6337CBE4C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DF43A8-D66D-B84A-83D7-BBFA5A7CC418}"/>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6" name="Footer Placeholder 5">
            <a:extLst>
              <a:ext uri="{FF2B5EF4-FFF2-40B4-BE49-F238E27FC236}">
                <a16:creationId xmlns:a16="http://schemas.microsoft.com/office/drawing/2014/main" id="{20DAED07-AD4A-CD45-90AC-52D5FE1444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26F91-6166-D24D-AACB-214D425DF14D}"/>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207045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B74C-2A8A-124D-A7DA-E5A917BCB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137C09-D815-DE44-A0D7-CDA466B61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338C86-EDF6-AD47-935E-C350820681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7008E-10E8-B044-A30E-6E307C5039DA}"/>
              </a:ext>
            </a:extLst>
          </p:cNvPr>
          <p:cNvSpPr>
            <a:spLocks noGrp="1"/>
          </p:cNvSpPr>
          <p:nvPr>
            <p:ph type="dt" sz="half" idx="10"/>
          </p:nvPr>
        </p:nvSpPr>
        <p:spPr/>
        <p:txBody>
          <a:bodyPr/>
          <a:lstStyle/>
          <a:p>
            <a:fld id="{2C1C84D8-0671-5A47-962A-DA562B4A17C1}" type="datetimeFigureOut">
              <a:rPr lang="en-US" smtClean="0"/>
              <a:t>2/5/2021</a:t>
            </a:fld>
            <a:endParaRPr lang="en-US"/>
          </a:p>
        </p:txBody>
      </p:sp>
      <p:sp>
        <p:nvSpPr>
          <p:cNvPr id="6" name="Footer Placeholder 5">
            <a:extLst>
              <a:ext uri="{FF2B5EF4-FFF2-40B4-BE49-F238E27FC236}">
                <a16:creationId xmlns:a16="http://schemas.microsoft.com/office/drawing/2014/main" id="{B79AE7CC-65BC-B541-A97E-279A26154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AA778E-A69B-6A41-A10B-1F2534DF1C24}"/>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772798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BC478C-691B-9A42-BD2C-B095824AB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D8AAC2-CF35-DA42-B5A7-F7891D063B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34643-D1B8-3D47-8161-392C7DEA5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C84D8-0671-5A47-962A-DA562B4A17C1}" type="datetimeFigureOut">
              <a:rPr lang="en-US" smtClean="0"/>
              <a:t>2/5/2021</a:t>
            </a:fld>
            <a:endParaRPr lang="en-US"/>
          </a:p>
        </p:txBody>
      </p:sp>
      <p:sp>
        <p:nvSpPr>
          <p:cNvPr id="5" name="Footer Placeholder 4">
            <a:extLst>
              <a:ext uri="{FF2B5EF4-FFF2-40B4-BE49-F238E27FC236}">
                <a16:creationId xmlns:a16="http://schemas.microsoft.com/office/drawing/2014/main" id="{39D39854-3256-4640-8E1A-473672CB7C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12D61F-AC87-F54B-8C28-0668412239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7D164-7B1F-D44E-AB86-C0075A9D8EA8}" type="slidenum">
              <a:rPr lang="en-US" smtClean="0"/>
              <a:t>‹#›</a:t>
            </a:fld>
            <a:endParaRPr lang="en-US"/>
          </a:p>
        </p:txBody>
      </p:sp>
    </p:spTree>
    <p:extLst>
      <p:ext uri="{BB962C8B-B14F-4D97-AF65-F5344CB8AC3E}">
        <p14:creationId xmlns:p14="http://schemas.microsoft.com/office/powerpoint/2010/main" val="1291181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5"/>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7"/>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anose="020B0604020202020204" pitchFamily="34" charset="0"/>
                <a:cs typeface="+mn-cs"/>
              </a:defRPr>
            </a:lvl1pPr>
          </a:lstStyle>
          <a:p>
            <a:pPr>
              <a:defRPr/>
            </a:pPr>
            <a:fld id="{ABC6CC02-3564-465F-9E10-D4C20E045D31}" type="datetime1">
              <a:rPr lang="en-US" altLang="ja-JP"/>
              <a:pPr>
                <a:defRPr/>
              </a:pPr>
              <a:t>2/5/2021</a:t>
            </a:fld>
            <a:endParaRPr lang="en-US" altLang="en-US"/>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charset="0"/>
                <a:cs typeface="+mn-cs"/>
              </a:defRPr>
            </a:lvl1pPr>
          </a:lstStyle>
          <a:p>
            <a:pPr>
              <a:defRPr/>
            </a:pPr>
            <a:fld id="{1F8ED595-D36B-4668-AB73-A76764DC5E9A}" type="slidenum">
              <a:rPr lang="en-US" altLang="en-US"/>
              <a:pPr>
                <a:defRPr/>
              </a:pPr>
              <a:t>‹#›</a:t>
            </a:fld>
            <a:endParaRPr lang="en-US" altLang="en-US"/>
          </a:p>
        </p:txBody>
      </p:sp>
    </p:spTree>
    <p:extLst>
      <p:ext uri="{BB962C8B-B14F-4D97-AF65-F5344CB8AC3E}">
        <p14:creationId xmlns:p14="http://schemas.microsoft.com/office/powerpoint/2010/main" val="3787359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nnovation.cms.gov/files/worksheets/ahcm-screeningtool.pdf" TargetMode="External"/><Relationship Id="rId3" Type="http://schemas.openxmlformats.org/officeDocument/2006/relationships/hyperlink" Target="https://www.acog.org/-/media/project/acog/acogorg/clinical/files/committee-opinion/articles/2018/01/importance-of-social-determinants-of-health-and-cultural-awareness-in-the-delivery-of-reproductive-health-care.pdf" TargetMode="External"/><Relationship Id="rId7" Type="http://schemas.openxmlformats.org/officeDocument/2006/relationships/hyperlink" Target="https://www.aafp.org/dam/AAFP/documents/patient_care/everyone_project/hops19-physician-form-sdoh.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ilpqc.org/ILPQC%202020%2B/Birth%20Equity/Social%20Determinants%20Screening%20Tool%20Options.docx" TargetMode="External"/><Relationship Id="rId11" Type="http://schemas.openxmlformats.org/officeDocument/2006/relationships/hyperlink" Target="https://ilpqc.org/ILPQC%202020%2B/Birth%20Equity/contibuting%20factors.png" TargetMode="External"/><Relationship Id="rId5" Type="http://schemas.openxmlformats.org/officeDocument/2006/relationships/hyperlink" Target="https://www.illinois211.org/" TargetMode="External"/><Relationship Id="rId10" Type="http://schemas.openxmlformats.org/officeDocument/2006/relationships/hyperlink" Target="https://ilpqc.org/ILPQC%202020%2B/Birth%20Equity/Trigger%20Tool.png" TargetMode="External"/><Relationship Id="rId4" Type="http://schemas.openxmlformats.org/officeDocument/2006/relationships/hyperlink" Target="https://www.findhelp.org/?ref=ab_redirect" TargetMode="External"/><Relationship Id="rId9" Type="http://schemas.openxmlformats.org/officeDocument/2006/relationships/hyperlink" Target="https://ilpqc.org/ILPQC%202020%2B/Birth%20Equity/Massachusetts%20General%20Hospital%20Obstetrics%20%26%20Gynecology%20Screening%20Tool.pp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ilpqc.org/ILPQC%202020%2B/Birth%20Equity/Main_CMQCC%20and%20addressing%20eqity%20hemorrhage%20paper.pdf" TargetMode="External"/><Relationship Id="rId3" Type="http://schemas.openxmlformats.org/officeDocument/2006/relationships/hyperlink" Target="https://www.chcs.org/resource/the-national-health-plan-collaborative-toolkit/" TargetMode="External"/><Relationship Id="rId7" Type="http://schemas.openxmlformats.org/officeDocument/2006/relationships/hyperlink" Target="https://ilpqc.org/ILPQC%202020%2B/Birth%20Equity/Birth%20Equity%20in%20MDC%20Webinar_FInal_For%20Posting.pptx" TargetMode="External"/><Relationship Id="rId12" Type="http://schemas.openxmlformats.org/officeDocument/2006/relationships/hyperlink" Target="https://ilpqc.org/ILPQC%202020%2B/Birth%20Equity/PREMSelected%20Survey%20QuestionsDec%202019_with%20dem%20ques.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hretdisparities.org/" TargetMode="External"/><Relationship Id="rId11" Type="http://schemas.openxmlformats.org/officeDocument/2006/relationships/hyperlink" Target="https://ilpqc.org/ILPQC%202020%2B/Birth%20Equity/Framework%20Race%20Ethnicity%20Language%20Data.pdf" TargetMode="External"/><Relationship Id="rId5" Type="http://schemas.openxmlformats.org/officeDocument/2006/relationships/hyperlink" Target="https://ilpqc.org/ILPQC%202020%2B/Birth%20Equity/HRET%20Equity%20Care%20Toolkit%20Eliminating%20Healthcare%20Disparities.pdf" TargetMode="External"/><Relationship Id="rId10" Type="http://schemas.openxmlformats.org/officeDocument/2006/relationships/hyperlink" Target="https://ilpqc.org/ILPQC%202020%2B/Birth%20Equity/Integrating%20Equity%20into%20Quality%20Improvement%3A%20Lessons%20Learned%20from%20the%20Louisiana%20Perinatal%20Quality%20Collaborative%20-%20Gillispie%20(1).pptx" TargetMode="External"/><Relationship Id="rId4" Type="http://schemas.openxmlformats.org/officeDocument/2006/relationships/hyperlink" Target="https://www.chcs.org/resource/using-data-to-reduce-disparities-and-improve-quality-a-guide-for-health-care-organizations/" TargetMode="External"/><Relationship Id="rId9" Type="http://schemas.openxmlformats.org/officeDocument/2006/relationships/hyperlink" Target="https://ilpqc.org/ILPQC%202020%2B/Birth%20Equity/Bryant.%20ILPQC%20talk.FINAL.ppt" TargetMode="External"/><Relationship Id="rId14" Type="http://schemas.microsoft.com/office/2018/10/relationships/comments" Target="../comments/modernComment_102_30BA7B60.xml"/></Relationships>
</file>

<file path=ppt/slides/_rels/slide3.xml.rels><?xml version="1.0" encoding="UTF-8" standalone="yes"?>
<Relationships xmlns="http://schemas.openxmlformats.org/package/2006/relationships"><Relationship Id="rId8" Type="http://schemas.openxmlformats.org/officeDocument/2006/relationships/hyperlink" Target="https://ilpqc.org/ILPQC%202020%2B/Birth%20Equity/Doula%20Guidelines.pdf" TargetMode="External"/><Relationship Id="rId13" Type="http://schemas.openxmlformats.org/officeDocument/2006/relationships/hyperlink" Target="https://urldefense.com/v3/__https:/awhonn.org/education/hospital-products/post-birth-warning-signs-education-program/__;!!Dq0X2DkFhyF93HkjWTBQKhk!GYxTMZHXEZCHQ7EPNLTxdEFMRYko5Y3SOWdmgUDQWpAJSJ4H5h1xiIckSnFVKmk91oXTV55f1w$" TargetMode="External"/><Relationship Id="rId18" Type="http://schemas.microsoft.com/office/2018/10/relationships/comments" Target="../comments/modernComment_104_A79353A5.xml"/><Relationship Id="rId3" Type="http://schemas.openxmlformats.org/officeDocument/2006/relationships/hyperlink" Target="https://drive.google.com/file/d/10NgAZl_7_CUd5WrRvaw5hSIAyftFRogH/view" TargetMode="External"/><Relationship Id="rId7" Type="http://schemas.openxmlformats.org/officeDocument/2006/relationships/hyperlink" Target="https://urldefense.com/v3/__https:/intermountainphysician.org/_layouts/Custom/KnowledgeRepository/KrDocumentFetch.aspx?target=document&amp;ncid=525967226&amp;tfrm=default__;!!Dq0X2DkFhyF93HkjWTBQKhk!G1n-Nb-KpWadSoKzCQ9ezLE6XLbiIqGczd6ejDh0dBivDIn2ne2dvqKfYevJZgo_4QZjv_rrjw$" TargetMode="External"/><Relationship Id="rId12" Type="http://schemas.openxmlformats.org/officeDocument/2006/relationships/hyperlink" Target="https://urldefense.com/v3/__https:/www.dona.org/what-is-a-doula/find-a-doula/?fwp_doula_location=41.68098389999999,-88.1437782,50,Bolingbrook,*20IL*2060490,*20USA__;JSUl!!Dq0X2DkFhyF93HkjWTBQKhk!GYxTMZHXEZCHQ7EPNLTxdEFMRYko5Y3SOWdmgUDQWpAJSJ4H5h1xiIckSnFVKmk91oVfV7SB5A$" TargetMode="External"/><Relationship Id="rId17" Type="http://schemas.openxmlformats.org/officeDocument/2006/relationships/hyperlink" Target="https://www.cdc.gov/hearher/pregnant-postpartum-women/index.hthttps:/www.cdc.gov/hearher/pregnant-postpartum-women/index.html%20%20ml" TargetMode="External"/><Relationship Id="rId2" Type="http://schemas.openxmlformats.org/officeDocument/2006/relationships/notesSlide" Target="../notesSlides/notesSlide3.xml"/><Relationship Id="rId16" Type="http://schemas.openxmlformats.org/officeDocument/2006/relationships/hyperlink" Target="https://www.cdc.gov/hearher/maternal-warning-signs/index.html" TargetMode="External"/><Relationship Id="rId1" Type="http://schemas.openxmlformats.org/officeDocument/2006/relationships/slideLayout" Target="../slideLayouts/slideLayout2.xml"/><Relationship Id="rId6" Type="http://schemas.openxmlformats.org/officeDocument/2006/relationships/hyperlink" Target="https://www.dona.org/wp-content/uploads/2020/06/Anti-Racism-Strategies-Within-The-Doula-Profession-Final.pdf" TargetMode="External"/><Relationship Id="rId11" Type="http://schemas.openxmlformats.org/officeDocument/2006/relationships/hyperlink" Target="https://startearly.org/what-we-do/early-learning-programs/networks/home-visiting-doula-network/" TargetMode="External"/><Relationship Id="rId5" Type="http://schemas.openxmlformats.org/officeDocument/2006/relationships/hyperlink" Target="https://ilpqc.org/ILPQC%202020%2B/Birth%20Equity/CMQCC%20Principles%20of%20Respectful%20Care%205thR%20v4.docx" TargetMode="External"/><Relationship Id="rId15" Type="http://schemas.openxmlformats.org/officeDocument/2006/relationships/hyperlink" Target="https://safehealthcareforeverywoman.org/wp-content/uploads/UMWS_V1-2020-SPANISH.pdf" TargetMode="External"/><Relationship Id="rId10" Type="http://schemas.openxmlformats.org/officeDocument/2006/relationships/hyperlink" Target="https://urldefense.com/v3/__https:/www.theounce.org/what-we-do/programs/locations/__;!!Dq0X2DkFhyF93HkjWTBQKhk!GYxTMZHXEZCHQ7EPNLTxdEFMRYko5Y3SOWdmgUDQWpAJSJ4H5h1xiIckSnFVKmk91oWlW5xRkw$" TargetMode="External"/><Relationship Id="rId4" Type="http://schemas.openxmlformats.org/officeDocument/2006/relationships/hyperlink" Target="https://ilpqc.org/ILPQC%202020%2B/Birth%20Equity/NNPQC%20Driver%20Diagram%201.docx" TargetMode="External"/><Relationship Id="rId9" Type="http://schemas.openxmlformats.org/officeDocument/2006/relationships/hyperlink" Target="https://urldefense.com/v3/__https:/doulamatch.net/search__;!!Dq0X2DkFhyF93HkjWTBQKhk!GYxTMZHXEZCHQ7EPNLTxdEFMRYko5Y3SOWdmgUDQWpAJSJ4H5h1xiIckSnFVKmk91oW1_w5z9A$" TargetMode="External"/><Relationship Id="rId14" Type="http://schemas.openxmlformats.org/officeDocument/2006/relationships/hyperlink" Target="https://safehealthcareforeverywoman.org/wp-content/uploads/urgent-maternal-sign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perinatalqi.org/page/SPEAKUPTraining" TargetMode="External"/><Relationship Id="rId13" Type="http://schemas.openxmlformats.org/officeDocument/2006/relationships/hyperlink" Target="https://www.aamc.org/system/files/2020-07/Unconscious%20Bias%20in%20Virtual%20Interviews.pdf?utm_source=sfmc&amp;utm_medium=email&amp;utm_campaign=AMCAS&amp;utm_content=virtual%20interviews" TargetMode="External"/><Relationship Id="rId3" Type="http://schemas.openxmlformats.org/officeDocument/2006/relationships/hyperlink" Target="https://www.diversityscience.org/training-and-education/equal-perinatal-care/" TargetMode="External"/><Relationship Id="rId7" Type="http://schemas.openxmlformats.org/officeDocument/2006/relationships/hyperlink" Target="https://ilpqc.org/ILPQC%202020%2B/Birth%20Equity/Feeback%20Option%20%28BE%29.PNG" TargetMode="External"/><Relationship Id="rId12" Type="http://schemas.openxmlformats.org/officeDocument/2006/relationships/hyperlink" Target="https://vimeo.com/443088643?utm_source=sfmc&amp;utm_medium=email&amp;utm_campaign=AMCAS&amp;utm_content=virtual%20interview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implicit.harvard.edu/implicit/takeatest.html" TargetMode="External"/><Relationship Id="rId11" Type="http://schemas.openxmlformats.org/officeDocument/2006/relationships/hyperlink" Target="https://bulkmail.northwestern.edu/trk/click?ref=zstwe3vud_2-841cx3b645x04817&amp;" TargetMode="External"/><Relationship Id="rId5" Type="http://schemas.openxmlformats.org/officeDocument/2006/relationships/hyperlink" Target="https://ilpqc.org/ILPQC%202020%2B/Birth%20Equity/HBR%20-%20LISTEN%20PRESENTAION.pdf" TargetMode="External"/><Relationship Id="rId15" Type="http://schemas.microsoft.com/office/2018/10/relationships/comments" Target="../comments/modernComment_103_D24F4988.xml"/><Relationship Id="rId10" Type="http://schemas.openxmlformats.org/officeDocument/2006/relationships/hyperlink" Target="https://www.cdc.gov/hearher/healthcare-providers/index.html" TargetMode="External"/><Relationship Id="rId4" Type="http://schemas.openxmlformats.org/officeDocument/2006/relationships/hyperlink" Target="https://www.marchofdimes.org/professionals/implicit-bias-training-form.aspx" TargetMode="External"/><Relationship Id="rId9" Type="http://schemas.openxmlformats.org/officeDocument/2006/relationships/hyperlink" Target="https://www.facebook.com/ACOGNational/photos/are-you-listening-to-women-valuing-their-lived-experiences-believing-they-know-t/2270973329623855/" TargetMode="External"/><Relationship Id="rId14" Type="http://schemas.openxmlformats.org/officeDocument/2006/relationships/hyperlink" Target="https://ilpqc.org/ILPQC%202020%2B/Birth%20Equity/The%20Case%20for%20Cluster%20Hiring%20to%20Diversify%20Your%20Faculty.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74454121"/>
              </p:ext>
            </p:extLst>
          </p:nvPr>
        </p:nvGraphicFramePr>
        <p:xfrm>
          <a:off x="-2" y="457713"/>
          <a:ext cx="12191999" cy="905946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036147256"/>
                    </a:ext>
                  </a:extLst>
                </a:gridCol>
                <a:gridCol w="5410200">
                  <a:extLst>
                    <a:ext uri="{9D8B030D-6E8A-4147-A177-3AD203B41FA5}">
                      <a16:colId xmlns:a16="http://schemas.microsoft.com/office/drawing/2014/main" val="1211353802"/>
                    </a:ext>
                  </a:extLst>
                </a:gridCol>
                <a:gridCol w="3733799">
                  <a:extLst>
                    <a:ext uri="{9D8B030D-6E8A-4147-A177-3AD203B41FA5}">
                      <a16:colId xmlns:a16="http://schemas.microsoft.com/office/drawing/2014/main" val="2354770595"/>
                    </a:ext>
                  </a:extLst>
                </a:gridCol>
              </a:tblGrid>
              <a:tr h="3227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Strategy from Key Driver Diagram</a:t>
                      </a:r>
                    </a:p>
                  </a:txBody>
                  <a:tcPr/>
                </a:tc>
                <a:tc>
                  <a:txBody>
                    <a:bodyPr/>
                    <a:lstStyle/>
                    <a:p>
                      <a:r>
                        <a:rPr lang="en-US" sz="1200" dirty="0"/>
                        <a:t>Measure (structure, process or outcome)</a:t>
                      </a:r>
                    </a:p>
                  </a:txBody>
                  <a:tcPr/>
                </a:tc>
                <a:tc>
                  <a:txBody>
                    <a:bodyPr/>
                    <a:lstStyle/>
                    <a:p>
                      <a:r>
                        <a:rPr lang="en-US" sz="1200" dirty="0"/>
                        <a:t>Toolkit/Resources for Application </a:t>
                      </a:r>
                    </a:p>
                  </a:txBody>
                  <a:tcPr/>
                </a:tc>
                <a:extLst>
                  <a:ext uri="{0D108BD9-81ED-4DB2-BD59-A6C34878D82A}">
                    <a16:rowId xmlns:a16="http://schemas.microsoft.com/office/drawing/2014/main" val="2209779757"/>
                  </a:ext>
                </a:extLst>
              </a:tr>
              <a:tr h="1398662">
                <a:tc>
                  <a:txBody>
                    <a:bodyPr/>
                    <a:lstStyle/>
                    <a:p>
                      <a:r>
                        <a:rPr lang="en-US" sz="1200" dirty="0"/>
                        <a:t>1.1 </a:t>
                      </a:r>
                      <a:r>
                        <a:rPr lang="en-US" sz="1200" dirty="0" smtClean="0"/>
                        <a:t>Utilize </a:t>
                      </a:r>
                      <a:r>
                        <a:rPr lang="en-US" sz="1200" kern="1200" baseline="0" dirty="0" smtClean="0">
                          <a:solidFill>
                            <a:schemeClr val="dk1"/>
                          </a:solidFill>
                          <a:effectLst/>
                          <a:latin typeface="+mn-lt"/>
                          <a:ea typeface="+mn-ea"/>
                          <a:cs typeface="+mn-cs"/>
                        </a:rPr>
                        <a:t>ILPQC social determinants of health community resources mapping tool </a:t>
                      </a:r>
                      <a:r>
                        <a:rPr lang="en-US" sz="1200" dirty="0" smtClean="0"/>
                        <a:t>to assist linking patients to resources based on the SDoH screening and share with affiliated outpatient prenatal care sites and hospital OB units</a:t>
                      </a:r>
                    </a:p>
                    <a:p>
                      <a:endParaRPr lang="en-US" sz="1200" dirty="0"/>
                    </a:p>
                    <a:p>
                      <a:endParaRPr lang="en-US" sz="1200" dirty="0"/>
                    </a:p>
                  </a:txBody>
                  <a:tcPr/>
                </a:tc>
                <a:tc>
                  <a:txBody>
                    <a:bodyPr/>
                    <a:lstStyle/>
                    <a:p>
                      <a:r>
                        <a:rPr lang="en-US" sz="1200" kern="1200" dirty="0">
                          <a:solidFill>
                            <a:schemeClr val="tx1"/>
                          </a:solidFill>
                          <a:effectLst/>
                          <a:latin typeface="+mn-lt"/>
                          <a:ea typeface="+mn-ea"/>
                          <a:cs typeface="+mn-cs"/>
                        </a:rPr>
                        <a:t>Structure  measure</a:t>
                      </a:r>
                      <a:r>
                        <a:rPr lang="en-US" sz="1200" kern="1200" dirty="0" smtClean="0">
                          <a:solidFill>
                            <a:schemeClr val="tx1"/>
                          </a:solidFill>
                          <a:effectLst/>
                          <a:latin typeface="+mn-lt"/>
                          <a:ea typeface="+mn-ea"/>
                          <a:cs typeface="+mn-cs"/>
                        </a:rPr>
                        <a:t>: </a:t>
                      </a:r>
                      <a:r>
                        <a:rPr lang="en-US" sz="1200" kern="1200" baseline="0" dirty="0" smtClean="0">
                          <a:solidFill>
                            <a:schemeClr val="dk1"/>
                          </a:solidFill>
                          <a:effectLst/>
                          <a:latin typeface="+mn-lt"/>
                          <a:ea typeface="+mn-ea"/>
                          <a:cs typeface="+mn-cs"/>
                        </a:rPr>
                        <a:t>% of hospitals completed ILPQC social determinants of health community resources mapping tool to assist linking patients to resources based on the SDoH screening and share with affiliated outpatient prenatal care sites and hospital OB units</a:t>
                      </a:r>
                    </a:p>
                    <a:p>
                      <a:endParaRPr lang="en-US" sz="1200" kern="1200" dirty="0">
                        <a:solidFill>
                          <a:schemeClr val="dk1"/>
                        </a:solidFill>
                        <a:effectLst/>
                        <a:latin typeface="+mn-lt"/>
                        <a:ea typeface="+mn-ea"/>
                        <a:cs typeface="+mn-cs"/>
                      </a:endParaRPr>
                    </a:p>
                  </a:txBody>
                  <a:tcPr/>
                </a:tc>
                <a:tc>
                  <a:txBody>
                    <a:bodyPr/>
                    <a:lstStyle/>
                    <a:p>
                      <a:pPr marL="171450" indent="-171450">
                        <a:buFont typeface="Wingdings" panose="05000000000000000000" pitchFamily="2" charset="2"/>
                        <a:buChar char="q"/>
                      </a:pPr>
                      <a:r>
                        <a:rPr lang="en-US" sz="1200" b="1" baseline="0" dirty="0">
                          <a:solidFill>
                            <a:srgbClr val="FF0000"/>
                          </a:solidFill>
                        </a:rPr>
                        <a:t>1-page fill in the blank mapping tool (ILPQC to develop can adapt from MNO-OB</a:t>
                      </a:r>
                      <a:r>
                        <a:rPr lang="en-US" sz="1200" b="1" baseline="0" dirty="0" smtClean="0">
                          <a:solidFill>
                            <a:srgbClr val="FF0000"/>
                          </a:solidFill>
                        </a:rPr>
                        <a:t>) (Drafted) </a:t>
                      </a:r>
                      <a:endParaRPr lang="en-US" sz="1200" b="1" baseline="0" dirty="0">
                        <a:solidFill>
                          <a:srgbClr val="FF0000"/>
                        </a:solidFill>
                      </a:endParaRPr>
                    </a:p>
                    <a:p>
                      <a:pPr marL="171450" indent="-171450">
                        <a:buFont typeface="Wingdings" panose="05000000000000000000" pitchFamily="2" charset="2"/>
                        <a:buChar char="q"/>
                      </a:pPr>
                      <a:r>
                        <a:rPr lang="en-US" sz="1200" baseline="0" dirty="0"/>
                        <a:t>ACOG Committee Opinion: Importance of Social Determinants of Health and Cultural Awareness in the Delivery of Reproductive Health Care – Table 1 Sample Screening Tool for Social Determinants of Health</a:t>
                      </a:r>
                    </a:p>
                    <a:p>
                      <a:pPr marL="628650" lvl="1" indent="-171450">
                        <a:buFont typeface="Arial" panose="020B0604020202020204" pitchFamily="34" charset="0"/>
                        <a:buChar char="•"/>
                      </a:pPr>
                      <a:r>
                        <a:rPr lang="en-US" sz="1200" baseline="0" dirty="0">
                          <a:hlinkClick r:id="rId3"/>
                        </a:rPr>
                        <a:t>ACOG Committee Opinion</a:t>
                      </a:r>
                      <a:r>
                        <a:rPr lang="en-US" sz="1200" baseline="0" dirty="0"/>
                        <a:t> </a:t>
                      </a:r>
                    </a:p>
                    <a:p>
                      <a:pPr marL="171450" indent="-171450">
                        <a:buFont typeface="Wingdings" panose="05000000000000000000" pitchFamily="2" charset="2"/>
                        <a:buChar char="q"/>
                      </a:pPr>
                      <a:r>
                        <a:rPr lang="en-US" sz="1200" b="0" i="0" u="none" strike="noStrike" baseline="0" noProof="0" dirty="0">
                          <a:latin typeface="Calibri"/>
                        </a:rPr>
                        <a:t>List of resources from the AAFP:</a:t>
                      </a:r>
                    </a:p>
                    <a:p>
                      <a:pPr marL="742950" lvl="1" indent="-285750">
                        <a:buFont typeface="Arial" panose="020B0604020202020204" pitchFamily="34" charset="0"/>
                        <a:buChar char="•"/>
                      </a:pPr>
                      <a:r>
                        <a:rPr lang="en-US" sz="1200" b="0" i="0" u="none" strike="noStrike" baseline="0" noProof="0" dirty="0">
                          <a:latin typeface="Calibri"/>
                          <a:hlinkClick r:id="rId4"/>
                        </a:rPr>
                        <a:t>https://www.findhelp.org/?ref=ab_redirect</a:t>
                      </a:r>
                      <a:r>
                        <a:rPr lang="en-US" sz="1200" b="0" i="0" u="none" strike="noStrike" baseline="0" noProof="0" dirty="0">
                          <a:latin typeface="Calibri"/>
                        </a:rPr>
                        <a:t> </a:t>
                      </a:r>
                      <a:endParaRPr lang="en-US" sz="1200" baseline="0" dirty="0"/>
                    </a:p>
                    <a:p>
                      <a:pPr marL="171450" lvl="0" indent="-171450">
                        <a:buFont typeface="Wingdings" panose="05000000000000000000" pitchFamily="2" charset="2"/>
                        <a:buChar char="q"/>
                      </a:pPr>
                      <a:r>
                        <a:rPr lang="en-US" sz="1200" baseline="0" dirty="0"/>
                        <a:t>Social determinants resources mapping tools or strategies, websites, or links </a:t>
                      </a:r>
                      <a:endParaRPr lang="en-US" dirty="0"/>
                    </a:p>
                    <a:p>
                      <a:pPr marL="628650" lvl="1" indent="-171450">
                        <a:buFont typeface="Arial"/>
                        <a:buChar char="•"/>
                      </a:pPr>
                      <a:r>
                        <a:rPr lang="en-US" sz="1200" b="0" i="0" dirty="0">
                          <a:effectLst/>
                          <a:latin typeface="Calibri"/>
                          <a:hlinkClick r:id="rId5"/>
                        </a:rPr>
                        <a:t>https://www.illinois211.org/</a:t>
                      </a:r>
                      <a:endParaRPr lang="en-US" dirty="0"/>
                    </a:p>
                  </a:txBody>
                  <a:tcPr/>
                </a:tc>
                <a:extLst>
                  <a:ext uri="{0D108BD9-81ED-4DB2-BD59-A6C34878D82A}">
                    <a16:rowId xmlns:a16="http://schemas.microsoft.com/office/drawing/2014/main" val="3232325978"/>
                  </a:ext>
                </a:extLst>
              </a:tr>
              <a:tr h="4023360">
                <a:tc>
                  <a:txBody>
                    <a:bodyPr/>
                    <a:lstStyle/>
                    <a:p>
                      <a:r>
                        <a:rPr lang="en-US" sz="1200" dirty="0" smtClean="0"/>
                        <a:t>1.2</a:t>
                      </a:r>
                      <a:r>
                        <a:rPr lang="en-US" sz="1200" baseline="0" dirty="0" smtClean="0"/>
                        <a:t> Screen all patients for</a:t>
                      </a:r>
                      <a:r>
                        <a:rPr lang="en-US" sz="1200" kern="1200" dirty="0" smtClean="0">
                          <a:solidFill>
                            <a:schemeClr val="dk1"/>
                          </a:solidFill>
                          <a:effectLst/>
                          <a:latin typeface="+mn-lt"/>
                          <a:ea typeface="+mn-ea"/>
                          <a:cs typeface="+mn-cs"/>
                        </a:rPr>
                        <a:t> social determinants of health needs during prenatal care and at</a:t>
                      </a:r>
                      <a:r>
                        <a:rPr lang="en-US" sz="1200" kern="1200" baseline="0" dirty="0" smtClean="0">
                          <a:solidFill>
                            <a:schemeClr val="dk1"/>
                          </a:solidFill>
                          <a:effectLst/>
                          <a:latin typeface="+mn-lt"/>
                          <a:ea typeface="+mn-ea"/>
                          <a:cs typeface="+mn-cs"/>
                        </a:rPr>
                        <a:t> the delivery admission and link to resources and services</a:t>
                      </a:r>
                      <a:endParaRPr lang="en-US" sz="1200" u="none"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t>Outcome</a:t>
                      </a:r>
                      <a:r>
                        <a:rPr lang="en-US" sz="1200" baseline="0" dirty="0" smtClean="0"/>
                        <a:t> </a:t>
                      </a:r>
                      <a:r>
                        <a:rPr lang="en-US" sz="1200" dirty="0" smtClean="0"/>
                        <a:t>measure</a:t>
                      </a:r>
                      <a:r>
                        <a:rPr lang="en-US" sz="1200" dirty="0"/>
                        <a:t>: </a:t>
                      </a:r>
                      <a:r>
                        <a:rPr lang="en-US" sz="1200" dirty="0" smtClean="0"/>
                        <a:t>% of sample patient charts with social determinants of health screening documented (prenatal and L&amp;D) and appropriately linked to resources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p>
                  </a:txBody>
                  <a:tcPr/>
                </a:tc>
                <a:tc>
                  <a:txBody>
                    <a:bodyPr/>
                    <a:lstStyle/>
                    <a:p>
                      <a:pPr marL="171450" indent="-171450">
                        <a:buFont typeface="Wingdings" panose="05000000000000000000" pitchFamily="2" charset="2"/>
                        <a:buChar char="q"/>
                      </a:pPr>
                      <a:r>
                        <a:rPr lang="en-US" sz="1200" b="1" baseline="0" dirty="0">
                          <a:solidFill>
                            <a:srgbClr val="FF0000"/>
                          </a:solidFill>
                          <a:hlinkClick r:id="rId6"/>
                        </a:rPr>
                        <a:t>Table of available screening tools with comparison </a:t>
                      </a:r>
                      <a:r>
                        <a:rPr lang="en-US" sz="1200" b="1" baseline="0" dirty="0">
                          <a:solidFill>
                            <a:srgbClr val="FF0000"/>
                          </a:solidFill>
                        </a:rPr>
                        <a:t>(Drafted)</a:t>
                      </a:r>
                    </a:p>
                    <a:p>
                      <a:pPr marL="171450" indent="-171450">
                        <a:buFont typeface="Wingdings" panose="05000000000000000000" pitchFamily="2" charset="2"/>
                        <a:buChar char="q"/>
                      </a:pPr>
                      <a:r>
                        <a:rPr lang="en-US" sz="1200" baseline="0" dirty="0">
                          <a:hlinkClick r:id="rId3"/>
                        </a:rPr>
                        <a:t>ACOG Sample screening tool </a:t>
                      </a:r>
                      <a:r>
                        <a:rPr lang="en-US" sz="1200" baseline="0" dirty="0"/>
                        <a:t>(see Table 1 for 10 item screening tool)</a:t>
                      </a:r>
                    </a:p>
                    <a:p>
                      <a:pPr marL="628650" lvl="1" indent="-171450">
                        <a:buFont typeface="Arial"/>
                        <a:buChar char="•"/>
                      </a:pPr>
                      <a:r>
                        <a:rPr lang="en-US" sz="1200" b="0" i="0" u="none" strike="noStrike" baseline="0" noProof="0" dirty="0">
                          <a:latin typeface="Calibri"/>
                        </a:rPr>
                        <a:t>ACOG Committee Opinion: Importance of Social Determinants of Health and Cultural Awareness in the Delivery of Reproductive Health Care – Table 1 Sample Screening Tool for Social Determinants of Health</a:t>
                      </a:r>
                      <a:endParaRPr lang="en-US" sz="1200" baseline="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u="sng" kern="1200" dirty="0">
                          <a:solidFill>
                            <a:schemeClr val="dk1"/>
                          </a:solidFill>
                          <a:effectLst/>
                          <a:latin typeface="+mn-lt"/>
                          <a:ea typeface="+mn-ea"/>
                          <a:cs typeface="+mn-cs"/>
                          <a:hlinkClick r:id="rId7">
                            <a:extLst>
                              <a:ext uri="{A12FA001-AC4F-418D-AE19-62706E023703}">
                                <ahyp:hlinkClr xmlns:ahyp="http://schemas.microsoft.com/office/drawing/2018/hyperlinkcolor" xmlns="" val="tx"/>
                              </a:ext>
                            </a:extLst>
                          </a:hlinkClick>
                        </a:rPr>
                        <a:t>AAFP Social Needs Screening Tool</a:t>
                      </a:r>
                      <a:endParaRPr lang="en-US" sz="1200" u="sng" kern="1200" dirty="0">
                        <a:solidFill>
                          <a:schemeClr val="dk1"/>
                        </a:solidFill>
                        <a:effectLst/>
                        <a:latin typeface="+mn-lt"/>
                        <a:ea typeface="+mn-ea"/>
                        <a:cs typeface="+mn-cs"/>
                      </a:endParaRPr>
                    </a:p>
                    <a:p>
                      <a:pPr marL="6286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200" dirty="0"/>
                        <a:t>AAFP Social Needs Screening Tool – 15 Question Tool addressing social determinants of health </a:t>
                      </a:r>
                      <a:endParaRPr lang="en-US" sz="1200" dirty="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u="sng" kern="1200" dirty="0">
                          <a:solidFill>
                            <a:schemeClr val="dk1"/>
                          </a:solidFill>
                          <a:effectLst/>
                          <a:latin typeface="+mn-lt"/>
                          <a:ea typeface="+mn-ea"/>
                          <a:cs typeface="+mn-cs"/>
                          <a:hlinkClick r:id="rId8"/>
                        </a:rPr>
                        <a:t>The Accountable Health Communities Health-Related Social Needs Screening Tool</a:t>
                      </a:r>
                      <a:endParaRPr lang="en-US" sz="1200" u="sng" kern="1200" dirty="0">
                        <a:solidFill>
                          <a:schemeClr val="dk1"/>
                        </a:solidFill>
                        <a:effectLst/>
                        <a:latin typeface="+mn-lt"/>
                        <a:ea typeface="+mn-ea"/>
                        <a:cs typeface="+mn-cs"/>
                      </a:endParaRPr>
                    </a:p>
                    <a:p>
                      <a:pPr marL="628650" marR="0" lvl="1" indent="-171450" algn="l">
                        <a:lnSpc>
                          <a:spcPct val="100000"/>
                        </a:lnSpc>
                        <a:spcBef>
                          <a:spcPts val="0"/>
                        </a:spcBef>
                        <a:spcAft>
                          <a:spcPts val="0"/>
                        </a:spcAft>
                        <a:buFont typeface="Arial"/>
                        <a:buChar char="•"/>
                      </a:pPr>
                      <a:r>
                        <a:rPr lang="en-US" sz="1200" dirty="0"/>
                        <a:t>CMS Accountable Health Communities Health-Related Social Needs </a:t>
                      </a:r>
                      <a:r>
                        <a:rPr lang="en-US" sz="1200" dirty="0" smtClean="0"/>
                        <a:t>26 </a:t>
                      </a:r>
                      <a:r>
                        <a:rPr lang="en-US" sz="1200" dirty="0"/>
                        <a:t>item Screening Tool</a:t>
                      </a:r>
                    </a:p>
                    <a:p>
                      <a:pPr marL="171450" marR="0" lvl="0" indent="-171450" algn="l" rtl="0" eaLnBrk="1" fontAlgn="auto" latinLnBrk="0" hangingPunct="1">
                        <a:lnSpc>
                          <a:spcPct val="100000"/>
                        </a:lnSpc>
                        <a:spcBef>
                          <a:spcPts val="0"/>
                        </a:spcBef>
                        <a:spcAft>
                          <a:spcPts val="0"/>
                        </a:spcAft>
                        <a:buClrTx/>
                        <a:buSzTx/>
                        <a:buFont typeface="Wingdings" panose="05000000000000000000" pitchFamily="2" charset="2"/>
                        <a:buChar char="q"/>
                      </a:pPr>
                      <a:r>
                        <a:rPr lang="en-US" sz="1200" b="0" i="0" u="none" strike="noStrike" baseline="0" noProof="0" dirty="0">
                          <a:latin typeface="Calibri"/>
                          <a:hlinkClick r:id="rId9"/>
                        </a:rPr>
                        <a:t>Massachusetts General Hospital Obstetrics &amp; Gynecology Screening Tool</a:t>
                      </a:r>
                      <a:r>
                        <a:rPr lang="en-US" sz="1200" b="0" i="0" u="none" strike="noStrike" baseline="0" noProof="0" dirty="0">
                          <a:latin typeface="Calibri"/>
                        </a:rPr>
                        <a:t> </a:t>
                      </a:r>
                    </a:p>
                    <a:p>
                      <a:pPr marL="6286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200" b="0" i="0" u="none" strike="noStrike" baseline="0" noProof="0" dirty="0">
                          <a:latin typeface="Calibri"/>
                        </a:rPr>
                        <a:t>7 item screening tool </a:t>
                      </a:r>
                    </a:p>
                    <a:p>
                      <a:pPr marL="171450" marR="0" lvl="0" indent="-171450" algn="l">
                        <a:lnSpc>
                          <a:spcPct val="100000"/>
                        </a:lnSpc>
                        <a:spcBef>
                          <a:spcPts val="0"/>
                        </a:spcBef>
                        <a:spcAft>
                          <a:spcPts val="0"/>
                        </a:spcAft>
                        <a:buFont typeface="Wingdings" panose="05000000000000000000" pitchFamily="2" charset="2"/>
                        <a:buChar char="q"/>
                      </a:pPr>
                      <a:r>
                        <a:rPr lang="en-US" sz="1200" b="0" i="0" u="none" strike="noStrike" baseline="0" noProof="0" dirty="0">
                          <a:solidFill>
                            <a:srgbClr val="FF0000"/>
                          </a:solidFill>
                        </a:rPr>
                        <a:t>West Suburban pilot tool (Need tool) </a:t>
                      </a:r>
                    </a:p>
                    <a:p>
                      <a:pPr marL="0" marR="0" lvl="0" indent="0" algn="l">
                        <a:lnSpc>
                          <a:spcPct val="100000"/>
                        </a:lnSpc>
                        <a:spcBef>
                          <a:spcPts val="0"/>
                        </a:spcBef>
                        <a:spcAft>
                          <a:spcPts val="0"/>
                        </a:spcAft>
                        <a:buNone/>
                      </a:pPr>
                      <a:endParaRPr lang="en-US" sz="1200" b="0" i="0" u="none" strike="noStrike" baseline="0" noProof="0" dirty="0">
                        <a:solidFill>
                          <a:srgbClr val="FF0000"/>
                        </a:solidFill>
                      </a:endParaRPr>
                    </a:p>
                  </a:txBody>
                  <a:tcPr/>
                </a:tc>
                <a:extLst>
                  <a:ext uri="{0D108BD9-81ED-4DB2-BD59-A6C34878D82A}">
                    <a16:rowId xmlns:a16="http://schemas.microsoft.com/office/drawing/2014/main" val="4256251036"/>
                  </a:ext>
                </a:extLst>
              </a:tr>
              <a:tr h="2335898">
                <a:tc>
                  <a:txBody>
                    <a:bodyPr/>
                    <a:lstStyle/>
                    <a:p>
                      <a:r>
                        <a:rPr lang="en-US" sz="1200" dirty="0" smtClean="0">
                          <a:solidFill>
                            <a:schemeClr val="tx1"/>
                          </a:solidFill>
                          <a:latin typeface="+mn-lt"/>
                        </a:rPr>
                        <a:t>1.3 </a:t>
                      </a:r>
                      <a:r>
                        <a:rPr lang="en-US" sz="1200" dirty="0">
                          <a:solidFill>
                            <a:schemeClr val="tx1"/>
                          </a:solidFill>
                          <a:latin typeface="+mn-lt"/>
                        </a:rPr>
                        <a:t>Implement strategies for incorporating discussion of </a:t>
                      </a:r>
                      <a:r>
                        <a:rPr lang="en-US" sz="1200" dirty="0" smtClean="0">
                          <a:solidFill>
                            <a:schemeClr val="tx1"/>
                          </a:solidFill>
                          <a:latin typeface="+mn-lt"/>
                        </a:rPr>
                        <a:t>social determinants of health and discrimination as factors in hospital maternal morbidity reviews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chemeClr val="tx1"/>
                          </a:solidFill>
                          <a:latin typeface="+mn-lt"/>
                        </a:rPr>
                        <a:t>Structure measure: </a:t>
                      </a:r>
                      <a:r>
                        <a:rPr lang="en-US" sz="1200" dirty="0" smtClean="0">
                          <a:solidFill>
                            <a:schemeClr val="tx1"/>
                          </a:solidFill>
                          <a:latin typeface="+mn-lt"/>
                        </a:rPr>
                        <a:t>% of hospitals with strategy for incorporating discussion of social determinants of health and discrimination as factors in hospital maternal morbidity reviews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solidFill>
                          <a:schemeClr val="tx1"/>
                        </a:solidFill>
                        <a:latin typeface="+mn-lt"/>
                      </a:endParaRPr>
                    </a:p>
                  </a:txBody>
                  <a:tcPr/>
                </a:tc>
                <a:tc>
                  <a:txBody>
                    <a:bodyPr/>
                    <a:lstStyle/>
                    <a:p>
                      <a:pPr marL="171450" indent="-171450">
                        <a:buFont typeface="Wingdings" panose="05000000000000000000" pitchFamily="2" charset="2"/>
                        <a:buChar char="q"/>
                      </a:pPr>
                      <a:r>
                        <a:rPr lang="en-US" sz="1200" b="0" baseline="0" dirty="0">
                          <a:latin typeface="+mn-lt"/>
                          <a:hlinkClick r:id="rId10"/>
                        </a:rPr>
                        <a:t>MMRIA Review to Action Trigger Tool </a:t>
                      </a:r>
                      <a:r>
                        <a:rPr lang="en-US" sz="1200" b="0" baseline="0" dirty="0">
                          <a:latin typeface="+mn-lt"/>
                        </a:rPr>
                        <a:t>(in development by the Texas Maternal Mortality Review Committee) – Tool for review committees to assess disparities in patient care</a:t>
                      </a:r>
                    </a:p>
                    <a:p>
                      <a:pPr marL="171450" indent="-171450">
                        <a:buFont typeface="Wingdings" panose="05000000000000000000" pitchFamily="2" charset="2"/>
                        <a:buChar char="q"/>
                      </a:pPr>
                      <a:r>
                        <a:rPr lang="en-US" sz="1200" b="0" baseline="0" dirty="0">
                          <a:latin typeface="+mn-lt"/>
                          <a:hlinkClick r:id="rId11"/>
                        </a:rPr>
                        <a:t>MMRIA Review to Action Contributing Factors Worksheet </a:t>
                      </a:r>
                      <a:r>
                        <a:rPr lang="en-US" sz="1200" b="0" baseline="0" dirty="0">
                          <a:latin typeface="+mn-lt"/>
                        </a:rPr>
                        <a:t>– Tool for review committees to indicate factors that contributed to patient death on provider, facility, system, and community level</a:t>
                      </a:r>
                    </a:p>
                  </a:txBody>
                  <a:tcPr/>
                </a:tc>
                <a:extLst>
                  <a:ext uri="{0D108BD9-81ED-4DB2-BD59-A6C34878D82A}">
                    <a16:rowId xmlns:a16="http://schemas.microsoft.com/office/drawing/2014/main" val="2343635602"/>
                  </a:ext>
                </a:extLst>
              </a:tr>
            </a:tbl>
          </a:graphicData>
        </a:graphic>
      </p:graphicFrame>
      <p:sp>
        <p:nvSpPr>
          <p:cNvPr id="5" name="TextBox 4"/>
          <p:cNvSpPr txBox="1"/>
          <p:nvPr/>
        </p:nvSpPr>
        <p:spPr>
          <a:xfrm>
            <a:off x="-3" y="88381"/>
            <a:ext cx="12191999" cy="369332"/>
          </a:xfrm>
          <a:prstGeom prst="rect">
            <a:avLst/>
          </a:prstGeom>
          <a:noFill/>
        </p:spPr>
        <p:txBody>
          <a:bodyPr wrap="square" rtlCol="0">
            <a:spAutoFit/>
          </a:bodyPr>
          <a:lstStyle/>
          <a:p>
            <a:r>
              <a:rPr lang="en-US" dirty="0"/>
              <a:t>Driver 1: Address social determinants of health during prenatal, delivery, and postpartum care to improve birth equity (DRAFT) </a:t>
            </a:r>
          </a:p>
        </p:txBody>
      </p:sp>
      <p:sp>
        <p:nvSpPr>
          <p:cNvPr id="2" name="TextBox 1"/>
          <p:cNvSpPr txBox="1"/>
          <p:nvPr/>
        </p:nvSpPr>
        <p:spPr>
          <a:xfrm>
            <a:off x="3277926" y="5842337"/>
            <a:ext cx="4502727" cy="1015663"/>
          </a:xfrm>
          <a:prstGeom prst="rect">
            <a:avLst/>
          </a:prstGeom>
          <a:noFill/>
        </p:spPr>
        <p:txBody>
          <a:bodyPr wrap="square" rtlCol="0">
            <a:spAutoFit/>
          </a:bodyPr>
          <a:lstStyle/>
          <a:p>
            <a:pPr algn="ctr"/>
            <a:r>
              <a:rPr lang="en-US"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DRAFT</a:t>
            </a:r>
          </a:p>
        </p:txBody>
      </p:sp>
    </p:spTree>
    <p:extLst>
      <p:ext uri="{BB962C8B-B14F-4D97-AF65-F5344CB8AC3E}">
        <p14:creationId xmlns:p14="http://schemas.microsoft.com/office/powerpoint/2010/main" val="366770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27092467"/>
              </p:ext>
            </p:extLst>
          </p:nvPr>
        </p:nvGraphicFramePr>
        <p:xfrm>
          <a:off x="0" y="371215"/>
          <a:ext cx="12192000" cy="614621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36147256"/>
                    </a:ext>
                  </a:extLst>
                </a:gridCol>
                <a:gridCol w="4064000">
                  <a:extLst>
                    <a:ext uri="{9D8B030D-6E8A-4147-A177-3AD203B41FA5}">
                      <a16:colId xmlns:a16="http://schemas.microsoft.com/office/drawing/2014/main" val="1211353802"/>
                    </a:ext>
                  </a:extLst>
                </a:gridCol>
                <a:gridCol w="4064000">
                  <a:extLst>
                    <a:ext uri="{9D8B030D-6E8A-4147-A177-3AD203B41FA5}">
                      <a16:colId xmlns:a16="http://schemas.microsoft.com/office/drawing/2014/main" val="2354770595"/>
                    </a:ext>
                  </a:extLst>
                </a:gridCol>
              </a:tblGrid>
              <a:tr h="385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Strategy from Key Driver Diagram</a:t>
                      </a:r>
                    </a:p>
                  </a:txBody>
                  <a:tcPr/>
                </a:tc>
                <a:tc>
                  <a:txBody>
                    <a:bodyPr/>
                    <a:lstStyle/>
                    <a:p>
                      <a:r>
                        <a:rPr lang="en-US" sz="1200" dirty="0">
                          <a:latin typeface="+mn-lt"/>
                        </a:rPr>
                        <a:t>Measure</a:t>
                      </a:r>
                    </a:p>
                  </a:txBody>
                  <a:tcPr/>
                </a:tc>
                <a:tc>
                  <a:txBody>
                    <a:bodyPr/>
                    <a:lstStyle/>
                    <a:p>
                      <a:r>
                        <a:rPr lang="en-US" sz="1200" dirty="0">
                          <a:latin typeface="+mn-lt"/>
                        </a:rPr>
                        <a:t>Toolkit/Resources for Application</a:t>
                      </a:r>
                    </a:p>
                  </a:txBody>
                  <a:tcPr/>
                </a:tc>
                <a:extLst>
                  <a:ext uri="{0D108BD9-81ED-4DB2-BD59-A6C34878D82A}">
                    <a16:rowId xmlns:a16="http://schemas.microsoft.com/office/drawing/2014/main" val="2209779757"/>
                  </a:ext>
                </a:extLst>
              </a:tr>
              <a:tr h="1675776">
                <a:tc>
                  <a:txBody>
                    <a:bodyPr/>
                    <a:lstStyle/>
                    <a:p>
                      <a:r>
                        <a:rPr lang="en-US" sz="1200" dirty="0" smtClean="0">
                          <a:latin typeface="+mn-lt"/>
                        </a:rPr>
                        <a:t>2.1 </a:t>
                      </a:r>
                      <a:r>
                        <a:rPr lang="en-US" sz="1200" dirty="0">
                          <a:solidFill>
                            <a:schemeClr val="tx1"/>
                          </a:solidFill>
                          <a:latin typeface="+mn-lt"/>
                        </a:rPr>
                        <a:t>Implement protocols for accurately </a:t>
                      </a:r>
                      <a:r>
                        <a:rPr lang="en-US" sz="1200" dirty="0" smtClean="0">
                          <a:solidFill>
                            <a:schemeClr val="tx1"/>
                          </a:solidFill>
                          <a:latin typeface="+mn-lt"/>
                        </a:rPr>
                        <a:t>collecting </a:t>
                      </a:r>
                      <a:r>
                        <a:rPr lang="en-US" sz="1200" dirty="0">
                          <a:solidFill>
                            <a:schemeClr val="tx1"/>
                          </a:solidFill>
                          <a:latin typeface="+mn-lt"/>
                        </a:rPr>
                        <a:t>and recording patient-reported race/ethnicity data </a:t>
                      </a:r>
                    </a:p>
                    <a:p>
                      <a:endParaRPr lang="en-US" sz="120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a:solidFill>
                            <a:schemeClr val="tx1"/>
                          </a:solidFill>
                          <a:latin typeface="+mn-lt"/>
                        </a:rPr>
                        <a:t>Structure measure</a:t>
                      </a:r>
                      <a:r>
                        <a:rPr lang="en-US" sz="1200" baseline="0" dirty="0" smtClean="0">
                          <a:solidFill>
                            <a:schemeClr val="tx1"/>
                          </a:solidFill>
                          <a:latin typeface="+mn-lt"/>
                        </a:rPr>
                        <a:t>:</a:t>
                      </a:r>
                      <a:r>
                        <a:rPr lang="en-US" sz="1200" baseline="0" dirty="0">
                          <a:solidFill>
                            <a:schemeClr val="tx1"/>
                          </a:solidFill>
                          <a:latin typeface="+mn-lt"/>
                        </a:rPr>
                        <a:t> </a:t>
                      </a:r>
                      <a:r>
                        <a:rPr lang="en-US" sz="1200" baseline="0" dirty="0" smtClean="0">
                          <a:solidFill>
                            <a:schemeClr val="tx1"/>
                          </a:solidFill>
                          <a:latin typeface="+mn-lt"/>
                        </a:rPr>
                        <a:t>% of hospitals with protocol for accurately collecting patient-reported race/ethnicity data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solidFill>
                            <a:schemeClr val="tx1"/>
                          </a:solidFill>
                          <a:latin typeface="+mn-lt"/>
                        </a:rPr>
                        <a:t>Outcome measure: % patients in monthly sample with self-reported race/ethnicity </a:t>
                      </a:r>
                      <a:r>
                        <a:rPr lang="en-US" sz="1200" baseline="0" dirty="0" smtClean="0">
                          <a:solidFill>
                            <a:schemeClr val="tx1"/>
                          </a:solidFill>
                          <a:latin typeface="+mn-lt"/>
                        </a:rPr>
                        <a:t>documented </a:t>
                      </a:r>
                      <a:r>
                        <a:rPr lang="en-US" sz="1200" baseline="0" dirty="0" smtClean="0">
                          <a:solidFill>
                            <a:schemeClr val="tx1"/>
                          </a:solidFill>
                          <a:latin typeface="+mn-lt"/>
                        </a:rPr>
                        <a:t>and completed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a:solidFill>
                          <a:schemeClr val="tx1"/>
                        </a:solidFill>
                        <a:latin typeface="+mn-lt"/>
                      </a:endParaRPr>
                    </a:p>
                  </a:txBody>
                  <a:tcPr/>
                </a:tc>
                <a:tc>
                  <a:txBody>
                    <a:bodyPr/>
                    <a:lstStyle/>
                    <a:p>
                      <a:pPr marL="171450" indent="-171450">
                        <a:buFont typeface="Wingdings" panose="05000000000000000000" pitchFamily="2" charset="2"/>
                        <a:buChar char="q"/>
                      </a:pPr>
                      <a:r>
                        <a:rPr lang="en-US" sz="1200" dirty="0">
                          <a:latin typeface="+mn-lt"/>
                        </a:rPr>
                        <a:t>Toolkit to Reduce Racial &amp; Ethnic Disparities in Health Care (addresses methods for collecting race, ethnicity, and language data): </a:t>
                      </a:r>
                      <a:r>
                        <a:rPr lang="en-US" sz="1200" dirty="0">
                          <a:hlinkClick r:id="rId3"/>
                        </a:rPr>
                        <a:t>https://www.chcs.org/resource/the-national-health-plan-collaborative-toolkit/</a:t>
                      </a:r>
                      <a:endParaRPr lang="en-US" sz="1200" dirty="0"/>
                    </a:p>
                    <a:p>
                      <a:pPr marL="171450" indent="-171450">
                        <a:buFont typeface="Wingdings" panose="05000000000000000000" pitchFamily="2" charset="2"/>
                        <a:buChar char="q"/>
                      </a:pPr>
                      <a:r>
                        <a:rPr lang="en-US" sz="1200" dirty="0">
                          <a:latin typeface="+mn-lt"/>
                        </a:rPr>
                        <a:t>Using Data to Reduce Disparities and Improve Quality: A Guide for Health Care Organizations: </a:t>
                      </a:r>
                      <a:r>
                        <a:rPr lang="en-US" sz="1200" dirty="0">
                          <a:hlinkClick r:id="rId4"/>
                        </a:rPr>
                        <a:t>https://www.chcs.org/resource/using-data-to-reduce-disparities-and-improve-quality-a-guide-for-health-care-organizations/</a:t>
                      </a:r>
                      <a:endParaRPr lang="en-US" sz="1200" dirty="0"/>
                    </a:p>
                    <a:p>
                      <a:pPr marL="171450" indent="-171450">
                        <a:buFont typeface="Wingdings" panose="05000000000000000000" pitchFamily="2" charset="2"/>
                        <a:buChar char="q"/>
                      </a:pPr>
                      <a:r>
                        <a:rPr lang="en-US" sz="1200" dirty="0" smtClean="0">
                          <a:latin typeface="+mn-lt"/>
                          <a:hlinkClick r:id="rId5"/>
                        </a:rPr>
                        <a:t>HRET Equity Care Toolkit Eliminating Healthcare Disparities</a:t>
                      </a:r>
                      <a:endParaRPr lang="en-US" sz="1200" dirty="0">
                        <a:latin typeface="+mn-lt"/>
                      </a:endParaRPr>
                    </a:p>
                    <a:p>
                      <a:pPr marL="628650" lvl="1" indent="-171450">
                        <a:buFont typeface="Wingdings" panose="05000000000000000000" pitchFamily="2" charset="2"/>
                        <a:buChar char="§"/>
                      </a:pPr>
                      <a:r>
                        <a:rPr lang="en-US" sz="1200" dirty="0">
                          <a:latin typeface="+mn-lt"/>
                          <a:hlinkClick r:id="rId6"/>
                        </a:rPr>
                        <a:t>http://www.hretdisparities.org/</a:t>
                      </a:r>
                      <a:r>
                        <a:rPr lang="en-US" sz="1200" dirty="0">
                          <a:latin typeface="+mn-lt"/>
                        </a:rPr>
                        <a:t> </a:t>
                      </a:r>
                      <a:endParaRPr lang="en-US" sz="1200" dirty="0" smtClean="0">
                        <a:latin typeface="+mn-lt"/>
                      </a:endParaRPr>
                    </a:p>
                    <a:p>
                      <a:pPr marL="171450" lvl="0" indent="-171450">
                        <a:buFont typeface="Wingdings" panose="05000000000000000000" pitchFamily="2" charset="2"/>
                        <a:buChar char="§"/>
                      </a:pPr>
                      <a:endParaRPr lang="en-US" sz="1200" dirty="0">
                        <a:latin typeface="+mn-lt"/>
                      </a:endParaRPr>
                    </a:p>
                  </a:txBody>
                  <a:tcPr/>
                </a:tc>
                <a:extLst>
                  <a:ext uri="{0D108BD9-81ED-4DB2-BD59-A6C34878D82A}">
                    <a16:rowId xmlns:a16="http://schemas.microsoft.com/office/drawing/2014/main" val="3232325978"/>
                  </a:ext>
                </a:extLst>
              </a:tr>
              <a:tr h="1146584">
                <a:tc>
                  <a:txBody>
                    <a:bodyPr/>
                    <a:lstStyle/>
                    <a:p>
                      <a:r>
                        <a:rPr lang="en-US" sz="1200" dirty="0">
                          <a:latin typeface="+mn-lt"/>
                        </a:rPr>
                        <a:t>2.2 </a:t>
                      </a:r>
                      <a:r>
                        <a:rPr lang="en-US" sz="1200" dirty="0">
                          <a:solidFill>
                            <a:schemeClr val="tx1"/>
                          </a:solidFill>
                          <a:latin typeface="+mn-lt"/>
                        </a:rPr>
                        <a:t>  Each hospital will implement </a:t>
                      </a:r>
                      <a:r>
                        <a:rPr lang="en-US" sz="1200" dirty="0" smtClean="0">
                          <a:solidFill>
                            <a:schemeClr val="tx1"/>
                          </a:solidFill>
                          <a:latin typeface="+mn-lt"/>
                        </a:rPr>
                        <a:t>maternal health data dashboard/reports with data stratified by race/ethnicity and health</a:t>
                      </a:r>
                      <a:r>
                        <a:rPr lang="en-US" sz="1200" baseline="0" dirty="0" smtClean="0">
                          <a:solidFill>
                            <a:schemeClr val="tx1"/>
                          </a:solidFill>
                          <a:latin typeface="+mn-lt"/>
                        </a:rPr>
                        <a:t> insurance status (public vs. private) and </a:t>
                      </a:r>
                      <a:r>
                        <a:rPr lang="en-US" sz="1200" dirty="0" smtClean="0">
                          <a:solidFill>
                            <a:schemeClr val="tx1"/>
                          </a:solidFill>
                          <a:latin typeface="+mn-lt"/>
                        </a:rPr>
                        <a:t>able to share data with providers, nurses, and </a:t>
                      </a:r>
                      <a:r>
                        <a:rPr lang="en-US" sz="1200" dirty="0" smtClean="0">
                          <a:solidFill>
                            <a:schemeClr val="tx1"/>
                          </a:solidFill>
                          <a:latin typeface="+mn-lt"/>
                        </a:rPr>
                        <a:t>staff </a:t>
                      </a:r>
                      <a:r>
                        <a:rPr lang="en-US" sz="1200" dirty="0" smtClean="0">
                          <a:solidFill>
                            <a:srgbClr val="FF0000"/>
                          </a:solidFill>
                          <a:latin typeface="+mn-lt"/>
                        </a:rPr>
                        <a:t>at regular intervals appropriate</a:t>
                      </a:r>
                      <a:r>
                        <a:rPr lang="en-US" sz="1200" baseline="0" dirty="0" smtClean="0">
                          <a:solidFill>
                            <a:srgbClr val="FF0000"/>
                          </a:solidFill>
                          <a:latin typeface="+mn-lt"/>
                        </a:rPr>
                        <a:t> for birth volume</a:t>
                      </a:r>
                      <a:endParaRPr lang="en-US" sz="1200" dirty="0" smtClean="0">
                        <a:solidFill>
                          <a:srgbClr val="FF0000"/>
                        </a:solidFill>
                        <a:latin typeface="+mn-lt"/>
                      </a:endParaRPr>
                    </a:p>
                    <a:p>
                      <a:endParaRPr lang="en-US" sz="1200" dirty="0">
                        <a:solidFill>
                          <a:schemeClr val="tx1"/>
                        </a:solidFill>
                        <a:latin typeface="+mn-lt"/>
                      </a:endParaRPr>
                    </a:p>
                    <a:p>
                      <a:endParaRPr lang="en-US" sz="1200" baseline="0" dirty="0">
                        <a:solidFill>
                          <a:schemeClr val="tx1"/>
                        </a:solidFill>
                        <a:latin typeface="+mn-lt"/>
                      </a:endParaRPr>
                    </a:p>
                    <a:p>
                      <a:endParaRPr lang="en-US" sz="1200" baseline="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chemeClr val="tx1"/>
                          </a:solidFill>
                          <a:latin typeface="+mn-lt"/>
                        </a:rPr>
                        <a:t>Structure measure: </a:t>
                      </a:r>
                      <a:r>
                        <a:rPr lang="en-US" sz="1200" dirty="0" smtClean="0">
                          <a:solidFill>
                            <a:schemeClr val="tx1"/>
                          </a:solidFill>
                          <a:latin typeface="+mn-lt"/>
                        </a:rPr>
                        <a:t>% of hospitals with maternal health data dashboard/reports with data stratified by race/ethnicity and health</a:t>
                      </a:r>
                      <a:r>
                        <a:rPr lang="en-US" sz="1200" baseline="0" dirty="0" smtClean="0">
                          <a:solidFill>
                            <a:schemeClr val="tx1"/>
                          </a:solidFill>
                          <a:latin typeface="+mn-lt"/>
                        </a:rPr>
                        <a:t> insurance status (public vs. private)</a:t>
                      </a:r>
                      <a:r>
                        <a:rPr lang="en-US" sz="1200" dirty="0" smtClean="0">
                          <a:solidFill>
                            <a:schemeClr val="tx1"/>
                          </a:solidFill>
                          <a:latin typeface="+mn-lt"/>
                        </a:rPr>
                        <a:t>  and able to share  data with providers, nurses, and staff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rgbClr val="FF0000"/>
                          </a:solidFill>
                          <a:latin typeface="+mn-lt"/>
                        </a:rPr>
                        <a:t>Break into two measures: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rgbClr val="FF0000"/>
                          </a:solidFill>
                          <a:latin typeface="+mn-lt"/>
                        </a:rPr>
                        <a:t>1) % of hospitals</a:t>
                      </a:r>
                      <a:r>
                        <a:rPr lang="en-US" sz="1200" baseline="0" dirty="0" smtClean="0">
                          <a:solidFill>
                            <a:srgbClr val="FF0000"/>
                          </a:solidFill>
                          <a:latin typeface="+mn-lt"/>
                        </a:rPr>
                        <a:t> with dashboard/reports that can be shared with providers/nurses/staff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solidFill>
                            <a:srgbClr val="FF0000"/>
                          </a:solidFill>
                          <a:latin typeface="+mn-lt"/>
                        </a:rPr>
                        <a:t>2) % of above hospitals that have implemented able to stratify by race/ethnicity and insurance status</a:t>
                      </a:r>
                      <a:endParaRPr lang="en-US" sz="1200" dirty="0">
                        <a:solidFill>
                          <a:srgbClr val="FF0000"/>
                        </a:solidFill>
                        <a:latin typeface="+mn-lt"/>
                      </a:endParaRPr>
                    </a:p>
                  </a:txBody>
                  <a:tcPr/>
                </a:tc>
                <a:tc>
                  <a:txBody>
                    <a:bodyPr/>
                    <a:lstStyle/>
                    <a:p>
                      <a:pPr marL="171450" indent="-171450">
                        <a:buFont typeface="Wingdings" panose="05000000000000000000" pitchFamily="2" charset="2"/>
                        <a:buChar char="q"/>
                      </a:pPr>
                      <a:r>
                        <a:rPr lang="en-US" sz="1200" b="0" baseline="0" dirty="0">
                          <a:latin typeface="+mn-lt"/>
                          <a:hlinkClick r:id="rId7"/>
                        </a:rPr>
                        <a:t>CMQCC Dashboard Presentation</a:t>
                      </a:r>
                      <a:r>
                        <a:rPr lang="en-US" sz="1200" b="0" baseline="0" dirty="0">
                          <a:latin typeface="+mn-lt"/>
                          <a:hlinkClick r:id="rId8"/>
                        </a:rPr>
                        <a:t> </a:t>
                      </a:r>
                      <a:endParaRPr lang="en-US" sz="1200" b="0" baseline="0"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baseline="0" dirty="0">
                          <a:latin typeface="+mn-lt"/>
                          <a:hlinkClick r:id="rId9"/>
                        </a:rPr>
                        <a:t>Dr. Allison Bryant-Mantha</a:t>
                      </a:r>
                      <a:endParaRPr lang="en-US" sz="1200" b="0" baseline="0" dirty="0">
                        <a:latin typeface="+mn-lt"/>
                      </a:endParaRPr>
                    </a:p>
                    <a:p>
                      <a:pPr marL="171450" indent="-171450">
                        <a:buFont typeface="Wingdings" panose="05000000000000000000" pitchFamily="2" charset="2"/>
                        <a:buChar char="q"/>
                      </a:pPr>
                      <a:r>
                        <a:rPr lang="en-US" sz="1200" b="0" baseline="0" dirty="0">
                          <a:latin typeface="+mn-lt"/>
                          <a:hlinkClick r:id="rId9"/>
                        </a:rPr>
                        <a:t>Dr. Meadows </a:t>
                      </a:r>
                      <a:r>
                        <a:rPr lang="en-US" sz="1200" b="0" baseline="0" dirty="0">
                          <a:latin typeface="+mn-lt"/>
                        </a:rPr>
                        <a:t>and </a:t>
                      </a:r>
                      <a:r>
                        <a:rPr lang="en-US" sz="1200" b="0" baseline="0" dirty="0">
                          <a:solidFill>
                            <a:srgbClr val="FF0000"/>
                          </a:solidFill>
                          <a:latin typeface="+mn-lt"/>
                          <a:hlinkClick r:id="rId10"/>
                        </a:rPr>
                        <a:t>Dr. Gillespie-Bell </a:t>
                      </a:r>
                      <a:endParaRPr lang="en-US" sz="1200" b="0" baseline="0" dirty="0" smtClean="0">
                        <a:solidFill>
                          <a:srgbClr val="FF0000"/>
                        </a:solidFill>
                        <a:latin typeface="+mn-lt"/>
                      </a:endParaRPr>
                    </a:p>
                    <a:p>
                      <a:pPr marL="171450" indent="-171450">
                        <a:buFont typeface="Wingdings" panose="05000000000000000000" pitchFamily="2" charset="2"/>
                        <a:buChar char="q"/>
                      </a:pPr>
                      <a:r>
                        <a:rPr lang="en-US" sz="1200" b="0" baseline="0" dirty="0" smtClean="0">
                          <a:latin typeface="+mn-lt"/>
                          <a:hlinkClick r:id="rId11"/>
                        </a:rPr>
                        <a:t>Framework </a:t>
                      </a:r>
                      <a:r>
                        <a:rPr lang="en-US" sz="1200" b="0" baseline="0" dirty="0">
                          <a:latin typeface="+mn-lt"/>
                          <a:hlinkClick r:id="rId11"/>
                        </a:rPr>
                        <a:t>for Stratifying Race, Ethnicity and Language Data</a:t>
                      </a:r>
                      <a:endParaRPr lang="en-US" sz="1200" b="0" baseline="0" dirty="0">
                        <a:latin typeface="+mn-lt"/>
                      </a:endParaRPr>
                    </a:p>
                    <a:p>
                      <a:pPr marL="171450" indent="-171450">
                        <a:buFont typeface="Wingdings" panose="05000000000000000000" pitchFamily="2" charset="2"/>
                        <a:buChar char="q"/>
                      </a:pPr>
                      <a:r>
                        <a:rPr lang="en-US" sz="1200" b="0" baseline="0" dirty="0">
                          <a:solidFill>
                            <a:srgbClr val="FF0000"/>
                          </a:solidFill>
                          <a:latin typeface="+mn-lt"/>
                        </a:rPr>
                        <a:t>Sample dashboards and criteria from other hospitals based on existing measures like Joint Commission (Need tool</a:t>
                      </a:r>
                      <a:r>
                        <a:rPr lang="en-US" sz="1200" b="0" baseline="0" dirty="0" smtClean="0">
                          <a:solidFill>
                            <a:srgbClr val="FF0000"/>
                          </a:solidFill>
                          <a:latin typeface="+mn-lt"/>
                        </a:rPr>
                        <a:t>)</a:t>
                      </a:r>
                    </a:p>
                    <a:p>
                      <a:pPr marL="171450" indent="-171450">
                        <a:buFont typeface="Wingdings" panose="05000000000000000000" pitchFamily="2" charset="2"/>
                        <a:buChar char="q"/>
                      </a:pPr>
                      <a:r>
                        <a:rPr lang="en-US" sz="1200" b="0" baseline="0" dirty="0" smtClean="0">
                          <a:solidFill>
                            <a:srgbClr val="FF0000"/>
                          </a:solidFill>
                          <a:latin typeface="+mn-lt"/>
                        </a:rPr>
                        <a:t>   </a:t>
                      </a:r>
                      <a:endParaRPr lang="en-US" sz="1200" b="0" baseline="0" dirty="0">
                        <a:solidFill>
                          <a:srgbClr val="FF0000"/>
                        </a:solidFill>
                        <a:latin typeface="+mn-lt"/>
                      </a:endParaRPr>
                    </a:p>
                  </a:txBody>
                  <a:tcPr/>
                </a:tc>
                <a:extLst>
                  <a:ext uri="{0D108BD9-81ED-4DB2-BD59-A6C34878D82A}">
                    <a16:rowId xmlns:a16="http://schemas.microsoft.com/office/drawing/2014/main" val="4256251036"/>
                  </a:ext>
                </a:extLst>
              </a:tr>
              <a:tr h="1676447">
                <a:tc>
                  <a:txBody>
                    <a:bodyPr/>
                    <a:lstStyle/>
                    <a:p>
                      <a:r>
                        <a:rPr lang="en-US" sz="1200" dirty="0">
                          <a:solidFill>
                            <a:schemeClr val="tx1"/>
                          </a:solidFill>
                          <a:latin typeface="+mn-lt"/>
                        </a:rPr>
                        <a:t>2.3 </a:t>
                      </a:r>
                      <a:r>
                        <a:rPr lang="en-US" sz="1200" baseline="0" dirty="0" smtClean="0">
                          <a:solidFill>
                            <a:schemeClr val="tx1"/>
                          </a:solidFill>
                          <a:latin typeface="+mn-lt"/>
                        </a:rPr>
                        <a:t>Implement and share the Patient Reported Experience Measure (PREM) reports with providers, nurses, and staff</a:t>
                      </a:r>
                    </a:p>
                    <a:p>
                      <a:endParaRPr lang="en-US" dirty="0"/>
                    </a:p>
                  </a:txBody>
                  <a:tcPr/>
                </a:tc>
                <a:tc>
                  <a:txBody>
                    <a:bodyPr/>
                    <a:lstStyle/>
                    <a:p>
                      <a:pPr marL="0" marR="0" lvl="0" indent="0" algn="l">
                        <a:lnSpc>
                          <a:spcPct val="100000"/>
                        </a:lnSpc>
                        <a:spcBef>
                          <a:spcPts val="0"/>
                        </a:spcBef>
                        <a:spcAft>
                          <a:spcPts val="0"/>
                        </a:spcAft>
                        <a:buNone/>
                      </a:pPr>
                      <a:r>
                        <a:rPr lang="en-US" sz="1200" b="0" i="0" u="none" strike="noStrike" noProof="0" dirty="0">
                          <a:solidFill>
                            <a:schemeClr val="tx1"/>
                          </a:solidFill>
                          <a:latin typeface="Calibri"/>
                        </a:rPr>
                        <a:t>Structure measure: </a:t>
                      </a:r>
                      <a:r>
                        <a:rPr lang="en-US" sz="1200" b="0" i="0" u="none" strike="noStrike" noProof="0" dirty="0" smtClean="0">
                          <a:solidFill>
                            <a:schemeClr val="tx1"/>
                          </a:solidFill>
                          <a:latin typeface="+mn-lt"/>
                        </a:rPr>
                        <a:t>% of hospitals have implemented a Patient Reported Experience Measure (PREM) and able to share reports with providers, nurses, and staff</a:t>
                      </a:r>
                    </a:p>
                    <a:p>
                      <a:pPr marL="0" marR="0" lvl="0" indent="0" algn="l">
                        <a:lnSpc>
                          <a:spcPct val="100000"/>
                        </a:lnSpc>
                        <a:spcBef>
                          <a:spcPts val="0"/>
                        </a:spcBef>
                        <a:spcAft>
                          <a:spcPts val="0"/>
                        </a:spcAft>
                        <a:buNone/>
                      </a:pPr>
                      <a:endParaRPr lang="en-US" sz="1200" b="0" i="0" u="none" strike="noStrike" noProof="0" dirty="0">
                        <a:solidFill>
                          <a:schemeClr val="tx1"/>
                        </a:solidFill>
                        <a:latin typeface="Calibri"/>
                      </a:endParaRPr>
                    </a:p>
                    <a:p>
                      <a:pPr marL="0" marR="0" lvl="0" indent="0" algn="l">
                        <a:lnSpc>
                          <a:spcPct val="100000"/>
                        </a:lnSpc>
                        <a:spcBef>
                          <a:spcPts val="0"/>
                        </a:spcBef>
                        <a:spcAft>
                          <a:spcPts val="0"/>
                        </a:spcAft>
                        <a:buNone/>
                      </a:pPr>
                      <a:r>
                        <a:rPr lang="en-US" sz="1200" b="0" i="0" u="none" strike="noStrike" noProof="0" dirty="0">
                          <a:solidFill>
                            <a:schemeClr val="tx1"/>
                          </a:solidFill>
                          <a:latin typeface="Calibri"/>
                        </a:rPr>
                        <a:t>Process measure: </a:t>
                      </a:r>
                      <a:r>
                        <a:rPr lang="en-US" sz="1200" b="0" i="0" u="none" strike="noStrike" noProof="0" dirty="0" smtClean="0">
                          <a:solidFill>
                            <a:schemeClr val="tx1"/>
                          </a:solidFill>
                          <a:latin typeface="+mn-lt"/>
                        </a:rPr>
                        <a:t>% patients responding to the PREM (goal: QR Code to </a:t>
                      </a:r>
                      <a:r>
                        <a:rPr lang="en-US" sz="1200" b="0" i="0" u="none" strike="noStrike" noProof="0" dirty="0" err="1" smtClean="0">
                          <a:solidFill>
                            <a:schemeClr val="tx1"/>
                          </a:solidFill>
                          <a:latin typeface="+mn-lt"/>
                        </a:rPr>
                        <a:t>REDCap</a:t>
                      </a:r>
                      <a:r>
                        <a:rPr lang="en-US" sz="1200" b="0" i="0" u="none" strike="noStrike" noProof="0" dirty="0" smtClean="0">
                          <a:solidFill>
                            <a:schemeClr val="tx1"/>
                          </a:solidFill>
                          <a:latin typeface="+mn-lt"/>
                        </a:rPr>
                        <a:t> survey directly linked to the ILPQC Data System)</a:t>
                      </a:r>
                    </a:p>
                    <a:p>
                      <a:pPr marL="0" marR="0" lvl="0" indent="0" algn="l">
                        <a:lnSpc>
                          <a:spcPct val="100000"/>
                        </a:lnSpc>
                        <a:spcBef>
                          <a:spcPts val="0"/>
                        </a:spcBef>
                        <a:spcAft>
                          <a:spcPts val="0"/>
                        </a:spcAft>
                        <a:buNone/>
                      </a:pPr>
                      <a:endParaRPr lang="en-US" sz="1200" b="0" i="0" u="none" strike="noStrike" noProof="0" dirty="0" smtClean="0">
                        <a:solidFill>
                          <a:schemeClr val="tx1"/>
                        </a:solidFill>
                        <a:latin typeface="+mn-lt"/>
                      </a:endParaRPr>
                    </a:p>
                  </a:txBody>
                  <a:tcPr/>
                </a:tc>
                <a:tc>
                  <a:txBody>
                    <a:bodyPr/>
                    <a:lstStyle/>
                    <a:p>
                      <a:pPr marL="171450" indent="-171450">
                        <a:buFont typeface="Wingdings" panose="05000000000000000000" pitchFamily="2" charset="2"/>
                        <a:buChar char="q"/>
                      </a:pPr>
                      <a:r>
                        <a:rPr lang="en-US" sz="1200" b="0" i="0" u="none" strike="noStrike" baseline="0" noProof="0" dirty="0">
                          <a:solidFill>
                            <a:schemeClr val="tx1"/>
                          </a:solidFill>
                          <a:latin typeface="Calibri"/>
                        </a:rPr>
                        <a:t>CMQCC Patient-Reported Experience Measure 10 item measure being tested in pilot initiative </a:t>
                      </a:r>
                      <a:r>
                        <a:rPr lang="en-US" sz="1200" b="0" i="0" u="none" strike="noStrike" baseline="0" noProof="0" dirty="0">
                          <a:solidFill>
                            <a:schemeClr val="tx1"/>
                          </a:solidFill>
                          <a:latin typeface="Calibri"/>
                          <a:hlinkClick r:id="rId12"/>
                        </a:rPr>
                        <a:t>CMQCC Birth Equity Initiative</a:t>
                      </a:r>
                      <a:endParaRPr lang="en-US" sz="1200" b="0" baseline="0" dirty="0">
                        <a:latin typeface="+mn-lt"/>
                      </a:endParaRPr>
                    </a:p>
                    <a:p>
                      <a:pPr marL="171450" lvl="0" indent="-171450">
                        <a:buFont typeface="Wingdings" panose="05000000000000000000" pitchFamily="2" charset="2"/>
                        <a:buChar char="q"/>
                      </a:pPr>
                      <a:r>
                        <a:rPr lang="en-US" sz="1200" b="0" baseline="0" dirty="0">
                          <a:latin typeface="+mn-lt"/>
                        </a:rPr>
                        <a:t>ILPQC is revising what </a:t>
                      </a:r>
                      <a:r>
                        <a:rPr lang="en-US" sz="1200" b="0" i="0" u="none" strike="noStrike" baseline="0" noProof="0" dirty="0"/>
                        <a:t>PREM</a:t>
                      </a:r>
                      <a:r>
                        <a:rPr lang="en-US" sz="1200" b="0" baseline="0" dirty="0">
                          <a:solidFill>
                            <a:srgbClr val="FF0000"/>
                          </a:solidFill>
                          <a:latin typeface="+mn-lt"/>
                        </a:rPr>
                        <a:t> </a:t>
                      </a:r>
                      <a:r>
                        <a:rPr lang="en-US" sz="1200" b="0" baseline="0" dirty="0">
                          <a:latin typeface="+mn-lt"/>
                        </a:rPr>
                        <a:t>are used, how accessible the data is for regular review, and if OB, inpatient, race/ethnicity data is available (intersection with PREM measure in driver 3)</a:t>
                      </a:r>
                    </a:p>
                    <a:p>
                      <a:pPr marL="171450" indent="-171450">
                        <a:buFont typeface="Wingdings" panose="05000000000000000000" pitchFamily="2" charset="2"/>
                        <a:buChar char="q"/>
                      </a:pPr>
                      <a:r>
                        <a:rPr lang="en-US" sz="1200" b="0" baseline="0" dirty="0">
                          <a:solidFill>
                            <a:srgbClr val="FF0000"/>
                          </a:solidFill>
                          <a:latin typeface="+mn-lt"/>
                        </a:rPr>
                        <a:t>Process flow for systematic review of stratified patient </a:t>
                      </a:r>
                      <a:r>
                        <a:rPr lang="en-US" sz="1200" dirty="0">
                          <a:solidFill>
                            <a:srgbClr val="FF0000"/>
                          </a:solidFill>
                          <a:latin typeface="+mn-lt"/>
                        </a:rPr>
                        <a:t>satisfaction</a:t>
                      </a:r>
                      <a:r>
                        <a:rPr lang="en-US" sz="1200" b="0" baseline="0" dirty="0">
                          <a:solidFill>
                            <a:srgbClr val="FF0000"/>
                          </a:solidFill>
                          <a:latin typeface="+mn-lt"/>
                        </a:rPr>
                        <a:t> data (Need to be developed) </a:t>
                      </a:r>
                    </a:p>
                  </a:txBody>
                  <a:tcPr/>
                </a:tc>
                <a:extLst>
                  <a:ext uri="{0D108BD9-81ED-4DB2-BD59-A6C34878D82A}">
                    <a16:rowId xmlns:a16="http://schemas.microsoft.com/office/drawing/2014/main" val="2638883780"/>
                  </a:ext>
                </a:extLst>
              </a:tr>
            </a:tbl>
          </a:graphicData>
        </a:graphic>
      </p:graphicFrame>
      <p:sp>
        <p:nvSpPr>
          <p:cNvPr id="2" name="TextBox 1"/>
          <p:cNvSpPr txBox="1"/>
          <p:nvPr/>
        </p:nvSpPr>
        <p:spPr>
          <a:xfrm>
            <a:off x="0" y="1885"/>
            <a:ext cx="9201150" cy="369332"/>
          </a:xfrm>
          <a:prstGeom prst="rect">
            <a:avLst/>
          </a:prstGeom>
          <a:noFill/>
        </p:spPr>
        <p:txBody>
          <a:bodyPr wrap="square" rtlCol="0">
            <a:spAutoFit/>
          </a:bodyPr>
          <a:lstStyle/>
          <a:p>
            <a:r>
              <a:rPr lang="en-US" dirty="0"/>
              <a:t>Driver 2: Utilize race/ethnicity medical record and quality data to improve birth equity (DRAFT)</a:t>
            </a:r>
          </a:p>
        </p:txBody>
      </p:sp>
      <p:sp>
        <p:nvSpPr>
          <p:cNvPr id="5" name="TextBox 4"/>
          <p:cNvSpPr txBox="1"/>
          <p:nvPr/>
        </p:nvSpPr>
        <p:spPr>
          <a:xfrm>
            <a:off x="9268236" y="-136617"/>
            <a:ext cx="2946126" cy="1015663"/>
          </a:xfrm>
          <a:prstGeom prst="rect">
            <a:avLst/>
          </a:prstGeom>
          <a:noFill/>
        </p:spPr>
        <p:txBody>
          <a:bodyPr wrap="square" rtlCol="0">
            <a:spAutoFit/>
          </a:bodyPr>
          <a:lstStyle/>
          <a:p>
            <a:pPr algn="ctr"/>
            <a:r>
              <a:rPr lang="en-US"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DRAFT</a:t>
            </a:r>
          </a:p>
        </p:txBody>
      </p:sp>
      <p:sp>
        <p:nvSpPr>
          <p:cNvPr id="3" name="TextBox 2"/>
          <p:cNvSpPr txBox="1"/>
          <p:nvPr/>
        </p:nvSpPr>
        <p:spPr>
          <a:xfrm>
            <a:off x="4136571" y="6072221"/>
            <a:ext cx="4058195" cy="1107996"/>
          </a:xfrm>
          <a:prstGeom prst="rect">
            <a:avLst/>
          </a:prstGeom>
          <a:noFill/>
        </p:spPr>
        <p:txBody>
          <a:bodyPr wrap="square" rtlCol="0">
            <a:spAutoFit/>
          </a:bodyPr>
          <a:lstStyle/>
          <a:p>
            <a:r>
              <a:rPr lang="en-US" sz="1100" dirty="0" smtClean="0">
                <a:solidFill>
                  <a:srgbClr val="FF0000"/>
                </a:solidFill>
              </a:rPr>
              <a:t>Structure: benchmark 75% of hospitals implemented</a:t>
            </a:r>
          </a:p>
          <a:p>
            <a:r>
              <a:rPr lang="en-US" sz="1100" dirty="0" smtClean="0">
                <a:solidFill>
                  <a:srgbClr val="FF0000"/>
                </a:solidFill>
              </a:rPr>
              <a:t>Process: benchmark 50% of target patients responding (everyone? Or only </a:t>
            </a:r>
            <a:r>
              <a:rPr lang="en-US" sz="1100" dirty="0" err="1" smtClean="0">
                <a:solidFill>
                  <a:srgbClr val="FF0000"/>
                </a:solidFill>
              </a:rPr>
              <a:t>minoritized</a:t>
            </a:r>
            <a:r>
              <a:rPr lang="en-US" sz="1100" dirty="0" smtClean="0">
                <a:solidFill>
                  <a:srgbClr val="FF0000"/>
                </a:solidFill>
              </a:rPr>
              <a:t> patients?)</a:t>
            </a:r>
            <a:r>
              <a:rPr lang="en-US" sz="1100" dirty="0" smtClean="0">
                <a:solidFill>
                  <a:srgbClr val="FF0000"/>
                </a:solidFill>
                <a:sym typeface="Wingdings" panose="05000000000000000000" pitchFamily="2" charset="2"/>
              </a:rPr>
              <a:t> how will hospitals give ILPQC denominators of Ns for patients?  Stratified by race/ethnicity.</a:t>
            </a:r>
          </a:p>
          <a:p>
            <a:r>
              <a:rPr lang="en-US" sz="1100" dirty="0" smtClean="0">
                <a:solidFill>
                  <a:srgbClr val="FF0000"/>
                </a:solidFill>
                <a:sym typeface="Wingdings" panose="05000000000000000000" pitchFamily="2" charset="2"/>
              </a:rPr>
              <a:t>Add question?: “Did someone ask you to self-identify your race/ethnicity?” Outcome measure for 2.1</a:t>
            </a:r>
            <a:endParaRPr lang="en-US" sz="1100" dirty="0">
              <a:solidFill>
                <a:srgbClr val="FF0000"/>
              </a:solidFill>
            </a:endParaRPr>
          </a:p>
        </p:txBody>
      </p:sp>
      <p:sp>
        <p:nvSpPr>
          <p:cNvPr id="6" name="TextBox 5"/>
          <p:cNvSpPr txBox="1"/>
          <p:nvPr/>
        </p:nvSpPr>
        <p:spPr>
          <a:xfrm>
            <a:off x="8116389" y="2704659"/>
            <a:ext cx="4275907" cy="430887"/>
          </a:xfrm>
          <a:prstGeom prst="rect">
            <a:avLst/>
          </a:prstGeom>
          <a:noFill/>
        </p:spPr>
        <p:txBody>
          <a:bodyPr wrap="square" rtlCol="0">
            <a:spAutoFit/>
          </a:bodyPr>
          <a:lstStyle/>
          <a:p>
            <a:r>
              <a:rPr lang="en-US" sz="1100" dirty="0" smtClean="0">
                <a:solidFill>
                  <a:srgbClr val="FF0000"/>
                </a:solidFill>
              </a:rPr>
              <a:t>Unit clerk at each L&amp;D can phrase the question as stated in HRET toolkit.  Enter into EMR/registration.</a:t>
            </a:r>
            <a:endParaRPr lang="en-US" sz="1100" dirty="0">
              <a:solidFill>
                <a:srgbClr val="FF0000"/>
              </a:solidFill>
            </a:endParaRPr>
          </a:p>
        </p:txBody>
      </p:sp>
      <p:sp>
        <p:nvSpPr>
          <p:cNvPr id="7" name="TextBox 6"/>
          <p:cNvSpPr txBox="1"/>
          <p:nvPr/>
        </p:nvSpPr>
        <p:spPr>
          <a:xfrm>
            <a:off x="4058194" y="1806575"/>
            <a:ext cx="3875315" cy="769441"/>
          </a:xfrm>
          <a:prstGeom prst="rect">
            <a:avLst/>
          </a:prstGeom>
          <a:noFill/>
        </p:spPr>
        <p:txBody>
          <a:bodyPr wrap="square" rtlCol="0">
            <a:spAutoFit/>
          </a:bodyPr>
          <a:lstStyle/>
          <a:p>
            <a:r>
              <a:rPr lang="en-US" sz="1100" dirty="0" smtClean="0">
                <a:solidFill>
                  <a:srgbClr val="FF0000"/>
                </a:solidFill>
              </a:rPr>
              <a:t>Consider corroboratory validation of hospital data from patient self-report whether or not they were asked (see 2.3).</a:t>
            </a:r>
          </a:p>
          <a:p>
            <a:r>
              <a:rPr lang="en-US" sz="1100" dirty="0" smtClean="0">
                <a:solidFill>
                  <a:srgbClr val="FF0000"/>
                </a:solidFill>
              </a:rPr>
              <a:t>Structure measure benchmark? 75%</a:t>
            </a:r>
          </a:p>
          <a:p>
            <a:r>
              <a:rPr lang="en-US" sz="1100" dirty="0" smtClean="0">
                <a:solidFill>
                  <a:srgbClr val="FF0000"/>
                </a:solidFill>
              </a:rPr>
              <a:t>Outcome measure benchmark? 80%</a:t>
            </a:r>
          </a:p>
        </p:txBody>
      </p:sp>
      <p:sp>
        <p:nvSpPr>
          <p:cNvPr id="8" name="TextBox 7"/>
          <p:cNvSpPr txBox="1"/>
          <p:nvPr/>
        </p:nvSpPr>
        <p:spPr>
          <a:xfrm>
            <a:off x="8316686" y="4310742"/>
            <a:ext cx="3701143" cy="1061829"/>
          </a:xfrm>
          <a:prstGeom prst="rect">
            <a:avLst/>
          </a:prstGeom>
          <a:noFill/>
        </p:spPr>
        <p:txBody>
          <a:bodyPr wrap="square" rtlCol="0">
            <a:spAutoFit/>
          </a:bodyPr>
          <a:lstStyle/>
          <a:p>
            <a:r>
              <a:rPr lang="en-US" sz="1050" dirty="0" smtClean="0">
                <a:solidFill>
                  <a:srgbClr val="FF0000"/>
                </a:solidFill>
              </a:rPr>
              <a:t>Do we actually need to tell hospitals how to create dashboards within their own EMRs?  Or is this something we need to create through the ILPQC reporting system?</a:t>
            </a:r>
          </a:p>
          <a:p>
            <a:r>
              <a:rPr lang="en-US" sz="1050" dirty="0" smtClean="0">
                <a:solidFill>
                  <a:srgbClr val="FF0000"/>
                </a:solidFill>
              </a:rPr>
              <a:t>Would it be worth it to consider breakout sessions by EHR type/functionality at monthly meetings?  Hospitals could share their nuts and bolts of How-To.</a:t>
            </a:r>
            <a:endParaRPr lang="en-US" sz="1050" dirty="0">
              <a:solidFill>
                <a:srgbClr val="FF0000"/>
              </a:solidFill>
            </a:endParaRPr>
          </a:p>
        </p:txBody>
      </p:sp>
    </p:spTree>
    <p:extLst>
      <p:ext uri="{BB962C8B-B14F-4D97-AF65-F5344CB8AC3E}">
        <p14:creationId xmlns:p14="http://schemas.microsoft.com/office/powerpoint/2010/main" val="817527648"/>
      </p:ext>
    </p:extLst>
  </p:cSld>
  <p:clrMapOvr>
    <a:masterClrMapping/>
  </p:clrMapOvr>
  <p:extLst mod="1">
    <p:ext uri="{6950BFC3-D8DA-4A85-94F7-54DA5524770B}">
      <p188:commentRel xmlns:p188="http://schemas.microsoft.com/office/powerpoint/2018/8/main" xmlns="" r:id="rId14"/>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44937966"/>
              </p:ext>
            </p:extLst>
          </p:nvPr>
        </p:nvGraphicFramePr>
        <p:xfrm>
          <a:off x="0" y="323165"/>
          <a:ext cx="12192000" cy="6564640"/>
        </p:xfrm>
        <a:graphic>
          <a:graphicData uri="http://schemas.openxmlformats.org/drawingml/2006/table">
            <a:tbl>
              <a:tblPr firstRow="1" bandRow="1">
                <a:tableStyleId>{5C22544A-7EE6-4342-B048-85BDC9FD1C3A}</a:tableStyleId>
              </a:tblPr>
              <a:tblGrid>
                <a:gridCol w="4010854">
                  <a:extLst>
                    <a:ext uri="{9D8B030D-6E8A-4147-A177-3AD203B41FA5}">
                      <a16:colId xmlns:a16="http://schemas.microsoft.com/office/drawing/2014/main" val="3036147256"/>
                    </a:ext>
                  </a:extLst>
                </a:gridCol>
                <a:gridCol w="4090573">
                  <a:extLst>
                    <a:ext uri="{9D8B030D-6E8A-4147-A177-3AD203B41FA5}">
                      <a16:colId xmlns:a16="http://schemas.microsoft.com/office/drawing/2014/main" val="1211353802"/>
                    </a:ext>
                  </a:extLst>
                </a:gridCol>
                <a:gridCol w="4090573">
                  <a:extLst>
                    <a:ext uri="{9D8B030D-6E8A-4147-A177-3AD203B41FA5}">
                      <a16:colId xmlns:a16="http://schemas.microsoft.com/office/drawing/2014/main" val="2354770595"/>
                    </a:ext>
                  </a:extLst>
                </a:gridCol>
              </a:tblGrid>
              <a:tr h="266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Times New Roman" panose="02020603050405020304" pitchFamily="18" charset="0"/>
                        </a:rPr>
                        <a:t>Strategy from Key Driver Diagram</a:t>
                      </a:r>
                    </a:p>
                  </a:txBody>
                  <a:tcPr/>
                </a:tc>
                <a:tc>
                  <a:txBody>
                    <a:bodyPr/>
                    <a:lstStyle/>
                    <a:p>
                      <a:r>
                        <a:rPr lang="en-US" sz="1200" dirty="0">
                          <a:latin typeface="+mn-lt"/>
                          <a:cs typeface="Times New Roman" panose="02020603050405020304" pitchFamily="18" charset="0"/>
                        </a:rPr>
                        <a:t>Measure</a:t>
                      </a:r>
                    </a:p>
                  </a:txBody>
                  <a:tcPr/>
                </a:tc>
                <a:tc>
                  <a:txBody>
                    <a:bodyPr/>
                    <a:lstStyle/>
                    <a:p>
                      <a:r>
                        <a:rPr lang="en-US" sz="1200" dirty="0">
                          <a:latin typeface="+mn-lt"/>
                          <a:cs typeface="Times New Roman" panose="02020603050405020304" pitchFamily="18" charset="0"/>
                        </a:rPr>
                        <a:t>Toolkit/Resources for Application</a:t>
                      </a:r>
                    </a:p>
                  </a:txBody>
                  <a:tcPr/>
                </a:tc>
                <a:extLst>
                  <a:ext uri="{0D108BD9-81ED-4DB2-BD59-A6C34878D82A}">
                    <a16:rowId xmlns:a16="http://schemas.microsoft.com/office/drawing/2014/main" val="2209779757"/>
                  </a:ext>
                </a:extLst>
              </a:tr>
              <a:tr h="621040">
                <a:tc>
                  <a:txBody>
                    <a:bodyPr/>
                    <a:lstStyle/>
                    <a:p>
                      <a:r>
                        <a:rPr lang="en-US" sz="1200" kern="1200" baseline="0" dirty="0">
                          <a:solidFill>
                            <a:schemeClr val="tx1"/>
                          </a:solidFill>
                          <a:latin typeface="+mn-lt"/>
                          <a:ea typeface="+mn-ea"/>
                          <a:cs typeface="Times New Roman" panose="02020603050405020304" pitchFamily="18" charset="0"/>
                        </a:rPr>
                        <a:t>3.1 </a:t>
                      </a:r>
                      <a:r>
                        <a:rPr lang="en-US" sz="1200" kern="1200" baseline="0" dirty="0" smtClean="0">
                          <a:solidFill>
                            <a:schemeClr val="tx1"/>
                          </a:solidFill>
                          <a:latin typeface="+mn-lt"/>
                          <a:ea typeface="+mn-ea"/>
                          <a:cs typeface="Times New Roman" panose="02020603050405020304" pitchFamily="18" charset="0"/>
                        </a:rPr>
                        <a:t>Identifying a patient advisor for quality improvement teams </a:t>
                      </a:r>
                      <a:endParaRPr lang="en-US" sz="1200" kern="1200" baseline="0" dirty="0">
                        <a:solidFill>
                          <a:schemeClr val="tx1"/>
                        </a:solidFill>
                        <a:latin typeface="+mn-lt"/>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u="none" strike="noStrike" kern="1200" baseline="0" dirty="0">
                          <a:solidFill>
                            <a:schemeClr val="dk1"/>
                          </a:solidFill>
                          <a:latin typeface="+mn-lt"/>
                          <a:ea typeface="+mn-ea"/>
                          <a:cs typeface="Times New Roman" panose="02020603050405020304" pitchFamily="18" charset="0"/>
                        </a:rPr>
                        <a:t>Structure measure: </a:t>
                      </a:r>
                      <a:r>
                        <a:rPr lang="en-US" sz="1200" b="0" i="0" u="none" strike="noStrike" kern="1200" baseline="0" dirty="0" smtClean="0">
                          <a:solidFill>
                            <a:schemeClr val="dk1"/>
                          </a:solidFill>
                          <a:latin typeface="+mn-lt"/>
                          <a:ea typeface="+mn-ea"/>
                          <a:cs typeface="Times New Roman" panose="02020603050405020304" pitchFamily="18" charset="0"/>
                        </a:rPr>
                        <a:t>% of hospital teams with a patient advisor on their hospital QI team</a:t>
                      </a:r>
                    </a:p>
                  </a:txBody>
                  <a:tcPr/>
                </a:tc>
                <a:tc>
                  <a:txBody>
                    <a:bodyPr/>
                    <a:lstStyle/>
                    <a:p>
                      <a:pPr marL="171450" indent="-171450">
                        <a:buFont typeface="Wingdings" panose="05000000000000000000" pitchFamily="2" charset="2"/>
                        <a:buChar char="q"/>
                      </a:pPr>
                      <a:r>
                        <a:rPr lang="en-US" sz="1200" baseline="0" dirty="0">
                          <a:latin typeface="+mn-lt"/>
                          <a:cs typeface="Times New Roman" panose="02020603050405020304" pitchFamily="18" charset="0"/>
                          <a:hlinkClick r:id="rId3"/>
                        </a:rPr>
                        <a:t>ILPQC Patient Advisor Toolkit</a:t>
                      </a:r>
                      <a:endParaRPr lang="en-US" sz="1200" baseline="0" dirty="0">
                        <a:latin typeface="+mn-lt"/>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aseline="0" dirty="0">
                          <a:latin typeface="+mn-lt"/>
                          <a:cs typeface="Times New Roman"/>
                          <a:hlinkClick r:id="rId4"/>
                        </a:rPr>
                        <a:t>LaToshia Rouse’s/NNPQC Key Driver Diagram</a:t>
                      </a:r>
                      <a:endParaRPr lang="en-US" sz="1200" baseline="0" dirty="0">
                        <a:latin typeface="+mn-lt"/>
                        <a:cs typeface="Times New Roman"/>
                      </a:endParaRPr>
                    </a:p>
                  </a:txBody>
                  <a:tcPr/>
                </a:tc>
                <a:extLst>
                  <a:ext uri="{0D108BD9-81ED-4DB2-BD59-A6C34878D82A}">
                    <a16:rowId xmlns:a16="http://schemas.microsoft.com/office/drawing/2014/main" val="3232325978"/>
                  </a:ext>
                </a:extLst>
              </a:tr>
              <a:tr h="3105198">
                <a:tc>
                  <a:txBody>
                    <a:bodyPr/>
                    <a:lstStyle/>
                    <a:p>
                      <a:r>
                        <a:rPr lang="en-US" sz="1200" kern="1200" baseline="0" dirty="0">
                          <a:solidFill>
                            <a:schemeClr val="tx1"/>
                          </a:solidFill>
                          <a:latin typeface="+mn-lt"/>
                          <a:ea typeface="+mn-ea"/>
                          <a:cs typeface="Times New Roman"/>
                        </a:rPr>
                        <a:t>3.2 </a:t>
                      </a:r>
                      <a:r>
                        <a:rPr lang="en-US" sz="1200" b="0" i="0" u="none" strike="noStrike" kern="1200" baseline="0" noProof="0" dirty="0">
                          <a:solidFill>
                            <a:schemeClr val="tx1"/>
                          </a:solidFill>
                        </a:rPr>
                        <a:t>Implement a </a:t>
                      </a:r>
                      <a:r>
                        <a:rPr lang="en-US" sz="1200" b="0" i="0" u="none" strike="noStrike" kern="1200" baseline="0" noProof="0" dirty="0" smtClean="0">
                          <a:solidFill>
                            <a:schemeClr val="tx1"/>
                          </a:solidFill>
                        </a:rPr>
                        <a:t>strategy for sharing respectful care practices  with patients and delivery staff (i.e. posting in L&amp;D) that should include appropriately engaging support partners and/or doulas in labor and delivery </a:t>
                      </a:r>
                      <a:endParaRPr lang="en-US" sz="1200" kern="1200" baseline="0" dirty="0">
                        <a:solidFill>
                          <a:schemeClr val="tx1"/>
                        </a:solidFill>
                        <a:latin typeface="+mn-lt"/>
                        <a:ea typeface="+mn-ea"/>
                        <a:cs typeface="Times New Roman"/>
                      </a:endParaRPr>
                    </a:p>
                    <a:p>
                      <a:endParaRPr lang="en-US" sz="1200" kern="1200" baseline="0" dirty="0">
                        <a:solidFill>
                          <a:schemeClr val="tx1"/>
                        </a:solidFill>
                        <a:latin typeface="+mn-lt"/>
                        <a:ea typeface="+mn-ea"/>
                        <a:cs typeface="Times New Roman"/>
                      </a:endParaRPr>
                    </a:p>
                    <a:p>
                      <a:endParaRPr lang="en-US" sz="1200" kern="1200" baseline="0" dirty="0">
                        <a:solidFill>
                          <a:schemeClr val="tx1"/>
                        </a:solidFill>
                        <a:latin typeface="+mn-lt"/>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latin typeface="+mn-lt"/>
                          <a:cs typeface="Times New Roman" panose="02020603050405020304" pitchFamily="18" charset="0"/>
                        </a:rPr>
                        <a:t>Structure measure: </a:t>
                      </a:r>
                      <a:r>
                        <a:rPr lang="en-US" sz="1200" dirty="0" smtClean="0">
                          <a:latin typeface="+mn-lt"/>
                          <a:cs typeface="Times New Roman" panose="02020603050405020304" pitchFamily="18" charset="0"/>
                        </a:rPr>
                        <a:t>% of hospitals have strategy for sharing respectful care practices with patients and delivery staff (i.e. posting in L&amp;D) that should include appropriately engaging support partners and/or doulas in labor and delivery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mn-lt"/>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mn-lt"/>
                        <a:cs typeface="Times New Roman" panose="02020603050405020304" pitchFamily="18" charset="0"/>
                      </a:endParaRPr>
                    </a:p>
                  </a:txBody>
                  <a:tcPr/>
                </a:tc>
                <a:tc>
                  <a:txBody>
                    <a:bodyPr/>
                    <a:lstStyle/>
                    <a:p>
                      <a:pPr marL="285750" indent="-285750">
                        <a:buFont typeface="Wingdings" panose="05000000000000000000" pitchFamily="2" charset="2"/>
                        <a:buChar char="q"/>
                      </a:pPr>
                      <a:r>
                        <a:rPr lang="en-US" sz="1200" baseline="0" dirty="0">
                          <a:latin typeface="+mn-lt"/>
                          <a:cs typeface="Times New Roman" panose="02020603050405020304" pitchFamily="18" charset="0"/>
                          <a:hlinkClick r:id="rId5"/>
                        </a:rPr>
                        <a:t>Equity/Respectful Care CMQCC</a:t>
                      </a:r>
                      <a:endParaRPr lang="en-US" sz="1200" baseline="0" dirty="0">
                        <a:latin typeface="+mn-lt"/>
                        <a:cs typeface="Times New Roman" panose="02020603050405020304" pitchFamily="18" charset="0"/>
                      </a:endParaRPr>
                    </a:p>
                    <a:p>
                      <a:pPr marL="285750" indent="-285750">
                        <a:buFont typeface="Wingdings" panose="05000000000000000000" pitchFamily="2" charset="2"/>
                        <a:buChar char="q"/>
                      </a:pPr>
                      <a:r>
                        <a:rPr lang="en-US" sz="1200" baseline="0" dirty="0">
                          <a:latin typeface="+mn-lt"/>
                          <a:cs typeface="Times New Roman" panose="02020603050405020304" pitchFamily="18" charset="0"/>
                        </a:rPr>
                        <a:t>Antiracism strategies within the doula profession: </a:t>
                      </a:r>
                      <a:r>
                        <a:rPr lang="en-US" sz="1200" dirty="0">
                          <a:latin typeface="+mn-lt"/>
                          <a:cs typeface="Times New Roman" panose="02020603050405020304" pitchFamily="18" charset="0"/>
                          <a:hlinkClick r:id="rId6"/>
                        </a:rPr>
                        <a:t>https://www.dona.org/wp-content/uploads/2020/06/Anti-Racism-Strategies-Within-The-Doula-Profession-Final.pdf</a:t>
                      </a:r>
                      <a:endParaRPr lang="en-US" sz="1200" dirty="0">
                        <a:latin typeface="+mn-lt"/>
                        <a:cs typeface="Times New Roman" panose="02020603050405020304" pitchFamily="18" charset="0"/>
                      </a:endParaRPr>
                    </a:p>
                    <a:p>
                      <a:pPr marL="285750" indent="-285750">
                        <a:buFont typeface="Wingdings" panose="05000000000000000000" pitchFamily="2" charset="2"/>
                        <a:buChar char="q"/>
                      </a:pPr>
                      <a:r>
                        <a:rPr lang="en-US" sz="1200" baseline="0" dirty="0">
                          <a:latin typeface="+mn-lt"/>
                          <a:cs typeface="Times New Roman" panose="02020603050405020304" pitchFamily="18" charset="0"/>
                        </a:rPr>
                        <a:t>Example </a:t>
                      </a:r>
                      <a:r>
                        <a:rPr lang="en-US" sz="1200" baseline="0" dirty="0">
                          <a:latin typeface="+mn-lt"/>
                          <a:cs typeface="Times New Roman" panose="02020603050405020304" pitchFamily="18" charset="0"/>
                          <a:hlinkClick r:id="rId7"/>
                        </a:rPr>
                        <a:t>Doula Guidelines </a:t>
                      </a:r>
                      <a:r>
                        <a:rPr lang="en-US" sz="1200" baseline="0" dirty="0">
                          <a:latin typeface="+mn-lt"/>
                          <a:cs typeface="Times New Roman" panose="02020603050405020304" pitchFamily="18" charset="0"/>
                        </a:rPr>
                        <a:t>from Intermountain Healthcare, Nevada for driver table </a:t>
                      </a:r>
                    </a:p>
                    <a:p>
                      <a:pPr marL="285750" indent="-285750">
                        <a:buFont typeface="Wingdings" panose="05000000000000000000" pitchFamily="2" charset="2"/>
                        <a:buChar char="q"/>
                      </a:pPr>
                      <a:r>
                        <a:rPr lang="en-US" sz="1200" baseline="0" dirty="0">
                          <a:latin typeface="+mn-lt"/>
                          <a:cs typeface="Times New Roman"/>
                          <a:hlinkClick r:id="rId8"/>
                        </a:rPr>
                        <a:t>Doula friendly checklist/sample protocols</a:t>
                      </a:r>
                    </a:p>
                    <a:p>
                      <a:pPr marL="285750" indent="-285750">
                        <a:buFont typeface="Wingdings" panose="05000000000000000000" pitchFamily="2" charset="2"/>
                        <a:buChar char="q"/>
                      </a:pPr>
                      <a:r>
                        <a:rPr lang="en-US" sz="1200" b="0" i="0" baseline="0" dirty="0">
                          <a:solidFill>
                            <a:schemeClr val="tx1"/>
                          </a:solidFill>
                          <a:effectLst/>
                          <a:latin typeface="+mn-lt"/>
                          <a:cs typeface="Times New Roman" panose="02020603050405020304" pitchFamily="18" charset="0"/>
                        </a:rPr>
                        <a:t>Doulas matching resources:</a:t>
                      </a:r>
                      <a:r>
                        <a:rPr lang="en-US" sz="1100" b="0" i="0" dirty="0">
                          <a:solidFill>
                            <a:srgbClr val="1F497D"/>
                          </a:solidFill>
                          <a:effectLst/>
                          <a:latin typeface="+mn-lt"/>
                          <a:cs typeface="Times New Roman" panose="02020603050405020304" pitchFamily="18" charset="0"/>
                        </a:rPr>
                        <a:t> </a:t>
                      </a:r>
                      <a:endParaRPr lang="en-US" sz="1200" b="0" i="0" dirty="0">
                        <a:solidFill>
                          <a:srgbClr val="000000"/>
                        </a:solidFill>
                        <a:effectLst/>
                        <a:latin typeface="+mn-lt"/>
                        <a:cs typeface="Times New Roman" panose="02020603050405020304" pitchFamily="18" charset="0"/>
                      </a:endParaRPr>
                    </a:p>
                    <a:p>
                      <a:pPr marL="628650" marR="0" lvl="1" indent="-171450" algn="l" defTabSz="914400" rtl="0" eaLnBrk="1" fontAlgn="base" latinLnBrk="0" hangingPunct="1">
                        <a:lnSpc>
                          <a:spcPct val="100000"/>
                        </a:lnSpc>
                        <a:spcBef>
                          <a:spcPts val="0"/>
                        </a:spcBef>
                        <a:spcAft>
                          <a:spcPts val="0"/>
                        </a:spcAft>
                        <a:buClrTx/>
                        <a:buSzTx/>
                        <a:buFont typeface="Wingdings" panose="05000000000000000000" pitchFamily="2" charset="2"/>
                        <a:buChar char="§"/>
                        <a:tabLst/>
                        <a:defRPr/>
                      </a:pPr>
                      <a:r>
                        <a:rPr kumimoji="0" lang="en-US" sz="1200" b="0" i="0" u="sng" strike="noStrike" kern="1200" cap="none" spc="0" normalizeH="0" baseline="0" noProof="0" dirty="0">
                          <a:ln>
                            <a:noFill/>
                          </a:ln>
                          <a:solidFill>
                            <a:srgbClr val="212121"/>
                          </a:solidFill>
                          <a:effectLst/>
                          <a:uLnTx/>
                          <a:uFillTx/>
                          <a:latin typeface="+mn-lt"/>
                          <a:ea typeface="+mn-ea"/>
                          <a:cs typeface="Times New Roman" panose="02020603050405020304" pitchFamily="18" charset="0"/>
                          <a:hlinkClick r:id="rId9"/>
                        </a:rPr>
                        <a:t>doulamatch.net</a:t>
                      </a:r>
                      <a:r>
                        <a:rPr kumimoji="0" lang="en-US" sz="1100" b="1" i="0" u="none" strike="noStrike" kern="1200" cap="none" spc="0" normalizeH="0" baseline="0" noProof="0" dirty="0">
                          <a:ln>
                            <a:noFill/>
                          </a:ln>
                          <a:solidFill>
                            <a:srgbClr val="1F497D"/>
                          </a:solidFill>
                          <a:effectLst/>
                          <a:uLnTx/>
                          <a:uFillTx/>
                          <a:latin typeface="+mn-lt"/>
                          <a:ea typeface="+mn-ea"/>
                          <a:cs typeface="Times New Roman" panose="02020603050405020304" pitchFamily="18" charset="0"/>
                        </a:rPr>
                        <a:t> </a:t>
                      </a:r>
                    </a:p>
                    <a:p>
                      <a:pPr marL="628650" marR="0" lvl="1" indent="-171450" algn="l" defTabSz="914400" rtl="0" eaLnBrk="1" fontAlgn="base" latinLnBrk="0" hangingPunct="1">
                        <a:lnSpc>
                          <a:spcPct val="100000"/>
                        </a:lnSpc>
                        <a:spcBef>
                          <a:spcPts val="0"/>
                        </a:spcBef>
                        <a:spcAft>
                          <a:spcPts val="0"/>
                        </a:spcAft>
                        <a:buClrTx/>
                        <a:buSzTx/>
                        <a:buFont typeface="Wingdings" panose="05000000000000000000" pitchFamily="2" charset="2"/>
                        <a:buChar char="§"/>
                        <a:tabLst/>
                        <a:defRPr/>
                      </a:pPr>
                      <a:r>
                        <a:rPr kumimoji="0" lang="en-US" sz="1200" b="0" i="0" u="sng" strike="noStrike" kern="1200" cap="none" spc="0" normalizeH="0" baseline="0" noProof="0" dirty="0">
                          <a:ln>
                            <a:noFill/>
                          </a:ln>
                          <a:solidFill>
                            <a:srgbClr val="212121"/>
                          </a:solidFill>
                          <a:effectLst/>
                          <a:uLnTx/>
                          <a:uFillTx/>
                          <a:latin typeface="+mn-lt"/>
                          <a:ea typeface="+mn-ea"/>
                          <a:cs typeface="Times New Roman" panose="02020603050405020304" pitchFamily="18" charset="0"/>
                          <a:hlinkClick r:id="rId10"/>
                        </a:rPr>
                        <a:t>theounce.org</a:t>
                      </a:r>
                      <a:r>
                        <a:rPr kumimoji="0" lang="en-US" sz="1200" b="0" i="0" u="none" strike="noStrike" kern="1200" cap="none" spc="0" normalizeH="0" baseline="0" noProof="0" dirty="0">
                          <a:ln>
                            <a:noFill/>
                          </a:ln>
                          <a:solidFill>
                            <a:srgbClr val="1F497D"/>
                          </a:solidFill>
                          <a:effectLst/>
                          <a:uLnTx/>
                          <a:uFillTx/>
                          <a:latin typeface="+mn-lt"/>
                          <a:ea typeface="+mn-ea"/>
                          <a:cs typeface="Times New Roman" panose="02020603050405020304" pitchFamily="18" charset="0"/>
                        </a:rPr>
                        <a:t> Use this direct link their doula network </a:t>
                      </a:r>
                      <a:r>
                        <a:rPr kumimoji="0" lang="en-US" sz="1200" b="0" i="0" u="sng" strike="noStrike" kern="1200" cap="none" spc="0" normalizeH="0" baseline="0" noProof="0" dirty="0">
                          <a:ln>
                            <a:noFill/>
                          </a:ln>
                          <a:solidFill>
                            <a:srgbClr val="212121"/>
                          </a:solidFill>
                          <a:effectLst/>
                          <a:uLnTx/>
                          <a:uFillTx/>
                          <a:latin typeface="+mn-lt"/>
                          <a:ea typeface="+mn-ea"/>
                          <a:cs typeface="Times New Roman" panose="02020603050405020304" pitchFamily="18" charset="0"/>
                          <a:hlinkClick r:id="rId11"/>
                        </a:rPr>
                        <a:t>https://startearly.org/what-we-do/early-learning-programs/networks/home-visiting-doula-network/</a:t>
                      </a:r>
                      <a:r>
                        <a:rPr kumimoji="0" lang="en-US" sz="1200" b="0" i="0" u="none" strike="noStrike" kern="1200" cap="none" spc="0" normalizeH="0" baseline="0" noProof="0" dirty="0">
                          <a:ln>
                            <a:noFill/>
                          </a:ln>
                          <a:solidFill>
                            <a:srgbClr val="1F497D"/>
                          </a:solidFill>
                          <a:effectLst/>
                          <a:uLnTx/>
                          <a:uFillTx/>
                          <a:latin typeface="+mn-lt"/>
                          <a:ea typeface="+mn-ea"/>
                          <a:cs typeface="Times New Roman" panose="02020603050405020304" pitchFamily="18" charset="0"/>
                        </a:rPr>
                        <a:t> </a:t>
                      </a:r>
                    </a:p>
                    <a:p>
                      <a:pPr marL="628650" marR="0" lvl="1" indent="-171450" algn="l" defTabSz="914400" rtl="0" eaLnBrk="1" fontAlgn="base" latinLnBrk="0" hangingPunct="1">
                        <a:lnSpc>
                          <a:spcPct val="100000"/>
                        </a:lnSpc>
                        <a:spcBef>
                          <a:spcPts val="0"/>
                        </a:spcBef>
                        <a:spcAft>
                          <a:spcPts val="0"/>
                        </a:spcAft>
                        <a:buClrTx/>
                        <a:buSzTx/>
                        <a:buFont typeface="Wingdings" panose="05000000000000000000" pitchFamily="2" charset="2"/>
                        <a:buChar char="§"/>
                        <a:tabLst/>
                        <a:defRPr/>
                      </a:pPr>
                      <a:r>
                        <a:rPr kumimoji="0" lang="en-US" sz="1200" b="0" i="0" u="sng" strike="noStrike" kern="1200" cap="none" spc="0" normalizeH="0" baseline="0" noProof="0" dirty="0">
                          <a:ln>
                            <a:noFill/>
                          </a:ln>
                          <a:solidFill>
                            <a:srgbClr val="0563C1"/>
                          </a:solidFill>
                          <a:effectLst/>
                          <a:uLnTx/>
                          <a:uFillTx/>
                          <a:latin typeface="+mn-lt"/>
                          <a:ea typeface="+mn-ea"/>
                          <a:cs typeface="Times New Roman" panose="02020603050405020304" pitchFamily="18" charset="0"/>
                          <a:hlinkClick r:id="rId12"/>
                        </a:rPr>
                        <a:t>DONA search</a:t>
                      </a:r>
                      <a:endParaRPr kumimoji="0" lang="en-US" sz="1200" b="0" i="0" u="sng" strike="noStrike" kern="1200" cap="none" spc="0" normalizeH="0" baseline="0" noProof="0" dirty="0">
                        <a:ln>
                          <a:noFill/>
                        </a:ln>
                        <a:solidFill>
                          <a:srgbClr val="0563C1"/>
                        </a:solidFill>
                        <a:effectLst/>
                        <a:uLnTx/>
                        <a:uFillTx/>
                        <a:latin typeface="+mn-lt"/>
                        <a:ea typeface="+mn-ea"/>
                        <a:cs typeface="Times New Roman" panose="02020603050405020304" pitchFamily="18" charset="0"/>
                      </a:endParaRPr>
                    </a:p>
                    <a:p>
                      <a:pPr marL="171450" marR="0" lvl="0" indent="-171450" algn="l" defTabSz="914400" rtl="0" eaLnBrk="1" fontAlgn="base"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dirty="0">
                          <a:ln>
                            <a:noFill/>
                          </a:ln>
                          <a:solidFill>
                            <a:srgbClr val="FF0000"/>
                          </a:solidFill>
                          <a:effectLst/>
                          <a:uLnTx/>
                          <a:uFillTx/>
                          <a:latin typeface="+mn-lt"/>
                          <a:ea typeface="+mn-ea"/>
                          <a:cs typeface="Times New Roman" panose="02020603050405020304" pitchFamily="18" charset="0"/>
                        </a:rPr>
                        <a:t>Mapping tool for resources to doulas in patients’ area (need tool)</a:t>
                      </a:r>
                    </a:p>
                  </a:txBody>
                  <a:tcPr/>
                </a:tc>
                <a:extLst>
                  <a:ext uri="{0D108BD9-81ED-4DB2-BD59-A6C34878D82A}">
                    <a16:rowId xmlns:a16="http://schemas.microsoft.com/office/drawing/2014/main" val="4256251036"/>
                  </a:ext>
                </a:extLst>
              </a:tr>
              <a:tr h="23886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Times New Roman"/>
                        </a:rPr>
                        <a:t>3.3 P</a:t>
                      </a:r>
                      <a:r>
                        <a:rPr lang="en-US" sz="1200" dirty="0">
                          <a:latin typeface="+mn-lt"/>
                          <a:cs typeface="Times New Roman"/>
                        </a:rPr>
                        <a:t>rovide patient education on </a:t>
                      </a:r>
                      <a:r>
                        <a:rPr lang="en-US" sz="1200" dirty="0" smtClean="0">
                          <a:latin typeface="+mn-lt"/>
                          <a:cs typeface="Times New Roman"/>
                        </a:rPr>
                        <a:t>urgent maternal warning signs, postpartum safety and tools to improve communication between patients and their healthcare providers prior to delivery discharge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Times New Roman"/>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chemeClr val="tx1"/>
                          </a:solidFill>
                          <a:latin typeface="+mn-lt"/>
                          <a:cs typeface="Times New Roman" panose="02020603050405020304" pitchFamily="18" charset="0"/>
                        </a:rPr>
                        <a:t>Structure measure: </a:t>
                      </a:r>
                      <a:r>
                        <a:rPr lang="en-US" sz="1200" dirty="0" smtClean="0">
                          <a:solidFill>
                            <a:schemeClr val="tx1"/>
                          </a:solidFill>
                          <a:latin typeface="+mn-lt"/>
                          <a:cs typeface="Times New Roman" panose="02020603050405020304" pitchFamily="18" charset="0"/>
                        </a:rPr>
                        <a:t>% of hospital teams with patients receiving education on urgent maternal warning signs, postpartum safety and tools to improve communication between patients and their healthcare providers prior to delivery discharge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solidFill>
                          <a:schemeClr val="tx1"/>
                        </a:solidFill>
                        <a:latin typeface="+mn-lt"/>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tx1"/>
                          </a:solidFill>
                          <a:latin typeface="+mn-lt"/>
                          <a:cs typeface="Times New Roman" panose="02020603050405020304" pitchFamily="18" charset="0"/>
                        </a:rPr>
                        <a:t>Outcome</a:t>
                      </a:r>
                      <a:r>
                        <a:rPr lang="en-US" sz="1200" baseline="0" dirty="0" smtClean="0">
                          <a:solidFill>
                            <a:schemeClr val="tx1"/>
                          </a:solidFill>
                          <a:latin typeface="+mn-lt"/>
                          <a:cs typeface="Times New Roman" panose="02020603050405020304" pitchFamily="18" charset="0"/>
                        </a:rPr>
                        <a:t> </a:t>
                      </a:r>
                      <a:r>
                        <a:rPr lang="en-US" sz="1200" dirty="0" smtClean="0">
                          <a:solidFill>
                            <a:schemeClr val="tx1"/>
                          </a:solidFill>
                          <a:latin typeface="+mn-lt"/>
                          <a:cs typeface="Times New Roman" panose="02020603050405020304" pitchFamily="18" charset="0"/>
                        </a:rPr>
                        <a:t>measure</a:t>
                      </a:r>
                      <a:r>
                        <a:rPr lang="en-US" sz="1200" dirty="0">
                          <a:solidFill>
                            <a:schemeClr val="tx1"/>
                          </a:solidFill>
                          <a:latin typeface="+mn-lt"/>
                          <a:cs typeface="Times New Roman" panose="02020603050405020304" pitchFamily="18" charset="0"/>
                        </a:rPr>
                        <a:t>: </a:t>
                      </a:r>
                      <a:r>
                        <a:rPr lang="en-US" sz="1200" dirty="0" smtClean="0">
                          <a:solidFill>
                            <a:schemeClr val="tx1"/>
                          </a:solidFill>
                          <a:latin typeface="+mn-lt"/>
                          <a:cs typeface="Times New Roman" panose="02020603050405020304" pitchFamily="18" charset="0"/>
                        </a:rPr>
                        <a:t>% of patients in monthly sample with documentation of receiving education on urgent maternal warning signs, postpartum safety and tools to improve communication between patients and their healthcare providers prior to delivery discharge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tx1"/>
                        </a:solidFill>
                        <a:latin typeface="+mn-lt"/>
                        <a:cs typeface="Times New Roman" panose="02020603050405020304" pitchFamily="18" charset="0"/>
                      </a:endParaRPr>
                    </a:p>
                  </a:txBody>
                  <a:tcPr/>
                </a:tc>
                <a:tc>
                  <a:txBody>
                    <a:bodyPr/>
                    <a:lstStyle/>
                    <a:p>
                      <a:pPr marL="285750" indent="-285750">
                        <a:buFont typeface="Wingdings" panose="05000000000000000000" pitchFamily="2" charset="2"/>
                        <a:buChar char="q"/>
                      </a:pPr>
                      <a:r>
                        <a:rPr lang="en-US" sz="1200" baseline="0" dirty="0">
                          <a:solidFill>
                            <a:schemeClr val="tx1"/>
                          </a:solidFill>
                          <a:latin typeface="+mn-lt"/>
                          <a:cs typeface="Times New Roman" panose="02020603050405020304" pitchFamily="18" charset="0"/>
                        </a:rPr>
                        <a:t>Patient education on urgent maternal warning signs during pregnancy, postpartum safety and patient centered respectful care</a:t>
                      </a:r>
                    </a:p>
                    <a:p>
                      <a:pPr marL="457200" lvl="1" indent="0">
                        <a:buFont typeface="Wingdings" panose="05000000000000000000" pitchFamily="2" charset="2"/>
                        <a:buNone/>
                      </a:pPr>
                      <a:r>
                        <a:rPr lang="en-US" sz="1200" b="0" i="0" u="sng" strike="noStrike" dirty="0">
                          <a:solidFill>
                            <a:srgbClr val="212121"/>
                          </a:solidFill>
                          <a:effectLst/>
                          <a:latin typeface="+mn-lt"/>
                          <a:cs typeface="Times New Roman" panose="02020603050405020304" pitchFamily="18" charset="0"/>
                          <a:hlinkClick r:id="rId13"/>
                        </a:rPr>
                        <a:t>AWHONN POST-BIRTH Warning Signs </a:t>
                      </a:r>
                      <a:endParaRPr lang="en-US" sz="1200" b="0" i="0" u="sng" strike="noStrike" dirty="0">
                        <a:solidFill>
                          <a:srgbClr val="212121"/>
                        </a:solidFill>
                        <a:effectLst/>
                        <a:latin typeface="+mn-lt"/>
                        <a:cs typeface="Times New Roman" panose="02020603050405020304" pitchFamily="18" charset="0"/>
                      </a:endParaRPr>
                    </a:p>
                    <a:p>
                      <a:pPr marL="457200" lvl="1" indent="0">
                        <a:buFont typeface="Wingdings" panose="05000000000000000000" pitchFamily="2" charset="2"/>
                        <a:buNone/>
                      </a:pPr>
                      <a:r>
                        <a:rPr lang="en-US" sz="1200" dirty="0">
                          <a:latin typeface="+mn-lt"/>
                          <a:cs typeface="Times New Roman" panose="02020603050405020304" pitchFamily="18" charset="0"/>
                        </a:rPr>
                        <a:t>Council</a:t>
                      </a:r>
                      <a:r>
                        <a:rPr lang="en-US" sz="1200" baseline="0" dirty="0">
                          <a:latin typeface="+mn-lt"/>
                          <a:cs typeface="Times New Roman" panose="02020603050405020304" pitchFamily="18" charset="0"/>
                        </a:rPr>
                        <a:t> on Patient Safety Urgent Maternal Warning Signs </a:t>
                      </a:r>
                      <a:r>
                        <a:rPr lang="en-US" sz="1200" baseline="0" dirty="0">
                          <a:latin typeface="+mn-lt"/>
                          <a:cs typeface="Times New Roman" panose="02020603050405020304" pitchFamily="18" charset="0"/>
                          <a:hlinkClick r:id="rId14"/>
                        </a:rPr>
                        <a:t>English</a:t>
                      </a:r>
                      <a:r>
                        <a:rPr lang="en-US" sz="1200" baseline="0" dirty="0">
                          <a:latin typeface="+mn-lt"/>
                          <a:cs typeface="Times New Roman" panose="02020603050405020304" pitchFamily="18" charset="0"/>
                        </a:rPr>
                        <a:t> and </a:t>
                      </a:r>
                      <a:r>
                        <a:rPr lang="en-US" sz="1200" baseline="0" dirty="0">
                          <a:latin typeface="+mn-lt"/>
                          <a:cs typeface="Times New Roman" panose="02020603050405020304" pitchFamily="18" charset="0"/>
                          <a:hlinkClick r:id="rId15"/>
                        </a:rPr>
                        <a:t>Spanish</a:t>
                      </a:r>
                      <a:endParaRPr lang="en-US" sz="1200" dirty="0">
                        <a:latin typeface="+mn-lt"/>
                        <a:cs typeface="Times New Roman" panose="02020603050405020304" pitchFamily="18" charset="0"/>
                      </a:endParaRPr>
                    </a:p>
                    <a:p>
                      <a:pPr marL="457200" lvl="1" indent="0">
                        <a:buFont typeface="Wingdings" panose="05000000000000000000" pitchFamily="2" charset="2"/>
                        <a:buNone/>
                      </a:pPr>
                      <a:r>
                        <a:rPr lang="en-US" sz="1200" baseline="0" dirty="0">
                          <a:solidFill>
                            <a:schemeClr val="tx1"/>
                          </a:solidFill>
                          <a:latin typeface="+mn-lt"/>
                          <a:cs typeface="Times New Roman" panose="02020603050405020304" pitchFamily="18" charset="0"/>
                          <a:hlinkClick r:id="rId16"/>
                        </a:rPr>
                        <a:t>Hear Her Maternal Warning Signs</a:t>
                      </a:r>
                      <a:endParaRPr lang="en-US" sz="1200" baseline="0" dirty="0">
                        <a:solidFill>
                          <a:schemeClr val="tx1"/>
                        </a:solidFill>
                        <a:latin typeface="+mn-lt"/>
                        <a:cs typeface="Times New Roman" panose="02020603050405020304" pitchFamily="18" charset="0"/>
                      </a:endParaRPr>
                    </a:p>
                    <a:p>
                      <a:pPr marL="457200" lvl="1" indent="0">
                        <a:buFont typeface="Wingdings" panose="05000000000000000000" pitchFamily="2" charset="2"/>
                        <a:buNone/>
                      </a:pPr>
                      <a:r>
                        <a:rPr lang="en-US" sz="1200" baseline="0" dirty="0">
                          <a:solidFill>
                            <a:schemeClr val="tx1"/>
                          </a:solidFill>
                          <a:latin typeface="+mn-lt"/>
                          <a:cs typeface="Times New Roman" panose="02020603050405020304" pitchFamily="18" charset="0"/>
                          <a:hlinkClick r:id="rId17"/>
                        </a:rPr>
                        <a:t>Hear Her Patient Conversation Guide</a:t>
                      </a:r>
                      <a:endParaRPr lang="en-US" sz="1200" baseline="0" dirty="0">
                        <a:solidFill>
                          <a:schemeClr val="tx1"/>
                        </a:solidFill>
                        <a:latin typeface="+mn-lt"/>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aseline="0" dirty="0">
                          <a:solidFill>
                            <a:srgbClr val="FF0000"/>
                          </a:solidFill>
                          <a:latin typeface="+mn-lt"/>
                          <a:cs typeface="Times New Roman" panose="02020603050405020304" pitchFamily="18" charset="0"/>
                        </a:rPr>
                        <a:t>Resource for reviewing existing education content for culture diversity and inclusion and share prenatal educational opportunities with patients</a:t>
                      </a:r>
                    </a:p>
                    <a:p>
                      <a:pPr marL="285750" indent="-285750">
                        <a:buFont typeface="Wingdings" panose="05000000000000000000" pitchFamily="2" charset="2"/>
                        <a:buChar char="q"/>
                      </a:pPr>
                      <a:r>
                        <a:rPr lang="en-US" sz="1200" baseline="0" dirty="0">
                          <a:solidFill>
                            <a:srgbClr val="FF0000"/>
                          </a:solidFill>
                          <a:latin typeface="+mn-lt"/>
                          <a:cs typeface="Times New Roman"/>
                        </a:rPr>
                        <a:t>Resources for sharing initiative work including patient education with outpatient sites</a:t>
                      </a:r>
                    </a:p>
                  </a:txBody>
                  <a:tcPr/>
                </a:tc>
                <a:extLst>
                  <a:ext uri="{0D108BD9-81ED-4DB2-BD59-A6C34878D82A}">
                    <a16:rowId xmlns:a16="http://schemas.microsoft.com/office/drawing/2014/main" val="1077275405"/>
                  </a:ext>
                </a:extLst>
              </a:tr>
            </a:tbl>
          </a:graphicData>
        </a:graphic>
      </p:graphicFrame>
      <p:sp>
        <p:nvSpPr>
          <p:cNvPr id="2" name="TextBox 1"/>
          <p:cNvSpPr txBox="1"/>
          <p:nvPr/>
        </p:nvSpPr>
        <p:spPr>
          <a:xfrm>
            <a:off x="0" y="0"/>
            <a:ext cx="11745540" cy="646331"/>
          </a:xfrm>
          <a:prstGeom prst="rect">
            <a:avLst/>
          </a:prstGeom>
          <a:noFill/>
        </p:spPr>
        <p:txBody>
          <a:bodyPr wrap="square" lIns="91440" tIns="45720" rIns="91440" bIns="45720" rtlCol="0" anchor="t">
            <a:spAutoFit/>
          </a:bodyPr>
          <a:lstStyle/>
          <a:p>
            <a:pPr>
              <a:defRPr/>
            </a:pPr>
            <a:r>
              <a:rPr kumimoji="0" lang="en-US" sz="1800" b="0" i="0" u="none" strike="noStrike" kern="1200" cap="none" spc="0" normalizeH="0" baseline="0" noProof="0" dirty="0">
                <a:ln>
                  <a:noFill/>
                </a:ln>
                <a:effectLst/>
                <a:uLnTx/>
                <a:uFillTx/>
                <a:latin typeface="Calibri" panose="020F0502020204030204"/>
                <a:ea typeface="+mn-ea"/>
                <a:cs typeface="+mn-cs"/>
              </a:rPr>
              <a:t>Driver </a:t>
            </a:r>
            <a:r>
              <a:rPr lang="en-US" dirty="0">
                <a:latin typeface="Calibri" panose="020F0502020204030204"/>
              </a:rPr>
              <a:t>3:</a:t>
            </a:r>
            <a:r>
              <a:rPr kumimoji="0" lang="en-US" sz="1800" b="0" i="0" u="none" strike="noStrike" kern="1200" cap="none" spc="0" normalizeH="0" baseline="0" noProof="0" dirty="0">
                <a:ln>
                  <a:noFill/>
                </a:ln>
                <a:effectLst/>
                <a:uLnTx/>
                <a:uFillTx/>
                <a:latin typeface="Calibri" panose="020F0502020204030204"/>
                <a:ea typeface="+mn-ea"/>
                <a:cs typeface="+mn-cs"/>
              </a:rPr>
              <a:t> </a:t>
            </a:r>
            <a:r>
              <a:rPr lang="en-US" dirty="0"/>
              <a:t>Engage patients, support partners including doulas, and communities to improve birth equity (DRAFT)</a:t>
            </a:r>
          </a:p>
          <a:p>
            <a:pPr lvl="0">
              <a:defRPr/>
            </a:pPr>
            <a:endParaRPr lang="en-US" dirty="0"/>
          </a:p>
        </p:txBody>
      </p:sp>
      <p:sp>
        <p:nvSpPr>
          <p:cNvPr id="5" name="TextBox 4"/>
          <p:cNvSpPr txBox="1"/>
          <p:nvPr/>
        </p:nvSpPr>
        <p:spPr>
          <a:xfrm>
            <a:off x="0" y="5705882"/>
            <a:ext cx="3521413" cy="1015663"/>
          </a:xfrm>
          <a:prstGeom prst="rect">
            <a:avLst/>
          </a:prstGeom>
          <a:noFill/>
        </p:spPr>
        <p:txBody>
          <a:bodyPr wrap="square" rtlCol="0">
            <a:spAutoFit/>
          </a:bodyPr>
          <a:lstStyle/>
          <a:p>
            <a:pPr algn="ctr"/>
            <a:r>
              <a:rPr lang="en-US"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DRAFT</a:t>
            </a:r>
          </a:p>
        </p:txBody>
      </p:sp>
    </p:spTree>
    <p:extLst>
      <p:ext uri="{BB962C8B-B14F-4D97-AF65-F5344CB8AC3E}">
        <p14:creationId xmlns:p14="http://schemas.microsoft.com/office/powerpoint/2010/main" val="2811450277"/>
      </p:ext>
    </p:extLst>
  </p:cSld>
  <p:clrMapOvr>
    <a:masterClrMapping/>
  </p:clrMapOvr>
  <p:extLst mod="1">
    <p:ext uri="{6950BFC3-D8DA-4A85-94F7-54DA5524770B}">
      <p188:commentRel xmlns:p188="http://schemas.microsoft.com/office/powerpoint/2018/8/main" xmlns="" r:id="rId18"/>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77617819"/>
              </p:ext>
            </p:extLst>
          </p:nvPr>
        </p:nvGraphicFramePr>
        <p:xfrm>
          <a:off x="0" y="269824"/>
          <a:ext cx="12192000" cy="861398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36147256"/>
                    </a:ext>
                  </a:extLst>
                </a:gridCol>
                <a:gridCol w="4064000">
                  <a:extLst>
                    <a:ext uri="{9D8B030D-6E8A-4147-A177-3AD203B41FA5}">
                      <a16:colId xmlns:a16="http://schemas.microsoft.com/office/drawing/2014/main" val="1211353802"/>
                    </a:ext>
                  </a:extLst>
                </a:gridCol>
                <a:gridCol w="4064000">
                  <a:extLst>
                    <a:ext uri="{9D8B030D-6E8A-4147-A177-3AD203B41FA5}">
                      <a16:colId xmlns:a16="http://schemas.microsoft.com/office/drawing/2014/main" val="2354770595"/>
                    </a:ext>
                  </a:extLst>
                </a:gridCol>
              </a:tblGrid>
              <a:tr h="292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Times New Roman" panose="02020603050405020304" pitchFamily="18" charset="0"/>
                        </a:rPr>
                        <a:t>Strategy from Key Driver Diagram</a:t>
                      </a:r>
                    </a:p>
                  </a:txBody>
                  <a:tcPr/>
                </a:tc>
                <a:tc>
                  <a:txBody>
                    <a:bodyPr/>
                    <a:lstStyle/>
                    <a:p>
                      <a:r>
                        <a:rPr lang="en-US" sz="1200" dirty="0">
                          <a:latin typeface="+mn-lt"/>
                          <a:cs typeface="Times New Roman" panose="02020603050405020304" pitchFamily="18" charset="0"/>
                        </a:rPr>
                        <a:t>Measure</a:t>
                      </a:r>
                    </a:p>
                  </a:txBody>
                  <a:tcPr/>
                </a:tc>
                <a:tc>
                  <a:txBody>
                    <a:bodyPr/>
                    <a:lstStyle/>
                    <a:p>
                      <a:r>
                        <a:rPr lang="en-US" sz="1200" dirty="0">
                          <a:latin typeface="+mn-lt"/>
                          <a:cs typeface="Times New Roman" panose="02020603050405020304" pitchFamily="18" charset="0"/>
                        </a:rPr>
                        <a:t>Toolkit/Resources for Application</a:t>
                      </a:r>
                    </a:p>
                  </a:txBody>
                  <a:tcPr/>
                </a:tc>
                <a:extLst>
                  <a:ext uri="{0D108BD9-81ED-4DB2-BD59-A6C34878D82A}">
                    <a16:rowId xmlns:a16="http://schemas.microsoft.com/office/drawing/2014/main" val="2209779757"/>
                  </a:ext>
                </a:extLst>
              </a:tr>
              <a:tr h="2308921">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dirty="0" smtClean="0">
                          <a:latin typeface="+mn-lt"/>
                          <a:cs typeface="Times New Roman"/>
                        </a:rPr>
                        <a:t>4.1 </a:t>
                      </a:r>
                      <a:r>
                        <a:rPr lang="en-US" sz="1200" b="0" i="0" u="none" strike="noStrike" noProof="0" dirty="0" smtClean="0"/>
                        <a:t>Educating providers, nurses, and staff on the importance of listening to </a:t>
                      </a:r>
                      <a:r>
                        <a:rPr lang="en-US" sz="1200" b="0" i="0" u="none" strike="noStrike" noProof="0" dirty="0" smtClean="0"/>
                        <a:t>patients,</a:t>
                      </a:r>
                      <a:r>
                        <a:rPr lang="en-US" sz="1200" b="0" i="0" u="none" strike="noStrike" kern="1200" baseline="0" dirty="0" smtClean="0">
                          <a:solidFill>
                            <a:schemeClr val="dk1"/>
                          </a:solidFill>
                          <a:latin typeface="+mn-lt"/>
                          <a:ea typeface="+mn-ea"/>
                          <a:cs typeface="Times New Roman"/>
                        </a:rPr>
                        <a:t> </a:t>
                      </a:r>
                      <a:r>
                        <a:rPr lang="en-US" sz="1200" b="0" i="0" u="none" strike="noStrike" kern="1200" baseline="0" dirty="0" smtClean="0">
                          <a:solidFill>
                            <a:schemeClr val="dk1"/>
                          </a:solidFill>
                          <a:latin typeface="+mn-lt"/>
                          <a:ea typeface="+mn-ea"/>
                          <a:cs typeface="Times New Roman"/>
                        </a:rPr>
                        <a:t>providing respectful </a:t>
                      </a:r>
                      <a:r>
                        <a:rPr lang="en-US" sz="1200" b="0" i="0" u="none" strike="noStrike" kern="1200" baseline="0" dirty="0" smtClean="0">
                          <a:solidFill>
                            <a:schemeClr val="dk1"/>
                          </a:solidFill>
                          <a:latin typeface="+mn-lt"/>
                          <a:ea typeface="+mn-ea"/>
                          <a:cs typeface="Times New Roman"/>
                        </a:rPr>
                        <a:t>care, </a:t>
                      </a:r>
                      <a:r>
                        <a:rPr lang="en-US" sz="1200" b="0" i="0" u="none" strike="noStrike" kern="1200" baseline="0" dirty="0" smtClean="0">
                          <a:solidFill>
                            <a:schemeClr val="dk1"/>
                          </a:solidFill>
                          <a:latin typeface="+mn-lt"/>
                          <a:ea typeface="+mn-ea"/>
                          <a:cs typeface="Times New Roman"/>
                        </a:rPr>
                        <a:t>and addressing implicit bias</a:t>
                      </a:r>
                    </a:p>
                    <a:p>
                      <a:pPr lvl="0">
                        <a:buNone/>
                      </a:pPr>
                      <a:endParaRPr lang="en-US" sz="1200" dirty="0" smtClean="0">
                        <a:solidFill>
                          <a:schemeClr val="tx1"/>
                        </a:solidFill>
                        <a:latin typeface="+mn-lt"/>
                        <a:cs typeface="Times New Roman"/>
                      </a:endParaRPr>
                    </a:p>
                    <a:p>
                      <a:pPr lvl="0">
                        <a:buNone/>
                      </a:pPr>
                      <a:endParaRPr lang="en-US" sz="1200" dirty="0">
                        <a:solidFill>
                          <a:schemeClr val="tx1"/>
                        </a:solidFill>
                        <a:latin typeface="+mn-lt"/>
                        <a:cs typeface="Times New Roman"/>
                      </a:endParaRPr>
                    </a:p>
                  </a:txBody>
                  <a:tcP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b="0" i="0" u="none" strike="noStrike" kern="1200" baseline="0" dirty="0">
                          <a:solidFill>
                            <a:schemeClr val="dk1"/>
                          </a:solidFill>
                          <a:latin typeface="+mn-lt"/>
                          <a:ea typeface="+mn-ea"/>
                          <a:cs typeface="Times New Roman"/>
                        </a:rPr>
                        <a:t>Process measure: </a:t>
                      </a:r>
                      <a:r>
                        <a:rPr lang="en-US" sz="1200" b="0" i="0" u="none" strike="noStrike" kern="1200" baseline="0" dirty="0" smtClean="0">
                          <a:solidFill>
                            <a:schemeClr val="dk1"/>
                          </a:solidFill>
                          <a:latin typeface="+mn-lt"/>
                          <a:ea typeface="+mn-ea"/>
                          <a:cs typeface="Times New Roman"/>
                        </a:rPr>
                        <a:t>% of providers, nurses, and staff completing education on the importance of </a:t>
                      </a:r>
                      <a:endParaRPr lang="en-US" sz="1200" b="0" i="0" u="none" strike="noStrike" kern="1200" baseline="0" dirty="0" smtClean="0">
                        <a:solidFill>
                          <a:schemeClr val="dk1"/>
                        </a:solidFill>
                        <a:latin typeface="+mn-lt"/>
                        <a:ea typeface="+mn-ea"/>
                        <a:cs typeface="Times New Roman"/>
                      </a:endParaRPr>
                    </a:p>
                    <a:p>
                      <a:pPr marL="228600" marR="0" lvl="0" indent="-228600" algn="l" rtl="0" eaLnBrk="1" fontAlgn="auto" latinLnBrk="0" hangingPunct="1">
                        <a:lnSpc>
                          <a:spcPct val="100000"/>
                        </a:lnSpc>
                        <a:spcBef>
                          <a:spcPts val="0"/>
                        </a:spcBef>
                        <a:spcAft>
                          <a:spcPts val="0"/>
                        </a:spcAft>
                        <a:buClrTx/>
                        <a:buSzTx/>
                        <a:buFont typeface="Arial" panose="020B0604020202020204" pitchFamily="34" charset="0"/>
                        <a:buAutoNum type="arabicParenR"/>
                      </a:pPr>
                      <a:r>
                        <a:rPr lang="en-US" sz="1200" b="0" i="0" u="none" strike="noStrike" kern="1200" baseline="0" dirty="0" smtClean="0">
                          <a:solidFill>
                            <a:schemeClr val="dk1"/>
                          </a:solidFill>
                          <a:latin typeface="+mn-lt"/>
                          <a:ea typeface="+mn-ea"/>
                          <a:cs typeface="Times New Roman"/>
                        </a:rPr>
                        <a:t>listening </a:t>
                      </a:r>
                      <a:r>
                        <a:rPr lang="en-US" sz="1200" b="0" i="0" u="none" strike="noStrike" kern="1200" baseline="0" dirty="0" smtClean="0">
                          <a:solidFill>
                            <a:schemeClr val="dk1"/>
                          </a:solidFill>
                          <a:latin typeface="+mn-lt"/>
                          <a:ea typeface="+mn-ea"/>
                          <a:cs typeface="Times New Roman"/>
                        </a:rPr>
                        <a:t>to patients, providing respectful care </a:t>
                      </a:r>
                      <a:endParaRPr lang="en-US" sz="1200" b="0" i="0" u="none" strike="noStrike" kern="1200" baseline="0" dirty="0" smtClean="0">
                        <a:solidFill>
                          <a:schemeClr val="dk1"/>
                        </a:solidFill>
                        <a:latin typeface="+mn-lt"/>
                        <a:ea typeface="+mn-ea"/>
                        <a:cs typeface="Times New Roman"/>
                      </a:endParaRPr>
                    </a:p>
                    <a:p>
                      <a:pPr marL="228600" marR="0" lvl="0" indent="-228600" algn="l" rtl="0" eaLnBrk="1" fontAlgn="auto" latinLnBrk="0" hangingPunct="1">
                        <a:lnSpc>
                          <a:spcPct val="100000"/>
                        </a:lnSpc>
                        <a:spcBef>
                          <a:spcPts val="0"/>
                        </a:spcBef>
                        <a:spcAft>
                          <a:spcPts val="0"/>
                        </a:spcAft>
                        <a:buClrTx/>
                        <a:buSzTx/>
                        <a:buFont typeface="Arial" panose="020B0604020202020204" pitchFamily="34" charset="0"/>
                        <a:buAutoNum type="arabicParenR"/>
                      </a:pPr>
                      <a:r>
                        <a:rPr lang="en-US" sz="1200" b="0" i="0" u="none" strike="noStrike" kern="1200" baseline="0" dirty="0" smtClean="0">
                          <a:solidFill>
                            <a:schemeClr val="dk1"/>
                          </a:solidFill>
                          <a:latin typeface="+mn-lt"/>
                          <a:ea typeface="+mn-ea"/>
                          <a:cs typeface="Times New Roman"/>
                        </a:rPr>
                        <a:t>addressing </a:t>
                      </a:r>
                      <a:r>
                        <a:rPr lang="en-US" sz="1200" b="0" i="0" u="none" strike="noStrike" kern="1200" baseline="0" dirty="0" smtClean="0">
                          <a:solidFill>
                            <a:schemeClr val="dk1"/>
                          </a:solidFill>
                          <a:latin typeface="+mn-lt"/>
                          <a:ea typeface="+mn-ea"/>
                          <a:cs typeface="Times New Roman"/>
                        </a:rPr>
                        <a:t>implicit </a:t>
                      </a:r>
                      <a:r>
                        <a:rPr lang="en-US" sz="1200" b="0" i="0" u="none" strike="noStrike" kern="1200" baseline="0" dirty="0" smtClean="0">
                          <a:solidFill>
                            <a:schemeClr val="dk1"/>
                          </a:solidFill>
                          <a:latin typeface="+mn-lt"/>
                          <a:ea typeface="+mn-ea"/>
                          <a:cs typeface="Times New Roman"/>
                        </a:rPr>
                        <a:t>bias (</a:t>
                      </a:r>
                      <a:r>
                        <a:rPr lang="en-US" sz="1200" b="0" i="0" u="none" strike="noStrike" kern="1200" baseline="0" dirty="0" smtClean="0">
                          <a:solidFill>
                            <a:srgbClr val="FF0000"/>
                          </a:solidFill>
                          <a:latin typeface="+mn-lt"/>
                          <a:ea typeface="+mn-ea"/>
                          <a:cs typeface="Times New Roman"/>
                        </a:rPr>
                        <a:t>separate out given not always covered in #1)</a:t>
                      </a:r>
                      <a:endParaRPr lang="en-US" sz="1200" b="0" i="0" u="none" strike="noStrike" kern="1200" baseline="0" dirty="0" smtClean="0">
                        <a:solidFill>
                          <a:schemeClr val="dk1"/>
                        </a:solidFill>
                        <a:latin typeface="+mn-lt"/>
                        <a:ea typeface="+mn-ea"/>
                        <a:cs typeface="Times New Roman"/>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200" b="0" i="0" u="none" strike="noStrike" kern="1200" baseline="0" dirty="0" smtClean="0">
                        <a:solidFill>
                          <a:schemeClr val="dk1"/>
                        </a:solidFill>
                        <a:latin typeface="+mn-lt"/>
                        <a:ea typeface="+mn-ea"/>
                        <a:cs typeface="Times New Roman"/>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b="0" i="0" u="none" strike="noStrike" kern="1200" baseline="0" dirty="0" smtClean="0">
                          <a:solidFill>
                            <a:schemeClr val="dk1"/>
                          </a:solidFill>
                          <a:latin typeface="+mn-lt"/>
                          <a:ea typeface="+mn-ea"/>
                          <a:cs typeface="Times New Roman"/>
                        </a:rPr>
                        <a:t>Outcome measure</a:t>
                      </a:r>
                      <a:r>
                        <a:rPr lang="en-US" sz="1200" b="0" i="0" u="none" strike="noStrike" kern="1200" baseline="0" dirty="0" smtClean="0">
                          <a:solidFill>
                            <a:schemeClr val="dk1"/>
                          </a:solidFill>
                          <a:latin typeface="+mn-lt"/>
                          <a:ea typeface="+mn-ea"/>
                          <a:cs typeface="Times New Roman"/>
                        </a:rPr>
                        <a:t>: </a:t>
                      </a:r>
                      <a:r>
                        <a:rPr lang="en-US" sz="1200" b="0" i="0" u="none" strike="noStrike" kern="1200" baseline="0" dirty="0" smtClean="0">
                          <a:solidFill>
                            <a:schemeClr val="dk1"/>
                          </a:solidFill>
                          <a:latin typeface="+mn-lt"/>
                          <a:ea typeface="+mn-ea"/>
                          <a:cs typeface="Times New Roman"/>
                        </a:rPr>
                        <a:t>% of patients completing PREM who reported always or often feeling heard on </a:t>
                      </a:r>
                      <a:r>
                        <a:rPr lang="en-US" sz="1200" b="0" i="0" u="none" strike="noStrike" kern="1200" baseline="0" dirty="0" smtClean="0">
                          <a:solidFill>
                            <a:schemeClr val="dk1"/>
                          </a:solidFill>
                          <a:latin typeface="+mn-lt"/>
                          <a:ea typeface="+mn-ea"/>
                          <a:cs typeface="Times New Roman"/>
                        </a:rPr>
                        <a:t>PREM*</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b="0" i="0" u="none" strike="noStrike" kern="1200" baseline="0" dirty="0" smtClean="0">
                          <a:solidFill>
                            <a:srgbClr val="FF0000"/>
                          </a:solidFill>
                          <a:latin typeface="+mn-lt"/>
                          <a:ea typeface="+mn-ea"/>
                          <a:cs typeface="Times New Roman"/>
                        </a:rPr>
                        <a:t>Suggest separating out:</a:t>
                      </a:r>
                    </a:p>
                    <a:p>
                      <a:pPr marL="228600" marR="0" lvl="0" indent="-228600" algn="l" rtl="0" eaLnBrk="1" fontAlgn="auto" latinLnBrk="0" hangingPunct="1">
                        <a:lnSpc>
                          <a:spcPct val="100000"/>
                        </a:lnSpc>
                        <a:spcBef>
                          <a:spcPts val="0"/>
                        </a:spcBef>
                        <a:spcAft>
                          <a:spcPts val="0"/>
                        </a:spcAft>
                        <a:buClrTx/>
                        <a:buSzTx/>
                        <a:buFont typeface="Arial" panose="020B0604020202020204" pitchFamily="34" charset="0"/>
                        <a:buAutoNum type="arabicParenR"/>
                      </a:pPr>
                      <a:r>
                        <a:rPr lang="en-US" sz="1200" b="0" i="0" u="none" strike="noStrike" kern="1200" baseline="0" dirty="0" smtClean="0">
                          <a:solidFill>
                            <a:srgbClr val="FF0000"/>
                          </a:solidFill>
                          <a:latin typeface="+mn-lt"/>
                          <a:ea typeface="+mn-ea"/>
                          <a:cs typeface="Times New Roman"/>
                        </a:rPr>
                        <a:t>Frequency report (% of pts) always/often that they felt heard</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b="0" i="0" u="none" strike="noStrike" kern="1200" baseline="0" dirty="0" smtClean="0">
                          <a:solidFill>
                            <a:srgbClr val="FF0000"/>
                          </a:solidFill>
                          <a:latin typeface="+mn-lt"/>
                          <a:ea typeface="+mn-ea"/>
                          <a:cs typeface="Times New Roman"/>
                        </a:rPr>
                        <a:t>2) Overall respectful care score (validated PREM) </a:t>
                      </a:r>
                      <a:r>
                        <a:rPr lang="en-US" sz="1200" b="0" i="0" u="none" strike="noStrike" kern="1200" baseline="0" dirty="0" smtClean="0">
                          <a:solidFill>
                            <a:srgbClr val="FF0000"/>
                          </a:solidFill>
                          <a:latin typeface="+mn-lt"/>
                          <a:ea typeface="+mn-ea"/>
                          <a:cs typeface="Times New Roman"/>
                          <a:sym typeface="Wingdings" panose="05000000000000000000" pitchFamily="2" charset="2"/>
                        </a:rPr>
                        <a:t> will need to reassure ourselves that implicit bias should be covered by this scale (I think </a:t>
                      </a:r>
                      <a:r>
                        <a:rPr lang="en-US" sz="1200" b="0" i="0" u="none" strike="noStrike" kern="1200" baseline="0" dirty="0" err="1" smtClean="0">
                          <a:solidFill>
                            <a:srgbClr val="FF0000"/>
                          </a:solidFill>
                          <a:latin typeface="+mn-lt"/>
                          <a:ea typeface="+mn-ea"/>
                          <a:cs typeface="Times New Roman"/>
                          <a:sym typeface="Wingdings" panose="05000000000000000000" pitchFamily="2" charset="2"/>
                        </a:rPr>
                        <a:t>MORi</a:t>
                      </a:r>
                      <a:r>
                        <a:rPr lang="en-US" sz="1200" b="0" i="0" u="none" strike="noStrike" kern="1200" baseline="0" dirty="0" smtClean="0">
                          <a:solidFill>
                            <a:srgbClr val="FF0000"/>
                          </a:solidFill>
                          <a:latin typeface="+mn-lt"/>
                          <a:ea typeface="+mn-ea"/>
                          <a:cs typeface="Times New Roman"/>
                          <a:sym typeface="Wingdings" panose="05000000000000000000" pitchFamily="2" charset="2"/>
                        </a:rPr>
                        <a:t> and MADM do it)</a:t>
                      </a:r>
                      <a:endParaRPr lang="en-US" sz="1200" b="0" i="0" u="none" strike="noStrike" kern="1200" baseline="0" dirty="0" smtClean="0">
                        <a:solidFill>
                          <a:srgbClr val="FF0000"/>
                        </a:solidFill>
                        <a:latin typeface="+mn-lt"/>
                        <a:ea typeface="+mn-ea"/>
                        <a:cs typeface="Times New Roman"/>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200" b="0" i="0" u="none" strike="noStrike" kern="1200" baseline="0" dirty="0" smtClean="0">
                          <a:solidFill>
                            <a:srgbClr val="FF0000"/>
                          </a:solidFill>
                          <a:latin typeface="+mn-lt"/>
                          <a:ea typeface="+mn-ea"/>
                          <a:cs typeface="Times New Roman"/>
                        </a:rPr>
                        <a:t>*If using validated PREM, suggest creating a benchmark goal for overall score of Respectful Care (</a:t>
                      </a:r>
                      <a:r>
                        <a:rPr lang="en-US" sz="1200" b="0" i="0" u="none" strike="noStrike" kern="1200" baseline="0" dirty="0" err="1" smtClean="0">
                          <a:solidFill>
                            <a:srgbClr val="FF0000"/>
                          </a:solidFill>
                          <a:latin typeface="+mn-lt"/>
                          <a:ea typeface="+mn-ea"/>
                          <a:cs typeface="Times New Roman"/>
                        </a:rPr>
                        <a:t>MORi</a:t>
                      </a:r>
                      <a:r>
                        <a:rPr lang="en-US" sz="1200" b="0" i="0" u="none" strike="noStrike" kern="1200" baseline="0" dirty="0" smtClean="0">
                          <a:solidFill>
                            <a:srgbClr val="FF0000"/>
                          </a:solidFill>
                          <a:latin typeface="+mn-lt"/>
                          <a:ea typeface="+mn-ea"/>
                          <a:cs typeface="Times New Roman"/>
                        </a:rPr>
                        <a:t>) OR create a goal of % improvement over time longitudinally for hospitals.  </a:t>
                      </a:r>
                      <a:r>
                        <a:rPr lang="en-US" sz="1200" b="0" i="0" u="none" strike="noStrike" kern="1200" baseline="0" dirty="0" smtClean="0">
                          <a:solidFill>
                            <a:srgbClr val="FF0000"/>
                          </a:solidFill>
                          <a:latin typeface="+mn-lt"/>
                          <a:ea typeface="+mn-ea"/>
                          <a:cs typeface="Times New Roman"/>
                          <a:sym typeface="Wingdings" panose="05000000000000000000" pitchFamily="2" charset="2"/>
                        </a:rPr>
                        <a:t> Bring to community advisory focus groups to create benchmarks for PREM goals.</a:t>
                      </a:r>
                      <a:r>
                        <a:rPr lang="en-US" sz="1200" b="0" i="0" u="none" strike="noStrike" kern="1200" baseline="0" dirty="0" smtClean="0">
                          <a:solidFill>
                            <a:srgbClr val="FF0000"/>
                          </a:solidFill>
                          <a:latin typeface="+mn-lt"/>
                          <a:ea typeface="+mn-ea"/>
                          <a:cs typeface="Times New Roman"/>
                        </a:rPr>
                        <a:t> </a:t>
                      </a:r>
                      <a:endParaRPr lang="en-US" sz="1200" b="0" i="0" u="none" strike="noStrike" kern="1200" baseline="0" dirty="0" smtClean="0">
                        <a:solidFill>
                          <a:srgbClr val="FF0000"/>
                        </a:solidFill>
                        <a:latin typeface="+mn-lt"/>
                        <a:ea typeface="+mn-ea"/>
                        <a:cs typeface="Times New Roman"/>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200" b="0" i="0" u="none" strike="noStrike" kern="1200" baseline="0" dirty="0">
                        <a:solidFill>
                          <a:schemeClr val="dk1"/>
                        </a:solidFill>
                        <a:latin typeface="+mn-lt"/>
                        <a:ea typeface="+mn-ea"/>
                        <a:cs typeface="Times New Roman"/>
                      </a:endParaRPr>
                    </a:p>
                  </a:txBody>
                  <a:tcPr/>
                </a:tc>
                <a:tc>
                  <a:txBody>
                    <a:bodyPr/>
                    <a:lstStyle/>
                    <a:p>
                      <a:pPr marL="171450" indent="-171450">
                        <a:buFont typeface="Wingdings" panose="05000000000000000000" pitchFamily="2" charset="2"/>
                        <a:buChar char="q"/>
                      </a:pPr>
                      <a:r>
                        <a:rPr lang="en-US" sz="1050" dirty="0">
                          <a:latin typeface="+mn-lt"/>
                          <a:cs typeface="Times New Roman"/>
                        </a:rPr>
                        <a:t> E modules on implicit bias and respectful care: (base level)</a:t>
                      </a:r>
                    </a:p>
                    <a:p>
                      <a:pPr marL="742950" lvl="1" indent="-285750">
                        <a:buFont typeface="Wingdings" panose="05000000000000000000" pitchFamily="2" charset="2"/>
                        <a:buChar char="§"/>
                      </a:pPr>
                      <a:r>
                        <a:rPr lang="en-US" sz="1050" dirty="0">
                          <a:latin typeface="+mn-lt"/>
                          <a:cs typeface="Times New Roman" panose="02020603050405020304" pitchFamily="18" charset="0"/>
                        </a:rPr>
                        <a:t>Diversity Science Dignity in Childbirth and Pregnancy: 3 modules, ~1.5</a:t>
                      </a:r>
                      <a:r>
                        <a:rPr lang="en-US" sz="1050" baseline="0" dirty="0">
                          <a:latin typeface="+mn-lt"/>
                          <a:cs typeface="Times New Roman" panose="02020603050405020304" pitchFamily="18" charset="0"/>
                        </a:rPr>
                        <a:t> hours, free</a:t>
                      </a:r>
                      <a:r>
                        <a:rPr lang="en-US" sz="1050" dirty="0">
                          <a:latin typeface="+mn-lt"/>
                          <a:cs typeface="Times New Roman" panose="02020603050405020304" pitchFamily="18" charset="0"/>
                        </a:rPr>
                        <a:t>: </a:t>
                      </a:r>
                      <a:r>
                        <a:rPr lang="en-US" sz="1050" dirty="0">
                          <a:latin typeface="+mn-lt"/>
                          <a:cs typeface="Times New Roman" panose="02020603050405020304" pitchFamily="18" charset="0"/>
                          <a:hlinkClick r:id="rId3"/>
                        </a:rPr>
                        <a:t>https://www.diversityscience.org/training-and-education/equal-perinatal-care/</a:t>
                      </a:r>
                      <a:endParaRPr lang="en-US" sz="1050" dirty="0">
                        <a:latin typeface="+mn-lt"/>
                        <a:cs typeface="Times New Roman" panose="02020603050405020304" pitchFamily="18" charset="0"/>
                      </a:endParaRPr>
                    </a:p>
                    <a:p>
                      <a:pPr marL="742950" lvl="1" indent="-285750">
                        <a:buFont typeface="Wingdings" panose="05000000000000000000" pitchFamily="2" charset="2"/>
                        <a:buChar char="§"/>
                      </a:pPr>
                      <a:r>
                        <a:rPr lang="en-US" sz="1050" dirty="0">
                          <a:latin typeface="+mn-lt"/>
                          <a:cs typeface="Times New Roman" panose="02020603050405020304" pitchFamily="18" charset="0"/>
                        </a:rPr>
                        <a:t>March of Dimes Implicit Bias Training, ~ 1h, cost: </a:t>
                      </a:r>
                      <a:r>
                        <a:rPr lang="en-US" sz="1050" b="0" i="0" u="sng" strike="noStrike" kern="1200" dirty="0">
                          <a:solidFill>
                            <a:schemeClr val="dk1"/>
                          </a:solidFill>
                          <a:effectLst/>
                          <a:latin typeface="+mn-lt"/>
                          <a:ea typeface="+mn-ea"/>
                          <a:cs typeface="Times New Roman" panose="02020603050405020304" pitchFamily="18" charset="0"/>
                          <a:hlinkClick r:id="rId4"/>
                        </a:rPr>
                        <a:t>https://www.marchofdimes.org/professionals/implicit-bias-training-form.aspx</a:t>
                      </a:r>
                      <a:endParaRPr lang="en-US" sz="1050" b="0" i="0" u="sng" strike="noStrike" kern="1200" dirty="0">
                        <a:solidFill>
                          <a:schemeClr val="dk1"/>
                        </a:solidFill>
                        <a:effectLst/>
                        <a:latin typeface="+mn-lt"/>
                        <a:ea typeface="+mn-ea"/>
                        <a:cs typeface="Times New Roman" panose="02020603050405020304" pitchFamily="18" charset="0"/>
                      </a:endParaRPr>
                    </a:p>
                    <a:p>
                      <a:pPr marL="742950" lvl="1" indent="-285750">
                        <a:buFont typeface="Wingdings" panose="05000000000000000000" pitchFamily="2" charset="2"/>
                        <a:buChar char="§"/>
                      </a:pPr>
                      <a:r>
                        <a:rPr lang="en-US" sz="1050" b="0" i="0" u="none" strike="noStrike" noProof="0" dirty="0">
                          <a:effectLst/>
                          <a:latin typeface="+mn-lt"/>
                          <a:hlinkClick r:id="rId5"/>
                        </a:rPr>
                        <a:t>Listen Campaign from Her Birth Right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050" dirty="0">
                          <a:latin typeface="+mn-lt"/>
                          <a:cs typeface="Times New Roman"/>
                        </a:rPr>
                        <a:t>Implicit Association Tests:</a:t>
                      </a:r>
                      <a:r>
                        <a:rPr lang="en-US" sz="1050" baseline="0" dirty="0">
                          <a:latin typeface="+mn-lt"/>
                          <a:cs typeface="Times New Roman"/>
                        </a:rPr>
                        <a:t> </a:t>
                      </a:r>
                      <a:r>
                        <a:rPr lang="en-US" sz="1050" dirty="0">
                          <a:latin typeface="+mn-lt"/>
                          <a:cs typeface="Times New Roman"/>
                          <a:hlinkClick r:id="rId6"/>
                        </a:rPr>
                        <a:t>https://implicit.harvard.edu/implicit/takeatest.html</a:t>
                      </a:r>
                      <a:r>
                        <a:rPr lang="en-US" sz="1050" baseline="0" dirty="0">
                          <a:latin typeface="+mn-lt"/>
                          <a:cs typeface="Times New Roman"/>
                        </a:rPr>
                        <a:t> </a:t>
                      </a:r>
                    </a:p>
                    <a:p>
                      <a:pPr marL="171450" indent="-171450">
                        <a:buFont typeface="Wingdings" panose="05000000000000000000" pitchFamily="2" charset="2"/>
                        <a:buChar char="q"/>
                      </a:pPr>
                      <a:r>
                        <a:rPr lang="en-US" sz="1050" dirty="0">
                          <a:latin typeface="+mn-lt"/>
                          <a:cs typeface="Times New Roman"/>
                        </a:rPr>
                        <a:t>Small group discussion options: (grand rounds, town hall, OB provider meetings with discussion)</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050" baseline="0" dirty="0">
                          <a:solidFill>
                            <a:srgbClr val="FF0000"/>
                          </a:solidFill>
                          <a:latin typeface="+mn-lt"/>
                          <a:cs typeface="Times New Roman"/>
                        </a:rPr>
                        <a:t>Grand Rounds Slide Set and speakers bureau </a:t>
                      </a:r>
                      <a:endParaRPr lang="en-US" sz="1050" dirty="0">
                        <a:solidFill>
                          <a:srgbClr val="FF0000"/>
                        </a:solidFill>
                        <a:latin typeface="+mn-lt"/>
                        <a:cs typeface="Times New Roman"/>
                      </a:endParaRPr>
                    </a:p>
                    <a:p>
                      <a:pPr marL="628650" lvl="1" indent="-171450">
                        <a:buFont typeface="Wingdings" panose="05000000000000000000" pitchFamily="2" charset="2"/>
                        <a:buChar char="§"/>
                      </a:pPr>
                      <a:r>
                        <a:rPr lang="en-US" sz="1050" dirty="0">
                          <a:solidFill>
                            <a:srgbClr val="FF0000"/>
                          </a:solidFill>
                          <a:latin typeface="+mn-lt"/>
                          <a:cs typeface="Times New Roman"/>
                        </a:rPr>
                        <a:t>Town Hall</a:t>
                      </a:r>
                      <a:r>
                        <a:rPr lang="en-US" sz="1050" baseline="0" dirty="0">
                          <a:solidFill>
                            <a:srgbClr val="FF0000"/>
                          </a:solidFill>
                          <a:latin typeface="+mn-lt"/>
                          <a:cs typeface="Times New Roman"/>
                        </a:rPr>
                        <a:t> meetings </a:t>
                      </a:r>
                    </a:p>
                    <a:p>
                      <a:pPr marL="628650" lvl="1" indent="-171450">
                        <a:buFont typeface="Wingdings" panose="05000000000000000000" pitchFamily="2" charset="2"/>
                        <a:buChar char="§"/>
                      </a:pPr>
                      <a:r>
                        <a:rPr lang="en-US" sz="1050" baseline="0" dirty="0">
                          <a:solidFill>
                            <a:srgbClr val="FF0000"/>
                          </a:solidFill>
                          <a:latin typeface="+mn-lt"/>
                          <a:cs typeface="Times New Roman"/>
                        </a:rPr>
                        <a:t>OB Provider Meetings with discussion </a:t>
                      </a:r>
                      <a:endParaRPr lang="en-US" sz="1050" dirty="0">
                        <a:solidFill>
                          <a:srgbClr val="FF0000"/>
                        </a:solidFill>
                        <a:latin typeface="+mn-lt"/>
                        <a:cs typeface="Times New Roman"/>
                      </a:endParaRPr>
                    </a:p>
                    <a:p>
                      <a:pPr marL="171450" indent="-171450">
                        <a:buFont typeface="Wingdings" panose="05000000000000000000" pitchFamily="2" charset="2"/>
                        <a:buChar char="q"/>
                      </a:pPr>
                      <a:r>
                        <a:rPr lang="en-US" sz="1050" dirty="0">
                          <a:latin typeface="+mn-lt"/>
                          <a:cs typeface="Times New Roman"/>
                        </a:rPr>
                        <a:t>Feedback </a:t>
                      </a:r>
                      <a:endParaRPr lang="en-US" sz="1050" dirty="0">
                        <a:solidFill>
                          <a:schemeClr val="tx1"/>
                        </a:solidFill>
                        <a:latin typeface="+mn-lt"/>
                        <a:cs typeface="Times New Roman"/>
                      </a:endParaRPr>
                    </a:p>
                    <a:p>
                      <a:pPr marL="628650" lvl="1" indent="-171450">
                        <a:buFont typeface="Arial" panose="020B0604020202020204" pitchFamily="34" charset="0"/>
                        <a:buChar char="•"/>
                      </a:pPr>
                      <a:r>
                        <a:rPr lang="en-US" sz="1050" dirty="0">
                          <a:solidFill>
                            <a:schemeClr val="tx1"/>
                          </a:solidFill>
                          <a:latin typeface="+mn-lt"/>
                          <a:cs typeface="Times New Roman"/>
                        </a:rPr>
                        <a:t> </a:t>
                      </a:r>
                      <a:r>
                        <a:rPr lang="en-US" sz="1050" dirty="0">
                          <a:solidFill>
                            <a:srgbClr val="FF0000"/>
                          </a:solidFill>
                          <a:latin typeface="+mn-lt"/>
                          <a:cs typeface="Times New Roman"/>
                          <a:hlinkClick r:id="rId7"/>
                        </a:rPr>
                        <a:t>(In)equity Inbox </a:t>
                      </a:r>
                      <a:r>
                        <a:rPr lang="en-US" sz="1050" dirty="0">
                          <a:solidFill>
                            <a:schemeClr val="tx1"/>
                          </a:solidFill>
                          <a:latin typeface="+mn-lt"/>
                          <a:cs typeface="Times New Roman"/>
                        </a:rPr>
                        <a:t>(Massachusetts</a:t>
                      </a:r>
                      <a:r>
                        <a:rPr lang="en-US" sz="1050" baseline="0" dirty="0">
                          <a:solidFill>
                            <a:schemeClr val="tx1"/>
                          </a:solidFill>
                          <a:latin typeface="+mn-lt"/>
                          <a:cs typeface="Times New Roman"/>
                        </a:rPr>
                        <a:t> example</a:t>
                      </a:r>
                      <a:r>
                        <a:rPr lang="en-US" sz="1050" dirty="0">
                          <a:solidFill>
                            <a:schemeClr val="tx1"/>
                          </a:solidFill>
                          <a:latin typeface="+mn-lt"/>
                          <a:cs typeface="Times New Roman"/>
                        </a:rPr>
                        <a:t>)</a:t>
                      </a:r>
                    </a:p>
                    <a:p>
                      <a:pPr marL="628650" lvl="1" indent="-171450">
                        <a:buFont typeface="Wingdings" panose="05000000000000000000" pitchFamily="2" charset="2"/>
                        <a:buChar char="§"/>
                      </a:pPr>
                      <a:r>
                        <a:rPr lang="en-US" sz="1050" dirty="0">
                          <a:solidFill>
                            <a:srgbClr val="FF0000"/>
                          </a:solidFill>
                          <a:latin typeface="+mn-lt"/>
                          <a:cs typeface="Times New Roman"/>
                        </a:rPr>
                        <a:t>Protocol for tracking and facilitating  feedback to clinical care team (Needs to be developed) </a:t>
                      </a:r>
                    </a:p>
                    <a:p>
                      <a:pPr marL="171450" indent="-171450">
                        <a:buFont typeface="Wingdings" panose="05000000000000000000" pitchFamily="2" charset="2"/>
                        <a:buChar char="q"/>
                      </a:pPr>
                      <a:r>
                        <a:rPr lang="en-US" sz="1050" dirty="0">
                          <a:latin typeface="+mn-lt"/>
                          <a:cs typeface="Times New Roman"/>
                        </a:rPr>
                        <a:t> Other:</a:t>
                      </a:r>
                    </a:p>
                    <a:p>
                      <a:pPr marL="685800" lvl="1" indent="-228600">
                        <a:buFont typeface="Arial" panose="020B0604020202020204" pitchFamily="34" charset="0"/>
                        <a:buAutoNum type="alphaLcPeriod"/>
                      </a:pPr>
                      <a:r>
                        <a:rPr lang="en-US" sz="1050" dirty="0">
                          <a:latin typeface="+mn-lt"/>
                          <a:cs typeface="Times New Roman"/>
                        </a:rPr>
                        <a:t>Train the trainer options for selected dept. leaders /</a:t>
                      </a:r>
                      <a:r>
                        <a:rPr lang="en-US" sz="1050" baseline="0" dirty="0">
                          <a:latin typeface="+mn-lt"/>
                          <a:cs typeface="Times New Roman"/>
                        </a:rPr>
                        <a:t> </a:t>
                      </a:r>
                      <a:r>
                        <a:rPr lang="en-US" sz="1050" dirty="0">
                          <a:latin typeface="+mn-lt"/>
                          <a:cs typeface="Times New Roman"/>
                        </a:rPr>
                        <a:t>hospital QI</a:t>
                      </a:r>
                      <a:r>
                        <a:rPr lang="en-US" sz="1050" baseline="0" dirty="0">
                          <a:latin typeface="+mn-lt"/>
                          <a:cs typeface="Times New Roman"/>
                        </a:rPr>
                        <a:t> team</a:t>
                      </a:r>
                      <a:r>
                        <a:rPr lang="en-US" sz="1050" dirty="0">
                          <a:latin typeface="+mn-lt"/>
                          <a:cs typeface="Times New Roman"/>
                        </a:rPr>
                        <a:t>: </a:t>
                      </a:r>
                    </a:p>
                    <a:p>
                      <a:pPr marL="1143000" marR="0" lvl="2"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050" b="0" i="0" dirty="0">
                          <a:solidFill>
                            <a:srgbClr val="212121"/>
                          </a:solidFill>
                          <a:effectLst/>
                          <a:latin typeface="+mn-lt"/>
                        </a:rPr>
                        <a:t>Institute for Perinatal Quality Collaborative</a:t>
                      </a:r>
                      <a:r>
                        <a:rPr lang="en-US" sz="1050" b="0" i="0" baseline="0" dirty="0">
                          <a:solidFill>
                            <a:srgbClr val="212121"/>
                          </a:solidFill>
                          <a:effectLst/>
                          <a:latin typeface="+mn-lt"/>
                        </a:rPr>
                        <a:t> </a:t>
                      </a:r>
                      <a:r>
                        <a:rPr lang="en-US" sz="1050" b="0" i="0" baseline="0" dirty="0">
                          <a:solidFill>
                            <a:srgbClr val="212121"/>
                          </a:solidFill>
                          <a:effectLst/>
                          <a:latin typeface="+mn-lt"/>
                          <a:hlinkClick r:id="rId8"/>
                        </a:rPr>
                        <a:t>SPEAK UP Training </a:t>
                      </a:r>
                      <a:endParaRPr lang="en-US" sz="1050" b="0" i="0" dirty="0">
                        <a:solidFill>
                          <a:srgbClr val="212121"/>
                        </a:solidFill>
                        <a:effectLst/>
                        <a:latin typeface="+mn-lt"/>
                      </a:endParaRPr>
                    </a:p>
                    <a:p>
                      <a:pPr marL="1143000" marR="0" lvl="2"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050" dirty="0">
                          <a:latin typeface="+mn-lt"/>
                          <a:cs typeface="Times New Roman"/>
                        </a:rPr>
                        <a:t>“</a:t>
                      </a:r>
                      <a:r>
                        <a:rPr lang="en-US" sz="1050" dirty="0">
                          <a:solidFill>
                            <a:srgbClr val="FF0000"/>
                          </a:solidFill>
                          <a:latin typeface="+mn-lt"/>
                          <a:cs typeface="Times New Roman"/>
                        </a:rPr>
                        <a:t>Race Dialogues” workshop (Massachusetts Example)</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50" dirty="0">
                          <a:solidFill>
                            <a:schemeClr val="tx1"/>
                          </a:solidFill>
                          <a:latin typeface="+mn-lt"/>
                          <a:cs typeface="Times New Roman"/>
                        </a:rPr>
                        <a:t>b.</a:t>
                      </a:r>
                      <a:r>
                        <a:rPr lang="en-US" sz="1050" baseline="0" dirty="0">
                          <a:solidFill>
                            <a:schemeClr val="tx1"/>
                          </a:solidFill>
                          <a:latin typeface="+mn-lt"/>
                          <a:cs typeface="Times New Roman"/>
                        </a:rPr>
                        <a:t> </a:t>
                      </a:r>
                      <a:r>
                        <a:rPr lang="en-US" sz="1050" dirty="0">
                          <a:solidFill>
                            <a:schemeClr val="tx1"/>
                          </a:solidFill>
                          <a:latin typeface="+mn-lt"/>
                          <a:cs typeface="Times New Roman"/>
                        </a:rPr>
                        <a:t>General resources options: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0" i="0" u="none" strike="noStrike" noProof="0" dirty="0">
                          <a:effectLst/>
                        </a:rPr>
                        <a:t>“I’m listening. Every Mom. Every time.” </a:t>
                      </a:r>
                      <a:r>
                        <a:rPr lang="en-US" sz="1050" b="0" i="0" u="none" strike="noStrike" noProof="0" dirty="0">
                          <a:effectLst/>
                          <a:hlinkClick r:id="rId9"/>
                        </a:rPr>
                        <a:t>ACOG pin</a:t>
                      </a:r>
                      <a:endParaRPr lang="en-US" sz="1050" dirty="0"/>
                    </a:p>
                    <a:p>
                      <a:pPr marL="1085850" lvl="2" indent="-171450" algn="l">
                        <a:lnSpc>
                          <a:spcPct val="100000"/>
                        </a:lnSpc>
                        <a:spcBef>
                          <a:spcPts val="0"/>
                        </a:spcBef>
                        <a:spcAft>
                          <a:spcPts val="0"/>
                        </a:spcAft>
                        <a:buFont typeface="Wingdings" panose="05000000000000000000" pitchFamily="2" charset="2"/>
                        <a:buChar char="§"/>
                      </a:pPr>
                      <a:r>
                        <a:rPr lang="en-US" sz="1050" b="0" i="0" u="none" strike="noStrike" noProof="0" dirty="0">
                          <a:effectLst/>
                        </a:rPr>
                        <a:t>CDC Hear Her Messaging Campaign: </a:t>
                      </a:r>
                      <a:r>
                        <a:rPr lang="en-US" sz="1050" b="0" i="0" u="none" strike="noStrike" noProof="0" dirty="0">
                          <a:effectLst/>
                          <a:hlinkClick r:id="rId10"/>
                        </a:rPr>
                        <a:t>Provider Resources </a:t>
                      </a:r>
                      <a:endParaRPr lang="en-US" sz="1050" b="0" i="0" u="none" strike="noStrike" noProof="0" dirty="0">
                        <a:effectLst/>
                      </a:endParaRPr>
                    </a:p>
                    <a:p>
                      <a:pPr marL="457200" lvl="1" indent="0" algn="l">
                        <a:lnSpc>
                          <a:spcPct val="100000"/>
                        </a:lnSpc>
                        <a:spcBef>
                          <a:spcPts val="0"/>
                        </a:spcBef>
                        <a:spcAft>
                          <a:spcPts val="0"/>
                        </a:spcAft>
                        <a:buFont typeface="Wingdings" panose="05000000000000000000" pitchFamily="2" charset="2"/>
                        <a:buNone/>
                      </a:pPr>
                      <a:r>
                        <a:rPr lang="en-US" sz="1050" b="0" i="0" u="none" strike="noStrike" noProof="0" dirty="0">
                          <a:solidFill>
                            <a:srgbClr val="FF0000"/>
                          </a:solidFill>
                          <a:effectLst/>
                        </a:rPr>
                        <a:t>c.</a:t>
                      </a:r>
                      <a:r>
                        <a:rPr lang="en-US" sz="1050" b="0" i="0" u="none" strike="noStrike" baseline="0" noProof="0" dirty="0">
                          <a:solidFill>
                            <a:srgbClr val="FF0000"/>
                          </a:solidFill>
                          <a:effectLst/>
                        </a:rPr>
                        <a:t> </a:t>
                      </a:r>
                      <a:r>
                        <a:rPr lang="en-US" sz="1050" b="0" i="0" u="none" strike="noStrike" noProof="0" dirty="0">
                          <a:solidFill>
                            <a:srgbClr val="FF0000"/>
                          </a:solidFill>
                          <a:effectLst/>
                        </a:rPr>
                        <a:t>Hospital </a:t>
                      </a:r>
                      <a:r>
                        <a:rPr lang="en-US" sz="1050" b="0" i="0" u="none" strike="noStrike" noProof="0" dirty="0" smtClean="0">
                          <a:solidFill>
                            <a:srgbClr val="FF0000"/>
                          </a:solidFill>
                          <a:effectLst/>
                        </a:rPr>
                        <a:t>stimulations (Jamila</a:t>
                      </a:r>
                      <a:r>
                        <a:rPr lang="en-US" sz="1050" b="0" i="0" u="none" strike="noStrike" baseline="0" noProof="0" dirty="0" smtClean="0">
                          <a:solidFill>
                            <a:srgbClr val="FF0000"/>
                          </a:solidFill>
                          <a:effectLst/>
                        </a:rPr>
                        <a:t> Pleas</a:t>
                      </a:r>
                      <a:r>
                        <a:rPr lang="en-US" sz="1050" b="0" i="0" u="none" strike="noStrike" baseline="0" noProof="0" dirty="0" smtClean="0">
                          <a:solidFill>
                            <a:srgbClr val="FF0000"/>
                          </a:solidFill>
                          <a:effectLst/>
                        </a:rPr>
                        <a:t>)</a:t>
                      </a:r>
                    </a:p>
                    <a:p>
                      <a:pPr marL="457200" lvl="1" indent="0" algn="l">
                        <a:lnSpc>
                          <a:spcPct val="100000"/>
                        </a:lnSpc>
                        <a:spcBef>
                          <a:spcPts val="0"/>
                        </a:spcBef>
                        <a:spcAft>
                          <a:spcPts val="0"/>
                        </a:spcAft>
                        <a:buFont typeface="Wingdings" panose="05000000000000000000" pitchFamily="2" charset="2"/>
                        <a:buNone/>
                      </a:pPr>
                      <a:r>
                        <a:rPr lang="en-US" sz="1050" b="0" i="0" u="none" strike="noStrike" baseline="0" noProof="0" dirty="0" smtClean="0">
                          <a:solidFill>
                            <a:srgbClr val="FF0000"/>
                          </a:solidFill>
                          <a:effectLst/>
                          <a:latin typeface="+mn-lt"/>
                        </a:rPr>
                        <a:t>d. </a:t>
                      </a:r>
                      <a:r>
                        <a:rPr lang="en-US" sz="1050" b="0" i="0" u="none" strike="noStrike" baseline="0" noProof="0" dirty="0" err="1" smtClean="0">
                          <a:solidFill>
                            <a:srgbClr val="FF0000"/>
                          </a:solidFill>
                          <a:effectLst/>
                          <a:latin typeface="+mn-lt"/>
                        </a:rPr>
                        <a:t>Chidi</a:t>
                      </a:r>
                      <a:r>
                        <a:rPr lang="en-US" sz="1050" b="0" i="0" u="none" strike="noStrike" baseline="0" noProof="0" dirty="0" smtClean="0">
                          <a:solidFill>
                            <a:srgbClr val="FF0000"/>
                          </a:solidFill>
                          <a:effectLst/>
                          <a:latin typeface="+mn-lt"/>
                        </a:rPr>
                        <a:t> E, Cahill EP. Protecting your birth: a guide for</a:t>
                      </a:r>
                    </a:p>
                    <a:p>
                      <a:pPr marL="457200" lvl="1" indent="0" algn="l">
                        <a:lnSpc>
                          <a:spcPct val="100000"/>
                        </a:lnSpc>
                        <a:spcBef>
                          <a:spcPts val="0"/>
                        </a:spcBef>
                        <a:spcAft>
                          <a:spcPts val="0"/>
                        </a:spcAft>
                        <a:buFont typeface="Wingdings" panose="05000000000000000000" pitchFamily="2" charset="2"/>
                        <a:buNone/>
                      </a:pPr>
                      <a:r>
                        <a:rPr lang="en-US" sz="1050" b="0" i="0" u="none" strike="noStrike" baseline="0" noProof="0" dirty="0" smtClean="0">
                          <a:solidFill>
                            <a:srgbClr val="FF0000"/>
                          </a:solidFill>
                          <a:effectLst/>
                          <a:latin typeface="+mn-lt"/>
                        </a:rPr>
                        <a:t>black mothers. New York times, 2020. Available: https://</a:t>
                      </a:r>
                    </a:p>
                    <a:p>
                      <a:pPr marL="457200" lvl="1" indent="0" algn="l">
                        <a:lnSpc>
                          <a:spcPct val="100000"/>
                        </a:lnSpc>
                        <a:spcBef>
                          <a:spcPts val="0"/>
                        </a:spcBef>
                        <a:spcAft>
                          <a:spcPts val="0"/>
                        </a:spcAft>
                        <a:buFont typeface="Wingdings" panose="05000000000000000000" pitchFamily="2" charset="2"/>
                        <a:buNone/>
                      </a:pPr>
                      <a:r>
                        <a:rPr lang="en-US" sz="1050" b="0" i="0" u="none" strike="noStrike" baseline="0" noProof="0" dirty="0" smtClean="0">
                          <a:solidFill>
                            <a:srgbClr val="FF0000"/>
                          </a:solidFill>
                          <a:effectLst/>
                          <a:latin typeface="+mn-lt"/>
                        </a:rPr>
                        <a:t>www.nytimes.com/article/black-mothers-birth.html?</a:t>
                      </a:r>
                    </a:p>
                    <a:p>
                      <a:pPr marL="457200" lvl="1" indent="0" algn="l">
                        <a:lnSpc>
                          <a:spcPct val="100000"/>
                        </a:lnSpc>
                        <a:spcBef>
                          <a:spcPts val="0"/>
                        </a:spcBef>
                        <a:spcAft>
                          <a:spcPts val="0"/>
                        </a:spcAft>
                        <a:buFont typeface="Wingdings" panose="05000000000000000000" pitchFamily="2" charset="2"/>
                        <a:buNone/>
                      </a:pPr>
                      <a:r>
                        <a:rPr lang="en-US" sz="1050" b="0" i="0" u="none" strike="noStrike" baseline="0" noProof="0" dirty="0" err="1" smtClean="0">
                          <a:solidFill>
                            <a:srgbClr val="FF0000"/>
                          </a:solidFill>
                          <a:effectLst/>
                          <a:latin typeface="+mn-lt"/>
                        </a:rPr>
                        <a:t>searchResultPosition</a:t>
                      </a:r>
                      <a:r>
                        <a:rPr lang="en-US" sz="1050" b="0" i="0" u="none" strike="noStrike" baseline="0" noProof="0" dirty="0" smtClean="0">
                          <a:solidFill>
                            <a:srgbClr val="FF0000"/>
                          </a:solidFill>
                          <a:effectLst/>
                          <a:latin typeface="+mn-lt"/>
                        </a:rPr>
                        <a:t>=1 (also includes corresponding guide for healthcare providers)</a:t>
                      </a:r>
                      <a:endParaRPr lang="en-US" sz="1100" b="0" i="0" u="none" strike="noStrike" noProof="0" dirty="0">
                        <a:effectLst/>
                        <a:latin typeface="Calibri"/>
                      </a:endParaRPr>
                    </a:p>
                  </a:txBody>
                  <a:tcPr/>
                </a:tc>
                <a:extLst>
                  <a:ext uri="{0D108BD9-81ED-4DB2-BD59-A6C34878D82A}">
                    <a16:rowId xmlns:a16="http://schemas.microsoft.com/office/drawing/2014/main" val="2974381246"/>
                  </a:ext>
                </a:extLst>
              </a:tr>
              <a:tr h="2308921">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rPr>
                        <a:t>4.2 Implement strategies for addressing diversity in health care team hiring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FF0000"/>
                          </a:solidFill>
                          <a:effectLst/>
                          <a:uLnTx/>
                          <a:uFillTx/>
                          <a:latin typeface="Calibri" panose="020F0502020204030204"/>
                          <a:ea typeface="+mn-ea"/>
                          <a:cs typeface="+mn-cs"/>
                        </a:rPr>
                        <a:t>Process measure: % of hospitals with OB/GYN hospital leadership (Chair, Medical Director, Chief Administrative Officer, Nurse Managers, Obstetric Medical Director, </a:t>
                      </a:r>
                      <a:r>
                        <a:rPr kumimoji="0" lang="en-US" sz="1200" b="0" i="0" u="none" strike="noStrike" kern="1200" cap="none" spc="0" normalizeH="0" baseline="0" noProof="0" dirty="0" err="1" smtClean="0">
                          <a:ln>
                            <a:noFill/>
                          </a:ln>
                          <a:solidFill>
                            <a:srgbClr val="FF0000"/>
                          </a:solidFill>
                          <a:effectLst/>
                          <a:uLnTx/>
                          <a:uFillTx/>
                          <a:latin typeface="Calibri" panose="020F0502020204030204"/>
                          <a:ea typeface="+mn-ea"/>
                          <a:cs typeface="+mn-cs"/>
                        </a:rPr>
                        <a:t>etc</a:t>
                      </a:r>
                      <a:r>
                        <a:rPr kumimoji="0" lang="en-US" sz="1200" b="0" i="0" u="none" strike="noStrike" kern="1200" cap="none" spc="0" normalizeH="0" baseline="0" noProof="0" dirty="0" smtClean="0">
                          <a:ln>
                            <a:noFill/>
                          </a:ln>
                          <a:solidFill>
                            <a:srgbClr val="FF0000"/>
                          </a:solidFill>
                          <a:effectLst/>
                          <a:uLnTx/>
                          <a:uFillTx/>
                          <a:latin typeface="Calibri" panose="020F0502020204030204"/>
                          <a:ea typeface="+mn-ea"/>
                          <a:cs typeface="+mn-cs"/>
                        </a:rPr>
                        <a:t>) completing education on mitigating implicit bias in health care team hiring.</a:t>
                      </a:r>
                      <a:endParaRPr kumimoji="0" lang="en-US" sz="1200" b="0" i="0" u="none" strike="noStrike" kern="1200" cap="none" spc="0" normalizeH="0" baseline="0" noProof="0" dirty="0" smtClean="0">
                        <a:ln>
                          <a:noFill/>
                        </a:ln>
                        <a:solidFill>
                          <a:srgbClr val="FF0000"/>
                        </a:solidFill>
                        <a:effectLst/>
                        <a:uLnTx/>
                        <a:uFillTx/>
                        <a:latin typeface="Calibri" panose="020F0502020204030204"/>
                        <a:ea typeface="+mn-ea"/>
                        <a:cs typeface="+mn-cs"/>
                      </a:endParaRPr>
                    </a:p>
                  </a:txBody>
                  <a:tcPr/>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sng" strike="noStrike" kern="1200" cap="none" spc="0" normalizeH="0" baseline="0" noProof="0" dirty="0" smtClean="0">
                          <a:ln>
                            <a:noFill/>
                          </a:ln>
                          <a:solidFill>
                            <a:prstClr val="black"/>
                          </a:solidFill>
                          <a:effectLst/>
                          <a:uLnTx/>
                          <a:uFillTx/>
                          <a:latin typeface="Calibri" panose="020F0502020204030204"/>
                          <a:ea typeface="+mn-ea"/>
                          <a:cs typeface="+mn-cs"/>
                          <a:hlinkClick r:id="rId11"/>
                        </a:rPr>
                        <a:t>"How Clinicians and Educators Can Mitigate Implicit Bias in Patient Care and Candidate Selection in Medical Education“</a:t>
                      </a:r>
                      <a:endPar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sng" strike="noStrike" kern="1200" cap="none" spc="0" normalizeH="0" baseline="0" noProof="0" dirty="0" smtClean="0">
                          <a:ln>
                            <a:noFill/>
                          </a:ln>
                          <a:solidFill>
                            <a:prstClr val="black"/>
                          </a:solidFill>
                          <a:effectLst/>
                          <a:uLnTx/>
                          <a:uFillTx/>
                          <a:latin typeface="Calibri" panose="020F0502020204030204"/>
                          <a:ea typeface="+mn-ea"/>
                          <a:cs typeface="+mn-cs"/>
                          <a:hlinkClick r:id="rId12"/>
                        </a:rPr>
                        <a:t>AAMC Addressing Implicit Bias in Virtual Interviews Video</a:t>
                      </a:r>
                      <a:endPar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sng" strike="noStrike" kern="1200" cap="none" spc="0" normalizeH="0" baseline="0" noProof="0" dirty="0" smtClean="0">
                          <a:ln>
                            <a:noFill/>
                          </a:ln>
                          <a:solidFill>
                            <a:prstClr val="black"/>
                          </a:solidFill>
                          <a:effectLst/>
                          <a:uLnTx/>
                          <a:uFillTx/>
                          <a:latin typeface="Calibri" panose="020F0502020204030204"/>
                          <a:ea typeface="+mn-ea"/>
                          <a:cs typeface="+mn-cs"/>
                          <a:hlinkClick r:id="rId13"/>
                        </a:rPr>
                        <a:t>AAMC Unconscious Bias in Virtual Interviews Resources</a:t>
                      </a:r>
                      <a:endPar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14"/>
                        </a:rPr>
                        <a:t>Case for Cluster Hiring </a:t>
                      </a:r>
                      <a:endPar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493004305"/>
                  </a:ext>
                </a:extLst>
              </a:tr>
            </a:tbl>
          </a:graphicData>
        </a:graphic>
      </p:graphicFrame>
      <p:sp>
        <p:nvSpPr>
          <p:cNvPr id="5" name="TextBox 4"/>
          <p:cNvSpPr txBox="1"/>
          <p:nvPr/>
        </p:nvSpPr>
        <p:spPr>
          <a:xfrm>
            <a:off x="0" y="-58868"/>
            <a:ext cx="11054656" cy="646331"/>
          </a:xfrm>
          <a:prstGeom prst="rect">
            <a:avLst/>
          </a:prstGeom>
          <a:noFill/>
        </p:spPr>
        <p:txBody>
          <a:bodyPr wrap="square" lIns="91440" tIns="45720" rIns="91440" bIns="45720" rtlCol="0" anchor="t">
            <a:spAutoFit/>
          </a:bodyPr>
          <a:lstStyle/>
          <a:p>
            <a:r>
              <a:rPr lang="en-US" dirty="0"/>
              <a:t>Driver 4: Engage and educate providers, nurses, and staff to improve birth equity (DRAFT)</a:t>
            </a:r>
            <a:endParaRPr lang="en-US" dirty="0">
              <a:cs typeface="Calibri"/>
            </a:endParaRPr>
          </a:p>
          <a:p>
            <a:r>
              <a:rPr lang="en-US" dirty="0"/>
              <a:t> </a:t>
            </a:r>
          </a:p>
        </p:txBody>
      </p:sp>
      <p:sp>
        <p:nvSpPr>
          <p:cNvPr id="6" name="TextBox 5"/>
          <p:cNvSpPr txBox="1"/>
          <p:nvPr/>
        </p:nvSpPr>
        <p:spPr>
          <a:xfrm>
            <a:off x="-193204" y="4397111"/>
            <a:ext cx="4502727" cy="1015663"/>
          </a:xfrm>
          <a:prstGeom prst="rect">
            <a:avLst/>
          </a:prstGeom>
          <a:noFill/>
        </p:spPr>
        <p:txBody>
          <a:bodyPr wrap="square" rtlCol="0">
            <a:spAutoFit/>
          </a:bodyPr>
          <a:lstStyle/>
          <a:p>
            <a:pPr algn="ctr"/>
            <a:r>
              <a:rPr lang="en-US"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DRAFT</a:t>
            </a:r>
          </a:p>
        </p:txBody>
      </p:sp>
      <p:sp>
        <p:nvSpPr>
          <p:cNvPr id="2" name="TextBox 1"/>
          <p:cNvSpPr txBox="1"/>
          <p:nvPr/>
        </p:nvSpPr>
        <p:spPr>
          <a:xfrm>
            <a:off x="11054656" y="2838994"/>
            <a:ext cx="2060453" cy="415498"/>
          </a:xfrm>
          <a:prstGeom prst="rect">
            <a:avLst/>
          </a:prstGeom>
          <a:noFill/>
        </p:spPr>
        <p:txBody>
          <a:bodyPr wrap="square" rtlCol="0">
            <a:spAutoFit/>
          </a:bodyPr>
          <a:lstStyle/>
          <a:p>
            <a:r>
              <a:rPr lang="en-US" sz="700" dirty="0" smtClean="0">
                <a:solidFill>
                  <a:srgbClr val="FF0000"/>
                </a:solidFill>
                <a:sym typeface="Wingdings" panose="05000000000000000000" pitchFamily="2" charset="2"/>
              </a:rPr>
              <a:t> Do these get at nurses well enough?  Do we need designated nursing forums either separate or combined with MD/DOs?</a:t>
            </a:r>
            <a:endParaRPr lang="en-US" sz="700" dirty="0">
              <a:solidFill>
                <a:srgbClr val="FF0000"/>
              </a:solidFill>
            </a:endParaRPr>
          </a:p>
        </p:txBody>
      </p:sp>
      <p:sp>
        <p:nvSpPr>
          <p:cNvPr id="3" name="TextBox 2"/>
          <p:cNvSpPr txBox="1"/>
          <p:nvPr/>
        </p:nvSpPr>
        <p:spPr>
          <a:xfrm>
            <a:off x="11799859" y="3272725"/>
            <a:ext cx="3222171" cy="1015663"/>
          </a:xfrm>
          <a:prstGeom prst="rect">
            <a:avLst/>
          </a:prstGeom>
          <a:noFill/>
        </p:spPr>
        <p:txBody>
          <a:bodyPr wrap="square" rtlCol="0">
            <a:spAutoFit/>
          </a:bodyPr>
          <a:lstStyle/>
          <a:p>
            <a:pPr marL="285750" indent="-285750">
              <a:buFont typeface="Wingdings" panose="05000000000000000000" pitchFamily="2" charset="2"/>
              <a:buChar char="à"/>
            </a:pPr>
            <a:r>
              <a:rPr lang="en-US" sz="1000" dirty="0" smtClean="0">
                <a:solidFill>
                  <a:srgbClr val="FF0000"/>
                </a:solidFill>
                <a:sym typeface="Wingdings" panose="05000000000000000000" pitchFamily="2" charset="2"/>
              </a:rPr>
              <a:t>Suggested Protocol:</a:t>
            </a:r>
          </a:p>
          <a:p>
            <a:r>
              <a:rPr lang="en-US" sz="1000" dirty="0" smtClean="0">
                <a:solidFill>
                  <a:srgbClr val="FF0000"/>
                </a:solidFill>
                <a:sym typeface="Wingdings" panose="05000000000000000000" pitchFamily="2" charset="2"/>
              </a:rPr>
              <a:t>- Feedback received through Inbox, leadership and team address issue </a:t>
            </a:r>
            <a:r>
              <a:rPr lang="en-US" sz="1000" dirty="0" err="1" smtClean="0">
                <a:solidFill>
                  <a:srgbClr val="FF0000"/>
                </a:solidFill>
                <a:sym typeface="Wingdings" panose="05000000000000000000" pitchFamily="2" charset="2"/>
              </a:rPr>
              <a:t>dierectly</a:t>
            </a:r>
            <a:r>
              <a:rPr lang="en-US" sz="1000" dirty="0" smtClean="0">
                <a:solidFill>
                  <a:srgbClr val="FF0000"/>
                </a:solidFill>
                <a:sym typeface="Wingdings" panose="05000000000000000000" pitchFamily="2" charset="2"/>
              </a:rPr>
              <a:t> with those involved in a confidential manner</a:t>
            </a:r>
          </a:p>
          <a:p>
            <a:r>
              <a:rPr lang="en-US" sz="1000" dirty="0" smtClean="0">
                <a:solidFill>
                  <a:srgbClr val="FF0000"/>
                </a:solidFill>
                <a:sym typeface="Wingdings" panose="05000000000000000000" pitchFamily="2" charset="2"/>
              </a:rPr>
              <a:t>- Monthly or quarterly M&amp;M departmental meeting includes cases and learnings from (in)equity inbox</a:t>
            </a:r>
            <a:endParaRPr lang="en-US" sz="1000" dirty="0">
              <a:solidFill>
                <a:srgbClr val="FF0000"/>
              </a:solidFill>
            </a:endParaRPr>
          </a:p>
        </p:txBody>
      </p:sp>
    </p:spTree>
    <p:extLst>
      <p:ext uri="{BB962C8B-B14F-4D97-AF65-F5344CB8AC3E}">
        <p14:creationId xmlns:p14="http://schemas.microsoft.com/office/powerpoint/2010/main" val="3528411528"/>
      </p:ext>
    </p:extLst>
  </p:cSld>
  <p:clrMapOvr>
    <a:masterClrMapping/>
  </p:clrMapOvr>
  <p:timing>
    <p:tnLst>
      <p:par>
        <p:cTn id="1" dur="indefinite" restart="never" nodeType="tmRoot"/>
      </p:par>
    </p:tnLst>
  </p:timing>
  <p:extLst mod="1">
    <p:ext uri="{6950BFC3-D8DA-4A85-94F7-54DA5524770B}">
      <p188:commentRel xmlns:p188="http://schemas.microsoft.com/office/powerpoint/2018/8/main" xmlns="" r:id="rId15"/>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2855888240"/>
              </p:ext>
            </p:extLst>
          </p:nvPr>
        </p:nvGraphicFramePr>
        <p:xfrm>
          <a:off x="0" y="873195"/>
          <a:ext cx="12192000" cy="5733004"/>
        </p:xfrm>
        <a:graphic>
          <a:graphicData uri="http://schemas.openxmlformats.org/drawingml/2006/table">
            <a:tbl>
              <a:tblPr firstRow="1" bandRow="1"/>
              <a:tblGrid>
                <a:gridCol w="12192000">
                  <a:extLst>
                    <a:ext uri="{9D8B030D-6E8A-4147-A177-3AD203B41FA5}">
                      <a16:colId xmlns:a16="http://schemas.microsoft.com/office/drawing/2014/main" val="20000"/>
                    </a:ext>
                  </a:extLst>
                </a:gridCol>
              </a:tblGrid>
              <a:tr h="31137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100" dirty="0"/>
                        <a:t>Overall</a:t>
                      </a:r>
                      <a:r>
                        <a:rPr lang="en-US" sz="1100" baseline="0" dirty="0"/>
                        <a:t> Initiative DRAFT Aim</a:t>
                      </a:r>
                      <a:endParaRPr lang="en-US" sz="1100" dirty="0"/>
                    </a:p>
                  </a:txBody>
                  <a:tcPr marL="38576" marR="38576" marT="19289" marB="19289">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598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dirty="0">
                          <a:solidFill>
                            <a:schemeClr val="accent2"/>
                          </a:solidFill>
                          <a:latin typeface="+mn-lt"/>
                        </a:rPr>
                        <a:t>Increasing proportion of women reporting respectful care and appropriately linked to resources and support for social determinants of health to improve birth equity </a:t>
                      </a:r>
                    </a:p>
                  </a:txBody>
                  <a:tcPr marL="38576" marR="38576" marT="19289" marB="19289">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113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latin typeface="+mn-lt"/>
                          <a:ea typeface="+mn-ea"/>
                          <a:cs typeface="+mn-cs"/>
                        </a:rPr>
                        <a:t>Structure Measures</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2"/>
                  </a:ext>
                </a:extLst>
              </a:tr>
              <a:tr h="4305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hospitals completed ILPQC social determinants of health community resources mapping tool to assist </a:t>
                      </a:r>
                      <a:r>
                        <a:rPr lang="en-US" sz="1100" b="0" i="0" u="none" strike="noStrike" kern="1200" baseline="0" dirty="0" smtClean="0">
                          <a:solidFill>
                            <a:schemeClr val="dk1"/>
                          </a:solidFill>
                          <a:latin typeface="+mn-lt"/>
                          <a:ea typeface="+mn-ea"/>
                          <a:cs typeface="+mn-cs"/>
                        </a:rPr>
                        <a:t>linking </a:t>
                      </a:r>
                      <a:r>
                        <a:rPr lang="en-US" sz="1100" b="0" i="0" u="none" strike="noStrike" kern="1200" baseline="0" dirty="0">
                          <a:solidFill>
                            <a:schemeClr val="dk1"/>
                          </a:solidFill>
                          <a:latin typeface="+mn-lt"/>
                          <a:ea typeface="+mn-ea"/>
                          <a:cs typeface="+mn-cs"/>
                        </a:rPr>
                        <a:t>patients to resources </a:t>
                      </a:r>
                      <a:r>
                        <a:rPr lang="en-US" sz="1100" b="0" i="0" u="none" strike="noStrike" kern="1200" baseline="0" dirty="0" smtClean="0">
                          <a:solidFill>
                            <a:schemeClr val="dk1"/>
                          </a:solidFill>
                          <a:latin typeface="+mn-lt"/>
                          <a:ea typeface="+mn-ea"/>
                          <a:cs typeface="+mn-cs"/>
                        </a:rPr>
                        <a:t>based </a:t>
                      </a:r>
                      <a:r>
                        <a:rPr lang="en-US" sz="1100" b="0" i="0" u="none" strike="noStrike" kern="1200" baseline="0" dirty="0">
                          <a:solidFill>
                            <a:schemeClr val="dk1"/>
                          </a:solidFill>
                          <a:latin typeface="+mn-lt"/>
                          <a:ea typeface="+mn-ea"/>
                          <a:cs typeface="+mn-cs"/>
                        </a:rPr>
                        <a:t>on the SDoH screening </a:t>
                      </a:r>
                      <a:r>
                        <a:rPr lang="en-US" sz="1100" b="0" i="0" u="none" strike="noStrike" kern="1200" baseline="0" dirty="0" smtClean="0">
                          <a:solidFill>
                            <a:schemeClr val="dk1"/>
                          </a:solidFill>
                          <a:latin typeface="+mn-lt"/>
                          <a:ea typeface="+mn-ea"/>
                          <a:cs typeface="+mn-cs"/>
                        </a:rPr>
                        <a:t>and share with affiliated outpatient prenatal care sites and hospital OB units</a:t>
                      </a:r>
                      <a:endParaRPr lang="en-US" sz="1100" b="0" i="0" u="none" strike="noStrike" kern="1200" baseline="0" dirty="0">
                        <a:solidFill>
                          <a:schemeClr val="dk1"/>
                        </a:solidFill>
                        <a:latin typeface="+mn-lt"/>
                        <a:ea typeface="+mn-ea"/>
                        <a:cs typeface="+mn-cs"/>
                      </a:endParaRP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25180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a:solidFill>
                            <a:schemeClr val="dk1"/>
                          </a:solidFill>
                          <a:latin typeface="+mn-lt"/>
                          <a:ea typeface="+mn-ea"/>
                          <a:cs typeface="+mn-cs"/>
                        </a:rPr>
                        <a:t>% of hospitals with protocol for accurately collecting patient-reported race/ethnicity data</a:t>
                      </a:r>
                    </a:p>
                  </a:txBody>
                  <a:tcPr marL="38576" marR="38576" marT="19289" marB="19289">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hospitals with maternal health data dashboard/reports with data stratified by race/ethnicity </a:t>
                      </a:r>
                      <a:r>
                        <a:rPr lang="en-US" sz="1100" b="0" i="0" u="none" strike="noStrike" kern="1200" baseline="0" dirty="0" smtClean="0">
                          <a:solidFill>
                            <a:schemeClr val="dk1"/>
                          </a:solidFill>
                          <a:latin typeface="+mn-lt"/>
                          <a:ea typeface="+mn-ea"/>
                          <a:cs typeface="+mn-cs"/>
                        </a:rPr>
                        <a:t> and able to share  data with </a:t>
                      </a:r>
                      <a:r>
                        <a:rPr lang="en-US" sz="1100" b="0" i="0" u="none" strike="noStrike" kern="1200" baseline="0" dirty="0">
                          <a:solidFill>
                            <a:schemeClr val="dk1"/>
                          </a:solidFill>
                          <a:latin typeface="+mn-lt"/>
                          <a:ea typeface="+mn-ea"/>
                          <a:cs typeface="+mn-cs"/>
                        </a:rPr>
                        <a:t>providers, nurses, and staff</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213713664"/>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a:solidFill>
                            <a:schemeClr val="tx1"/>
                          </a:solidFill>
                          <a:latin typeface="+mn-lt"/>
                        </a:rPr>
                        <a:t>% of hospitals </a:t>
                      </a:r>
                      <a:r>
                        <a:rPr lang="en-US" sz="1100" dirty="0" smtClean="0">
                          <a:solidFill>
                            <a:schemeClr val="tx1"/>
                          </a:solidFill>
                          <a:latin typeface="+mn-lt"/>
                        </a:rPr>
                        <a:t>have</a:t>
                      </a:r>
                      <a:r>
                        <a:rPr lang="en-US" sz="1100" baseline="0" dirty="0" smtClean="0">
                          <a:solidFill>
                            <a:schemeClr val="tx1"/>
                          </a:solidFill>
                          <a:latin typeface="+mn-lt"/>
                        </a:rPr>
                        <a:t> implemented </a:t>
                      </a:r>
                      <a:r>
                        <a:rPr lang="en-US" sz="1100" dirty="0" smtClean="0">
                          <a:solidFill>
                            <a:schemeClr val="tx1"/>
                          </a:solidFill>
                          <a:latin typeface="+mn-lt"/>
                        </a:rPr>
                        <a:t>a </a:t>
                      </a:r>
                      <a:r>
                        <a:rPr lang="en-US" sz="1100" dirty="0">
                          <a:solidFill>
                            <a:schemeClr val="tx1"/>
                          </a:solidFill>
                          <a:latin typeface="+mn-lt"/>
                        </a:rPr>
                        <a:t>Patient Reported Experience Measure (PREM) </a:t>
                      </a:r>
                      <a:r>
                        <a:rPr lang="en-US" sz="1100" dirty="0" smtClean="0">
                          <a:solidFill>
                            <a:schemeClr val="tx1"/>
                          </a:solidFill>
                          <a:latin typeface="+mn-lt"/>
                        </a:rPr>
                        <a:t>and able to share reports with providers</a:t>
                      </a:r>
                      <a:r>
                        <a:rPr lang="en-US" sz="1100" dirty="0">
                          <a:solidFill>
                            <a:schemeClr val="tx1"/>
                          </a:solidFill>
                          <a:latin typeface="+mn-lt"/>
                        </a:rPr>
                        <a:t>, nurses, and staff</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794379112"/>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a:t>% of hospitals with strategy for incorporating discussion of social determinants </a:t>
                      </a:r>
                      <a:r>
                        <a:rPr lang="en-US" sz="1100" dirty="0" smtClean="0"/>
                        <a:t>of health and discrimination as factors  </a:t>
                      </a:r>
                      <a:r>
                        <a:rPr lang="en-US" sz="1100" dirty="0"/>
                        <a:t>in hospital maternal morbidity reviews</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3745245914"/>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kern="1200" dirty="0">
                          <a:solidFill>
                            <a:schemeClr val="dk1"/>
                          </a:solidFill>
                          <a:effectLst/>
                          <a:latin typeface="+mn-lt"/>
                          <a:ea typeface="+mn-ea"/>
                          <a:cs typeface="+mn-cs"/>
                        </a:rPr>
                        <a:t>% of hospital teams with a patient advisor on their hospital QI team</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extLst>
                  <a:ext uri="{0D108BD9-81ED-4DB2-BD59-A6C34878D82A}">
                    <a16:rowId xmlns:a16="http://schemas.microsoft.com/office/drawing/2014/main" val="2272412355"/>
                  </a:ext>
                </a:extLst>
              </a:tr>
              <a:tr h="35517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kern="1200" dirty="0">
                          <a:solidFill>
                            <a:schemeClr val="tx1"/>
                          </a:solidFill>
                          <a:effectLst/>
                          <a:latin typeface="+mn-lt"/>
                          <a:ea typeface="+mn-ea"/>
                          <a:cs typeface="+mn-cs"/>
                        </a:rPr>
                        <a:t>% of hospitals </a:t>
                      </a:r>
                      <a:r>
                        <a:rPr lang="en-US" sz="1100" b="0" kern="1200" dirty="0" smtClean="0">
                          <a:solidFill>
                            <a:schemeClr val="tx1"/>
                          </a:solidFill>
                          <a:effectLst/>
                          <a:latin typeface="+mn-lt"/>
                          <a:ea typeface="+mn-ea"/>
                          <a:cs typeface="+mn-cs"/>
                        </a:rPr>
                        <a:t>have</a:t>
                      </a:r>
                      <a:r>
                        <a:rPr lang="en-US" sz="1100" b="0" kern="1200" baseline="0" dirty="0" smtClean="0">
                          <a:solidFill>
                            <a:schemeClr val="tx1"/>
                          </a:solidFill>
                          <a:effectLst/>
                          <a:latin typeface="+mn-lt"/>
                          <a:ea typeface="+mn-ea"/>
                          <a:cs typeface="+mn-cs"/>
                        </a:rPr>
                        <a:t> strategy for sharing </a:t>
                      </a:r>
                      <a:r>
                        <a:rPr lang="en-US" sz="1100" b="0" kern="1200" dirty="0" smtClean="0">
                          <a:solidFill>
                            <a:schemeClr val="tx1"/>
                          </a:solidFill>
                          <a:effectLst/>
                          <a:latin typeface="+mn-lt"/>
                          <a:ea typeface="+mn-ea"/>
                          <a:cs typeface="+mn-cs"/>
                        </a:rPr>
                        <a:t>respectful </a:t>
                      </a:r>
                      <a:r>
                        <a:rPr lang="en-US" sz="1100" b="0" kern="1200" dirty="0">
                          <a:solidFill>
                            <a:schemeClr val="tx1"/>
                          </a:solidFill>
                          <a:effectLst/>
                          <a:latin typeface="+mn-lt"/>
                          <a:ea typeface="+mn-ea"/>
                          <a:cs typeface="+mn-cs"/>
                        </a:rPr>
                        <a:t>care </a:t>
                      </a:r>
                      <a:r>
                        <a:rPr lang="en-US" sz="1100" b="0" kern="1200" dirty="0" smtClean="0">
                          <a:solidFill>
                            <a:schemeClr val="tx1"/>
                          </a:solidFill>
                          <a:effectLst/>
                          <a:latin typeface="+mn-lt"/>
                          <a:ea typeface="+mn-ea"/>
                          <a:cs typeface="+mn-cs"/>
                        </a:rPr>
                        <a:t>practice</a:t>
                      </a:r>
                      <a:r>
                        <a:rPr lang="en-US" sz="1100" b="0" kern="1200" baseline="0" dirty="0" smtClean="0">
                          <a:solidFill>
                            <a:schemeClr val="tx1"/>
                          </a:solidFill>
                          <a:effectLst/>
                          <a:latin typeface="+mn-lt"/>
                          <a:ea typeface="+mn-ea"/>
                          <a:cs typeface="+mn-cs"/>
                        </a:rPr>
                        <a:t>s with delivery staff (</a:t>
                      </a:r>
                      <a:r>
                        <a:rPr lang="en-US" sz="1100" b="0" kern="1200" baseline="0" dirty="0" err="1" smtClean="0">
                          <a:solidFill>
                            <a:schemeClr val="tx1"/>
                          </a:solidFill>
                          <a:effectLst/>
                          <a:latin typeface="+mn-lt"/>
                          <a:ea typeface="+mn-ea"/>
                          <a:cs typeface="+mn-cs"/>
                        </a:rPr>
                        <a:t>ie</a:t>
                      </a:r>
                      <a:r>
                        <a:rPr lang="en-US" sz="1100" b="0" kern="1200" baseline="0" dirty="0" smtClean="0">
                          <a:solidFill>
                            <a:schemeClr val="tx1"/>
                          </a:solidFill>
                          <a:effectLst/>
                          <a:latin typeface="+mn-lt"/>
                          <a:ea typeface="+mn-ea"/>
                          <a:cs typeface="+mn-cs"/>
                        </a:rPr>
                        <a:t> posting in L&amp;D) that </a:t>
                      </a:r>
                      <a:r>
                        <a:rPr lang="en-US" sz="1100" b="0" kern="1200" baseline="0" dirty="0">
                          <a:solidFill>
                            <a:schemeClr val="tx1"/>
                          </a:solidFill>
                          <a:effectLst/>
                          <a:latin typeface="+mn-lt"/>
                          <a:ea typeface="+mn-ea"/>
                          <a:cs typeface="+mn-cs"/>
                        </a:rPr>
                        <a:t>should</a:t>
                      </a:r>
                      <a:r>
                        <a:rPr lang="en-US" sz="1100" b="0" kern="1200" dirty="0">
                          <a:solidFill>
                            <a:schemeClr val="tx1"/>
                          </a:solidFill>
                          <a:effectLst/>
                          <a:latin typeface="+mn-lt"/>
                          <a:ea typeface="+mn-ea"/>
                          <a:cs typeface="+mn-cs"/>
                        </a:rPr>
                        <a:t> include appropriately</a:t>
                      </a:r>
                      <a:r>
                        <a:rPr lang="en-US" sz="1100" b="0" kern="1200" baseline="0" dirty="0">
                          <a:solidFill>
                            <a:schemeClr val="tx1"/>
                          </a:solidFill>
                          <a:effectLst/>
                          <a:latin typeface="+mn-lt"/>
                          <a:ea typeface="+mn-ea"/>
                          <a:cs typeface="+mn-cs"/>
                        </a:rPr>
                        <a:t> </a:t>
                      </a:r>
                      <a:r>
                        <a:rPr lang="en-US" sz="1100" b="0" kern="1200" dirty="0">
                          <a:solidFill>
                            <a:schemeClr val="tx1"/>
                          </a:solidFill>
                          <a:effectLst/>
                          <a:latin typeface="+mn-lt"/>
                          <a:ea typeface="+mn-ea"/>
                          <a:cs typeface="+mn-cs"/>
                        </a:rPr>
                        <a:t>engaging support partners</a:t>
                      </a:r>
                      <a:r>
                        <a:rPr lang="en-US" sz="1100" b="0" kern="1200" baseline="0" dirty="0">
                          <a:solidFill>
                            <a:schemeClr val="tx1"/>
                          </a:solidFill>
                          <a:effectLst/>
                          <a:latin typeface="+mn-lt"/>
                          <a:ea typeface="+mn-ea"/>
                          <a:cs typeface="+mn-cs"/>
                        </a:rPr>
                        <a:t> and/or </a:t>
                      </a:r>
                      <a:r>
                        <a:rPr lang="en-US" sz="1100" b="0" kern="1200" dirty="0">
                          <a:solidFill>
                            <a:schemeClr val="tx1"/>
                          </a:solidFill>
                          <a:effectLst/>
                          <a:latin typeface="+mn-lt"/>
                          <a:ea typeface="+mn-ea"/>
                          <a:cs typeface="+mn-cs"/>
                        </a:rPr>
                        <a:t>doulas in labor and delivery </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3908830435"/>
                  </a:ext>
                </a:extLst>
              </a:tr>
              <a:tr h="35986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kern="1200" dirty="0">
                          <a:solidFill>
                            <a:schemeClr val="tx1"/>
                          </a:solidFill>
                          <a:effectLst/>
                          <a:latin typeface="+mn-lt"/>
                          <a:ea typeface="+mn-ea"/>
                          <a:cs typeface="+mn-cs"/>
                        </a:rPr>
                        <a:t>% of hospital teams with patients receiving education on urgent maternal warning </a:t>
                      </a:r>
                      <a:r>
                        <a:rPr lang="en-US" sz="1100" b="0" kern="1200" dirty="0" smtClean="0">
                          <a:solidFill>
                            <a:schemeClr val="tx1"/>
                          </a:solidFill>
                          <a:effectLst/>
                          <a:latin typeface="+mn-lt"/>
                          <a:ea typeface="+mn-ea"/>
                          <a:cs typeface="+mn-cs"/>
                        </a:rPr>
                        <a:t>signs, </a:t>
                      </a:r>
                      <a:r>
                        <a:rPr lang="en-US" sz="1100" b="0" kern="1200" dirty="0">
                          <a:solidFill>
                            <a:schemeClr val="tx1"/>
                          </a:solidFill>
                          <a:effectLst/>
                          <a:latin typeface="+mn-lt"/>
                          <a:ea typeface="+mn-ea"/>
                          <a:cs typeface="+mn-cs"/>
                        </a:rPr>
                        <a:t>postpartum </a:t>
                      </a:r>
                      <a:r>
                        <a:rPr lang="en-US" sz="1100" b="0" kern="1200" dirty="0" smtClean="0">
                          <a:solidFill>
                            <a:schemeClr val="tx1"/>
                          </a:solidFill>
                          <a:effectLst/>
                          <a:latin typeface="+mn-lt"/>
                          <a:ea typeface="+mn-ea"/>
                          <a:cs typeface="+mn-cs"/>
                        </a:rPr>
                        <a:t>safety and tools to improve communication between patients and their healthcare providers prior to delivery discharge </a:t>
                      </a:r>
                      <a:endParaRPr lang="en-US" sz="1100" b="0" kern="1200" dirty="0">
                        <a:solidFill>
                          <a:schemeClr val="tx1"/>
                        </a:solidFill>
                        <a:effectLst/>
                        <a:latin typeface="+mn-lt"/>
                        <a:ea typeface="+mn-ea"/>
                        <a:cs typeface="+mn-cs"/>
                      </a:endParaRP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extLst>
                  <a:ext uri="{0D108BD9-81ED-4DB2-BD59-A6C34878D82A}">
                    <a16:rowId xmlns:a16="http://schemas.microsoft.com/office/drawing/2014/main" val="1762034339"/>
                  </a:ext>
                </a:extLst>
              </a:tr>
              <a:tr h="3113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latin typeface="+mn-lt"/>
                          <a:ea typeface="+mn-ea"/>
                          <a:cs typeface="+mn-cs"/>
                        </a:rPr>
                        <a:t>Process Measures</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6"/>
                  </a:ext>
                </a:extLst>
              </a:tr>
              <a:tr h="25180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aseline="0" dirty="0"/>
                        <a:t>% of sample patient charts with social determinants of health screening </a:t>
                      </a:r>
                      <a:r>
                        <a:rPr lang="en-US" sz="1100" baseline="0" dirty="0" smtClean="0"/>
                        <a:t>documented (prenatal and L&amp;D) and appropriately linked to resources </a:t>
                      </a:r>
                      <a:endParaRPr lang="en-US" sz="1100" baseline="0" dirty="0"/>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0007"/>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patients responding to the PREM (goal: QR Code to </a:t>
                      </a:r>
                      <a:r>
                        <a:rPr lang="en-US" sz="1100" b="0" i="0" u="none" strike="noStrike" kern="1200" baseline="0" dirty="0" err="1">
                          <a:solidFill>
                            <a:schemeClr val="dk1"/>
                          </a:solidFill>
                          <a:latin typeface="+mn-lt"/>
                          <a:ea typeface="+mn-ea"/>
                          <a:cs typeface="+mn-cs"/>
                        </a:rPr>
                        <a:t>REDCap</a:t>
                      </a:r>
                      <a:r>
                        <a:rPr lang="en-US" sz="1100" b="0" i="0" u="none" strike="noStrike" kern="1200" baseline="0" dirty="0">
                          <a:solidFill>
                            <a:schemeClr val="dk1"/>
                          </a:solidFill>
                          <a:latin typeface="+mn-lt"/>
                          <a:ea typeface="+mn-ea"/>
                          <a:cs typeface="+mn-cs"/>
                        </a:rPr>
                        <a:t> survey directly linked to the ILPQC Data System)</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a16="http://schemas.microsoft.com/office/drawing/2014/main" val="1559461365"/>
                  </a:ext>
                </a:extLst>
              </a:tr>
              <a:tr h="43050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patients in monthly sample with documentation </a:t>
                      </a:r>
                      <a:r>
                        <a:rPr lang="en-US" sz="1100" b="0" i="0" u="none" strike="noStrike" kern="1200" baseline="0" dirty="0" smtClean="0">
                          <a:solidFill>
                            <a:schemeClr val="dk1"/>
                          </a:solidFill>
                          <a:latin typeface="+mn-lt"/>
                          <a:ea typeface="+mn-ea"/>
                          <a:cs typeface="+mn-cs"/>
                        </a:rPr>
                        <a:t>of </a:t>
                      </a:r>
                      <a:r>
                        <a:rPr lang="en-US" sz="1100" b="0" kern="1200" dirty="0" smtClean="0">
                          <a:solidFill>
                            <a:schemeClr val="tx1"/>
                          </a:solidFill>
                          <a:effectLst/>
                          <a:latin typeface="+mn-lt"/>
                          <a:ea typeface="+mn-ea"/>
                          <a:cs typeface="+mn-cs"/>
                        </a:rPr>
                        <a:t>receiving education on urgent maternal warning signs, postpartum safety and tools to improve communication between patients and their healthcare providers prior to delivery discharge </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554466747"/>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providers, nurses, and staff completing implicit bias training </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a16="http://schemas.microsoft.com/office/drawing/2014/main" val="712008832"/>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patients completing PREM who reported always or often feeling heard on PREM </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a16="http://schemas.microsoft.com/office/drawing/2014/main" val="1903097187"/>
                  </a:ext>
                </a:extLst>
              </a:tr>
              <a:tr h="330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prstClr val="white"/>
                          </a:solidFill>
                          <a:effectLst/>
                          <a:uLnTx/>
                          <a:uFillTx/>
                          <a:latin typeface="+mn-lt"/>
                          <a:ea typeface="+mn-ea"/>
                          <a:cs typeface="+mn-cs"/>
                        </a:rPr>
                        <a:t>Outcome  Measures</a:t>
                      </a: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766899665"/>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smtClean="0">
                          <a:solidFill>
                            <a:schemeClr val="dk1"/>
                          </a:solidFill>
                          <a:latin typeface="+mn-lt"/>
                          <a:ea typeface="+mn-ea"/>
                          <a:cs typeface="+mn-cs"/>
                        </a:rPr>
                        <a:t>% of patients in monthly sample with self-reported race/ethnicity documented and completed </a:t>
                      </a:r>
                      <a:endParaRPr lang="en-US" sz="1100" b="0" i="0" u="none" strike="noStrike" kern="1200" baseline="0" dirty="0">
                        <a:solidFill>
                          <a:schemeClr val="dk1"/>
                        </a:solidFill>
                        <a:latin typeface="+mn-lt"/>
                        <a:ea typeface="+mn-ea"/>
                        <a:cs typeface="+mn-cs"/>
                      </a:endParaRPr>
                    </a:p>
                  </a:txBody>
                  <a:tcPr marL="38576" marR="38576" marT="19289" marB="19289">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701749556"/>
                  </a:ext>
                </a:extLst>
              </a:tr>
            </a:tbl>
          </a:graphicData>
        </a:graphic>
      </p:graphicFrame>
      <p:sp>
        <p:nvSpPr>
          <p:cNvPr id="3" name="Title 4"/>
          <p:cNvSpPr txBox="1">
            <a:spLocks/>
          </p:cNvSpPr>
          <p:nvPr/>
        </p:nvSpPr>
        <p:spPr>
          <a:xfrm>
            <a:off x="0" y="76200"/>
            <a:ext cx="6739647" cy="64293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defTabSz="685800"/>
            <a:r>
              <a:rPr lang="en-US" sz="4000" b="1" dirty="0">
                <a:solidFill>
                  <a:srgbClr val="F58466"/>
                </a:solidFill>
                <a:latin typeface="Goudy Old Style" pitchFamily="18" charset="0"/>
              </a:rPr>
              <a:t>Birth Equity AIMs &amp; Measures</a:t>
            </a:r>
          </a:p>
        </p:txBody>
      </p:sp>
    </p:spTree>
    <p:extLst>
      <p:ext uri="{BB962C8B-B14F-4D97-AF65-F5344CB8AC3E}">
        <p14:creationId xmlns:p14="http://schemas.microsoft.com/office/powerpoint/2010/main" val="1225977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43800" y="15882"/>
            <a:ext cx="3124200" cy="1203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34733947"/>
              </p:ext>
            </p:extLst>
          </p:nvPr>
        </p:nvGraphicFramePr>
        <p:xfrm>
          <a:off x="1158239" y="485336"/>
          <a:ext cx="9431383" cy="6384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ounded Rectangle 12"/>
          <p:cNvSpPr/>
          <p:nvPr/>
        </p:nvSpPr>
        <p:spPr>
          <a:xfrm>
            <a:off x="6920865" y="15882"/>
            <a:ext cx="2466975" cy="4320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white"/>
                </a:solidFill>
                <a:latin typeface="Calibri"/>
              </a:rPr>
              <a:t>Strategies</a:t>
            </a:r>
            <a:r>
              <a:rPr lang="en-US" dirty="0">
                <a:solidFill>
                  <a:prstClr val="white"/>
                </a:solidFill>
                <a:latin typeface="Calibri"/>
              </a:rPr>
              <a:t> </a:t>
            </a:r>
          </a:p>
        </p:txBody>
      </p:sp>
      <p:pic>
        <p:nvPicPr>
          <p:cNvPr id="6" name="Picture 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552575" y="0"/>
            <a:ext cx="1866900" cy="933450"/>
          </a:xfrm>
          <a:prstGeom prst="rect">
            <a:avLst/>
          </a:prstGeom>
        </p:spPr>
      </p:pic>
      <p:sp>
        <p:nvSpPr>
          <p:cNvPr id="11" name="Rounded Rectangle 10"/>
          <p:cNvSpPr/>
          <p:nvPr/>
        </p:nvSpPr>
        <p:spPr>
          <a:xfrm>
            <a:off x="2947580" y="1065026"/>
            <a:ext cx="1646464" cy="447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white"/>
                </a:solidFill>
                <a:latin typeface="Calibri"/>
              </a:rPr>
              <a:t>Drivers</a:t>
            </a:r>
          </a:p>
        </p:txBody>
      </p:sp>
      <p:sp>
        <p:nvSpPr>
          <p:cNvPr id="7" name="Title 1"/>
          <p:cNvSpPr>
            <a:spLocks noGrp="1"/>
          </p:cNvSpPr>
          <p:nvPr>
            <p:ph type="title"/>
          </p:nvPr>
        </p:nvSpPr>
        <p:spPr>
          <a:xfrm>
            <a:off x="1158240" y="6074228"/>
            <a:ext cx="8229600" cy="914400"/>
          </a:xfrm>
          <a:noFill/>
        </p:spPr>
        <p:txBody>
          <a:bodyPr/>
          <a:lstStyle/>
          <a:p>
            <a:pPr algn="l"/>
            <a:r>
              <a:rPr lang="en-US" sz="3700" b="1" dirty="0">
                <a:solidFill>
                  <a:srgbClr val="F58466"/>
                </a:solidFill>
                <a:latin typeface="Goudy Old Style" pitchFamily="18" charset="0"/>
              </a:rPr>
              <a:t>Key Drivers Diagram</a:t>
            </a:r>
          </a:p>
        </p:txBody>
      </p:sp>
    </p:spTree>
    <p:extLst>
      <p:ext uri="{BB962C8B-B14F-4D97-AF65-F5344CB8AC3E}">
        <p14:creationId xmlns:p14="http://schemas.microsoft.com/office/powerpoint/2010/main" val="164442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4990"/>
      </a:hlink>
      <a:folHlink>
        <a:srgbClr val="F584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38332</TotalTime>
  <Words>2769</Words>
  <Application>Microsoft Office PowerPoint</Application>
  <PresentationFormat>Widescreen</PresentationFormat>
  <Paragraphs>205</Paragraphs>
  <Slides>6</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MS PGothic</vt:lpstr>
      <vt:lpstr>MS PGothic</vt:lpstr>
      <vt:lpstr>Arial</vt:lpstr>
      <vt:lpstr>Calibri</vt:lpstr>
      <vt:lpstr>Calibri Light</vt:lpstr>
      <vt:lpstr>Goudy Old Style</vt:lpstr>
      <vt:lpstr>Times New Roman</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Key Drivers Diagram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Rayburn, Sydney</dc:creator>
  <cp:lastModifiedBy>White VanGompel, Emily</cp:lastModifiedBy>
  <cp:revision>406</cp:revision>
  <dcterms:created xsi:type="dcterms:W3CDTF">2020-08-27T14:40:11Z</dcterms:created>
  <dcterms:modified xsi:type="dcterms:W3CDTF">2021-02-05T21:57:32Z</dcterms:modified>
</cp:coreProperties>
</file>